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4" autoAdjust="0"/>
    <p:restoredTop sz="94714" autoAdjust="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4.xml"/><Relationship Id="rId1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F08DD0-A716-4F7E-BE48-84B0A1DF4F6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CA7EBD-85D2-4CBB-8C2E-724821DC9EBF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The Portuguese</a:t>
          </a:r>
          <a:endParaRPr lang="en-US" dirty="0"/>
        </a:p>
      </dgm:t>
    </dgm:pt>
    <dgm:pt modelId="{BA761FB1-5014-4DCE-AA8B-6A0A3053FDB0}" type="parTrans" cxnId="{57EF3AEA-34BE-424F-B5FF-53024E6F154C}">
      <dgm:prSet/>
      <dgm:spPr/>
      <dgm:t>
        <a:bodyPr/>
        <a:lstStyle/>
        <a:p>
          <a:endParaRPr lang="en-US"/>
        </a:p>
      </dgm:t>
    </dgm:pt>
    <dgm:pt modelId="{93B5EA08-47AA-4CFD-B5DF-82223E1A777D}" type="sibTrans" cxnId="{57EF3AEA-34BE-424F-B5FF-53024E6F154C}">
      <dgm:prSet/>
      <dgm:spPr/>
      <dgm:t>
        <a:bodyPr/>
        <a:lstStyle/>
        <a:p>
          <a:endParaRPr lang="en-US"/>
        </a:p>
      </dgm:t>
    </dgm:pt>
    <dgm:pt modelId="{DE374855-E14C-4ABE-B963-2B1CE1984139}">
      <dgm:prSet phldrT="[Text]"/>
      <dgm:spPr/>
      <dgm:t>
        <a:bodyPr/>
        <a:lstStyle/>
        <a:p>
          <a:r>
            <a:rPr lang="en-US" dirty="0" smtClean="0"/>
            <a:t>Set up trading ports in E. Indies</a:t>
          </a:r>
          <a:endParaRPr lang="en-US" dirty="0"/>
        </a:p>
      </dgm:t>
    </dgm:pt>
    <dgm:pt modelId="{AF21D8C9-7EE9-4EFE-BE80-E91570326BB2}" type="parTrans" cxnId="{72B65E8A-5588-4F39-B550-9B77F050A0D7}">
      <dgm:prSet/>
      <dgm:spPr/>
      <dgm:t>
        <a:bodyPr/>
        <a:lstStyle/>
        <a:p>
          <a:endParaRPr lang="en-US"/>
        </a:p>
      </dgm:t>
    </dgm:pt>
    <dgm:pt modelId="{251B0A4F-C4AD-4EDF-AC65-58CC3B6C5983}" type="sibTrans" cxnId="{72B65E8A-5588-4F39-B550-9B77F050A0D7}">
      <dgm:prSet/>
      <dgm:spPr/>
      <dgm:t>
        <a:bodyPr/>
        <a:lstStyle/>
        <a:p>
          <a:endParaRPr lang="en-US"/>
        </a:p>
      </dgm:t>
    </dgm:pt>
    <dgm:pt modelId="{A00A9F61-D385-4D4A-BC69-3F6B87F35917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The Dutch</a:t>
          </a:r>
          <a:endParaRPr lang="en-US" dirty="0"/>
        </a:p>
      </dgm:t>
    </dgm:pt>
    <dgm:pt modelId="{5B3BDB1F-AE37-47ED-BBAD-57A9FDEB5A10}" type="parTrans" cxnId="{1FDE52D8-375A-406D-8E0C-C87812A002A3}">
      <dgm:prSet/>
      <dgm:spPr/>
      <dgm:t>
        <a:bodyPr/>
        <a:lstStyle/>
        <a:p>
          <a:endParaRPr lang="en-US"/>
        </a:p>
      </dgm:t>
    </dgm:pt>
    <dgm:pt modelId="{6F0A9669-FB7D-4B78-8C61-9DBFFC03B839}" type="sibTrans" cxnId="{1FDE52D8-375A-406D-8E0C-C87812A002A3}">
      <dgm:prSet/>
      <dgm:spPr/>
      <dgm:t>
        <a:bodyPr/>
        <a:lstStyle/>
        <a:p>
          <a:endParaRPr lang="en-US"/>
        </a:p>
      </dgm:t>
    </dgm:pt>
    <dgm:pt modelId="{E3301396-EDFB-48A7-8EDA-FFA02FE38AA2}">
      <dgm:prSet phldrT="[Text]"/>
      <dgm:spPr/>
      <dgm:t>
        <a:bodyPr/>
        <a:lstStyle/>
        <a:p>
          <a:r>
            <a:rPr lang="en-US" dirty="0" smtClean="0"/>
            <a:t>1595 Dutch send a fleet to explore the E. Indies</a:t>
          </a:r>
          <a:endParaRPr lang="en-US" dirty="0"/>
        </a:p>
      </dgm:t>
    </dgm:pt>
    <dgm:pt modelId="{4184AE0B-DF60-42D6-9269-C59590A67AB8}" type="parTrans" cxnId="{51AEBF6F-E6FC-40E9-B725-3C6ECA32BAD7}">
      <dgm:prSet/>
      <dgm:spPr/>
      <dgm:t>
        <a:bodyPr/>
        <a:lstStyle/>
        <a:p>
          <a:endParaRPr lang="en-US"/>
        </a:p>
      </dgm:t>
    </dgm:pt>
    <dgm:pt modelId="{3ADB1657-00E0-4D6C-AC80-2A3C0BC588F6}" type="sibTrans" cxnId="{51AEBF6F-E6FC-40E9-B725-3C6ECA32BAD7}">
      <dgm:prSet/>
      <dgm:spPr/>
      <dgm:t>
        <a:bodyPr/>
        <a:lstStyle/>
        <a:p>
          <a:endParaRPr lang="en-US"/>
        </a:p>
      </dgm:t>
    </dgm:pt>
    <dgm:pt modelId="{0580D6CC-7D57-49CD-AC69-47F5A32DA750}">
      <dgm:prSet phldrT="[Text]"/>
      <dgm:spPr/>
      <dgm:t>
        <a:bodyPr/>
        <a:lstStyle/>
        <a:p>
          <a:r>
            <a:rPr lang="en-US" dirty="0" smtClean="0"/>
            <a:t>1602 Dutch found Dutch East India co. and attack Port. shipping</a:t>
          </a:r>
          <a:endParaRPr lang="en-US" dirty="0"/>
        </a:p>
      </dgm:t>
    </dgm:pt>
    <dgm:pt modelId="{0B570FA8-3C13-4B79-AA8B-9EA0FF85E405}" type="parTrans" cxnId="{51E73550-DFF4-4027-9FDD-0351DA19177C}">
      <dgm:prSet/>
      <dgm:spPr/>
      <dgm:t>
        <a:bodyPr/>
        <a:lstStyle/>
        <a:p>
          <a:endParaRPr lang="en-US"/>
        </a:p>
      </dgm:t>
    </dgm:pt>
    <dgm:pt modelId="{242B5FDE-2CED-417E-832E-B274BDFCF0FB}" type="sibTrans" cxnId="{51E73550-DFF4-4027-9FDD-0351DA19177C}">
      <dgm:prSet/>
      <dgm:spPr/>
      <dgm:t>
        <a:bodyPr/>
        <a:lstStyle/>
        <a:p>
          <a:endParaRPr lang="en-US"/>
        </a:p>
      </dgm:t>
    </dgm:pt>
    <dgm:pt modelId="{BD1D72E0-027C-4235-ABB4-0F347E44D8E5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 smtClean="0"/>
            <a:t>The British and the French</a:t>
          </a:r>
          <a:endParaRPr lang="en-US" dirty="0"/>
        </a:p>
      </dgm:t>
    </dgm:pt>
    <dgm:pt modelId="{78A5FE86-6B6F-4DC0-B0BF-6243ADE104A6}" type="parTrans" cxnId="{C1A036D7-EEA6-41DF-99DC-D18F7EDDB1FE}">
      <dgm:prSet/>
      <dgm:spPr/>
      <dgm:t>
        <a:bodyPr/>
        <a:lstStyle/>
        <a:p>
          <a:endParaRPr lang="en-US"/>
        </a:p>
      </dgm:t>
    </dgm:pt>
    <dgm:pt modelId="{4F5E62E6-2DEE-4A1F-A585-D3AA9364CBCA}" type="sibTrans" cxnId="{C1A036D7-EEA6-41DF-99DC-D18F7EDDB1FE}">
      <dgm:prSet/>
      <dgm:spPr/>
      <dgm:t>
        <a:bodyPr/>
        <a:lstStyle/>
        <a:p>
          <a:endParaRPr lang="en-US"/>
        </a:p>
      </dgm:t>
    </dgm:pt>
    <dgm:pt modelId="{D40A2646-B6FA-40B1-B6BA-0E9292DBE73F}">
      <dgm:prSet phldrT="[Text]"/>
      <dgm:spPr/>
      <dgm:t>
        <a:bodyPr/>
        <a:lstStyle/>
        <a:p>
          <a:r>
            <a:rPr lang="en-US" dirty="0" smtClean="0"/>
            <a:t>Focused on India and got trading privileges there</a:t>
          </a:r>
          <a:endParaRPr lang="en-US" dirty="0"/>
        </a:p>
      </dgm:t>
    </dgm:pt>
    <dgm:pt modelId="{6D232ECC-22E8-46B8-A23D-1BFCF21571A6}" type="parTrans" cxnId="{2E4A300F-A9B0-41FF-8C75-12E0C8B1C68A}">
      <dgm:prSet/>
      <dgm:spPr/>
      <dgm:t>
        <a:bodyPr/>
        <a:lstStyle/>
        <a:p>
          <a:endParaRPr lang="en-US"/>
        </a:p>
      </dgm:t>
    </dgm:pt>
    <dgm:pt modelId="{DC484F06-C256-4C42-B45C-DAF95C621B1C}" type="sibTrans" cxnId="{2E4A300F-A9B0-41FF-8C75-12E0C8B1C68A}">
      <dgm:prSet/>
      <dgm:spPr/>
      <dgm:t>
        <a:bodyPr/>
        <a:lstStyle/>
        <a:p>
          <a:endParaRPr lang="en-US"/>
        </a:p>
      </dgm:t>
    </dgm:pt>
    <dgm:pt modelId="{6B78C5D5-A9ED-4C33-B09B-44CADAA0D33F}">
      <dgm:prSet phldrT="[Text]"/>
      <dgm:spPr/>
      <dgm:t>
        <a:bodyPr/>
        <a:lstStyle/>
        <a:p>
          <a:r>
            <a:rPr lang="en-US" dirty="0" smtClean="0"/>
            <a:t>Hindus use Europeans as allies against their Muslim Conquerors</a:t>
          </a:r>
          <a:endParaRPr lang="en-US" dirty="0"/>
        </a:p>
      </dgm:t>
    </dgm:pt>
    <dgm:pt modelId="{C2F886D5-BAAA-4E71-AC9E-FAF7D1C28119}" type="parTrans" cxnId="{9A4D0221-3889-4D90-9B7C-7A5D69250E3A}">
      <dgm:prSet/>
      <dgm:spPr/>
      <dgm:t>
        <a:bodyPr/>
        <a:lstStyle/>
        <a:p>
          <a:endParaRPr lang="en-US"/>
        </a:p>
      </dgm:t>
    </dgm:pt>
    <dgm:pt modelId="{70A48A82-0450-4126-B483-6114758AC048}" type="sibTrans" cxnId="{9A4D0221-3889-4D90-9B7C-7A5D69250E3A}">
      <dgm:prSet/>
      <dgm:spPr/>
      <dgm:t>
        <a:bodyPr/>
        <a:lstStyle/>
        <a:p>
          <a:endParaRPr lang="en-US"/>
        </a:p>
      </dgm:t>
    </dgm:pt>
    <dgm:pt modelId="{A9B7D0A7-3F9B-4A7B-89AE-E7F0BCBE5E2F}" type="pres">
      <dgm:prSet presAssocID="{C9F08DD0-A716-4F7E-BE48-84B0A1DF4F6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0E9B4A1-C3AD-4DD4-8674-E7F7B24E2189}" type="pres">
      <dgm:prSet presAssocID="{B0CA7EBD-85D2-4CBB-8C2E-724821DC9EBF}" presName="composite" presStyleCnt="0"/>
      <dgm:spPr/>
    </dgm:pt>
    <dgm:pt modelId="{217DF66B-F87C-4128-99BB-9B06D640796A}" type="pres">
      <dgm:prSet presAssocID="{B0CA7EBD-85D2-4CBB-8C2E-724821DC9EBF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CCA29D-9B53-47EE-B11D-6F14E8FA407F}" type="pres">
      <dgm:prSet presAssocID="{B0CA7EBD-85D2-4CBB-8C2E-724821DC9EBF}" presName="descendantText" presStyleLbl="alignAcc1" presStyleIdx="0" presStyleCnt="3" custScaleX="1012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2DDF24-80A6-47DD-9875-30E4DEC6CAEA}" type="pres">
      <dgm:prSet presAssocID="{93B5EA08-47AA-4CFD-B5DF-82223E1A777D}" presName="sp" presStyleCnt="0"/>
      <dgm:spPr/>
    </dgm:pt>
    <dgm:pt modelId="{3BFB0E6C-628B-4028-9908-CCA7EA9942FB}" type="pres">
      <dgm:prSet presAssocID="{A00A9F61-D385-4D4A-BC69-3F6B87F35917}" presName="composite" presStyleCnt="0"/>
      <dgm:spPr/>
    </dgm:pt>
    <dgm:pt modelId="{5651EB19-9D54-4F7D-A86C-84B590EA520D}" type="pres">
      <dgm:prSet presAssocID="{A00A9F61-D385-4D4A-BC69-3F6B87F3591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BA430C-BEAD-400D-B424-62545EACDED1}" type="pres">
      <dgm:prSet presAssocID="{A00A9F61-D385-4D4A-BC69-3F6B87F35917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FCD501-666A-44DB-8D72-89C1F9CA3BE7}" type="pres">
      <dgm:prSet presAssocID="{6F0A9669-FB7D-4B78-8C61-9DBFFC03B839}" presName="sp" presStyleCnt="0"/>
      <dgm:spPr/>
    </dgm:pt>
    <dgm:pt modelId="{5654AE53-60DC-489A-8F4B-3313DFBA5E98}" type="pres">
      <dgm:prSet presAssocID="{BD1D72E0-027C-4235-ABB4-0F347E44D8E5}" presName="composite" presStyleCnt="0"/>
      <dgm:spPr/>
    </dgm:pt>
    <dgm:pt modelId="{DDB40E41-300F-4779-8F7A-6544CC69CF6D}" type="pres">
      <dgm:prSet presAssocID="{BD1D72E0-027C-4235-ABB4-0F347E44D8E5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7BE07E-3FCE-486D-BEE8-B67AA8DAF67A}" type="pres">
      <dgm:prSet presAssocID="{BD1D72E0-027C-4235-ABB4-0F347E44D8E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C731F0-3C52-40F8-BB82-C77D58512C80}" type="presOf" srcId="{6B78C5D5-A9ED-4C33-B09B-44CADAA0D33F}" destId="{CE7BE07E-3FCE-486D-BEE8-B67AA8DAF67A}" srcOrd="0" destOrd="1" presId="urn:microsoft.com/office/officeart/2005/8/layout/chevron2"/>
    <dgm:cxn modelId="{48C953D1-7868-4EAE-B940-88A6500EB356}" type="presOf" srcId="{D40A2646-B6FA-40B1-B6BA-0E9292DBE73F}" destId="{CE7BE07E-3FCE-486D-BEE8-B67AA8DAF67A}" srcOrd="0" destOrd="0" presId="urn:microsoft.com/office/officeart/2005/8/layout/chevron2"/>
    <dgm:cxn modelId="{1629043F-12A2-442C-8543-8426F8F4BCDC}" type="presOf" srcId="{0580D6CC-7D57-49CD-AC69-47F5A32DA750}" destId="{32BA430C-BEAD-400D-B424-62545EACDED1}" srcOrd="0" destOrd="1" presId="urn:microsoft.com/office/officeart/2005/8/layout/chevron2"/>
    <dgm:cxn modelId="{2D1A2509-B6D2-476A-94C6-5DFA13636FBE}" type="presOf" srcId="{C9F08DD0-A716-4F7E-BE48-84B0A1DF4F61}" destId="{A9B7D0A7-3F9B-4A7B-89AE-E7F0BCBE5E2F}" srcOrd="0" destOrd="0" presId="urn:microsoft.com/office/officeart/2005/8/layout/chevron2"/>
    <dgm:cxn modelId="{72B65E8A-5588-4F39-B550-9B77F050A0D7}" srcId="{B0CA7EBD-85D2-4CBB-8C2E-724821DC9EBF}" destId="{DE374855-E14C-4ABE-B963-2B1CE1984139}" srcOrd="0" destOrd="0" parTransId="{AF21D8C9-7EE9-4EFE-BE80-E91570326BB2}" sibTransId="{251B0A4F-C4AD-4EDF-AC65-58CC3B6C5983}"/>
    <dgm:cxn modelId="{1FDE52D8-375A-406D-8E0C-C87812A002A3}" srcId="{C9F08DD0-A716-4F7E-BE48-84B0A1DF4F61}" destId="{A00A9F61-D385-4D4A-BC69-3F6B87F35917}" srcOrd="1" destOrd="0" parTransId="{5B3BDB1F-AE37-47ED-BBAD-57A9FDEB5A10}" sibTransId="{6F0A9669-FB7D-4B78-8C61-9DBFFC03B839}"/>
    <dgm:cxn modelId="{57EF3AEA-34BE-424F-B5FF-53024E6F154C}" srcId="{C9F08DD0-A716-4F7E-BE48-84B0A1DF4F61}" destId="{B0CA7EBD-85D2-4CBB-8C2E-724821DC9EBF}" srcOrd="0" destOrd="0" parTransId="{BA761FB1-5014-4DCE-AA8B-6A0A3053FDB0}" sibTransId="{93B5EA08-47AA-4CFD-B5DF-82223E1A777D}"/>
    <dgm:cxn modelId="{32A3874E-3806-4DE4-8CD2-0ED030336BDE}" type="presOf" srcId="{DE374855-E14C-4ABE-B963-2B1CE1984139}" destId="{BDCCA29D-9B53-47EE-B11D-6F14E8FA407F}" srcOrd="0" destOrd="0" presId="urn:microsoft.com/office/officeart/2005/8/layout/chevron2"/>
    <dgm:cxn modelId="{C1A036D7-EEA6-41DF-99DC-D18F7EDDB1FE}" srcId="{C9F08DD0-A716-4F7E-BE48-84B0A1DF4F61}" destId="{BD1D72E0-027C-4235-ABB4-0F347E44D8E5}" srcOrd="2" destOrd="0" parTransId="{78A5FE86-6B6F-4DC0-B0BF-6243ADE104A6}" sibTransId="{4F5E62E6-2DEE-4A1F-A585-D3AA9364CBCA}"/>
    <dgm:cxn modelId="{9A4D0221-3889-4D90-9B7C-7A5D69250E3A}" srcId="{BD1D72E0-027C-4235-ABB4-0F347E44D8E5}" destId="{6B78C5D5-A9ED-4C33-B09B-44CADAA0D33F}" srcOrd="1" destOrd="0" parTransId="{C2F886D5-BAAA-4E71-AC9E-FAF7D1C28119}" sibTransId="{70A48A82-0450-4126-B483-6114758AC048}"/>
    <dgm:cxn modelId="{2F0376FE-ED17-4BF6-B847-2426B942A25F}" type="presOf" srcId="{B0CA7EBD-85D2-4CBB-8C2E-724821DC9EBF}" destId="{217DF66B-F87C-4128-99BB-9B06D640796A}" srcOrd="0" destOrd="0" presId="urn:microsoft.com/office/officeart/2005/8/layout/chevron2"/>
    <dgm:cxn modelId="{2E4A300F-A9B0-41FF-8C75-12E0C8B1C68A}" srcId="{BD1D72E0-027C-4235-ABB4-0F347E44D8E5}" destId="{D40A2646-B6FA-40B1-B6BA-0E9292DBE73F}" srcOrd="0" destOrd="0" parTransId="{6D232ECC-22E8-46B8-A23D-1BFCF21571A6}" sibTransId="{DC484F06-C256-4C42-B45C-DAF95C621B1C}"/>
    <dgm:cxn modelId="{51E73550-DFF4-4027-9FDD-0351DA19177C}" srcId="{A00A9F61-D385-4D4A-BC69-3F6B87F35917}" destId="{0580D6CC-7D57-49CD-AC69-47F5A32DA750}" srcOrd="1" destOrd="0" parTransId="{0B570FA8-3C13-4B79-AA8B-9EA0FF85E405}" sibTransId="{242B5FDE-2CED-417E-832E-B274BDFCF0FB}"/>
    <dgm:cxn modelId="{51AEBF6F-E6FC-40E9-B725-3C6ECA32BAD7}" srcId="{A00A9F61-D385-4D4A-BC69-3F6B87F35917}" destId="{E3301396-EDFB-48A7-8EDA-FFA02FE38AA2}" srcOrd="0" destOrd="0" parTransId="{4184AE0B-DF60-42D6-9269-C59590A67AB8}" sibTransId="{3ADB1657-00E0-4D6C-AC80-2A3C0BC588F6}"/>
    <dgm:cxn modelId="{75CF1DF8-172D-409C-BFCC-AF63E6239D25}" type="presOf" srcId="{A00A9F61-D385-4D4A-BC69-3F6B87F35917}" destId="{5651EB19-9D54-4F7D-A86C-84B590EA520D}" srcOrd="0" destOrd="0" presId="urn:microsoft.com/office/officeart/2005/8/layout/chevron2"/>
    <dgm:cxn modelId="{C0805FFE-FADF-43F1-BB5F-D030DD4E9E4E}" type="presOf" srcId="{E3301396-EDFB-48A7-8EDA-FFA02FE38AA2}" destId="{32BA430C-BEAD-400D-B424-62545EACDED1}" srcOrd="0" destOrd="0" presId="urn:microsoft.com/office/officeart/2005/8/layout/chevron2"/>
    <dgm:cxn modelId="{D92C86DB-9CC5-4149-876B-7CED8D23D3B1}" type="presOf" srcId="{BD1D72E0-027C-4235-ABB4-0F347E44D8E5}" destId="{DDB40E41-300F-4779-8F7A-6544CC69CF6D}" srcOrd="0" destOrd="0" presId="urn:microsoft.com/office/officeart/2005/8/layout/chevron2"/>
    <dgm:cxn modelId="{E936CDBD-58A5-4734-8D96-71505C94D33A}" type="presParOf" srcId="{A9B7D0A7-3F9B-4A7B-89AE-E7F0BCBE5E2F}" destId="{E0E9B4A1-C3AD-4DD4-8674-E7F7B24E2189}" srcOrd="0" destOrd="0" presId="urn:microsoft.com/office/officeart/2005/8/layout/chevron2"/>
    <dgm:cxn modelId="{B1417075-8E42-4F13-AA7C-E5DE008638D1}" type="presParOf" srcId="{E0E9B4A1-C3AD-4DD4-8674-E7F7B24E2189}" destId="{217DF66B-F87C-4128-99BB-9B06D640796A}" srcOrd="0" destOrd="0" presId="urn:microsoft.com/office/officeart/2005/8/layout/chevron2"/>
    <dgm:cxn modelId="{9159935B-7D72-426D-A631-A07C8049167A}" type="presParOf" srcId="{E0E9B4A1-C3AD-4DD4-8674-E7F7B24E2189}" destId="{BDCCA29D-9B53-47EE-B11D-6F14E8FA407F}" srcOrd="1" destOrd="0" presId="urn:microsoft.com/office/officeart/2005/8/layout/chevron2"/>
    <dgm:cxn modelId="{60859679-99EB-4033-BCDC-96CCFF913B84}" type="presParOf" srcId="{A9B7D0A7-3F9B-4A7B-89AE-E7F0BCBE5E2F}" destId="{182DDF24-80A6-47DD-9875-30E4DEC6CAEA}" srcOrd="1" destOrd="0" presId="urn:microsoft.com/office/officeart/2005/8/layout/chevron2"/>
    <dgm:cxn modelId="{BC6375C9-94D3-448E-BDED-75057731EBB4}" type="presParOf" srcId="{A9B7D0A7-3F9B-4A7B-89AE-E7F0BCBE5E2F}" destId="{3BFB0E6C-628B-4028-9908-CCA7EA9942FB}" srcOrd="2" destOrd="0" presId="urn:microsoft.com/office/officeart/2005/8/layout/chevron2"/>
    <dgm:cxn modelId="{1641B3A6-58F4-4069-92AF-B7B0489796F2}" type="presParOf" srcId="{3BFB0E6C-628B-4028-9908-CCA7EA9942FB}" destId="{5651EB19-9D54-4F7D-A86C-84B590EA520D}" srcOrd="0" destOrd="0" presId="urn:microsoft.com/office/officeart/2005/8/layout/chevron2"/>
    <dgm:cxn modelId="{0B60D15A-91E3-4DF9-9751-2D30EEBE243D}" type="presParOf" srcId="{3BFB0E6C-628B-4028-9908-CCA7EA9942FB}" destId="{32BA430C-BEAD-400D-B424-62545EACDED1}" srcOrd="1" destOrd="0" presId="urn:microsoft.com/office/officeart/2005/8/layout/chevron2"/>
    <dgm:cxn modelId="{9237499B-C749-460F-8768-98DB86BB1D5B}" type="presParOf" srcId="{A9B7D0A7-3F9B-4A7B-89AE-E7F0BCBE5E2F}" destId="{94FCD501-666A-44DB-8D72-89C1F9CA3BE7}" srcOrd="3" destOrd="0" presId="urn:microsoft.com/office/officeart/2005/8/layout/chevron2"/>
    <dgm:cxn modelId="{73E0F455-F488-49F6-B933-D4879BA20EC5}" type="presParOf" srcId="{A9B7D0A7-3F9B-4A7B-89AE-E7F0BCBE5E2F}" destId="{5654AE53-60DC-489A-8F4B-3313DFBA5E98}" srcOrd="4" destOrd="0" presId="urn:microsoft.com/office/officeart/2005/8/layout/chevron2"/>
    <dgm:cxn modelId="{3D6A4C4C-D38C-4D3D-A8D6-2655EE33D101}" type="presParOf" srcId="{5654AE53-60DC-489A-8F4B-3313DFBA5E98}" destId="{DDB40E41-300F-4779-8F7A-6544CC69CF6D}" srcOrd="0" destOrd="0" presId="urn:microsoft.com/office/officeart/2005/8/layout/chevron2"/>
    <dgm:cxn modelId="{934801CC-4939-43FC-AA7F-02FD6A9860F7}" type="presParOf" srcId="{5654AE53-60DC-489A-8F4B-3313DFBA5E98}" destId="{CE7BE07E-3FCE-486D-BEE8-B67AA8DAF67A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17DF66B-F87C-4128-99BB-9B06D640796A}">
      <dsp:nvSpPr>
        <dsp:cNvPr id="0" name=""/>
        <dsp:cNvSpPr/>
      </dsp:nvSpPr>
      <dsp:spPr>
        <a:xfrm rot="5400000">
          <a:off x="-340070" y="319890"/>
          <a:ext cx="2104902" cy="1473431"/>
        </a:xfrm>
        <a:prstGeom prst="chevron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The Portuguese</a:t>
          </a:r>
          <a:endParaRPr lang="en-US" sz="1800" kern="1200" dirty="0"/>
        </a:p>
      </dsp:txBody>
      <dsp:txXfrm rot="5400000">
        <a:off x="-340070" y="319890"/>
        <a:ext cx="2104902" cy="1473431"/>
      </dsp:txXfrm>
    </dsp:sp>
    <dsp:sp modelId="{BDCCA29D-9B53-47EE-B11D-6F14E8FA407F}">
      <dsp:nvSpPr>
        <dsp:cNvPr id="0" name=""/>
        <dsp:cNvSpPr/>
      </dsp:nvSpPr>
      <dsp:spPr>
        <a:xfrm rot="5400000">
          <a:off x="4600287" y="-3195705"/>
          <a:ext cx="1368186" cy="776790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Set up trading ports in E. Indies</a:t>
          </a:r>
          <a:endParaRPr lang="en-US" sz="2700" kern="1200" dirty="0"/>
        </a:p>
      </dsp:txBody>
      <dsp:txXfrm rot="5400000">
        <a:off x="4600287" y="-3195705"/>
        <a:ext cx="1368186" cy="7767907"/>
      </dsp:txXfrm>
    </dsp:sp>
    <dsp:sp modelId="{5651EB19-9D54-4F7D-A86C-84B590EA520D}">
      <dsp:nvSpPr>
        <dsp:cNvPr id="0" name=""/>
        <dsp:cNvSpPr/>
      </dsp:nvSpPr>
      <dsp:spPr>
        <a:xfrm rot="5400000">
          <a:off x="-340070" y="2235084"/>
          <a:ext cx="2104902" cy="1473431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The Dutch</a:t>
          </a:r>
          <a:endParaRPr lang="en-US" sz="1800" kern="1200" dirty="0"/>
        </a:p>
      </dsp:txBody>
      <dsp:txXfrm rot="5400000">
        <a:off x="-340070" y="2235084"/>
        <a:ext cx="2104902" cy="1473431"/>
      </dsp:txXfrm>
    </dsp:sp>
    <dsp:sp modelId="{32BA430C-BEAD-400D-B424-62545EACDED1}">
      <dsp:nvSpPr>
        <dsp:cNvPr id="0" name=""/>
        <dsp:cNvSpPr/>
      </dsp:nvSpPr>
      <dsp:spPr>
        <a:xfrm rot="5400000">
          <a:off x="4600287" y="-1231842"/>
          <a:ext cx="1368186" cy="767056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1595 Dutch send a fleet to explore the E. Indies</a:t>
          </a:r>
          <a:endParaRPr lang="en-U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1602 Dutch found Dutch East India co. and attack Port. shipping</a:t>
          </a:r>
          <a:endParaRPr lang="en-US" sz="2700" kern="1200" dirty="0"/>
        </a:p>
      </dsp:txBody>
      <dsp:txXfrm rot="5400000">
        <a:off x="4600287" y="-1231842"/>
        <a:ext cx="1368186" cy="7670568"/>
      </dsp:txXfrm>
    </dsp:sp>
    <dsp:sp modelId="{DDB40E41-300F-4779-8F7A-6544CC69CF6D}">
      <dsp:nvSpPr>
        <dsp:cNvPr id="0" name=""/>
        <dsp:cNvSpPr/>
      </dsp:nvSpPr>
      <dsp:spPr>
        <a:xfrm rot="5400000">
          <a:off x="-340070" y="4150277"/>
          <a:ext cx="2104902" cy="1473431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The British and the French</a:t>
          </a:r>
          <a:endParaRPr lang="en-US" sz="1800" kern="1200" dirty="0"/>
        </a:p>
      </dsp:txBody>
      <dsp:txXfrm rot="5400000">
        <a:off x="-340070" y="4150277"/>
        <a:ext cx="2104902" cy="1473431"/>
      </dsp:txXfrm>
    </dsp:sp>
    <dsp:sp modelId="{CE7BE07E-3FCE-486D-BEE8-B67AA8DAF67A}">
      <dsp:nvSpPr>
        <dsp:cNvPr id="0" name=""/>
        <dsp:cNvSpPr/>
      </dsp:nvSpPr>
      <dsp:spPr>
        <a:xfrm rot="5400000">
          <a:off x="4600287" y="683351"/>
          <a:ext cx="1368186" cy="767056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Focused on India and got trading privileges there</a:t>
          </a:r>
          <a:endParaRPr lang="en-U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Hindus use Europeans as allies against their Muslim Conquerors</a:t>
          </a:r>
          <a:endParaRPr lang="en-US" sz="2700" kern="1200" dirty="0"/>
        </a:p>
      </dsp:txBody>
      <dsp:txXfrm rot="5400000">
        <a:off x="4600287" y="683351"/>
        <a:ext cx="1368186" cy="7670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916827-6923-4504-B9A7-DA1E36EE9863}" type="datetimeFigureOut">
              <a:rPr lang="en-US" smtClean="0"/>
              <a:pPr/>
              <a:t>12/6/2012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23EEE-790D-4024-87B3-91918B8B28F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23EEE-790D-4024-87B3-91918B8B28F9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0DC3-C826-4D6E-BB2E-FE8AF6206B6D}" type="datetimeFigureOut">
              <a:rPr lang="en-US" smtClean="0"/>
              <a:pPr/>
              <a:t>12/6/2012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72786-B348-4D07-91D0-9052BF50666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0DC3-C826-4D6E-BB2E-FE8AF6206B6D}" type="datetimeFigureOut">
              <a:rPr lang="en-US" smtClean="0"/>
              <a:pPr/>
              <a:t>12/6/2012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72786-B348-4D07-91D0-9052BF50666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0DC3-C826-4D6E-BB2E-FE8AF6206B6D}" type="datetimeFigureOut">
              <a:rPr lang="en-US" smtClean="0"/>
              <a:pPr/>
              <a:t>12/6/2012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72786-B348-4D07-91D0-9052BF50666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0DC3-C826-4D6E-BB2E-FE8AF6206B6D}" type="datetimeFigureOut">
              <a:rPr lang="en-US" smtClean="0"/>
              <a:pPr/>
              <a:t>12/6/2012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72786-B348-4D07-91D0-9052BF50666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0DC3-C826-4D6E-BB2E-FE8AF6206B6D}" type="datetimeFigureOut">
              <a:rPr lang="en-US" smtClean="0"/>
              <a:pPr/>
              <a:t>12/6/2012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72786-B348-4D07-91D0-9052BF50666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0DC3-C826-4D6E-BB2E-FE8AF6206B6D}" type="datetimeFigureOut">
              <a:rPr lang="en-US" smtClean="0"/>
              <a:pPr/>
              <a:t>12/6/2012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72786-B348-4D07-91D0-9052BF50666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0DC3-C826-4D6E-BB2E-FE8AF6206B6D}" type="datetimeFigureOut">
              <a:rPr lang="en-US" smtClean="0"/>
              <a:pPr/>
              <a:t>12/6/2012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72786-B348-4D07-91D0-9052BF50666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0DC3-C826-4D6E-BB2E-FE8AF6206B6D}" type="datetimeFigureOut">
              <a:rPr lang="en-US" smtClean="0"/>
              <a:pPr/>
              <a:t>12/6/2012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72786-B348-4D07-91D0-9052BF50666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0DC3-C826-4D6E-BB2E-FE8AF6206B6D}" type="datetimeFigureOut">
              <a:rPr lang="en-US" smtClean="0"/>
              <a:pPr/>
              <a:t>12/6/2012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72786-B348-4D07-91D0-9052BF50666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0DC3-C826-4D6E-BB2E-FE8AF6206B6D}" type="datetimeFigureOut">
              <a:rPr lang="en-US" smtClean="0"/>
              <a:pPr/>
              <a:t>12/6/2012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72786-B348-4D07-91D0-9052BF50666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0DC3-C826-4D6E-BB2E-FE8AF6206B6D}" type="datetimeFigureOut">
              <a:rPr lang="en-US" smtClean="0"/>
              <a:pPr/>
              <a:t>12/6/2012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72786-B348-4D07-91D0-9052BF50666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90DC3-C826-4D6E-BB2E-FE8AF6206B6D}" type="datetimeFigureOut">
              <a:rPr lang="en-US" smtClean="0"/>
              <a:pPr/>
              <a:t>12/6/2012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72786-B348-4D07-91D0-9052BF50666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gif"/><Relationship Id="rId4" Type="http://schemas.openxmlformats.org/officeDocument/2006/relationships/image" Target="../media/image35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gif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wmf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image" Target="../media/image68.wmf"/><Relationship Id="rId7" Type="http://schemas.openxmlformats.org/officeDocument/2006/relationships/image" Target="../media/image72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wmf"/><Relationship Id="rId5" Type="http://schemas.openxmlformats.org/officeDocument/2006/relationships/image" Target="../media/image70.jpeg"/><Relationship Id="rId4" Type="http://schemas.openxmlformats.org/officeDocument/2006/relationships/image" Target="../media/image69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76.gif"/><Relationship Id="rId7" Type="http://schemas.openxmlformats.org/officeDocument/2006/relationships/image" Target="../media/image8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78.gif"/><Relationship Id="rId10" Type="http://schemas.openxmlformats.org/officeDocument/2006/relationships/image" Target="../media/image83.jpeg"/><Relationship Id="rId4" Type="http://schemas.openxmlformats.org/officeDocument/2006/relationships/image" Target="../media/image77.jpeg"/><Relationship Id="rId9" Type="http://schemas.openxmlformats.org/officeDocument/2006/relationships/image" Target="../media/image8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7" Type="http://schemas.openxmlformats.org/officeDocument/2006/relationships/image" Target="../media/image9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gif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gif"/><Relationship Id="rId3" Type="http://schemas.openxmlformats.org/officeDocument/2006/relationships/image" Target="../media/image100.jpeg"/><Relationship Id="rId7" Type="http://schemas.openxmlformats.org/officeDocument/2006/relationships/image" Target="../media/image10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3" Type="http://schemas.openxmlformats.org/officeDocument/2006/relationships/image" Target="../media/image108.jpeg"/><Relationship Id="rId7" Type="http://schemas.openxmlformats.org/officeDocument/2006/relationships/image" Target="../media/image11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jpeg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5000"/>
            <a:lum/>
          </a:blip>
          <a:srcRect/>
          <a:stretch>
            <a:fillRect t="-12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Age of Exploration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5334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Chapter 3.1 and 4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atitud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09800" y="2133600"/>
            <a:ext cx="1600199" cy="1600199"/>
          </a:xfrm>
          <a:prstGeom prst="rect">
            <a:avLst/>
          </a:prstGeom>
        </p:spPr>
      </p:pic>
      <p:pic>
        <p:nvPicPr>
          <p:cNvPr id="9" name="Picture 8" descr="longitud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72200" y="2133600"/>
            <a:ext cx="2085975" cy="18366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New Technology Makes Exploration Possible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1" y="1447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Cartographers - 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00" y="1447800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Map makers begin making more detailed maps that include lines of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1905000"/>
            <a:ext cx="956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Latitude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7400" y="1905000"/>
            <a:ext cx="112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9900"/>
                </a:solidFill>
              </a:rPr>
              <a:t>Longitude</a:t>
            </a:r>
            <a:endParaRPr lang="en-US" dirty="0">
              <a:solidFill>
                <a:srgbClr val="009900"/>
              </a:solidFill>
            </a:endParaRPr>
          </a:p>
        </p:txBody>
      </p:sp>
      <p:pic>
        <p:nvPicPr>
          <p:cNvPr id="10" name="Picture 9" descr="astrolab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71800" y="4495800"/>
            <a:ext cx="1447800" cy="198569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505200" y="4419600"/>
            <a:ext cx="2985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Astrolabe </a:t>
            </a:r>
            <a:r>
              <a:rPr lang="en-US" dirty="0" smtClean="0"/>
              <a:t>measures longitude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04800" y="4343400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Sextant </a:t>
            </a:r>
            <a:r>
              <a:rPr lang="en-US" dirty="0" smtClean="0"/>
              <a:t>measures latitude</a:t>
            </a:r>
            <a:endParaRPr lang="en-US" dirty="0"/>
          </a:p>
        </p:txBody>
      </p:sp>
      <p:pic>
        <p:nvPicPr>
          <p:cNvPr id="13" name="Picture 12" descr="sextant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" y="4876800"/>
            <a:ext cx="1587500" cy="139122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19600" y="2286000"/>
            <a:ext cx="76174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/>
              <a:t>&amp;</a:t>
            </a:r>
            <a:endParaRPr lang="en-US" sz="6600" dirty="0"/>
          </a:p>
        </p:txBody>
      </p:sp>
      <p:sp>
        <p:nvSpPr>
          <p:cNvPr id="16" name="TextBox 15"/>
          <p:cNvSpPr txBox="1"/>
          <p:nvPr/>
        </p:nvSpPr>
        <p:spPr>
          <a:xfrm>
            <a:off x="0" y="3886200"/>
            <a:ext cx="5967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Sailors could now use tools to measure latitude and longitude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096000" y="5334000"/>
            <a:ext cx="2286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Also there was a new, improved </a:t>
            </a:r>
            <a:r>
              <a:rPr lang="en-US" dirty="0" smtClean="0">
                <a:solidFill>
                  <a:srgbClr val="00B0F0"/>
                </a:solidFill>
              </a:rPr>
              <a:t>magnetic compass </a:t>
            </a:r>
            <a:r>
              <a:rPr lang="en-US" dirty="0" smtClean="0"/>
              <a:t>for when sailors were out of sight of land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0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2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3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11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rave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0" y="381000"/>
            <a:ext cx="1524000" cy="15666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381000"/>
            <a:ext cx="586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There were also new ships that were in use called Caravels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914400"/>
            <a:ext cx="4820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Portuguese used a 3 masted version that was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58001" y="9144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Larger and could hold more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2438400"/>
            <a:ext cx="315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Europeans started using the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657600" y="2057400"/>
            <a:ext cx="327801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Lateen Sail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8" name="Picture 7" descr="lateen sai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62800" y="2057400"/>
            <a:ext cx="1524000" cy="14445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81200" y="2819400"/>
            <a:ext cx="2236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Invented by the Arabs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62000" y="4038600"/>
            <a:ext cx="5533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Also, now began to use a stern rudder to help them steer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81000" y="4800600"/>
            <a:ext cx="8229600" cy="1447800"/>
          </a:xfrm>
          <a:prstGeom prst="rect">
            <a:avLst/>
          </a:prstGeom>
          <a:noFill/>
        </p:spPr>
        <p:txBody>
          <a:bodyPr wrap="square" lIns="91440" tIns="45720" rIns="91440" bIns="45720">
            <a:normAutofit fontScale="62500" lnSpcReduction="20000"/>
          </a:bodyPr>
          <a:lstStyle/>
          <a:p>
            <a:pPr algn="ctr"/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</a:t>
            </a:r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xpeditions were very expensive, and usually sponsored by a monarch and not a country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9" grpId="0"/>
      <p:bldP spid="10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rtugal.gif"/>
          <p:cNvPicPr>
            <a:picLocks noChangeAspect="1"/>
          </p:cNvPicPr>
          <p:nvPr/>
        </p:nvPicPr>
        <p:blipFill>
          <a:blip r:embed="rId4" cstate="print"/>
          <a:srcRect l="32051"/>
          <a:stretch>
            <a:fillRect/>
          </a:stretch>
        </p:blipFill>
        <p:spPr>
          <a:xfrm>
            <a:off x="6934200" y="1143000"/>
            <a:ext cx="1938528" cy="1828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The Portuguese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" y="1143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Far behind in trade because they faced the Atlantic and NOT the Mediterranean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1752600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Spices</a:t>
            </a:r>
            <a:endParaRPr lang="en-US" dirty="0"/>
          </a:p>
        </p:txBody>
      </p:sp>
      <p:pic>
        <p:nvPicPr>
          <p:cNvPr id="8" name="Picture 7" descr="Spices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6800" y="1600200"/>
            <a:ext cx="1216151" cy="10923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4800" y="3200400"/>
            <a:ext cx="50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Silk</a:t>
            </a:r>
            <a:endParaRPr lang="en-US" dirty="0"/>
          </a:p>
        </p:txBody>
      </p:sp>
      <p:pic>
        <p:nvPicPr>
          <p:cNvPr id="10" name="Picture 9" descr="silk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6800" y="2819400"/>
            <a:ext cx="1228725" cy="12287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1000" y="4343400"/>
            <a:ext cx="502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Tea</a:t>
            </a:r>
          </a:p>
        </p:txBody>
      </p:sp>
      <p:pic>
        <p:nvPicPr>
          <p:cNvPr id="1026" name="Picture 2" descr="C:\Users\Becca\AppData\Local\Microsoft\Windows\Temporary Internet Files\Content.IE5\4UC4QJ70\MPj04244380000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66800" y="4191000"/>
            <a:ext cx="1219200" cy="12192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038600" y="3200400"/>
            <a:ext cx="336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All came through the Middle East</a:t>
            </a:r>
            <a:endParaRPr lang="en-US" b="1" dirty="0"/>
          </a:p>
        </p:txBody>
      </p:sp>
      <p:pic>
        <p:nvPicPr>
          <p:cNvPr id="14" name="Picture 13" descr="middle_east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391400" y="3048000"/>
            <a:ext cx="1236584" cy="149473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048000" y="38100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To the Mediterranean where the Italians sold it to the rest of Europe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294706" y="5257800"/>
            <a:ext cx="5849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only way to make money was to cut out the middle man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9" grpId="0"/>
      <p:bldP spid="11" grpId="0"/>
      <p:bldP spid="13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Prince Henry the Navigator 1394-1460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" name="Picture 3" descr="prince henry the navigator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990600"/>
            <a:ext cx="1661160" cy="19657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76601" y="2209800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Set up a school for sailors at Sagres w/astronomers, geographers, and mathematicians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2000" y="3048000"/>
            <a:ext cx="55134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– Tried to conquer N. Africa, but there was no gold left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– Tried to go to W. Africa to get gold at the source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733800"/>
            <a:ext cx="8400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Sea Routes around Africa were very dangerous because of wind and ocean currents</a:t>
            </a:r>
            <a:endParaRPr lang="en-US" dirty="0"/>
          </a:p>
        </p:txBody>
      </p:sp>
      <p:pic>
        <p:nvPicPr>
          <p:cNvPr id="9" name="Picture 8" descr="african trade routes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84227" y="4038600"/>
            <a:ext cx="2659773" cy="2667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4114800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Sailed west instead and found the Azores and Madeira where good winds and currents took them around the dangerous capes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" y="5105400"/>
            <a:ext cx="6214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Set up trading stations along the coast to bring in gold and ivory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14400" y="6488668"/>
            <a:ext cx="3758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And in 1441, they began buying slaves</a:t>
            </a:r>
            <a:endParaRPr lang="en-US" dirty="0"/>
          </a:p>
        </p:txBody>
      </p:sp>
      <p:pic>
        <p:nvPicPr>
          <p:cNvPr id="13" name="Picture 12" descr="gol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" y="5410200"/>
            <a:ext cx="1171575" cy="933450"/>
          </a:xfrm>
          <a:prstGeom prst="rect">
            <a:avLst/>
          </a:prstGeom>
        </p:spPr>
      </p:pic>
      <p:pic>
        <p:nvPicPr>
          <p:cNvPr id="14" name="Picture 13" descr="ivory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53344" y="5410201"/>
            <a:ext cx="1213805" cy="914400"/>
          </a:xfrm>
          <a:prstGeom prst="rect">
            <a:avLst/>
          </a:prstGeom>
        </p:spPr>
      </p:pic>
      <p:pic>
        <p:nvPicPr>
          <p:cNvPr id="15" name="Picture 14" descr="slavesinchains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48200" y="5562600"/>
            <a:ext cx="1176655" cy="129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2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3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4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5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egam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0" y="4724400"/>
            <a:ext cx="1501603" cy="187325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228600"/>
            <a:ext cx="9144000" cy="762000"/>
          </a:xfrm>
          <a:prstGeom prst="rect">
            <a:avLst/>
          </a:prstGeom>
          <a:noFill/>
        </p:spPr>
        <p:txBody>
          <a:bodyPr wrap="square" lIns="91440" tIns="45720" rIns="91440" bIns="45720">
            <a:normAutofit fontScale="77500" lnSpcReduction="2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Rounding the Cape of Good Hope</a:t>
            </a:r>
            <a:endParaRPr lang="en-U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143000"/>
            <a:ext cx="5146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King John II  wanted to find an all-water route to Asia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828800"/>
            <a:ext cx="5180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1488 – Bartholomew Dias rounded the tip of S. Africa</a:t>
            </a:r>
            <a:endParaRPr lang="en-US" dirty="0"/>
          </a:p>
        </p:txBody>
      </p:sp>
      <p:pic>
        <p:nvPicPr>
          <p:cNvPr id="5" name="Picture 4" descr="cape of good hop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81600" y="1295400"/>
            <a:ext cx="2058124" cy="1835153"/>
          </a:xfrm>
          <a:prstGeom prst="rect">
            <a:avLst/>
          </a:prstGeom>
        </p:spPr>
      </p:pic>
      <p:pic>
        <p:nvPicPr>
          <p:cNvPr id="6" name="Picture 5" descr="dias.jpg"/>
          <p:cNvPicPr>
            <a:picLocks noChangeAspect="1"/>
          </p:cNvPicPr>
          <p:nvPr/>
        </p:nvPicPr>
        <p:blipFill>
          <a:blip r:embed="rId5" cstate="print"/>
          <a:srcRect l="19632" r="19018" b="44889"/>
          <a:stretch>
            <a:fillRect/>
          </a:stretch>
        </p:blipFill>
        <p:spPr>
          <a:xfrm>
            <a:off x="914400" y="2209800"/>
            <a:ext cx="1905000" cy="2362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43200" y="3200400"/>
            <a:ext cx="6538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Called this area the Cape of Storms because of the horrible weather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657600" y="3581400"/>
            <a:ext cx="4508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King John renamed it the Cape of Good hope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4800600"/>
            <a:ext cx="5369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July 1497 – Vasco D</a:t>
            </a:r>
            <a:r>
              <a:rPr lang="en-US" dirty="0" smtClean="0">
                <a:solidFill>
                  <a:schemeClr val="bg1"/>
                </a:solidFill>
              </a:rPr>
              <a:t>e Gama leaves P</a:t>
            </a:r>
            <a:r>
              <a:rPr lang="en-US" dirty="0" smtClean="0"/>
              <a:t>ortugal with 4 ships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581400" y="5638800"/>
            <a:ext cx="5025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Quickly rounds the Cape and ends on the East Coast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81400" y="6400800"/>
            <a:ext cx="4624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May of 1498 he has reached Calicut in India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8" grpId="0"/>
      <p:bldP spid="9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46500" y="2967335"/>
            <a:ext cx="6458499" cy="923330"/>
          </a:xfrm>
          <a:prstGeom prst="rect">
            <a:avLst/>
          </a:prstGeom>
          <a:noFill/>
        </p:spPr>
        <p:txBody>
          <a:bodyPr wrap="none" lIns="91440" tIns="45720" rIns="91440" bIns="45720">
            <a:normAutofit/>
          </a:bodyPr>
          <a:lstStyle/>
          <a:p>
            <a:pPr algn="ctr"/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Westward Voyages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914400"/>
            <a:ext cx="3795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Spain also wants direct trade with Asia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1600200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Queen Isabella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10000" y="1752600"/>
            <a:ext cx="3522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Wants to spread Christianity as well</a:t>
            </a:r>
            <a:endParaRPr lang="en-US" dirty="0"/>
          </a:p>
        </p:txBody>
      </p:sp>
      <p:pic>
        <p:nvPicPr>
          <p:cNvPr id="7" name="Picture 6" descr="isabell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09800" y="1371600"/>
            <a:ext cx="1371600" cy="169871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000" y="3657600"/>
            <a:ext cx="2329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Christopher Columbus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86200" y="35052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Had been trying to convince both Portugal and Spain that he could sail west to get to Asia</a:t>
            </a:r>
            <a:endParaRPr lang="en-US" dirty="0"/>
          </a:p>
        </p:txBody>
      </p:sp>
      <p:pic>
        <p:nvPicPr>
          <p:cNvPr id="10" name="Picture 9" descr="columbu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90800" y="3276600"/>
            <a:ext cx="1320800" cy="990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43000" y="4419600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 thought he could make it there in 2 months</a:t>
            </a:r>
            <a:endParaRPr lang="en-US" dirty="0"/>
          </a:p>
        </p:txBody>
      </p:sp>
    </p:spTree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3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6608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Problem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914400"/>
            <a:ext cx="4387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 schools of thought on the size of the earth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267200" y="1371600"/>
            <a:ext cx="4982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(Not too many really believed it was flat anymore)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905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Columbus followed the teachings of Ptolemy and thought the world was smaller than it actually is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743200"/>
            <a:ext cx="8904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Scholars at the University of Salamanca calculated that the Earth was much larger than that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2004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</a:t>
            </a:r>
            <a:r>
              <a:rPr lang="en-US" b="1" dirty="0" smtClean="0"/>
              <a:t>hey said there was no way it would only take 2 months.</a:t>
            </a:r>
          </a:p>
          <a:p>
            <a:r>
              <a:rPr lang="en-US" b="1" dirty="0" smtClean="0"/>
              <a:t>It would be 4 at the minimum and there was no way to carry enough supplies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152400" y="3810000"/>
            <a:ext cx="26308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Solution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4797" y="4724400"/>
            <a:ext cx="8559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Lucky for Columbus, and his men, there just happened to be a continent 2 months away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85800" y="5334000"/>
            <a:ext cx="4516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It just happens that no one knew it was there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>
                                      <p:cBhvr override="childStyl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6198 -0.01898 C 0.0658 0.00602 0.07726 0.02639 0.08576 0.04908 C 0.08906 0.05764 0.08993 0.06597 0.09653 0.0713 C 0.10469 0.09005 0.11684 0.10185 0.13333 0.1044 C 0.13681 0.10648 0.14062 0.10741 0.1441 0.10949 C 0.15226 0.11435 0.14288 0.11158 0.15122 0.11435 C 0.15642 0.11597 0.16667 0.11875 0.16667 0.11875 C 0.18698 0.1176 0.20781 0.12153 0.22743 0.11435 C 0.23924 0.10996 0.25017 0.10394 0.26198 0.1 C 0.26997 0.09236 0.27934 0.08912 0.28819 0.08403 C 0.29601 0.07917 0.30104 0.0713 0.30955 0.06829 C 0.34861 0.02755 0.39392 -0.00532 0.43316 -0.04606 C 0.43681 -0.0537 0.43958 -0.05602 0.4441 -0.06203 C 0.44722 -0.07361 0.44271 -0.05972 0.44878 -0.07014 C 0.45399 -0.07847 0.45833 -0.09097 0.46198 -0.10185 C 0.46649 -0.11528 0.46753 -0.13217 0.47031 -0.14606 C 0.47708 -0.17963 0.47083 -0.14629 0.47622 -0.18449 C 0.47726 -0.19166 0.47969 -0.20648 0.47969 -0.20648 C 0.48125 -0.24676 0.48646 -0.29051 0.475 -0.3287 C 0.47465 -0.33333 0.47448 -0.33819 0.47378 -0.34282 C 0.47326 -0.3456 0.47187 -0.34815 0.47153 -0.35092 C 0.46806 -0.37754 0.47326 -0.36227 0.46788 -0.37615 C 0.46632 -0.3868 0.46024 -0.41319 0.4559 -0.4206 C 0.45139 -0.44282 0.44601 -0.46365 0.44045 -0.48565 C 0.43594 -0.50278 0.43958 -0.5 0.43212 -0.50324 C 0.42951 -0.50879 0.42361 -0.51713 0.4191 -0.51921 C 0.40295 -0.5324 0.38194 -0.5324 0.36319 -0.53495 C 0.34167 -0.53449 0.32014 -0.53565 0.29878 -0.53333 C 0.29497 -0.53287 0.29184 -0.52893 0.28819 -0.52708 C 0.27361 -0.51944 0.2592 -0.50347 0.2441 -0.5 C 0.2375 -0.4912 0.23038 -0.48148 0.22257 -0.47453 C 0.21962 -0.4662 0.21615 -0.45833 0.21198 -0.45092 C 0.20799 -0.4294 0.21441 -0.45903 0.20712 -0.43981 C 0.20451 -0.4331 0.20417 -0.42361 0.20122 -0.41597 C 0.19809 -0.3912 0.1941 -0.29699 0.20833 -0.26041 C 0.20868 -0.25764 0.20903 -0.25486 0.20955 -0.25254 C 0.21059 -0.24768 0.21319 -0.23819 0.21319 -0.23796 C 0.21441 -0.225 0.21875 -0.2162 0.22378 -0.20486 C 0.22622 -0.18611 0.22361 -0.19884 0.23576 -0.17153 C 0.24427 -0.15254 0.25052 -0.13171 0.26076 -0.11435 C 0.26302 -0.10231 0.26597 -0.09653 0.27153 -0.08565 C 0.27778 -0.07338 0.28316 -0.0574 0.29045 -0.04606 C 0.29323 -0.04166 0.29896 -0.0368 0.30243 -0.03333 C 0.30469 -0.02453 0.30174 -0.03194 0.30955 -0.02731 C 0.31128 -0.02615 0.3125 -0.02361 0.31424 -0.02222 C 0.31927 -0.01852 0.32552 -0.01528 0.3309 -0.01296 C 0.33802 -0.00555 0.34826 -0.00139 0.35712 0.00162 C 0.37101 0.01297 0.4059 0.00347 0.41319 0.00324 C 0.42795 -0.00254 0.44236 -0.01296 0.4559 -0.02222 C 0.45955 -0.025 0.46667 -0.03009 0.46667 -0.02986 C 0.4717 -0.04051 0.46562 -0.03055 0.475 -0.03657 C 0.47656 -0.0375 0.47726 -0.03981 0.47865 -0.0412 C 0.48125 -0.04375 0.4842 -0.04537 0.48698 -0.04768 C 0.48854 -0.0493 0.4901 -0.05069 0.49167 -0.05254 C 0.49844 -0.06574 0.48958 -0.05046 0.49757 -0.05903 C 0.50104 -0.0625 0.50573 -0.07153 0.50833 -0.07615 C 0.51163 -0.08217 0.51476 -0.08796 0.51788 -0.09375 C 0.51875 -0.09537 0.52031 -0.09861 0.52031 -0.09861 C 0.52309 -0.10949 0.51962 -0.09768 0.52986 -0.11435 C 0.54948 -0.14583 0.53247 -0.12268 0.54288 -0.13657 C 0.54618 -0.15393 0.55035 -0.17338 0.55712 -0.18889 C 0.56198 -0.21528 0.56233 -0.24328 0.56545 -0.27014 C 0.56736 -0.31736 0.56771 -0.30903 0.56424 -0.37453 C 0.56285 -0.39953 0.55972 -0.41898 0.54878 -0.43819 C 0.54618 -0.45463 0.54236 -0.46782 0.53333 -0.4794 C 0.52969 -0.49143 0.52344 -0.49884 0.51667 -0.50787 C 0.51424 -0.51111 0.51354 -0.5162 0.51076 -0.51921 C 0.49549 -0.53379 0.47726 -0.53796 0.45955 -0.54282 C 0.39479 -0.54004 0.43715 -0.55 0.41181 -0.53495 C 0.40503 -0.53078 0.39045 -0.52546 0.39045 -0.52523 C 0.38108 -0.51296 0.37639 -0.49653 0.36667 -0.48426 C 0.3658 -0.4706 0.36337 -0.45926 0.36198 -0.44606 C 0.36233 -0.41921 0.35885 -0.36944 0.36667 -0.33657 C 0.36944 -0.325 0.37153 -0.31296 0.375 -0.30162 C 0.37743 -0.29375 0.38333 -0.27778 0.38333 -0.27778 C 0.3849 -0.26597 0.38941 -0.25625 0.3941 -0.24606 C 0.39757 -0.22847 0.40295 -0.20694 0.41319 -0.19375 C 0.41458 -0.18727 0.41528 -0.18449 0.4191 -0.17963 C 0.42222 -0.1669 0.42899 -0.15671 0.43455 -0.14606 C 0.43785 -0.13981 0.43819 -0.13148 0.44167 -0.12546 C 0.44462 -0.12014 0.45243 -0.11111 0.45243 -0.11088 C 0.45625 -0.09815 0.45625 -0.10416 0.46319 -0.09676 C 0.47153 -0.08796 0.46997 -0.08403 0.4809 -0.08102 C 0.4875 -0.07453 0.49514 -0.07153 0.50243 -0.06666 C 0.51875 -0.06898 0.53507 -0.07037 0.55122 -0.07338 C 0.55694 -0.07407 0.56788 -0.0794 0.56788 -0.07916 C 0.5776 -0.08981 0.5875 -0.09861 0.59757 -0.10787 C 0.60382 -0.12037 0.61372 -0.1294 0.62153 -0.13981 C 0.62934 -0.15046 0.63559 -0.16342 0.64288 -0.17453 C 0.64687 -0.18078 0.65208 -0.18634 0.65486 -0.19375 C 0.65642 -0.19815 0.65937 -0.20717 0.66198 -0.21134 C 0.66927 -0.22291 0.67465 -0.23217 0.67986 -0.24606 C 0.69132 -0.27685 0.68733 -0.30972 0.69531 -0.34143 C 0.6941 -0.36412 0.6974 -0.44352 0.67743 -0.47153 C 0.67448 -0.48264 0.67274 -0.49421 0.6691 -0.50486 C 0.66823 -0.50717 0.66632 -0.50879 0.66545 -0.51111 C 0.66406 -0.51458 0.66302 -0.51852 0.66198 -0.52222 C 0.65903 -0.53356 0.65937 -0.54444 0.65 -0.54768 C 0.64201 -0.56203 0.62066 -0.56296 0.60833 -0.56504 C 0.60243 -0.56597 0.59635 -0.56713 0.59045 -0.56828 C 0.55295 -0.56736 0.51667 -0.58078 0.49653 -0.53495 C 0.49514 -0.52754 0.49253 -0.52129 0.49045 -0.51435 C 0.48594 -0.47963 0.48767 -0.46041 0.48924 -0.41597 C 0.48976 -0.39884 0.48941 -0.40115 0.4941 -0.39213 C 0.49566 -0.38194 0.49809 -0.37315 0.50104 -0.36342 C 0.50278 -0.35347 0.50278 -0.34097 0.50955 -0.33495 C 0.51094 -0.32615 0.51198 -0.31944 0.51667 -0.31296 C 0.51858 -0.30254 0.5224 -0.29653 0.52622 -0.28727 C 0.52917 -0.28055 0.53073 -0.27453 0.53576 -0.27014 C 0.54097 -0.2581 0.54618 -0.24815 0.55365 -0.23819 C 0.55469 -0.2368 0.55486 -0.23449 0.5559 -0.23333 C 0.55816 -0.23078 0.56128 -0.23009 0.56319 -0.22731 C 0.5684 -0.22014 0.57101 -0.2118 0.57743 -0.20648 C 0.58299 -0.1949 0.58003 -0.1993 0.58576 -0.19213 C 0.58872 -0.18032 0.5941 -0.17245 0.59878 -0.16203 C 0.60035 -0.1537 0.60365 -0.14838 0.60712 -0.1412 C 0.61024 -0.13495 0.61024 -0.1294 0.61545 -0.12708 C 0.62222 -0.11365 0.63073 -0.10301 0.63819 -0.09051 C 0.64792 -0.07453 0.65382 -0.05416 0.66198 -0.03657 C 0.6651 -0.01967 0.66007 -0.04375 0.66788 -0.0206 C 0.66875 -0.01805 0.66858 -0.01528 0.6691 -0.01296 C 0.67292 0.00417 0.6776 0.02037 0.67986 0.03797 C 0.67934 0.04792 0.68142 0.08472 0.67378 0.1 C 0.66979 0.1206 0.65208 0.12847 0.63924 0.13797 C 0.625 0.14838 0.64601 0.13727 0.62743 0.14607 C 0.62413 0.15232 0.62205 0.15209 0.61667 0.15371 C 0.60486 0.16204 0.58958 0.16991 0.57622 0.17292 C 0.56719 0.17801 0.55937 0.18079 0.55 0.18403 C 0.54132 0.19213 0.52118 0.19653 0.51076 0.19838 C 0.47378 0.21528 0.41701 0.21412 0.37865 0.21574 C 0.20347 0.21412 0.1441 0.24051 0.02257 0.2 C 0.01667 0.1875 0.02431 0.20093 0.01667 0.19329 C 0.00868 0.18519 0.01979 0.19121 0.01076 0.18727 C 0.00729 0.18241 0.00538 0.17801 0.00122 0.17454 C -0.00174 0.16898 -0.0033 0.1632 -0.0059 0.15718 C -0.00694 0.14676 -0.00816 0.11736 -0.00347 0.10764 C -0.00278 0.10648 -0.00122 0.10672 2.77778E-7 0.10625 C 0.00122 0.09861 0.00382 0.09167 0.00486 0.08403 C 0.00556 0.07801 0.00712 0.06667 0.00712 0.0669 C 0.00642 0.04838 0.0059 0.03079 0.00486 0.01273 C 0.00451 0.00741 0.00347 0.00232 2.77778E-7 -2.59259E-6 " pathEditMode="relative" rAng="0" ptsTypes="ffffffffffffffffffffffffffffffffffffffffffffffffffffffffffffffffffffffffffffffffffffffffffffffffffffffffffffffffffffffffffffffffffffffffffffA">
                                      <p:cBhvr>
                                        <p:cTn id="5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" y="-1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4" grpId="0"/>
      <p:bldP spid="5" grpId="0"/>
      <p:bldP spid="6" grpId="0"/>
      <p:bldP spid="7" grpId="0"/>
      <p:bldP spid="9" grpId="0"/>
      <p:bldP spid="9" grpId="1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Discovery of th</a:t>
            </a:r>
            <a:r>
              <a:rPr lang="en-US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e New World</a:t>
            </a:r>
            <a:endParaRPr lang="en-US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143000"/>
            <a:ext cx="6028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Isabella accepts Columbus’ argument and agrees to his voyage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1905000"/>
            <a:ext cx="4592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August 2,1492 – 3 small ships leave Palos Spain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2590800"/>
            <a:ext cx="3016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 Nina, Pinta, and Santa Maria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3124200"/>
            <a:ext cx="2263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 They carry 90 sailors</a:t>
            </a:r>
            <a:endParaRPr lang="en-US" dirty="0"/>
          </a:p>
        </p:txBody>
      </p:sp>
      <p:pic>
        <p:nvPicPr>
          <p:cNvPr id="8" name="Picture 7" descr="santa_maria_pinta_ni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2133600"/>
            <a:ext cx="2581275" cy="19621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8200" y="4419600"/>
            <a:ext cx="7542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 Provisions are starting to run short when they spot land on October 12, 1492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38200" y="5029200"/>
            <a:ext cx="7477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 Columbus is convinced he’s landed in the Indies and calls the people Indians</a:t>
            </a:r>
            <a:endParaRPr lang="en-US" dirty="0"/>
          </a:p>
        </p:txBody>
      </p:sp>
      <p:pic>
        <p:nvPicPr>
          <p:cNvPr id="11" name="Picture 10" descr="Columbus%20makes%20Landfal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77000" y="5332095"/>
            <a:ext cx="1828800" cy="138303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62000" y="55626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~ He explores, Cuba, Hispaniola (Haiti), and the Dominican Republic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/>
      <p:bldP spid="10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3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Now the Spanish and Portuguese start fighting over each other’s claims in the Caribbean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838200"/>
            <a:ext cx="613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They’ve realized that it’s not Asia and dispute rights to explore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1752600"/>
            <a:ext cx="5029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Pope Alexander VI decided that he’d heard enough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0" y="23622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Treaty of Tordesillas 1494</a:t>
            </a:r>
            <a:endParaRPr lang="en-US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3657600"/>
            <a:ext cx="1256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drew a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447801" y="3581400"/>
            <a:ext cx="4267200" cy="533400"/>
          </a:xfrm>
          <a:prstGeom prst="rect">
            <a:avLst/>
          </a:prstGeom>
          <a:noFill/>
        </p:spPr>
        <p:txBody>
          <a:bodyPr wrap="square" lIns="91440" tIns="45720" rIns="91440" bIns="45720">
            <a:normAutofit fontScale="62500" lnSpcReduction="20000"/>
          </a:bodyPr>
          <a:lstStyle/>
          <a:p>
            <a:pPr algn="ctr"/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Line of demarcation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62600" y="3657600"/>
            <a:ext cx="3501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That ran north to south about 1100</a:t>
            </a:r>
          </a:p>
          <a:p>
            <a:r>
              <a:rPr lang="en-US" dirty="0" smtClean="0"/>
              <a:t>Miles west of the Azores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62000" y="4114800"/>
            <a:ext cx="3503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Gave land west of that line to Spain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4648200"/>
            <a:ext cx="3721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Gave land east of that line to Portugal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66800" y="5029200"/>
            <a:ext cx="4823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Most of North and South America will go to Spain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04800" y="6019800"/>
            <a:ext cx="3708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1500 a Portuguese explorer named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124200" y="5943600"/>
            <a:ext cx="3852786" cy="533400"/>
          </a:xfrm>
          <a:prstGeom prst="rect">
            <a:avLst/>
          </a:prstGeom>
          <a:noFill/>
        </p:spPr>
        <p:txBody>
          <a:bodyPr wrap="square" lIns="91440" tIns="45720" rIns="91440" bIns="45720">
            <a:normAutofit fontScale="62500" lnSpcReduction="20000"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Pedro 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C</a:t>
            </a:r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abral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72200" y="6019800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Landed on the coast of Brazil and he was able to claim it for Portugal</a:t>
            </a:r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6" grpId="1"/>
      <p:bldP spid="8" grpId="0"/>
      <p:bldP spid="9" grpId="0"/>
      <p:bldP spid="9" grpId="1"/>
      <p:bldP spid="10" grpId="0"/>
      <p:bldP spid="11" grpId="0"/>
      <p:bldP spid="12" grpId="0"/>
      <p:bldP spid="13" grpId="0"/>
      <p:bldP spid="14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 Land in the Path to India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304800" y="1066800"/>
            <a:ext cx="685800" cy="3810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60276" y="1066800"/>
            <a:ext cx="7983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 more explorers arrive the more obvious it becomes that they aren’t in the Indies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3716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Early Exploration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5-Point Star 8"/>
          <p:cNvSpPr/>
          <p:nvPr/>
        </p:nvSpPr>
        <p:spPr>
          <a:xfrm>
            <a:off x="609600" y="2514600"/>
            <a:ext cx="152400" cy="152400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62000" y="2438400"/>
            <a:ext cx="16622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Amerigo Vespucci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3124200" y="2514600"/>
            <a:ext cx="4830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Italian, Charted the Coast of South America and called it</a:t>
            </a:r>
            <a:endParaRPr lang="en-US" sz="1600" dirty="0"/>
          </a:p>
        </p:txBody>
      </p:sp>
      <p:pic>
        <p:nvPicPr>
          <p:cNvPr id="12" name="Picture 11" descr="vespucc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62200" y="2362200"/>
            <a:ext cx="636377" cy="8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/>
          <p:cNvSpPr/>
          <p:nvPr/>
        </p:nvSpPr>
        <p:spPr>
          <a:xfrm>
            <a:off x="3657600" y="2819400"/>
            <a:ext cx="339085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lstStyle/>
          <a:p>
            <a:pPr algn="ctr"/>
            <a:r>
              <a:rPr lang="en-U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Mondus Novus</a:t>
            </a:r>
            <a:endParaRPr lang="en-US" sz="2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4" name="5-Point Star 13"/>
          <p:cNvSpPr/>
          <p:nvPr/>
        </p:nvSpPr>
        <p:spPr>
          <a:xfrm>
            <a:off x="609600" y="3733800"/>
            <a:ext cx="152400" cy="152400"/>
          </a:xfrm>
          <a:prstGeom prst="star5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9600" y="3200400"/>
            <a:ext cx="830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In 1507, a German mapmaker calls the new area America, in Vespucci’s honor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838200" y="3581400"/>
            <a:ext cx="51324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1513 – Ponce de Leon sets out to find the fountain of youth</a:t>
            </a:r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1524000" y="3810000"/>
            <a:ext cx="2443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He finds and names Florida</a:t>
            </a:r>
            <a:endParaRPr lang="en-US" sz="1600" dirty="0"/>
          </a:p>
        </p:txBody>
      </p:sp>
      <p:sp>
        <p:nvSpPr>
          <p:cNvPr id="18" name="5-Point Star 17"/>
          <p:cNvSpPr/>
          <p:nvPr/>
        </p:nvSpPr>
        <p:spPr>
          <a:xfrm>
            <a:off x="533400" y="44196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914400" y="4343400"/>
            <a:ext cx="65723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1513 – Vasco de Balboa pushed through central America to the Pacific Ocean</a:t>
            </a:r>
            <a:endParaRPr lang="en-US" sz="1600" dirty="0"/>
          </a:p>
        </p:txBody>
      </p:sp>
      <p:pic>
        <p:nvPicPr>
          <p:cNvPr id="20" name="Picture 19" descr="Juan_Ponce_de_Le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53200" y="3505200"/>
            <a:ext cx="637740" cy="878260"/>
          </a:xfrm>
          <a:prstGeom prst="rect">
            <a:avLst/>
          </a:prstGeom>
        </p:spPr>
      </p:pic>
      <p:pic>
        <p:nvPicPr>
          <p:cNvPr id="21" name="Picture 20" descr="balboapic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91400" y="4114800"/>
            <a:ext cx="568674" cy="832104"/>
          </a:xfrm>
          <a:prstGeom prst="rect">
            <a:avLst/>
          </a:prstGeom>
        </p:spPr>
      </p:pic>
      <p:sp>
        <p:nvSpPr>
          <p:cNvPr id="22" name="5-Point Star 21"/>
          <p:cNvSpPr/>
          <p:nvPr/>
        </p:nvSpPr>
        <p:spPr>
          <a:xfrm>
            <a:off x="533400" y="4953000"/>
            <a:ext cx="152400" cy="2286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838200" y="4876800"/>
            <a:ext cx="2705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1519 – Ferdinand de Magellan</a:t>
            </a:r>
            <a:endParaRPr lang="en-US" sz="1600" dirty="0"/>
          </a:p>
        </p:txBody>
      </p:sp>
      <p:pic>
        <p:nvPicPr>
          <p:cNvPr id="24" name="Picture 23" descr="magellan.bmp"/>
          <p:cNvPicPr>
            <a:picLocks noChangeAspect="1"/>
          </p:cNvPicPr>
          <p:nvPr/>
        </p:nvPicPr>
        <p:blipFill>
          <a:blip r:embed="rId6" cstate="print"/>
          <a:srcRect l="39744" b="14669"/>
          <a:stretch>
            <a:fillRect/>
          </a:stretch>
        </p:blipFill>
        <p:spPr>
          <a:xfrm>
            <a:off x="3505200" y="4648200"/>
            <a:ext cx="914400" cy="877111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419600" y="4953000"/>
            <a:ext cx="48940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Entered the Pacific Ocean and Sailed around S. America</a:t>
            </a:r>
            <a:endParaRPr lang="en-US" sz="1600" dirty="0"/>
          </a:p>
        </p:txBody>
      </p:sp>
      <p:sp>
        <p:nvSpPr>
          <p:cNvPr id="26" name="5-Point Star 25"/>
          <p:cNvSpPr/>
          <p:nvPr/>
        </p:nvSpPr>
        <p:spPr>
          <a:xfrm>
            <a:off x="533400" y="5638800"/>
            <a:ext cx="152400" cy="2286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62000" y="5638800"/>
            <a:ext cx="21653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1578 – Sir Francis Drake</a:t>
            </a:r>
            <a:endParaRPr lang="en-US" sz="1600" dirty="0"/>
          </a:p>
        </p:txBody>
      </p:sp>
      <p:pic>
        <p:nvPicPr>
          <p:cNvPr id="28" name="Picture 27" descr="drak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19400" y="5410200"/>
            <a:ext cx="923925" cy="92392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810000" y="5943600"/>
            <a:ext cx="533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Went around S. America, attacked Spanish settlements, and then continued around the world, making it  back to England in 1580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5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6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80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 animBg="1"/>
      <p:bldP spid="10" grpId="0"/>
      <p:bldP spid="11" grpId="0"/>
      <p:bldP spid="13" grpId="0"/>
      <p:bldP spid="14" grpId="0" animBg="1"/>
      <p:bldP spid="15" grpId="0"/>
      <p:bldP spid="16" grpId="0"/>
      <p:bldP spid="17" grpId="0"/>
      <p:bldP spid="18" grpId="0" animBg="1"/>
      <p:bldP spid="19" grpId="0"/>
      <p:bldP spid="22" grpId="0" animBg="1"/>
      <p:bldP spid="23" grpId="0"/>
      <p:bldP spid="25" grpId="0"/>
      <p:bldP spid="26" grpId="0" animBg="1"/>
      <p:bldP spid="27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53000"/>
            <a:lum/>
          </a:blip>
          <a:srcRect/>
          <a:stretch>
            <a:fillRect l="-51000" r="-5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abotmap.gif"/>
          <p:cNvPicPr>
            <a:picLocks noChangeAspect="1"/>
          </p:cNvPicPr>
          <p:nvPr/>
        </p:nvPicPr>
        <p:blipFill>
          <a:blip r:embed="rId4" cstate="print"/>
          <a:srcRect r="45455" b="46067"/>
          <a:stretch>
            <a:fillRect/>
          </a:stretch>
        </p:blipFill>
        <p:spPr>
          <a:xfrm>
            <a:off x="7353300" y="4495800"/>
            <a:ext cx="1790700" cy="102325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Seeking a Northwest Passage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0"/>
            <a:ext cx="6573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England, </a:t>
            </a:r>
            <a:r>
              <a:rPr lang="en-US" b="1" smtClean="0"/>
              <a:t>The Dutch, </a:t>
            </a:r>
            <a:r>
              <a:rPr lang="en-US" b="1" dirty="0" smtClean="0"/>
              <a:t>and France all ignored the Treaty of Tordesillas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" y="1828800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They realized that going around Africa and Cape Horn</a:t>
            </a:r>
            <a:endParaRPr lang="en-US" b="1" dirty="0"/>
          </a:p>
        </p:txBody>
      </p:sp>
      <p:pic>
        <p:nvPicPr>
          <p:cNvPr id="5" name="Picture 4" descr="cape horn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62200" y="1828800"/>
            <a:ext cx="1312552" cy="14382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33800" y="1828800"/>
            <a:ext cx="2700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Was very dangerous so they started to look for a different way to the Pacific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38100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1497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3810000"/>
            <a:ext cx="1247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John Cabot</a:t>
            </a:r>
            <a:endParaRPr lang="en-US" b="1" dirty="0"/>
          </a:p>
        </p:txBody>
      </p:sp>
      <p:pic>
        <p:nvPicPr>
          <p:cNvPr id="9" name="Picture 8" descr="john cabort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81200" y="3352800"/>
            <a:ext cx="1559983" cy="1676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81400" y="3810000"/>
            <a:ext cx="2633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Agreed to sail for England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657600" y="4572000"/>
            <a:ext cx="4544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He explored from Delaware to Newfoundland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5334000"/>
            <a:ext cx="668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Now, N. American exploration slowed until in 1567 Martin Frobisher</a:t>
            </a:r>
            <a:endParaRPr lang="en-US" b="1" dirty="0"/>
          </a:p>
        </p:txBody>
      </p:sp>
      <p:pic>
        <p:nvPicPr>
          <p:cNvPr id="14" name="Picture 13" descr="frobisher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58000" y="5257800"/>
            <a:ext cx="990267" cy="111900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0" y="6019800"/>
            <a:ext cx="7029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Reached the Hudson strait and returned with what he thought was gold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10" grpId="0"/>
      <p:bldP spid="11" grpId="0"/>
      <p:bldP spid="13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huds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6200" y="5486400"/>
            <a:ext cx="1143000" cy="127101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noFill/>
        </p:spPr>
        <p:txBody>
          <a:bodyPr wrap="square" lIns="91440" tIns="45720" rIns="91440" bIns="45720">
            <a:normAutofit fontScale="85000" lnSpcReduction="10000"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Seeking a Northwest Passage, cont. 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0" y="1524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0" y="37338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0" y="56388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143000" y="1295400"/>
            <a:ext cx="15888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1524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66800" y="3505200"/>
            <a:ext cx="18646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1530s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43200" y="1600200"/>
            <a:ext cx="3856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French financed Giovanni de Verrazano</a:t>
            </a:r>
            <a:endParaRPr lang="en-US" dirty="0"/>
          </a:p>
        </p:txBody>
      </p:sp>
      <p:pic>
        <p:nvPicPr>
          <p:cNvPr id="11" name="Picture 10" descr="Verrazan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53200" y="838200"/>
            <a:ext cx="1905000" cy="21717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4800" y="2133600"/>
            <a:ext cx="4695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Who explored from the Carolinas to Nova Scotia</a:t>
            </a:r>
            <a:endParaRPr lang="en-US" dirty="0"/>
          </a:p>
        </p:txBody>
      </p:sp>
      <p:pic>
        <p:nvPicPr>
          <p:cNvPr id="13" name="Picture 12" descr="verrazanogif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9200" y="1905000"/>
            <a:ext cx="1408043" cy="12954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971800" y="3810000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Jacques Cartier</a:t>
            </a:r>
            <a:endParaRPr lang="en-US" dirty="0"/>
          </a:p>
        </p:txBody>
      </p:sp>
      <p:pic>
        <p:nvPicPr>
          <p:cNvPr id="15" name="Picture 14" descr="cartier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3276600"/>
            <a:ext cx="1143000" cy="1524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867400" y="3886200"/>
            <a:ext cx="3136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Sailed up the St. Lawrence river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81000" y="4419600"/>
            <a:ext cx="4243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 was hoping for a sea route to the Pacific</a:t>
            </a:r>
            <a:endParaRPr lang="en-US" dirty="0"/>
          </a:p>
        </p:txBody>
      </p:sp>
      <p:pic>
        <p:nvPicPr>
          <p:cNvPr id="18" name="Picture 17" descr="cartier ma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867400" y="4191000"/>
            <a:ext cx="1333500" cy="99345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66800" y="5562600"/>
            <a:ext cx="3081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Dutch hired Henry Hudson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800600" y="54864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Who sailed as far as Albany before turning back</a:t>
            </a:r>
            <a:endParaRPr lang="en-US" dirty="0"/>
          </a:p>
        </p:txBody>
      </p:sp>
      <p:pic>
        <p:nvPicPr>
          <p:cNvPr id="22" name="Picture 21" descr="hudson map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989272" y="5791201"/>
            <a:ext cx="1867731" cy="106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8" grpId="0"/>
      <p:bldP spid="9" grpId="0"/>
      <p:bldP spid="10" grpId="0"/>
      <p:bldP spid="12" grpId="0"/>
      <p:bldP spid="14" grpId="0"/>
      <p:bldP spid="16" grpId="0"/>
      <p:bldP spid="17" grpId="0"/>
      <p:bldP spid="19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lphons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9000" y="4953000"/>
            <a:ext cx="914400" cy="111099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Trade with the East</a:t>
            </a:r>
            <a:endParaRPr lang="en-US" sz="54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143000"/>
            <a:ext cx="4903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People were still travelling  to Asia via South Africa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524000"/>
            <a:ext cx="8045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Christian Missionaries accompanied the Portuguese and helped set up trading posts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1828800"/>
            <a:ext cx="5151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Traders were interested in spices for preserving meat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2209800"/>
            <a:ext cx="2762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*  Portuguese ships carried 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09800" y="2667000"/>
            <a:ext cx="1877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Pepper from India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09800" y="3276600"/>
            <a:ext cx="2340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Cinnamon from Ceylon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09800" y="3733800"/>
            <a:ext cx="4037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Cloves and Nutmeg from the East Indies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Picture 10" descr="pepp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14800" y="2590800"/>
            <a:ext cx="762000" cy="579120"/>
          </a:xfrm>
          <a:prstGeom prst="rect">
            <a:avLst/>
          </a:prstGeom>
        </p:spPr>
      </p:pic>
      <p:pic>
        <p:nvPicPr>
          <p:cNvPr id="12" name="Picture 11" descr="cinnamon.jpg"/>
          <p:cNvPicPr>
            <a:picLocks noChangeAspect="1"/>
          </p:cNvPicPr>
          <p:nvPr/>
        </p:nvPicPr>
        <p:blipFill>
          <a:blip r:embed="rId5" cstate="print"/>
          <a:srcRect l="12966" t="27664" r="17018" b="27423"/>
          <a:stretch>
            <a:fillRect/>
          </a:stretch>
        </p:blipFill>
        <p:spPr>
          <a:xfrm>
            <a:off x="4724400" y="3200400"/>
            <a:ext cx="1139482" cy="548640"/>
          </a:xfrm>
          <a:prstGeom prst="rect">
            <a:avLst/>
          </a:prstGeom>
        </p:spPr>
      </p:pic>
      <p:pic>
        <p:nvPicPr>
          <p:cNvPr id="13" name="Picture 12" descr="clove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19800" y="3505200"/>
            <a:ext cx="896908" cy="731520"/>
          </a:xfrm>
          <a:prstGeom prst="rect">
            <a:avLst/>
          </a:prstGeom>
        </p:spPr>
      </p:pic>
      <p:pic>
        <p:nvPicPr>
          <p:cNvPr id="14" name="Picture 13" descr="nutmeg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62800" y="3505200"/>
            <a:ext cx="959700" cy="7315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85800" y="4267200"/>
            <a:ext cx="6331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The Muslims resisted and the Portuguese turned it into a Crusade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66800" y="4648200"/>
            <a:ext cx="6057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Burned ships and wharves, ransacked cities, tortured prisoners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3400" y="5105400"/>
            <a:ext cx="3316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1509 Alphonso de Albuquerque  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191000" y="5105400"/>
            <a:ext cx="5130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Was made governor of the trading posts in Goa India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6096000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He seized key trading routes including the gateway to the Moluccas, or spice Islands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1" name="Picture 20" descr="moluccas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105400" y="6107740"/>
            <a:ext cx="1905423" cy="7502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/>
      <p:bldP spid="9" grpId="0"/>
      <p:bldP spid="10" grpId="0"/>
      <p:bldP spid="15" grpId="0"/>
      <p:bldP spid="16" grpId="0"/>
      <p:bldP spid="17" grpId="0"/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4600" y="0"/>
            <a:ext cx="38363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Competition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0" y="914400"/>
          <a:ext cx="91440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3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533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Chinese takeaway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ndalus" pitchFamily="2" charset="-78"/>
                <a:cs typeface="Andalus" pitchFamily="2" charset="-78"/>
              </a:rPr>
              <a:t>Trade with China and Japan</a:t>
            </a:r>
            <a:endParaRPr lang="en-US" sz="4000" dirty="0"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9144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Andalus" pitchFamily="2" charset="-78"/>
                <a:cs typeface="Andalus" pitchFamily="2" charset="-78"/>
              </a:rPr>
              <a:t>The Portuguese met Chinese traders in Malacca and sailed to China for Silks, satins, and porcelain</a:t>
            </a:r>
            <a:endParaRPr lang="en-US" b="1" dirty="0">
              <a:solidFill>
                <a:srgbClr val="002060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035" y="1447800"/>
            <a:ext cx="8722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Andalus" pitchFamily="2" charset="-78"/>
                <a:cs typeface="Andalus" pitchFamily="2" charset="-78"/>
              </a:rPr>
              <a:t>By 1535 the Chinese had confined the Portuguese to  Macao and other Europeans to Canton</a:t>
            </a:r>
            <a:endParaRPr lang="en-US" dirty="0">
              <a:solidFill>
                <a:srgbClr val="002060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0574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Andalus" pitchFamily="2" charset="-78"/>
                <a:cs typeface="Andalus" pitchFamily="2" charset="-78"/>
              </a:rPr>
              <a:t>1542- The Portuguese are blown off course and they land safely in Japan</a:t>
            </a:r>
            <a:endParaRPr lang="en-US" b="1" dirty="0">
              <a:solidFill>
                <a:srgbClr val="002060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2590800"/>
            <a:ext cx="3591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Andalus" pitchFamily="2" charset="-78"/>
                <a:cs typeface="Andalus" pitchFamily="2" charset="-78"/>
              </a:rPr>
              <a:t>begin to trade with the Japanese for:</a:t>
            </a:r>
            <a:endParaRPr lang="en-US" dirty="0">
              <a:solidFill>
                <a:srgbClr val="002060"/>
              </a:solidFill>
              <a:latin typeface="Andalus" pitchFamily="2" charset="-78"/>
              <a:cs typeface="Andalus" pitchFamily="2" charset="-78"/>
            </a:endParaRPr>
          </a:p>
        </p:txBody>
      </p:sp>
      <p:pic>
        <p:nvPicPr>
          <p:cNvPr id="1027" name="Picture 3" descr="C:\Users\Becca\AppData\Local\Microsoft\Windows\Temporary Internet Files\Content.IE5\ODOWDTBL\MCj04369030000[1].png"/>
          <p:cNvPicPr>
            <a:picLocks noChangeAspect="1" noChangeArrowheads="1"/>
          </p:cNvPicPr>
          <p:nvPr/>
        </p:nvPicPr>
        <p:blipFill>
          <a:blip r:embed="rId4" cstate="print"/>
          <a:srcRect t="17778" b="11111"/>
          <a:stretch>
            <a:fillRect/>
          </a:stretch>
        </p:blipFill>
        <p:spPr bwMode="auto">
          <a:xfrm>
            <a:off x="2133600" y="2971800"/>
            <a:ext cx="750094" cy="533400"/>
          </a:xfrm>
          <a:prstGeom prst="rect">
            <a:avLst/>
          </a:prstGeom>
          <a:noFill/>
        </p:spPr>
      </p:pic>
      <p:pic>
        <p:nvPicPr>
          <p:cNvPr id="1028" name="Picture 4" descr="C:\Users\Becca\AppData\Local\Microsoft\Windows\Temporary Internet Files\Content.IE5\4UC4QJ70\MCj04362520000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2819400"/>
            <a:ext cx="837972" cy="837972"/>
          </a:xfrm>
          <a:prstGeom prst="rect">
            <a:avLst/>
          </a:prstGeom>
          <a:noFill/>
        </p:spPr>
      </p:pic>
      <p:pic>
        <p:nvPicPr>
          <p:cNvPr id="1036" name="Picture 12" descr="C:\Users\Becca\AppData\Local\Microsoft\Windows\Temporary Internet Files\Content.IE5\4UC4QJ70\MCj03312820000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" y="2971800"/>
            <a:ext cx="798546" cy="633469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533400" y="3886200"/>
            <a:ext cx="3664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Andalus" pitchFamily="2" charset="-78"/>
                <a:cs typeface="Andalus" pitchFamily="2" charset="-78"/>
              </a:rPr>
              <a:t>The Chinese and Japanese want guns</a:t>
            </a:r>
            <a:endParaRPr lang="en-US" dirty="0">
              <a:solidFill>
                <a:srgbClr val="002060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0" y="48768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Andalus" pitchFamily="2" charset="-78"/>
                <a:cs typeface="Andalus" pitchFamily="2" charset="-78"/>
              </a:rPr>
              <a:t>The Portuguese begin taking land at gun point (possibly with the help of missionaries)</a:t>
            </a:r>
            <a:endParaRPr lang="en-US" b="1" dirty="0">
              <a:solidFill>
                <a:srgbClr val="002060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5715000"/>
            <a:ext cx="415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Andalus" pitchFamily="2" charset="-78"/>
                <a:cs typeface="Andalus" pitchFamily="2" charset="-78"/>
              </a:rPr>
              <a:t>In 1639 the Japanese expel all foreigners </a:t>
            </a:r>
            <a:endParaRPr lang="en-US" b="1" dirty="0">
              <a:solidFill>
                <a:srgbClr val="002060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7200" y="6096000"/>
            <a:ext cx="6564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Andalus" pitchFamily="2" charset="-78"/>
                <a:cs typeface="Andalus" pitchFamily="2" charset="-78"/>
              </a:rPr>
              <a:t>The Dutch will be allowed one ship per year to the port of Nagasaki</a:t>
            </a:r>
            <a:endParaRPr lang="en-US" dirty="0">
              <a:solidFill>
                <a:srgbClr val="002060"/>
              </a:solidFill>
              <a:latin typeface="Andalus" pitchFamily="2" charset="-78"/>
              <a:cs typeface="Andal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22" grpId="0"/>
      <p:bldP spid="23" grpId="0"/>
      <p:bldP spid="24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8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nquistado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00600" y="1600200"/>
            <a:ext cx="1219200" cy="225367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Ellis" pitchFamily="2" charset="0"/>
              </a:rPr>
              <a:t>Conquests in the Americas</a:t>
            </a:r>
            <a:endParaRPr lang="en-US" sz="48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Ellis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143000"/>
            <a:ext cx="8036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Ellis" pitchFamily="2" charset="0"/>
              </a:rPr>
              <a:t>The Spanish didn’t fund their expeditions directly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Ellis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438400"/>
            <a:ext cx="5319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Ellis" pitchFamily="2" charset="0"/>
              </a:rPr>
              <a:t>Instead, they gave conquistadors</a:t>
            </a:r>
            <a:endParaRPr lang="en-US" sz="2400" dirty="0">
              <a:latin typeface="Ellis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7400" y="2438400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Ellis" pitchFamily="2" charset="0"/>
              </a:rPr>
              <a:t>The right to establish posts in C. and S. America</a:t>
            </a:r>
            <a:endParaRPr lang="en-US" sz="2400" dirty="0">
              <a:latin typeface="Ellis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4958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Ellis" pitchFamily="2" charset="0"/>
              </a:rPr>
              <a:t>They had to agree to give the Spanish Crown 1/5 of any treasure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Ellis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5562600"/>
            <a:ext cx="6872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Ellis" pitchFamily="2" charset="0"/>
              </a:rPr>
              <a:t>Risked their own money to get there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Elli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3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quetzalcoatl.jpg"/>
          <p:cNvPicPr>
            <a:picLocks noChangeAspect="1"/>
          </p:cNvPicPr>
          <p:nvPr/>
        </p:nvPicPr>
        <p:blipFill>
          <a:blip r:embed="rId4" cstate="print"/>
          <a:srcRect l="10345"/>
          <a:stretch>
            <a:fillRect/>
          </a:stretch>
        </p:blipFill>
        <p:spPr>
          <a:xfrm>
            <a:off x="7162800" y="2590800"/>
            <a:ext cx="1981200" cy="1581150"/>
          </a:xfrm>
          <a:prstGeom prst="rect">
            <a:avLst/>
          </a:prstGeom>
        </p:spPr>
      </p:pic>
      <p:pic>
        <p:nvPicPr>
          <p:cNvPr id="6" name="Picture 5" descr="aztec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37675" y="1143000"/>
            <a:ext cx="1506325" cy="12382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29702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The Aztec</a:t>
            </a:r>
            <a:endParaRPr lang="en-US" sz="5400" b="1" cap="none" spc="0" dirty="0">
              <a:ln w="1905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990600"/>
            <a:ext cx="8526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Aztec Empire was located in what is today southern Mexico and Northern C. America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600200"/>
            <a:ext cx="6342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first Europeans in C. America made the Aztec leaders nervous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191000" y="1905000"/>
            <a:ext cx="1821653" cy="685800"/>
          </a:xfrm>
          <a:prstGeom prst="rect">
            <a:avLst/>
          </a:prstGeom>
          <a:noFill/>
        </p:spPr>
        <p:txBody>
          <a:bodyPr wrap="square" lIns="91440" tIns="45720" rIns="91440" bIns="45720">
            <a:normAutofit fontScale="85000" lnSpcReduction="20000"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Why?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400" y="3048000"/>
            <a:ext cx="1336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Montezuma</a:t>
            </a:r>
            <a:endParaRPr lang="en-US" b="1" dirty="0"/>
          </a:p>
        </p:txBody>
      </p:sp>
      <p:pic>
        <p:nvPicPr>
          <p:cNvPr id="10" name="Picture 9" descr="montezum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47800" y="2362200"/>
            <a:ext cx="1219200" cy="157558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43200" y="3124200"/>
            <a:ext cx="4629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Knew that a powerful god named Quetzalcoatl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743200" y="3505200"/>
            <a:ext cx="3823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Had promised to return from the East.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4800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According to the Aztec calendar, the only year he could return was equal to 1519 in the European calendar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5486400"/>
            <a:ext cx="4579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Spanish very coincidentally arrived in 1519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85800" y="5791200"/>
            <a:ext cx="4485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priests began demanding human sacrifice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371600" y="6096000"/>
            <a:ext cx="3614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Conquered people are very unhappy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1" grpId="0"/>
      <p:bldP spid="13" grpId="0"/>
      <p:bldP spid="14" grpId="0"/>
      <p:bldP spid="15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0" cap="none" spc="0" dirty="0" smtClean="0">
                <a:ln w="1841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French Script MT" pitchFamily="66" charset="0"/>
                <a:cs typeface="Times New Roman" pitchFamily="18" charset="0"/>
              </a:rPr>
              <a:t>The Spanis</a:t>
            </a:r>
            <a:r>
              <a:rPr lang="en-US" sz="8800" dirty="0" smtClean="0">
                <a:ln w="1841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French Script MT" pitchFamily="66" charset="0"/>
                <a:cs typeface="Times New Roman" pitchFamily="18" charset="0"/>
              </a:rPr>
              <a:t>h Arrive</a:t>
            </a:r>
            <a:endParaRPr lang="en-US" sz="8800" b="0" cap="none" spc="0" dirty="0">
              <a:ln w="18415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60000" endA="900" endPos="58000" dir="5400000" sy="-100000" algn="bl" rotWithShape="0"/>
              </a:effectLst>
              <a:latin typeface="French Script MT" pitchFamily="66" charset="0"/>
              <a:cs typeface="Times New Roman" pitchFamily="18" charset="0"/>
            </a:endParaRPr>
          </a:p>
        </p:txBody>
      </p:sp>
      <p:sp>
        <p:nvSpPr>
          <p:cNvPr id="5" name="Down Ribbon 4"/>
          <p:cNvSpPr/>
          <p:nvPr/>
        </p:nvSpPr>
        <p:spPr>
          <a:xfrm>
            <a:off x="228600" y="1447800"/>
            <a:ext cx="1371600" cy="5334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1519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800" y="1524000"/>
            <a:ext cx="1833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Hernando Cortes</a:t>
            </a:r>
            <a:endParaRPr lang="en-US" dirty="0"/>
          </a:p>
        </p:txBody>
      </p:sp>
      <p:pic>
        <p:nvPicPr>
          <p:cNvPr id="7" name="Picture 6" descr="hernand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57600" y="1295400"/>
            <a:ext cx="847725" cy="11906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0" y="1524000"/>
            <a:ext cx="4427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Lands on the coast of Mexico looking for gold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flipH="1">
            <a:off x="0" y="23622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 makes alliances with some of the small tribes that hated the Aztec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2667000"/>
            <a:ext cx="9144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 matched the description of the white skinned gods who’d be returning with Quetzalcoatl for his revenge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3276600"/>
            <a:ext cx="5798190" cy="457200"/>
          </a:xfrm>
          <a:prstGeom prst="rect">
            <a:avLst/>
          </a:prstGeom>
          <a:noFill/>
        </p:spPr>
        <p:txBody>
          <a:bodyPr wrap="square" lIns="91440" tIns="45720" rIns="91440" bIns="45720">
            <a:normAutofit fontScale="55000" lnSpcReduction="20000"/>
          </a:bodyPr>
          <a:lstStyle/>
          <a:p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Other coincidences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3810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Arrived at harvest time (when they weren’t prepared to fight) and after the Aztec had seen “portents of doom” such as: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09600" y="4648200"/>
            <a:ext cx="1614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Daytime comet</a:t>
            </a:r>
            <a:endParaRPr lang="en-US" dirty="0"/>
          </a:p>
        </p:txBody>
      </p:sp>
      <p:pic>
        <p:nvPicPr>
          <p:cNvPr id="14" name="Picture 13" descr="comet.jpg"/>
          <p:cNvPicPr>
            <a:picLocks noChangeAspect="1"/>
          </p:cNvPicPr>
          <p:nvPr/>
        </p:nvPicPr>
        <p:blipFill>
          <a:blip r:embed="rId4" cstate="print"/>
          <a:srcRect l="31859" t="28960" r="30973" b="31460"/>
          <a:stretch>
            <a:fillRect/>
          </a:stretch>
        </p:blipFill>
        <p:spPr>
          <a:xfrm>
            <a:off x="2133600" y="4495800"/>
            <a:ext cx="1219200" cy="533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18333" y="4953000"/>
            <a:ext cx="8525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destruction of two temples (One of which was made of straw, and struck by lightning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09600" y="5562600"/>
            <a:ext cx="6065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“Boiling” of lake Texcoco (Caused by a horrible windstorm)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09600" y="5257800"/>
            <a:ext cx="5914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fire in the night sky (Caused by ships burning in the harbor)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 smtClean="0">
                <a:ln w="1841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French Script MT" pitchFamily="66" charset="0"/>
                <a:cs typeface="Times New Roman" pitchFamily="18" charset="0"/>
              </a:rPr>
              <a:t>The Spanish Arrive, continued</a:t>
            </a:r>
            <a:endParaRPr lang="en-US" sz="6600" dirty="0">
              <a:ln w="18415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60000" endA="900" endPos="58000" dir="5400000" sy="-100000" algn="bl" rotWithShape="0"/>
              </a:effectLst>
              <a:latin typeface="French Script MT" pitchFamily="66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447800"/>
            <a:ext cx="5743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Cortes marches 200 men and 16 horses into Tenochtitlan</a:t>
            </a:r>
            <a:endParaRPr lang="en-US" dirty="0"/>
          </a:p>
        </p:txBody>
      </p:sp>
      <p:pic>
        <p:nvPicPr>
          <p:cNvPr id="5" name="Picture 4" descr="tenoc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0" y="990600"/>
            <a:ext cx="2156511" cy="21097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7526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 arrested Montezuma and made him promise to become a subject of the Spanish king</a:t>
            </a:r>
            <a:endParaRPr lang="en-US" dirty="0"/>
          </a:p>
        </p:txBody>
      </p:sp>
      <p:sp>
        <p:nvSpPr>
          <p:cNvPr id="8" name="Down Ribbon 7"/>
          <p:cNvSpPr/>
          <p:nvPr/>
        </p:nvSpPr>
        <p:spPr>
          <a:xfrm>
            <a:off x="0" y="2590800"/>
            <a:ext cx="1371600" cy="5334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1520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47800" y="2590800"/>
            <a:ext cx="3976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Aztec revolt and almost win…almost</a:t>
            </a:r>
            <a:endParaRPr lang="en-US" dirty="0"/>
          </a:p>
        </p:txBody>
      </p:sp>
      <p:sp>
        <p:nvSpPr>
          <p:cNvPr id="10" name="Down Ribbon 9"/>
          <p:cNvSpPr/>
          <p:nvPr/>
        </p:nvSpPr>
        <p:spPr>
          <a:xfrm>
            <a:off x="0" y="3505200"/>
            <a:ext cx="1295400" cy="6096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1521</a:t>
            </a:r>
            <a:endParaRPr lang="en-US" dirty="0"/>
          </a:p>
        </p:txBody>
      </p:sp>
      <p:sp>
        <p:nvSpPr>
          <p:cNvPr id="11" name="Down Ribbon 10"/>
          <p:cNvSpPr/>
          <p:nvPr/>
        </p:nvSpPr>
        <p:spPr>
          <a:xfrm>
            <a:off x="0" y="4572000"/>
            <a:ext cx="1295400" cy="6096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1530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47800" y="3581400"/>
            <a:ext cx="465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Cortes and his Indian allies destroy Tenochtitlan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295400" y="4648200"/>
            <a:ext cx="1757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Francisco Pizarro</a:t>
            </a:r>
            <a:endParaRPr lang="en-US" dirty="0"/>
          </a:p>
        </p:txBody>
      </p:sp>
      <p:pic>
        <p:nvPicPr>
          <p:cNvPr id="15" name="Picture 14" descr="pizarr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71800" y="4038600"/>
            <a:ext cx="897925" cy="109866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86200" y="4038600"/>
            <a:ext cx="510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And 180 soldiers land on the Pacific coast of S. America and come across the Inca, in the middle of a civil war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0" y="5334000"/>
            <a:ext cx="3760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Pizarro was looking for the city of gold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0" y="5715000"/>
            <a:ext cx="4784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 finds and arrests Atahualpa, the Inca Emperor</a:t>
            </a:r>
            <a:endParaRPr lang="en-US" dirty="0"/>
          </a:p>
        </p:txBody>
      </p:sp>
      <p:pic>
        <p:nvPicPr>
          <p:cNvPr id="19" name="Picture 18" descr="at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8200" y="5427121"/>
            <a:ext cx="1100328" cy="1430879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0" y="60198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Atahualpa offers Pizarro a room full of gold in return for his life</a:t>
            </a:r>
            <a:endParaRPr lang="en-US" dirty="0"/>
          </a:p>
        </p:txBody>
      </p:sp>
      <p:sp>
        <p:nvSpPr>
          <p:cNvPr id="21" name="Down Ribbon 20"/>
          <p:cNvSpPr/>
          <p:nvPr/>
        </p:nvSpPr>
        <p:spPr>
          <a:xfrm>
            <a:off x="6019800" y="5638800"/>
            <a:ext cx="1295400" cy="5334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1535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7239000" y="5380672"/>
            <a:ext cx="1905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Pizarro controls most of the Inca Empire, including the capitol at Cuzco</a:t>
            </a:r>
            <a:endParaRPr lang="en-US" dirty="0"/>
          </a:p>
        </p:txBody>
      </p:sp>
      <p:pic>
        <p:nvPicPr>
          <p:cNvPr id="2051" name="Picture 3" descr="C:\Users\Becca\AppData\Local\Microsoft\Windows\Temporary Internet Files\Content.IE5\R5WPSFOY\MPj04357250000[1].jpg"/>
          <p:cNvPicPr>
            <a:picLocks noChangeAspect="1" noChangeArrowheads="1"/>
          </p:cNvPicPr>
          <p:nvPr/>
        </p:nvPicPr>
        <p:blipFill>
          <a:blip r:embed="rId6" cstate="print"/>
          <a:srcRect l="21704" t="20000" r="20040" b="18333"/>
          <a:stretch>
            <a:fillRect/>
          </a:stretch>
        </p:blipFill>
        <p:spPr bwMode="auto">
          <a:xfrm>
            <a:off x="2057400" y="6294120"/>
            <a:ext cx="533400" cy="563880"/>
          </a:xfrm>
          <a:prstGeom prst="rect">
            <a:avLst/>
          </a:prstGeom>
          <a:noFill/>
        </p:spPr>
      </p:pic>
      <p:pic>
        <p:nvPicPr>
          <p:cNvPr id="23" name="Picture 3" descr="C:\Users\Becca\AppData\Local\Microsoft\Windows\Temporary Internet Files\Content.IE5\R5WPSFOY\MPj04357250000[1].jpg"/>
          <p:cNvPicPr>
            <a:picLocks noChangeAspect="1" noChangeArrowheads="1"/>
          </p:cNvPicPr>
          <p:nvPr/>
        </p:nvPicPr>
        <p:blipFill>
          <a:blip r:embed="rId6" cstate="print"/>
          <a:srcRect l="21704" t="20000" r="20040" b="18333"/>
          <a:stretch>
            <a:fillRect/>
          </a:stretch>
        </p:blipFill>
        <p:spPr bwMode="auto">
          <a:xfrm>
            <a:off x="3048000" y="6294120"/>
            <a:ext cx="533400" cy="563880"/>
          </a:xfrm>
          <a:prstGeom prst="rect">
            <a:avLst/>
          </a:prstGeom>
          <a:noFill/>
        </p:spPr>
      </p:pic>
      <p:pic>
        <p:nvPicPr>
          <p:cNvPr id="24" name="Picture 3" descr="C:\Users\Becca\AppData\Local\Microsoft\Windows\Temporary Internet Files\Content.IE5\R5WPSFOY\MPj04357250000[1].jpg"/>
          <p:cNvPicPr>
            <a:picLocks noChangeAspect="1" noChangeArrowheads="1"/>
          </p:cNvPicPr>
          <p:nvPr/>
        </p:nvPicPr>
        <p:blipFill>
          <a:blip r:embed="rId6" cstate="print"/>
          <a:srcRect l="21704" t="20000" r="20040" b="18333"/>
          <a:stretch>
            <a:fillRect/>
          </a:stretch>
        </p:blipFill>
        <p:spPr bwMode="auto">
          <a:xfrm>
            <a:off x="3581400" y="6294120"/>
            <a:ext cx="533400" cy="563880"/>
          </a:xfrm>
          <a:prstGeom prst="rect">
            <a:avLst/>
          </a:prstGeom>
          <a:noFill/>
        </p:spPr>
      </p:pic>
      <p:pic>
        <p:nvPicPr>
          <p:cNvPr id="25" name="Picture 3" descr="C:\Users\Becca\AppData\Local\Microsoft\Windows\Temporary Internet Files\Content.IE5\R5WPSFOY\MPj04357250000[1].jpg"/>
          <p:cNvPicPr>
            <a:picLocks noChangeAspect="1" noChangeArrowheads="1"/>
          </p:cNvPicPr>
          <p:nvPr/>
        </p:nvPicPr>
        <p:blipFill>
          <a:blip r:embed="rId6" cstate="print"/>
          <a:srcRect l="21704" t="20000" r="20040" b="18333"/>
          <a:stretch>
            <a:fillRect/>
          </a:stretch>
        </p:blipFill>
        <p:spPr bwMode="auto">
          <a:xfrm>
            <a:off x="2514600" y="6294120"/>
            <a:ext cx="533400" cy="563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5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6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 animBg="1"/>
      <p:bldP spid="9" grpId="0"/>
      <p:bldP spid="10" grpId="0" animBg="1"/>
      <p:bldP spid="11" grpId="0" animBg="1"/>
      <p:bldP spid="13" grpId="0"/>
      <p:bldP spid="14" grpId="0"/>
      <p:bldP spid="16" grpId="0"/>
      <p:bldP spid="17" grpId="0"/>
      <p:bldP spid="18" grpId="0"/>
      <p:bldP spid="20" grpId="0"/>
      <p:bldP spid="21" grpId="0" animBg="1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Becca\AppData\Local\Microsoft\Windows\Temporary Internet Files\Content.IE5\R5WPSFOY\MCj0425752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5910366"/>
            <a:ext cx="1139825" cy="947634"/>
          </a:xfrm>
          <a:prstGeom prst="rect">
            <a:avLst/>
          </a:prstGeom>
          <a:noFill/>
        </p:spPr>
      </p:pic>
      <p:pic>
        <p:nvPicPr>
          <p:cNvPr id="1029" name="Picture 5" descr="C:\Users\Becca\AppData\Local\Microsoft\Windows\Temporary Internet Files\Content.IE5\ERB3581C\MCj04356600000[1].wmf"/>
          <p:cNvPicPr>
            <a:picLocks noChangeAspect="1" noChangeArrowheads="1"/>
          </p:cNvPicPr>
          <p:nvPr/>
        </p:nvPicPr>
        <p:blipFill>
          <a:blip r:embed="rId4" cstate="print">
            <a:lum bright="30000"/>
          </a:blip>
          <a:srcRect/>
          <a:stretch>
            <a:fillRect/>
          </a:stretch>
        </p:blipFill>
        <p:spPr bwMode="auto">
          <a:xfrm>
            <a:off x="5638800" y="3200400"/>
            <a:ext cx="1382712" cy="1382712"/>
          </a:xfrm>
          <a:prstGeom prst="rect">
            <a:avLst/>
          </a:prstGeom>
          <a:noFill/>
        </p:spPr>
      </p:pic>
      <p:pic>
        <p:nvPicPr>
          <p:cNvPr id="21" name="Picture 20" descr="blunde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86000" y="1752600"/>
            <a:ext cx="1466850" cy="1466850"/>
          </a:xfrm>
          <a:prstGeom prst="rect">
            <a:avLst/>
          </a:prstGeom>
        </p:spPr>
      </p:pic>
      <p:pic>
        <p:nvPicPr>
          <p:cNvPr id="1028" name="Picture 4" descr="C:\Users\Becca\AppData\Local\Microsoft\Windows\Temporary Internet Files\Content.IE5\ERB3581C\MCj04324230000[1].wmf"/>
          <p:cNvPicPr>
            <a:picLocks noChangeAspect="1" noChangeArrowheads="1"/>
          </p:cNvPicPr>
          <p:nvPr/>
        </p:nvPicPr>
        <p:blipFill>
          <a:blip r:embed="rId6" cstate="print">
            <a:lum bright="10000"/>
          </a:blip>
          <a:srcRect/>
          <a:stretch>
            <a:fillRect/>
          </a:stretch>
        </p:blipFill>
        <p:spPr bwMode="auto">
          <a:xfrm>
            <a:off x="3048000" y="3810000"/>
            <a:ext cx="1873250" cy="17272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Why di</a:t>
            </a:r>
            <a:r>
              <a:rPr 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d the Spanish Win so Easily?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Lightning Bolt 5"/>
          <p:cNvSpPr/>
          <p:nvPr/>
        </p:nvSpPr>
        <p:spPr>
          <a:xfrm>
            <a:off x="228600" y="1600200"/>
            <a:ext cx="838200" cy="838200"/>
          </a:xfrm>
          <a:prstGeom prst="lightningBol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1752600"/>
            <a:ext cx="3248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Spanish had better weapons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95400" y="2286000"/>
            <a:ext cx="663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Guns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10000" y="2286000"/>
            <a:ext cx="906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Cannon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553200" y="2209800"/>
            <a:ext cx="821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Horses</a:t>
            </a:r>
            <a:endParaRPr lang="en-US" dirty="0"/>
          </a:p>
        </p:txBody>
      </p:sp>
      <p:sp>
        <p:nvSpPr>
          <p:cNvPr id="11" name="Lightning Bolt 10"/>
          <p:cNvSpPr/>
          <p:nvPr/>
        </p:nvSpPr>
        <p:spPr>
          <a:xfrm>
            <a:off x="228600" y="2971800"/>
            <a:ext cx="990600" cy="914400"/>
          </a:xfrm>
          <a:prstGeom prst="lightningBol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66800" y="3200400"/>
            <a:ext cx="5535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Aztec may have thought the Spanish were returning gods</a:t>
            </a:r>
            <a:endParaRPr lang="en-US" dirty="0"/>
          </a:p>
        </p:txBody>
      </p:sp>
      <p:sp>
        <p:nvSpPr>
          <p:cNvPr id="13" name="Lightning Bolt 12"/>
          <p:cNvSpPr/>
          <p:nvPr/>
        </p:nvSpPr>
        <p:spPr>
          <a:xfrm>
            <a:off x="304800" y="4267200"/>
            <a:ext cx="990600" cy="914400"/>
          </a:xfrm>
          <a:prstGeom prst="lightningBol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447800" y="4419600"/>
            <a:ext cx="1955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Germs and disease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828800" y="4800600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Smallpox, chickenpox, measles, etc were endemic to the European population, but became Epidemics in the Native Populations</a:t>
            </a:r>
            <a:endParaRPr lang="en-US" dirty="0"/>
          </a:p>
        </p:txBody>
      </p:sp>
      <p:sp>
        <p:nvSpPr>
          <p:cNvPr id="16" name="Lightning Bolt 15"/>
          <p:cNvSpPr/>
          <p:nvPr/>
        </p:nvSpPr>
        <p:spPr>
          <a:xfrm>
            <a:off x="304800" y="5410200"/>
            <a:ext cx="990600" cy="914400"/>
          </a:xfrm>
          <a:prstGeom prst="lightningBol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066800" y="57150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Many of the local tribes hated the Inca and Aztec and helped the Spanish defeat them</a:t>
            </a:r>
            <a:endParaRPr lang="en-US" dirty="0"/>
          </a:p>
        </p:txBody>
      </p:sp>
      <p:pic>
        <p:nvPicPr>
          <p:cNvPr id="1026" name="Picture 2" descr="C:\Users\Becca\AppData\Local\Microsoft\Windows\Temporary Internet Files\Content.IE5\R5WPSFOY\MMj02835700000[1]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00600" y="1752600"/>
            <a:ext cx="1600200" cy="1377950"/>
          </a:xfrm>
          <a:prstGeom prst="rect">
            <a:avLst/>
          </a:prstGeom>
          <a:noFill/>
        </p:spPr>
      </p:pic>
      <p:pic>
        <p:nvPicPr>
          <p:cNvPr id="1027" name="Picture 3" descr="C:\Users\Becca\AppData\Local\Microsoft\Windows\Temporary Internet Files\Content.IE5\4UC4QJ70\MCj04173780000[1]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1800" y="1828800"/>
            <a:ext cx="1663294" cy="141732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6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5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  <p:bldP spid="9" grpId="0"/>
      <p:bldP spid="10" grpId="0"/>
      <p:bldP spid="11" grpId="0" animBg="1"/>
      <p:bldP spid="12" grpId="0"/>
      <p:bldP spid="13" grpId="0" animBg="1"/>
      <p:bldP spid="14" grpId="0"/>
      <p:bldP spid="15" grpId="0"/>
      <p:bldP spid="16" grpId="0" animBg="1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The new Spanish empire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295400"/>
            <a:ext cx="7214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Spain set up a new, strong central government in the areas they conquered</a:t>
            </a:r>
            <a:endParaRPr lang="en-US" dirty="0"/>
          </a:p>
        </p:txBody>
      </p:sp>
      <p:sp>
        <p:nvSpPr>
          <p:cNvPr id="4" name="4-Point Star 3"/>
          <p:cNvSpPr/>
          <p:nvPr/>
        </p:nvSpPr>
        <p:spPr>
          <a:xfrm>
            <a:off x="304800" y="1828800"/>
            <a:ext cx="685800" cy="533400"/>
          </a:xfrm>
          <a:prstGeom prst="star4">
            <a:avLst>
              <a:gd name="adj" fmla="val 14616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4-Point Star 4"/>
          <p:cNvSpPr/>
          <p:nvPr/>
        </p:nvSpPr>
        <p:spPr>
          <a:xfrm>
            <a:off x="228600" y="2819400"/>
            <a:ext cx="685800" cy="533400"/>
          </a:xfrm>
          <a:prstGeom prst="star4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dirty="0"/>
          </a:p>
        </p:txBody>
      </p:sp>
      <p:sp>
        <p:nvSpPr>
          <p:cNvPr id="6" name="4-Point Star 5"/>
          <p:cNvSpPr/>
          <p:nvPr/>
        </p:nvSpPr>
        <p:spPr>
          <a:xfrm>
            <a:off x="228600" y="5334000"/>
            <a:ext cx="685800" cy="533400"/>
          </a:xfrm>
          <a:prstGeom prst="star4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4-Point Star 6"/>
          <p:cNvSpPr/>
          <p:nvPr/>
        </p:nvSpPr>
        <p:spPr>
          <a:xfrm>
            <a:off x="228600" y="3810000"/>
            <a:ext cx="685800" cy="533400"/>
          </a:xfrm>
          <a:prstGeom prst="star4">
            <a:avLst/>
          </a:prstGeom>
          <a:solidFill>
            <a:schemeClr val="accent2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143000" y="1905000"/>
            <a:ext cx="2908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Divided area into 5 provinces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676400" y="2286000"/>
            <a:ext cx="4410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top 2 were New Spain (Mexico) and Peru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19200" y="2895600"/>
            <a:ext cx="4788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King appointed a Viceroy to be his representative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28800" y="3276600"/>
            <a:ext cx="37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Enforced royal policy in the new world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219200" y="3962400"/>
            <a:ext cx="1145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Set up the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47800" y="4343400"/>
            <a:ext cx="4339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Met in Spain and made laws for the colonies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447800" y="4648200"/>
            <a:ext cx="4379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Theoretically worked with the viceroy to rule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447800" y="4953000"/>
            <a:ext cx="6843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Regulated the most trivial things like the direction and length of streets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066800" y="5410200"/>
            <a:ext cx="3906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Spain supervised the local governments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2209800" y="3505200"/>
            <a:ext cx="6296916" cy="5486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Council of the indies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00200" y="5715000"/>
            <a:ext cx="3633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King appointed a city council called a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5181600" y="5257800"/>
            <a:ext cx="22677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cabildo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33600" y="5943600"/>
            <a:ext cx="4207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Supervised the building of towns and cities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133600" y="6211669"/>
            <a:ext cx="678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 1600 Mexico had public water, paved and lighted streets, printing presses and a University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7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8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9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0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600"/>
                            </p:stCondLst>
                            <p:childTnLst>
                              <p:par>
                                <p:cTn id="13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13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1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19" grpId="1"/>
      <p:bldP spid="20" grpId="0"/>
      <p:bldP spid="21" grpId="0"/>
      <p:bldP spid="21" grpId="1"/>
      <p:bldP spid="22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The New 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panish empire, continued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133600"/>
            <a:ext cx="9144000" cy="385465"/>
          </a:xfrm>
          <a:prstGeom prst="rect">
            <a:avLst/>
          </a:prstGeom>
          <a:noFill/>
        </p:spPr>
        <p:txBody>
          <a:bodyPr wrap="square" lIns="91440" tIns="45720" rIns="91440" bIns="45720">
            <a:normAutofit fontScale="40000" lnSpcReduction="20000"/>
          </a:bodyPr>
          <a:lstStyle/>
          <a:p>
            <a:r>
              <a:rPr lang="en-US" sz="54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Spanish policy towards Native Americans</a:t>
            </a:r>
            <a:endParaRPr lang="en-US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667000"/>
            <a:ext cx="6683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Conquistadors, settlers, and missionaries flooded into the New World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11160" y="3124200"/>
            <a:ext cx="3287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Spanish government granted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061122" y="3048000"/>
            <a:ext cx="204427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Enconmiendas</a:t>
            </a:r>
            <a:endParaRPr lang="en-US" sz="2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7600" y="3429000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the right to demand taxes and labor from the Native People living on the land making them serfs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4191000"/>
            <a:ext cx="2061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Spanish found silver</a:t>
            </a:r>
            <a:endParaRPr lang="en-US" dirty="0"/>
          </a:p>
        </p:txBody>
      </p:sp>
      <p:pic>
        <p:nvPicPr>
          <p:cNvPr id="3074" name="Picture 2" descr="C:\Users\Becca\AppData\Local\Microsoft\Windows\Temporary Internet Files\Content.IE5\4UC4QJ70\MPj0314333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2423324" y="3596476"/>
            <a:ext cx="782320" cy="151416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581400" y="4191000"/>
            <a:ext cx="5160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Mexico and Peru, and forced the Indians to mine it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4953000"/>
            <a:ext cx="5754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Some Spanish missionaries, such as </a:t>
            </a:r>
            <a:r>
              <a:rPr lang="en-US" dirty="0" err="1" smtClean="0"/>
              <a:t>Bartolmew</a:t>
            </a:r>
            <a:r>
              <a:rPr lang="en-US" dirty="0" smtClean="0"/>
              <a:t>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Casas</a:t>
            </a:r>
            <a:endParaRPr lang="en-US" dirty="0"/>
          </a:p>
        </p:txBody>
      </p:sp>
      <p:pic>
        <p:nvPicPr>
          <p:cNvPr id="13" name="Picture 12" descr="las casa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38800" y="4572000"/>
            <a:ext cx="1371600" cy="97155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010400" y="4495800"/>
            <a:ext cx="2133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Protested the treatment of the Indians and said Africans should be imported instead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0" y="5562600"/>
            <a:ext cx="3931920" cy="457200"/>
          </a:xfrm>
          <a:prstGeom prst="rect">
            <a:avLst/>
          </a:prstGeom>
          <a:noFill/>
        </p:spPr>
        <p:txBody>
          <a:bodyPr wrap="square" lIns="91440" tIns="45720" rIns="91440" bIns="45720">
            <a:normAutofit fontScale="55000" lnSpcReduction="20000"/>
          </a:bodyPr>
          <a:lstStyle/>
          <a:p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New Laws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800" y="5943600"/>
            <a:ext cx="396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Passed in 1542 – Said that Indians couldn’t be made slaves and they could grow crops and cattle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4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5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1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6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7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7" grpId="1"/>
      <p:bldP spid="8" grpId="0"/>
      <p:bldP spid="9" grpId="0"/>
      <p:bldP spid="11" grpId="0"/>
      <p:bldP spid="12" grpId="0"/>
      <p:bldP spid="14" grpId="0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32000"/>
            <a:lum/>
          </a:blip>
          <a:srcRect/>
          <a:stretch>
            <a:fillRect r="-7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3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>The Plantation System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9050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0" dirty="0" smtClean="0">
                <a:ln w="3155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Central and South America</a:t>
            </a:r>
            <a:endParaRPr lang="en-US" sz="5400" b="1" cap="none" spc="0" dirty="0">
              <a:ln w="31550" cmpd="sng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42672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100" dirty="0" smtClean="0">
                <a:ln w="180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West Indies</a:t>
            </a:r>
            <a:endParaRPr lang="en-US" sz="5400" b="1" cap="none" spc="100" dirty="0">
              <a:ln w="18000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lstStyle/>
          <a:p>
            <a:r>
              <a:rPr lang="en-US" sz="2800" b="0" cap="none" spc="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Settlers exported huge amounts of goods and crops from the new world</a:t>
            </a:r>
            <a:endParaRPr lang="en-US" sz="2800" b="0" cap="none" spc="0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4800" y="2819400"/>
            <a:ext cx="124425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Gold</a:t>
            </a:r>
            <a:endParaRPr lang="en-US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4800" y="3429000"/>
            <a:ext cx="147078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Silver</a:t>
            </a:r>
            <a:endParaRPr lang="en-US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743200" y="2895600"/>
            <a:ext cx="151567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Cacao</a:t>
            </a:r>
            <a:endParaRPr lang="en-US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8600" y="5334000"/>
            <a:ext cx="269509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Sugar Cane</a:t>
            </a:r>
            <a:endParaRPr lang="en-US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629400" y="2819400"/>
            <a:ext cx="187904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Lumber</a:t>
            </a:r>
            <a:endParaRPr lang="en-US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4098" name="Picture 2" descr="C:\Users\Becca\AppData\Local\Microsoft\Windows\Temporary Internet Files\Content.IE5\ERB3581C\MPj04385600000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3352800"/>
            <a:ext cx="1828800" cy="1220942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2743200" y="3429000"/>
            <a:ext cx="165609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Coffee</a:t>
            </a:r>
            <a:endParaRPr lang="en-US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105400" y="5410200"/>
            <a:ext cx="20020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Tobacco</a:t>
            </a:r>
            <a:endParaRPr lang="en-US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22" name="Picture 21" descr="cacao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43400" y="2895599"/>
            <a:ext cx="1158242" cy="609601"/>
          </a:xfrm>
          <a:prstGeom prst="rect">
            <a:avLst/>
          </a:prstGeom>
        </p:spPr>
      </p:pic>
      <p:pic>
        <p:nvPicPr>
          <p:cNvPr id="23" name="Picture 22" descr="coffee.jpg"/>
          <p:cNvPicPr>
            <a:picLocks noChangeAspect="1"/>
          </p:cNvPicPr>
          <p:nvPr/>
        </p:nvPicPr>
        <p:blipFill>
          <a:blip r:embed="rId6" cstate="print"/>
          <a:srcRect l="16327" t="16444" r="16035" b="17778"/>
          <a:stretch>
            <a:fillRect/>
          </a:stretch>
        </p:blipFill>
        <p:spPr>
          <a:xfrm>
            <a:off x="4419600" y="3581400"/>
            <a:ext cx="838200" cy="1069428"/>
          </a:xfrm>
          <a:prstGeom prst="rect">
            <a:avLst/>
          </a:prstGeom>
        </p:spPr>
      </p:pic>
      <p:pic>
        <p:nvPicPr>
          <p:cNvPr id="24" name="Picture 23" descr="gold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52600" y="2667000"/>
            <a:ext cx="533400" cy="874262"/>
          </a:xfrm>
          <a:prstGeom prst="rect">
            <a:avLst/>
          </a:prstGeom>
        </p:spPr>
      </p:pic>
      <p:pic>
        <p:nvPicPr>
          <p:cNvPr id="25" name="Picture 24" descr="silver.jpg"/>
          <p:cNvPicPr>
            <a:picLocks noChangeAspect="1"/>
          </p:cNvPicPr>
          <p:nvPr/>
        </p:nvPicPr>
        <p:blipFill>
          <a:blip r:embed="rId8" cstate="print"/>
          <a:srcRect t="12411" r="9091" b="713"/>
          <a:stretch>
            <a:fillRect/>
          </a:stretch>
        </p:blipFill>
        <p:spPr>
          <a:xfrm>
            <a:off x="1828800" y="3581400"/>
            <a:ext cx="762000" cy="533400"/>
          </a:xfrm>
          <a:prstGeom prst="rect">
            <a:avLst/>
          </a:prstGeom>
        </p:spPr>
      </p:pic>
      <p:pic>
        <p:nvPicPr>
          <p:cNvPr id="26" name="Picture 25" descr="sugar cane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124200" y="5105400"/>
            <a:ext cx="1339017" cy="1003440"/>
          </a:xfrm>
          <a:prstGeom prst="rect">
            <a:avLst/>
          </a:prstGeom>
        </p:spPr>
      </p:pic>
      <p:pic>
        <p:nvPicPr>
          <p:cNvPr id="27" name="Picture 26" descr="tobacco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315200" y="4876800"/>
            <a:ext cx="1109408" cy="1593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4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3" grpId="0"/>
      <p:bldP spid="15" grpId="0"/>
      <p:bldP spid="16" grpId="0"/>
      <p:bldP spid="17" grpId="0"/>
      <p:bldP spid="18" grpId="0"/>
      <p:bldP spid="20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30000"/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ri trade"/>
          <p:cNvPicPr>
            <a:picLocks noChangeAspect="1" noChangeArrowheads="1"/>
          </p:cNvPicPr>
          <p:nvPr/>
        </p:nvPicPr>
        <p:blipFill>
          <a:blip r:embed="rId4" cstate="print"/>
          <a:srcRect l="20038" t="23055" r="21517" b="14697"/>
          <a:stretch>
            <a:fillRect/>
          </a:stretch>
        </p:blipFill>
        <p:spPr bwMode="auto">
          <a:xfrm>
            <a:off x="5785557" y="4267200"/>
            <a:ext cx="3358444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Slave Trade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90600"/>
            <a:ext cx="9090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The Portuguese and Spanish took more and more slaves as they explored Africa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752600"/>
            <a:ext cx="8968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Slaves suffered brutal treatment along the voyage across the Atlantic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1336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0" dirty="0" smtClean="0">
                <a:ln w="190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Middle Passage</a:t>
            </a:r>
            <a:endParaRPr lang="en-US" sz="5400" b="1" cap="none" spc="0" dirty="0">
              <a:ln w="1905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0480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The Middle Passage was the voyage across the Atlantic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5814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Slaves that survived were sold to plantation owners where they worked long hours often under brutal conditions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876800"/>
            <a:ext cx="4457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As profits grow, so does the trade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867400"/>
            <a:ext cx="3780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Becomes known as the triangle trade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84000"/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r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merald.jpg"/>
          <p:cNvPicPr>
            <a:picLocks noChangeAspect="1"/>
          </p:cNvPicPr>
          <p:nvPr/>
        </p:nvPicPr>
        <p:blipFill>
          <a:blip r:embed="rId4" cstate="print"/>
          <a:srcRect l="22599" t="9634" r="14124" b="18605"/>
          <a:stretch>
            <a:fillRect/>
          </a:stretch>
        </p:blipFill>
        <p:spPr>
          <a:xfrm>
            <a:off x="4800600" y="4495800"/>
            <a:ext cx="2133600" cy="2057400"/>
          </a:xfrm>
          <a:prstGeom prst="rect">
            <a:avLst/>
          </a:prstGeom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0"/>
            <a:ext cx="9144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en-US" sz="4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bsalom" pitchFamily="2" charset="0"/>
                <a:cs typeface="Times New Roman" pitchFamily="18" charset="0"/>
              </a:rPr>
              <a:t>Portuguese Empire in Brazil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371601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914400" algn="l"/>
              </a:tabLst>
            </a:pPr>
            <a:r>
              <a:rPr lang="en-US" sz="2400" b="1" dirty="0" smtClean="0">
                <a:latin typeface="Batang" pitchFamily="18" charset="-127"/>
                <a:ea typeface="Batang" pitchFamily="18" charset="-127"/>
                <a:cs typeface="Arial" pitchFamily="34" charset="0"/>
              </a:rPr>
              <a:t>King appointed a captain general to oversee the government.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</a:pPr>
            <a:endParaRPr lang="en-US" sz="2400" b="1" dirty="0" smtClean="0">
              <a:latin typeface="Batang" pitchFamily="18" charset="-127"/>
              <a:ea typeface="Batang" pitchFamily="18" charset="-127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914400" algn="l"/>
              </a:tabLst>
            </a:pPr>
            <a:r>
              <a:rPr lang="en-US" sz="2400" b="1" dirty="0" smtClean="0">
                <a:latin typeface="Batang" pitchFamily="18" charset="-127"/>
                <a:ea typeface="Batang" pitchFamily="18" charset="-127"/>
                <a:cs typeface="Arial" pitchFamily="34" charset="0"/>
              </a:rPr>
              <a:t>He then gave loyal subjects large parcels of land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914400" algn="l"/>
              </a:tabLst>
            </a:pPr>
            <a:endParaRPr lang="en-US" sz="2400" b="1" dirty="0" smtClean="0">
              <a:latin typeface="Batang" pitchFamily="18" charset="-127"/>
              <a:ea typeface="Batang" pitchFamily="18" charset="-127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914400" algn="l"/>
              </a:tabLst>
            </a:pPr>
            <a:r>
              <a:rPr lang="en-US" sz="2400" b="1" dirty="0" smtClean="0">
                <a:latin typeface="Batang" pitchFamily="18" charset="-127"/>
                <a:ea typeface="Batang" pitchFamily="18" charset="-127"/>
                <a:cs typeface="Arial" pitchFamily="34" charset="0"/>
              </a:rPr>
              <a:t>A landowner (or donatario) governed the territory he received then enlisted people to farm his land or trade.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</a:pPr>
            <a:endParaRPr lang="en-US" sz="2400" b="1" dirty="0" smtClean="0">
              <a:latin typeface="Batang" pitchFamily="18" charset="-127"/>
              <a:ea typeface="Batang" pitchFamily="18" charset="-127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914400" algn="l"/>
              </a:tabLst>
            </a:pPr>
            <a:r>
              <a:rPr lang="en-US" sz="2400" b="1" dirty="0" smtClean="0">
                <a:latin typeface="Batang" pitchFamily="18" charset="-127"/>
                <a:ea typeface="Batang" pitchFamily="18" charset="-127"/>
                <a:cs typeface="Arial" pitchFamily="34" charset="0"/>
              </a:rPr>
              <a:t>In the late 1600s diamonds and emeralds were found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914400" algn="l"/>
              </a:tabLst>
            </a:pPr>
            <a:r>
              <a:rPr lang="en-US" sz="2400" b="1" dirty="0" smtClean="0">
                <a:latin typeface="Batang" pitchFamily="18" charset="-127"/>
                <a:ea typeface="Batang" pitchFamily="18" charset="-127"/>
                <a:cs typeface="Arial" pitchFamily="34" charset="0"/>
              </a:rPr>
              <a:t>Settlement boomed</a:t>
            </a:r>
          </a:p>
        </p:txBody>
      </p:sp>
      <p:pic>
        <p:nvPicPr>
          <p:cNvPr id="7170" name="Picture 2" descr="C:\Users\Becca\AppData\Local\Microsoft\Windows\Temporary Internet Files\Content.IE5\R5WPSFOY\MPj04100910000[1].jpg"/>
          <p:cNvPicPr>
            <a:picLocks noChangeAspect="1" noChangeArrowheads="1"/>
          </p:cNvPicPr>
          <p:nvPr/>
        </p:nvPicPr>
        <p:blipFill>
          <a:blip r:embed="rId5" cstate="print"/>
          <a:srcRect l="17857" t="12500" r="23214" b="21429"/>
          <a:stretch>
            <a:fillRect/>
          </a:stretch>
        </p:blipFill>
        <p:spPr bwMode="auto">
          <a:xfrm>
            <a:off x="838200" y="4724400"/>
            <a:ext cx="1600200" cy="17941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oast and mission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1200" y="4191000"/>
            <a:ext cx="1430565" cy="202605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Triangle">
              <a:avLst>
                <a:gd name="adj" fmla="val 75938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North America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447800"/>
            <a:ext cx="2838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Henry VII sends John Cabot</a:t>
            </a:r>
            <a:endParaRPr lang="en-US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4" name="Picture 3" descr="john cabor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81400" y="1295400"/>
            <a:ext cx="1054100" cy="14686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95800" y="1447800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He took a shorter route around the N. Atlantic</a:t>
            </a:r>
            <a:endParaRPr lang="en-US" sz="24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304800" y="1371600"/>
            <a:ext cx="1588897" cy="533400"/>
          </a:xfrm>
          <a:prstGeom prst="rect">
            <a:avLst/>
          </a:prstGeom>
          <a:noFill/>
        </p:spPr>
        <p:txBody>
          <a:bodyPr wrap="square" lIns="91440" tIns="45720" rIns="91440" bIns="45720">
            <a:normAutofit fontScale="62500" lnSpcReduction="20000"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1497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2362200"/>
            <a:ext cx="7162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Found North America, and                     it was promptly ignored for 50 years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5174" y="3048000"/>
            <a:ext cx="9159174" cy="533400"/>
          </a:xfrm>
          <a:prstGeom prst="rect">
            <a:avLst/>
          </a:prstGeom>
          <a:noFill/>
        </p:spPr>
        <p:txBody>
          <a:bodyPr wrap="square" lIns="91440" tIns="45720" rIns="91440" bIns="45720">
            <a:normAutofit fontScale="62500" lnSpcReduction="2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</a:rPr>
              <a:t>The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</a:rPr>
              <a:t>First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</a:rPr>
              <a:t>European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</a:rPr>
              <a:t>Settlements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4267200"/>
            <a:ext cx="4009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were the first north of Mexico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76400" y="4648200"/>
            <a:ext cx="35339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</a:rPr>
              <a:t>Looking for gold and silver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76400" y="5029200"/>
            <a:ext cx="3809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>
                    <a:lumMod val="85000"/>
                  </a:schemeClr>
                </a:solidFill>
              </a:rPr>
              <a:t>Went up the California coast</a:t>
            </a:r>
            <a:endParaRPr lang="en-US" sz="24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52600" y="6248400"/>
            <a:ext cx="6149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Everything they touched was claimed for Spain</a:t>
            </a:r>
            <a:endParaRPr lang="en-US" sz="24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52600" y="5486400"/>
            <a:ext cx="739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Missionaries set up churches for converting the native people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3581400"/>
            <a:ext cx="25490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Spanish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7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inui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4600" y="1676400"/>
            <a:ext cx="962025" cy="99700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North America, Cont</a:t>
            </a:r>
            <a:r>
              <a:rPr lang="en-US" sz="54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.</a:t>
            </a:r>
            <a:endParaRPr lang="en-US" sz="5400" b="1" cap="none" spc="0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152400" y="1295400"/>
            <a:ext cx="3105850" cy="685800"/>
          </a:xfrm>
          <a:prstGeom prst="rect">
            <a:avLst/>
          </a:prstGeom>
          <a:noFill/>
        </p:spPr>
        <p:txBody>
          <a:bodyPr wrap="square" lIns="91440" tIns="45720" rIns="91440" bIns="45720">
            <a:normAutofit fontScale="85000" lnSpcReduction="20000"/>
          </a:bodyPr>
          <a:lstStyle/>
          <a:p>
            <a:pPr algn="ctr"/>
            <a:r>
              <a:rPr lang="en-US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Dutch</a:t>
            </a:r>
            <a:endParaRPr lang="en-US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19400" y="1447800"/>
            <a:ext cx="6258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By the early 1600s the Dutch were as far north as Albany 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00" y="2057400"/>
            <a:ext cx="4536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Became the first governor of New Netherland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0" y="2057400"/>
            <a:ext cx="2819400" cy="762000"/>
          </a:xfrm>
          <a:prstGeom prst="rect">
            <a:avLst/>
          </a:prstGeom>
          <a:noFill/>
        </p:spPr>
        <p:txBody>
          <a:bodyPr wrap="square" lIns="91440" tIns="45720" rIns="91440" bIns="45720">
            <a:normAutofit fontScale="62500" lnSpcReduction="2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Peter Minuit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2743200"/>
            <a:ext cx="1588897" cy="533400"/>
          </a:xfrm>
          <a:prstGeom prst="rect">
            <a:avLst/>
          </a:prstGeom>
          <a:noFill/>
        </p:spPr>
        <p:txBody>
          <a:bodyPr wrap="none" lIns="91440" tIns="45720" rIns="91440" bIns="45720">
            <a:normAutofit fontScale="625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1626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52600" y="2819400"/>
            <a:ext cx="4605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Minuit bought Manhattan for Cloth and Beads</a:t>
            </a:r>
            <a:endParaRPr lang="en-US" b="1" dirty="0"/>
          </a:p>
        </p:txBody>
      </p:sp>
      <p:pic>
        <p:nvPicPr>
          <p:cNvPr id="12" name="Picture 11" descr="purchase of manhatta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00800" y="2438400"/>
            <a:ext cx="2006600" cy="150996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76400" y="3657600"/>
            <a:ext cx="7470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About 200 Dutch settlers built a village there and called it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5800" y="3962400"/>
            <a:ext cx="5087419" cy="457200"/>
          </a:xfrm>
          <a:prstGeom prst="rect">
            <a:avLst/>
          </a:prstGeom>
          <a:noFill/>
        </p:spPr>
        <p:txBody>
          <a:bodyPr wrap="none" lIns="91440" tIns="45720" rIns="91440" bIns="45720">
            <a:normAutofit fontScale="55000" lnSpcReduction="20000"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New Amsterdam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52600" y="4648200"/>
            <a:ext cx="6243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To get people to move there, Minuit gave large estates to</a:t>
            </a:r>
            <a:endParaRPr 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848600" y="4648200"/>
            <a:ext cx="1132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Patroons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38401" y="5105400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 Patroon is a wealthy landowner that then brought other Dutch farmers to work for them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8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10" grpId="0"/>
      <p:bldP spid="11" grpId="0"/>
      <p:bldP spid="13" grpId="0"/>
      <p:bldP spid="14" grpId="0"/>
      <p:bldP spid="15" grpId="0"/>
      <p:bldP spid="16" grpId="0"/>
      <p:bldP spid="16" grpId="1"/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54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quebe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18447" y="4191000"/>
            <a:ext cx="1425553" cy="1118616"/>
          </a:xfrm>
          <a:prstGeom prst="rect">
            <a:avLst/>
          </a:prstGeom>
        </p:spPr>
      </p:pic>
      <p:pic>
        <p:nvPicPr>
          <p:cNvPr id="5" name="Picture 4" descr="furtrad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00800" y="1447800"/>
            <a:ext cx="1809750" cy="14478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066800"/>
            <a:ext cx="3733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The French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296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North America, Cont.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2057400"/>
            <a:ext cx="5746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French primarily set up fishing and fur trading outposts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24000" y="2630269"/>
            <a:ext cx="73709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1535 the French had built up along the St. Lawrence river in what is today</a:t>
            </a:r>
          </a:p>
          <a:p>
            <a:r>
              <a:rPr lang="en-US" dirty="0" smtClean="0"/>
              <a:t>Canada, and selling furs to Europe for huge profits. 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3429000"/>
            <a:ext cx="6508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French king didn’t encourage settlements except for fur traders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676400" y="3962400"/>
            <a:ext cx="7373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Huguenots – French protestants – wanted to move there but were forbidden</a:t>
            </a:r>
            <a:endParaRPr lang="en-US" dirty="0"/>
          </a:p>
        </p:txBody>
      </p:sp>
      <p:sp>
        <p:nvSpPr>
          <p:cNvPr id="9" name="Wave 8"/>
          <p:cNvSpPr/>
          <p:nvPr/>
        </p:nvSpPr>
        <p:spPr>
          <a:xfrm>
            <a:off x="0" y="4495800"/>
            <a:ext cx="914400" cy="457200"/>
          </a:xfrm>
          <a:prstGeom prst="wav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1608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4400" y="4572000"/>
            <a:ext cx="2218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Samuel de Champlain</a:t>
            </a:r>
            <a:endParaRPr lang="en-US" dirty="0"/>
          </a:p>
        </p:txBody>
      </p:sp>
      <p:pic>
        <p:nvPicPr>
          <p:cNvPr id="11" name="Picture 10" descr="champlain.gif"/>
          <p:cNvPicPr>
            <a:picLocks noChangeAspect="1"/>
          </p:cNvPicPr>
          <p:nvPr/>
        </p:nvPicPr>
        <p:blipFill>
          <a:blip r:embed="rId6" cstate="print"/>
          <a:srcRect r="9170"/>
          <a:stretch>
            <a:fillRect/>
          </a:stretch>
        </p:blipFill>
        <p:spPr>
          <a:xfrm>
            <a:off x="3048000" y="4267200"/>
            <a:ext cx="990600" cy="1066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962400" y="4572000"/>
            <a:ext cx="5259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Was sent to set up a permanent settlement in Quebec</a:t>
            </a:r>
            <a:endParaRPr lang="en-US" dirty="0"/>
          </a:p>
        </p:txBody>
      </p:sp>
      <p:sp>
        <p:nvSpPr>
          <p:cNvPr id="14" name="Wave 13"/>
          <p:cNvSpPr/>
          <p:nvPr/>
        </p:nvSpPr>
        <p:spPr>
          <a:xfrm>
            <a:off x="0" y="5181600"/>
            <a:ext cx="914400" cy="533400"/>
          </a:xfrm>
          <a:prstGeom prst="wav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1665</a:t>
            </a:r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4400" y="5257800"/>
            <a:ext cx="6273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French traders had reached the great lakes and set up forts there</a:t>
            </a:r>
            <a:endParaRPr lang="en-US" dirty="0"/>
          </a:p>
        </p:txBody>
      </p:sp>
      <p:pic>
        <p:nvPicPr>
          <p:cNvPr id="16" name="Picture 15" descr="great lakes.jpg"/>
          <p:cNvPicPr>
            <a:picLocks noChangeAspect="1"/>
          </p:cNvPicPr>
          <p:nvPr/>
        </p:nvPicPr>
        <p:blipFill>
          <a:blip r:embed="rId7" cstate="print"/>
          <a:srcRect l="6162" r="8265"/>
          <a:stretch>
            <a:fillRect/>
          </a:stretch>
        </p:blipFill>
        <p:spPr>
          <a:xfrm>
            <a:off x="7086600" y="5334000"/>
            <a:ext cx="1752600" cy="125273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8" grpId="0"/>
      <p:bldP spid="9" grpId="0" animBg="1"/>
      <p:bldP spid="10" grpId="0"/>
      <p:bldP spid="12" grpId="0"/>
      <p:bldP spid="14" grpId="0" animBg="1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7000"/>
            <a:lum/>
          </a:blip>
          <a:srcRect/>
          <a:stretch>
            <a:fillRect t="-52000" b="-5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lasallemap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6600" y="4571999"/>
            <a:ext cx="1676400" cy="2254469"/>
          </a:xfrm>
          <a:prstGeom prst="rect">
            <a:avLst/>
          </a:prstGeom>
        </p:spPr>
      </p:pic>
      <p:pic>
        <p:nvPicPr>
          <p:cNvPr id="14" name="Picture 13" descr="lasall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96432" y="3810000"/>
            <a:ext cx="1447568" cy="1905000"/>
          </a:xfrm>
          <a:prstGeom prst="rect">
            <a:avLst/>
          </a:prstGeom>
        </p:spPr>
      </p:pic>
      <p:pic>
        <p:nvPicPr>
          <p:cNvPr id="3" name="Picture 2" descr="frontenac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43750" y="0"/>
            <a:ext cx="2000250" cy="238125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609600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King Louis XIV limited the power of fur traders and appointed his own gover</a:t>
            </a: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nor,</a:t>
            </a:r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38800" y="1676400"/>
            <a:ext cx="3505200" cy="457200"/>
          </a:xfrm>
          <a:prstGeom prst="rect">
            <a:avLst/>
          </a:prstGeom>
          <a:noFill/>
        </p:spPr>
        <p:txBody>
          <a:bodyPr wrap="none" lIns="91440" tIns="45720" rIns="91440" bIns="45720">
            <a:normAutofit fontScale="55000" lnSpcReduction="20000"/>
          </a:bodyPr>
          <a:lstStyle/>
          <a:p>
            <a:pPr algn="ctr"/>
            <a:r>
              <a:rPr lang="en-US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Comte</a:t>
            </a:r>
            <a:r>
              <a:rPr lang="en-US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5400" b="1" cap="none" spc="0" dirty="0" smtClean="0">
                <a:ln w="900" cmpd="sng">
                  <a:solidFill>
                    <a:schemeClr val="tx2">
                      <a:lumMod val="75000"/>
                      <a:alpha val="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d</a:t>
            </a:r>
            <a:r>
              <a:rPr lang="en-US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e</a:t>
            </a:r>
            <a:r>
              <a:rPr lang="en-US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Frontenac</a:t>
            </a:r>
            <a:endParaRPr lang="en-US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1143000"/>
            <a:ext cx="3871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Who encouraged trade and exploration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0" y="2286000"/>
            <a:ext cx="1066800" cy="457200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1673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143000" y="2286000"/>
            <a:ext cx="6190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Louis Joliet (a fur trader) and Jacques Marquette (A Jesuit Priest)</a:t>
            </a:r>
            <a:endParaRPr lang="en-US" dirty="0"/>
          </a:p>
        </p:txBody>
      </p:sp>
      <p:pic>
        <p:nvPicPr>
          <p:cNvPr id="9" name="Picture 8" descr="marquett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53199" y="2743200"/>
            <a:ext cx="1936027" cy="990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63833" y="2590800"/>
            <a:ext cx="6913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Mapped a route from the Great Lakes to the Wisconsin river to Missouri</a:t>
            </a:r>
          </a:p>
        </p:txBody>
      </p:sp>
      <p:pic>
        <p:nvPicPr>
          <p:cNvPr id="11" name="Picture 10" descr="marquettemap.gif"/>
          <p:cNvPicPr>
            <a:picLocks noChangeAspect="1"/>
          </p:cNvPicPr>
          <p:nvPr/>
        </p:nvPicPr>
        <p:blipFill>
          <a:blip r:embed="rId8" cstate="print"/>
          <a:srcRect l="52862" b="6521"/>
          <a:stretch>
            <a:fillRect/>
          </a:stretch>
        </p:blipFill>
        <p:spPr>
          <a:xfrm>
            <a:off x="457200" y="3048000"/>
            <a:ext cx="2509837" cy="327660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3429000" y="3810000"/>
            <a:ext cx="1219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1682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800600" y="3962400"/>
            <a:ext cx="3054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Robert Cavalier, sur de la Salle,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800600" y="4191000"/>
            <a:ext cx="281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Reached the mouth of the </a:t>
            </a:r>
          </a:p>
          <a:p>
            <a:r>
              <a:rPr lang="en-US" dirty="0" smtClean="0"/>
              <a:t>Mississippi River and named the area Louisiana in honor of the French King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rot="5400000">
            <a:off x="1143794" y="4876800"/>
            <a:ext cx="3885406" cy="769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124200" y="2971800"/>
            <a:ext cx="3429000" cy="1588"/>
          </a:xfrm>
          <a:prstGeom prst="straightConnector1">
            <a:avLst/>
          </a:prstGeom>
          <a:ln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 animBg="1"/>
      <p:bldP spid="8" grpId="0"/>
      <p:bldP spid="10" grpId="0"/>
      <p:bldP spid="12" grpId="0" animBg="1"/>
      <p:bldP spid="13" grpId="0"/>
      <p:bldP spid="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61000"/>
            <a:lum/>
          </a:blip>
          <a:srcRect/>
          <a:stretch>
            <a:fillRect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lonies.jpg"/>
          <p:cNvPicPr>
            <a:picLocks noChangeAspect="1"/>
          </p:cNvPicPr>
          <p:nvPr/>
        </p:nvPicPr>
        <p:blipFill>
          <a:blip r:embed="rId4" cstate="print">
            <a:lum bright="21000" contrast="-34000"/>
          </a:blip>
          <a:stretch>
            <a:fillRect/>
          </a:stretch>
        </p:blipFill>
        <p:spPr>
          <a:xfrm>
            <a:off x="7211805" y="990600"/>
            <a:ext cx="1932195" cy="296178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34307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English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0" y="990600"/>
            <a:ext cx="838200" cy="5334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1660s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1066800"/>
            <a:ext cx="8805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The English settled N. America  from Newfoundland &amp; Nova Scotia to what is now Georgia 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85800" y="1752600"/>
            <a:ext cx="595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The English founded 13 colonies that would become the U.S.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0" y="2209800"/>
            <a:ext cx="5628720" cy="533400"/>
          </a:xfrm>
          <a:prstGeom prst="rect">
            <a:avLst/>
          </a:prstGeom>
          <a:noFill/>
        </p:spPr>
        <p:txBody>
          <a:bodyPr wrap="none" lIns="91440" tIns="45720" rIns="91440" bIns="45720">
            <a:normAutofit fontScale="62500" lnSpcReduction="20000"/>
          </a:bodyPr>
          <a:lstStyle/>
          <a:p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Massachusetts Bay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743200"/>
            <a:ext cx="3910046" cy="457200"/>
          </a:xfrm>
          <a:prstGeom prst="rect">
            <a:avLst/>
          </a:prstGeom>
          <a:noFill/>
        </p:spPr>
        <p:txBody>
          <a:bodyPr wrap="none" lIns="91440" tIns="45720" rIns="91440" bIns="45720">
            <a:normAutofit fontScale="55000" lnSpcReduction="20000"/>
          </a:bodyPr>
          <a:lstStyle/>
          <a:p>
            <a:r>
              <a:rPr lang="en-US" sz="5400" b="1" cap="none" spc="0" dirty="0" smtClean="0">
                <a:ln w="18000">
                  <a:solidFill>
                    <a:schemeClr val="accent6">
                      <a:lumMod val="20000"/>
                      <a:lumOff val="8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Rhode Island</a:t>
            </a:r>
            <a:endParaRPr lang="en-US" sz="5400" b="1" cap="none" spc="0" dirty="0">
              <a:ln w="18000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3276600"/>
            <a:ext cx="3565400" cy="457200"/>
          </a:xfrm>
          <a:prstGeom prst="rect">
            <a:avLst/>
          </a:prstGeom>
          <a:noFill/>
        </p:spPr>
        <p:txBody>
          <a:bodyPr wrap="none" lIns="91440" tIns="45720" rIns="91440" bIns="45720">
            <a:normAutofit fontScale="55000" lnSpcReduction="20000"/>
          </a:bodyPr>
          <a:lstStyle/>
          <a:p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Connecticut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3733800"/>
            <a:ext cx="4673202" cy="537865"/>
          </a:xfrm>
          <a:prstGeom prst="rect">
            <a:avLst/>
          </a:prstGeom>
          <a:noFill/>
        </p:spPr>
        <p:txBody>
          <a:bodyPr wrap="none" lIns="91440" tIns="45720" rIns="91440" bIns="45720">
            <a:normAutofit fontScale="62500" lnSpcReduction="20000"/>
          </a:bodyPr>
          <a:lstStyle/>
          <a:p>
            <a:r>
              <a:rPr lang="en-US" sz="5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New Hampshire</a:t>
            </a:r>
            <a:endParaRPr lang="en-US" sz="54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86200" y="2209800"/>
            <a:ext cx="2913106" cy="533400"/>
          </a:xfrm>
          <a:prstGeom prst="rect">
            <a:avLst/>
          </a:prstGeom>
          <a:noFill/>
        </p:spPr>
        <p:txBody>
          <a:bodyPr wrap="none" lIns="91440" tIns="45720" rIns="91440" bIns="45720">
            <a:normAutofit fontScale="62500" lnSpcReduction="20000"/>
          </a:bodyPr>
          <a:lstStyle/>
          <a:p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New York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4191000"/>
            <a:ext cx="3548728" cy="533400"/>
          </a:xfrm>
          <a:prstGeom prst="rect">
            <a:avLst/>
          </a:prstGeom>
          <a:noFill/>
        </p:spPr>
        <p:txBody>
          <a:bodyPr wrap="none" lIns="91440" tIns="45720" rIns="91440" bIns="45720">
            <a:normAutofit fontScale="62500" lnSpcReduction="20000"/>
          </a:bodyPr>
          <a:lstStyle/>
          <a:p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New Jersey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886200" y="2819400"/>
            <a:ext cx="2468817" cy="457200"/>
          </a:xfrm>
          <a:prstGeom prst="rect">
            <a:avLst/>
          </a:prstGeom>
          <a:noFill/>
        </p:spPr>
        <p:txBody>
          <a:bodyPr wrap="none" lIns="91440" tIns="45720" rIns="91440" bIns="45720">
            <a:normAutofit fontScale="55000" lnSpcReduction="20000"/>
          </a:bodyPr>
          <a:lstStyle/>
          <a:p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Georgia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5867400"/>
            <a:ext cx="2962927" cy="533400"/>
          </a:xfrm>
          <a:prstGeom prst="rect">
            <a:avLst/>
          </a:prstGeom>
          <a:noFill/>
        </p:spPr>
        <p:txBody>
          <a:bodyPr wrap="none" lIns="91440" tIns="45720" rIns="91440" bIns="45720">
            <a:normAutofit fontScale="62500" lnSpcReduction="20000"/>
          </a:bodyPr>
          <a:lstStyle/>
          <a:p>
            <a:r>
              <a:rPr lang="en-US" sz="54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Delaware</a:t>
            </a:r>
            <a:endParaRPr lang="en-US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229224" y="3962400"/>
            <a:ext cx="3552576" cy="533400"/>
          </a:xfrm>
          <a:prstGeom prst="rect">
            <a:avLst/>
          </a:prstGeom>
          <a:noFill/>
        </p:spPr>
        <p:txBody>
          <a:bodyPr wrap="none" lIns="91440" tIns="45720" rIns="91440" bIns="45720">
            <a:normAutofit fontScale="62500" lnSpcReduction="2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>
                  <a:solidFill>
                    <a:schemeClr val="accent3">
                      <a:lumMod val="40000"/>
                      <a:lumOff val="60000"/>
                    </a:schemeClr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Maryland</a:t>
            </a:r>
            <a:endParaRPr lang="en-US" sz="5400" b="1" cap="all" spc="0" dirty="0">
              <a:ln w="0">
                <a:solidFill>
                  <a:schemeClr val="accent3">
                    <a:lumMod val="40000"/>
                    <a:lumOff val="60000"/>
                  </a:schemeClr>
                </a:solidFill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4724400"/>
            <a:ext cx="2383859" cy="533400"/>
          </a:xfrm>
          <a:prstGeom prst="rect">
            <a:avLst/>
          </a:prstGeom>
          <a:noFill/>
        </p:spPr>
        <p:txBody>
          <a:bodyPr wrap="none" lIns="91440" tIns="45720" rIns="91440" bIns="45720">
            <a:normAutofit fontScale="62500" lnSpcReduction="20000"/>
          </a:bodyPr>
          <a:lstStyle/>
          <a:p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Virginia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5257800"/>
            <a:ext cx="4401719" cy="466130"/>
          </a:xfrm>
          <a:prstGeom prst="rect">
            <a:avLst/>
          </a:prstGeom>
          <a:noFill/>
        </p:spPr>
        <p:txBody>
          <a:bodyPr wrap="none" lIns="91440" tIns="45720" rIns="91440" bIns="45720">
            <a:normAutofit fontScale="55000" lnSpcReduction="20000"/>
          </a:bodyPr>
          <a:lstStyle/>
          <a:p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</a:rPr>
              <a:t>North</a:t>
            </a:r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Carolina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0" y="6391870"/>
            <a:ext cx="4396909" cy="466130"/>
          </a:xfrm>
          <a:prstGeom prst="rect">
            <a:avLst/>
          </a:prstGeom>
          <a:noFill/>
        </p:spPr>
        <p:txBody>
          <a:bodyPr wrap="none" lIns="91440" tIns="45720" rIns="91440" bIns="45720">
            <a:normAutofit fontScale="55000" lnSpcReduction="2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</a:rPr>
              <a:t>South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Carolina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87718" y="3429000"/>
            <a:ext cx="4570482" cy="457200"/>
          </a:xfrm>
          <a:prstGeom prst="rect">
            <a:avLst/>
          </a:prstGeom>
          <a:noFill/>
        </p:spPr>
        <p:txBody>
          <a:bodyPr wrap="square" lIns="91440" tIns="45720" rIns="91440" bIns="45720">
            <a:normAutofit fontScale="55000" lnSpcReduction="20000"/>
          </a:bodyPr>
          <a:lstStyle/>
          <a:p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Pennsylvania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95600" y="4572000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Some were set up as trading colonies and others were owned by a specific individual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2895600" y="5449669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Each had an elected assembly that made local laws and appointed council, and a governor that carried out royal policy</a:t>
            </a:r>
            <a:endParaRPr lang="en-US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3" grpId="0"/>
      <p:bldP spid="2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king philip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5204474"/>
            <a:ext cx="1981200" cy="1653526"/>
          </a:xfrm>
          <a:prstGeom prst="rect">
            <a:avLst/>
          </a:prstGeom>
        </p:spPr>
      </p:pic>
      <p:pic>
        <p:nvPicPr>
          <p:cNvPr id="11" name="Picture 10" descr="cott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66000" y="3352800"/>
            <a:ext cx="1778000" cy="1219200"/>
          </a:xfrm>
          <a:prstGeom prst="rect">
            <a:avLst/>
          </a:prstGeom>
        </p:spPr>
      </p:pic>
      <p:pic>
        <p:nvPicPr>
          <p:cNvPr id="9" name="Picture 8" descr="ric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8200" y="3124200"/>
            <a:ext cx="1752600" cy="1168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English encouraged settlement and between 1630 and 1700 the population grew from 900 to 200,000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524000"/>
            <a:ext cx="6294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Small farms dominated the northern and middle Atlantic colonies</a:t>
            </a:r>
            <a:endParaRPr lang="en-US" dirty="0"/>
          </a:p>
        </p:txBody>
      </p:sp>
      <p:pic>
        <p:nvPicPr>
          <p:cNvPr id="4" name="Picture 3" descr="small far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72200" y="1143000"/>
            <a:ext cx="2743200" cy="2057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52937" y="2819400"/>
            <a:ext cx="5539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But, in VA, NC, SC, and GA a plantation system developed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3200400"/>
            <a:ext cx="2369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First they grew tobacco</a:t>
            </a:r>
            <a:endParaRPr lang="en-US" dirty="0"/>
          </a:p>
        </p:txBody>
      </p:sp>
      <p:pic>
        <p:nvPicPr>
          <p:cNvPr id="7" name="Picture 6" descr="tobacc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19400" y="3200400"/>
            <a:ext cx="848631" cy="121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33800" y="3276600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And rice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324600" y="3429000"/>
            <a:ext cx="1318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Then cotton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4572000"/>
            <a:ext cx="5788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English had many problems with the local native population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" y="4876800"/>
            <a:ext cx="4497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There were wars, raids, and villages destroyed</a:t>
            </a:r>
            <a:endParaRPr lang="en-US" dirty="0"/>
          </a:p>
        </p:txBody>
      </p:sp>
      <p:pic>
        <p:nvPicPr>
          <p:cNvPr id="15" name="Picture 14" descr="king philip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838825" y="4800600"/>
            <a:ext cx="3305175" cy="1935030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8" grpId="0"/>
      <p:bldP spid="10" grpId="0"/>
      <p:bldP spid="12" grpId="0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iroquoi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9000" y="3276600"/>
            <a:ext cx="1676400" cy="2300684"/>
          </a:xfrm>
          <a:prstGeom prst="rect">
            <a:avLst/>
          </a:prstGeom>
        </p:spPr>
      </p:pic>
      <p:pic>
        <p:nvPicPr>
          <p:cNvPr id="13" name="Picture 12" descr="algonqui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0" y="1996440"/>
            <a:ext cx="1981200" cy="237744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European Rivalries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4060" y="1371600"/>
            <a:ext cx="671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the late 1600s and early 1700s wars broke out between the powers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057400"/>
            <a:ext cx="4773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Some tried to ally themselves with Native People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590800"/>
            <a:ext cx="5338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French joined with their chief trading partners, the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867400" y="2819400"/>
            <a:ext cx="31258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Algonquin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4191000"/>
            <a:ext cx="2676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Dutch joined with the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971800" y="4343400"/>
            <a:ext cx="25406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Iroquois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9006" y="5562600"/>
            <a:ext cx="5304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1694, the Dutch were kicked out of New Netherland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63951" y="6096000"/>
            <a:ext cx="2207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English rename it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743200" y="5791200"/>
            <a:ext cx="29131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New York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62600" y="6010870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And fight with the French for control of the west and of Canada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3591</TotalTime>
  <Words>2618</Words>
  <Application>Microsoft Office PowerPoint</Application>
  <PresentationFormat>On-screen Show (4:3)</PresentationFormat>
  <Paragraphs>374</Paragraphs>
  <Slides>33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The Age of Exploration</vt:lpstr>
      <vt:lpstr>New Technology Makes Exploration Possible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Age of Exploration</dc:title>
  <dc:creator>Rebecca Richardson</dc:creator>
  <cp:lastModifiedBy>rrichardson</cp:lastModifiedBy>
  <cp:revision>163</cp:revision>
  <dcterms:created xsi:type="dcterms:W3CDTF">2008-10-16T12:39:51Z</dcterms:created>
  <dcterms:modified xsi:type="dcterms:W3CDTF">2012-12-06T18:19:33Z</dcterms:modified>
</cp:coreProperties>
</file>