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6" r:id="rId19"/>
    <p:sldId id="277" r:id="rId20"/>
    <p:sldId id="272" r:id="rId21"/>
    <p:sldId id="273" r:id="rId22"/>
    <p:sldId id="274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8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CC00"/>
    <a:srgbClr val="FF3300"/>
    <a:srgbClr val="F999F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54" autoAdjust="0"/>
  </p:normalViewPr>
  <p:slideViewPr>
    <p:cSldViewPr>
      <p:cViewPr>
        <p:scale>
          <a:sx n="100" d="100"/>
          <a:sy n="100" d="100"/>
        </p:scale>
        <p:origin x="-294" y="-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1098E-224E-4765-A5F7-BA5B01F48240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0A7F7-D5A5-4927-957C-3578D1E697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A7F7-D5A5-4927-957C-3578D1E6978D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80AA1-8858-4F70-93F0-056DDAC264C5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A47F-B95A-4510-BA25-F8121FC21E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80AA1-8858-4F70-93F0-056DDAC264C5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A47F-B95A-4510-BA25-F8121FC21E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80AA1-8858-4F70-93F0-056DDAC264C5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A47F-B95A-4510-BA25-F8121FC21E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80AA1-8858-4F70-93F0-056DDAC264C5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A47F-B95A-4510-BA25-F8121FC21E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80AA1-8858-4F70-93F0-056DDAC264C5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A47F-B95A-4510-BA25-F8121FC21E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80AA1-8858-4F70-93F0-056DDAC264C5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A47F-B95A-4510-BA25-F8121FC21E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80AA1-8858-4F70-93F0-056DDAC264C5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A47F-B95A-4510-BA25-F8121FC21E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80AA1-8858-4F70-93F0-056DDAC264C5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A47F-B95A-4510-BA25-F8121FC21E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80AA1-8858-4F70-93F0-056DDAC264C5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A47F-B95A-4510-BA25-F8121FC21E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80AA1-8858-4F70-93F0-056DDAC264C5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A47F-B95A-4510-BA25-F8121FC21E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80AA1-8858-4F70-93F0-056DDAC264C5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A47F-B95A-4510-BA25-F8121FC21E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80AA1-8858-4F70-93F0-056DDAC264C5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6A47F-B95A-4510-BA25-F8121FC21EF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gif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17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gif"/><Relationship Id="rId3" Type="http://schemas.openxmlformats.org/officeDocument/2006/relationships/image" Target="../media/image62.jpe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40.jpeg"/><Relationship Id="rId4" Type="http://schemas.openxmlformats.org/officeDocument/2006/relationships/image" Target="../media/image63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>
            <a:noAutofit/>
          </a:bodyPr>
          <a:lstStyle/>
          <a:p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Revolution and Reaction</a:t>
            </a:r>
            <a:endParaRPr lang="en-US" sz="66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14600"/>
            <a:ext cx="6400800" cy="17526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</a:rPr>
              <a:t>1815-1848</a:t>
            </a:r>
            <a:endParaRPr lang="en-US" sz="4800" dirty="0">
              <a:ln>
                <a:solidFill>
                  <a:srgbClr val="FF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tin american colonies.PNG"/>
          <p:cNvPicPr>
            <a:picLocks noChangeAspect="1"/>
          </p:cNvPicPr>
          <p:nvPr/>
        </p:nvPicPr>
        <p:blipFill>
          <a:blip r:embed="rId3"/>
          <a:srcRect t="28170"/>
          <a:stretch>
            <a:fillRect/>
          </a:stretch>
        </p:blipFill>
        <p:spPr>
          <a:xfrm>
            <a:off x="1066800" y="1077845"/>
            <a:ext cx="7289978" cy="57801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Latin American People win Independence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0" y="1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Colonial Society Divided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143000"/>
            <a:ext cx="5061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 dictated a person’s role in society and your job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676400"/>
            <a:ext cx="5934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At the top of Spanish American society were the </a:t>
            </a:r>
            <a:r>
              <a:rPr lang="en-US" dirty="0" smtClean="0">
                <a:solidFill>
                  <a:srgbClr val="C00000"/>
                </a:solidFill>
              </a:rPr>
              <a:t>Peninsulares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7" name="Picture 6" descr="peninsula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2133600"/>
            <a:ext cx="4114800" cy="38953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2209800"/>
            <a:ext cx="40750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These are people who were </a:t>
            </a:r>
            <a:r>
              <a:rPr lang="en-US" dirty="0"/>
              <a:t>b</a:t>
            </a:r>
            <a:r>
              <a:rPr lang="en-US" dirty="0" smtClean="0"/>
              <a:t>orn </a:t>
            </a:r>
            <a:r>
              <a:rPr lang="en-US" dirty="0" smtClean="0">
                <a:solidFill>
                  <a:schemeClr val="bg1"/>
                </a:solidFill>
              </a:rPr>
              <a:t>in Spain</a:t>
            </a:r>
          </a:p>
          <a:p>
            <a:r>
              <a:rPr lang="en-US" dirty="0" smtClean="0"/>
              <a:t>             </a:t>
            </a:r>
            <a:endParaRPr lang="en-US" dirty="0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28600" y="3124200"/>
            <a:ext cx="51054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43000" algn="l"/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They made up only a small percentage of the population</a:t>
            </a: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>
                <a:tab pos="1143000" algn="l"/>
                <a:tab pos="2857500" algn="l"/>
              </a:tabLst>
            </a:pPr>
            <a:endParaRPr lang="en-US" dirty="0"/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43000" algn="l"/>
                <a:tab pos="28575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43000" algn="l"/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They were the only people who could hold high office in Spanish colonial government.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reo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2060036"/>
            <a:ext cx="5334000" cy="47979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Creoles</a:t>
            </a:r>
            <a:r>
              <a:rPr lang="en-US" sz="3200" dirty="0" smtClean="0"/>
              <a:t> were below the Peninsulares in rank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685800"/>
            <a:ext cx="4651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These are Spaniards born in Latin America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676400" y="1371600"/>
            <a:ext cx="51611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They could not hold high political office</a:t>
            </a:r>
          </a:p>
          <a:p>
            <a:endParaRPr lang="en-US" b="1" dirty="0"/>
          </a:p>
          <a:p>
            <a:r>
              <a:rPr lang="en-US" b="1" dirty="0" smtClean="0"/>
              <a:t>They could rise as officers in Spanish colonial armies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estizo.jpg"/>
          <p:cNvPicPr>
            <a:picLocks noChangeAspect="1"/>
          </p:cNvPicPr>
          <p:nvPr/>
        </p:nvPicPr>
        <p:blipFill>
          <a:blip r:embed="rId3"/>
          <a:srcRect b="17647"/>
          <a:stretch>
            <a:fillRect/>
          </a:stretch>
        </p:blipFill>
        <p:spPr>
          <a:xfrm>
            <a:off x="5257799" y="1"/>
            <a:ext cx="3886201" cy="2514599"/>
          </a:xfrm>
          <a:prstGeom prst="rect">
            <a:avLst/>
          </a:prstGeom>
        </p:spPr>
      </p:pic>
      <p:pic>
        <p:nvPicPr>
          <p:cNvPr id="4" name="Picture 3" descr="mulatt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71600"/>
            <a:ext cx="3810000" cy="2590800"/>
          </a:xfrm>
          <a:prstGeom prst="rect">
            <a:avLst/>
          </a:prstGeom>
        </p:spPr>
      </p:pic>
      <p:pic>
        <p:nvPicPr>
          <p:cNvPr id="6" name="Picture 5" descr="slav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1686" y="3429000"/>
            <a:ext cx="3662314" cy="2743200"/>
          </a:xfrm>
          <a:prstGeom prst="rect">
            <a:avLst/>
          </a:prstGeom>
        </p:spPr>
      </p:pic>
      <p:pic>
        <p:nvPicPr>
          <p:cNvPr id="7" name="Picture 6" descr="latin american native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574942"/>
            <a:ext cx="3048000" cy="22830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57800" y="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Below the Peninsulares and the Creoles in rank were the </a:t>
            </a:r>
            <a:r>
              <a:rPr lang="en-US" b="1" dirty="0" err="1" smtClean="0">
                <a:solidFill>
                  <a:schemeClr val="bg1"/>
                </a:solidFill>
              </a:rPr>
              <a:t>Mestizos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800" y="1944469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People of Spanish and Native  American Descent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371600"/>
            <a:ext cx="2455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Next were the Mulattos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66052" y="3392269"/>
            <a:ext cx="3876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People of mixed Spanish and African Descent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38800" y="3429000"/>
            <a:ext cx="3288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Then were the enslaved Africans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4572000"/>
            <a:ext cx="2734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       And the Native Indians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609600"/>
            <a:ext cx="83696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Revolutions in the Americas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" y="2133600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4859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</a:rPr>
              <a:t>The success of the American Revolution, as well    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485900" algn="l"/>
              </a:tabLst>
            </a:pPr>
            <a:r>
              <a:rPr lang="en-US" sz="2800" dirty="0">
                <a:solidFill>
                  <a:srgbClr val="FFC000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en-US" sz="2800" dirty="0" smtClean="0">
                <a:solidFill>
                  <a:srgbClr val="FFC000"/>
                </a:solidFill>
                <a:latin typeface="Arial" pitchFamily="34" charset="0"/>
                <a:ea typeface="Times New Roman" pitchFamily="18" charset="0"/>
              </a:rPr>
              <a:t>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</a:rPr>
              <a:t>as ideas from the enlightenment encouraged the 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485900" algn="l"/>
              </a:tabLst>
            </a:pPr>
            <a:r>
              <a:rPr lang="en-US" sz="2800" dirty="0">
                <a:solidFill>
                  <a:srgbClr val="FFC000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en-US" sz="2800" dirty="0" smtClean="0">
                <a:solidFill>
                  <a:srgbClr val="FFC000"/>
                </a:solidFill>
                <a:latin typeface="Arial" pitchFamily="34" charset="0"/>
                <a:ea typeface="Times New Roman" pitchFamily="18" charset="0"/>
              </a:rPr>
              <a:t>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</a:rPr>
              <a:t>Latin American colonies to try to gain their 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485900" algn="l"/>
              </a:tabLst>
            </a:pP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</a:rPr>
              <a:t>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</a:rPr>
              <a:t>independence. 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Revolution in Haiti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Donut 4"/>
          <p:cNvSpPr/>
          <p:nvPr/>
        </p:nvSpPr>
        <p:spPr>
          <a:xfrm>
            <a:off x="4191000" y="2209800"/>
            <a:ext cx="1524000" cy="1447800"/>
          </a:xfrm>
          <a:prstGeom prst="donut">
            <a:avLst>
              <a:gd name="adj" fmla="val 351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l'ouvertu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4391025"/>
            <a:ext cx="1857375" cy="2466975"/>
          </a:xfrm>
          <a:prstGeom prst="rect">
            <a:avLst/>
          </a:prstGeom>
        </p:spPr>
      </p:pic>
      <p:pic>
        <p:nvPicPr>
          <p:cNvPr id="2" name="Picture 1" descr="revolution in hait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30017"/>
            <a:ext cx="4267200" cy="34279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304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French colony called Saint Domingue was the first Latin American Colony to free itself from European rule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524000"/>
            <a:ext cx="6366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Haiti occupied the Western 1/3 of Hispaniola in the Caribbean sea</a:t>
            </a:r>
            <a:endParaRPr lang="en-US" dirty="0"/>
          </a:p>
        </p:txBody>
      </p:sp>
      <p:pic>
        <p:nvPicPr>
          <p:cNvPr id="6" name="Picture 5" descr="haiti.png"/>
          <p:cNvPicPr>
            <a:picLocks noChangeAspect="1"/>
          </p:cNvPicPr>
          <p:nvPr/>
        </p:nvPicPr>
        <p:blipFill>
          <a:blip r:embed="rId5"/>
          <a:srcRect l="45833" t="31594" r="32500" b="45752"/>
          <a:stretch>
            <a:fillRect/>
          </a:stretch>
        </p:blipFill>
        <p:spPr>
          <a:xfrm>
            <a:off x="6248400" y="762000"/>
            <a:ext cx="1981200" cy="1219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7800" y="2209800"/>
            <a:ext cx="7208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There were 500,000 enslaved Africans working on French plantations there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3048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When the French Revolution was happening the Haitians rebelled against their French masters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267200" y="3505200"/>
            <a:ext cx="4088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August of 1791 100,000 slaves revolted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46972" y="4114800"/>
            <a:ext cx="5297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They were led by </a:t>
            </a:r>
            <a:r>
              <a:rPr lang="en-US" dirty="0" smtClean="0">
                <a:solidFill>
                  <a:srgbClr val="00B0F0"/>
                </a:solidFill>
              </a:rPr>
              <a:t>Toussaint L’Ouverture</a:t>
            </a:r>
            <a:r>
              <a:rPr lang="en-US" dirty="0" smtClean="0"/>
              <a:t>, a former slave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267200" y="5562600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 1801 he had taken control of the entire island and freed all the slaves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rench alp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1" y="4474741"/>
            <a:ext cx="3581400" cy="23832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January 1802, 30,000 French troops landed in Saint Domingue to remove L’Ouverture from power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219200"/>
            <a:ext cx="6225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 agreed to end the revolution if the French would stop slavery</a:t>
            </a:r>
            <a:endParaRPr lang="en-US" dirty="0"/>
          </a:p>
        </p:txBody>
      </p:sp>
      <p:pic>
        <p:nvPicPr>
          <p:cNvPr id="5" name="Picture 4" descr="haitian revolution.jpg"/>
          <p:cNvPicPr>
            <a:picLocks noChangeAspect="1"/>
          </p:cNvPicPr>
          <p:nvPr/>
        </p:nvPicPr>
        <p:blipFill>
          <a:blip r:embed="rId4"/>
          <a:srcRect t="8333"/>
          <a:stretch>
            <a:fillRect/>
          </a:stretch>
        </p:blipFill>
        <p:spPr>
          <a:xfrm>
            <a:off x="0" y="1752600"/>
            <a:ext cx="4946288" cy="33528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3000" y="27432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They agreed but then accused him of planning another rebellion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388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L’Ouverture was arrested and sent to the French Alps where he died in 1803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essalines.jpg"/>
          <p:cNvPicPr>
            <a:picLocks noChangeAspect="1"/>
          </p:cNvPicPr>
          <p:nvPr/>
        </p:nvPicPr>
        <p:blipFill>
          <a:blip r:embed="rId3"/>
          <a:srcRect l="8621" r="50000"/>
          <a:stretch>
            <a:fillRect/>
          </a:stretch>
        </p:blipFill>
        <p:spPr>
          <a:xfrm>
            <a:off x="6553200" y="838200"/>
            <a:ext cx="2120462" cy="21351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71600" y="0"/>
            <a:ext cx="62216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Haiti’s Independence</a:t>
            </a:r>
            <a:endParaRPr lang="en-US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219200"/>
            <a:ext cx="6606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L’Ouverture’s</a:t>
            </a:r>
            <a:r>
              <a:rPr lang="en-US" b="1" dirty="0" smtClean="0"/>
              <a:t> lieutenant was a man named </a:t>
            </a:r>
            <a:r>
              <a:rPr lang="en-US" b="1" dirty="0" smtClean="0">
                <a:solidFill>
                  <a:srgbClr val="00B0F0"/>
                </a:solidFill>
              </a:rPr>
              <a:t>Jean-Jacques Dessalines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962400"/>
            <a:ext cx="8148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</a:t>
            </a:r>
            <a:r>
              <a:rPr lang="en-US" dirty="0" smtClean="0">
                <a:solidFill>
                  <a:srgbClr val="FF0000"/>
                </a:solidFill>
              </a:rPr>
              <a:t>January 1, 1804 </a:t>
            </a:r>
            <a:r>
              <a:rPr lang="en-US" dirty="0" smtClean="0"/>
              <a:t>General Dessalines declared the colony an independent country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4572000"/>
            <a:ext cx="6044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 was the first black colony to free itself from European control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5638800"/>
            <a:ext cx="6853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Dessalines renamed the country Haiti, which means Mountainous Land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Creoles lead independence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1" y="5334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Though they were denied the ability to hold public office, Creoles were the least oppressed people born in Latin America</a:t>
            </a:r>
            <a:endParaRPr lang="en-US" dirty="0"/>
          </a:p>
        </p:txBody>
      </p:sp>
      <p:pic>
        <p:nvPicPr>
          <p:cNvPr id="5" name="Picture 4" descr="creo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5781675" cy="5200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0" y="1371600"/>
            <a:ext cx="2953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They were also well educated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15000" y="2133600"/>
            <a:ext cx="3429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Many travelled to Europe for their education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91200" y="30480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They brought ideas of the enlightenment home with them when they returned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67400" y="44196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When Napoleon removed King Ferdinand VII and replace him with his brother Joseph the colonies rebelled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olumbi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3810000"/>
            <a:ext cx="1942011" cy="2124075"/>
          </a:xfrm>
          <a:prstGeom prst="rect">
            <a:avLst/>
          </a:prstGeom>
        </p:spPr>
      </p:pic>
      <p:pic>
        <p:nvPicPr>
          <p:cNvPr id="14" name="Picture 13" descr="ecuado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19625"/>
            <a:ext cx="2047875" cy="2238375"/>
          </a:xfrm>
          <a:prstGeom prst="rect">
            <a:avLst/>
          </a:prstGeom>
        </p:spPr>
      </p:pic>
      <p:pic>
        <p:nvPicPr>
          <p:cNvPr id="3" name="Picture 2" descr="boliva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895600" cy="39512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B0F0"/>
                </a:solidFill>
              </a:rPr>
              <a:t>Simón Bolívar</a:t>
            </a:r>
            <a:endParaRPr lang="en-US" sz="2800" b="1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5600" y="0"/>
            <a:ext cx="4306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Simón Bolívar was a Creole from Venezuela</a:t>
            </a:r>
            <a:endParaRPr lang="en-US" b="1" dirty="0"/>
          </a:p>
        </p:txBody>
      </p:sp>
      <p:pic>
        <p:nvPicPr>
          <p:cNvPr id="6" name="Picture 5" descr="venezuel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6125" y="0"/>
            <a:ext cx="2047875" cy="2238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95600" y="22098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Venezuela declared its independence from Spain in 1811 but the war didn’t go well at first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191000" y="2971800"/>
            <a:ext cx="407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turning point came in August of 1819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95600" y="35052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Bolívar led 2,000 soldiers on a march through the Andes into what is now Colombia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" y="4419600"/>
            <a:ext cx="6443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this direction he took the Spanish Army in Bogotá by surprise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133600" y="5029200"/>
            <a:ext cx="5093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1821 Bolívar had won Venezuela’s independence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57400" y="5715000"/>
            <a:ext cx="6831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 then marched south into Ecuador where he met José de San Martín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iliper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2667000"/>
            <a:ext cx="2825675" cy="3657600"/>
          </a:xfrm>
          <a:prstGeom prst="rect">
            <a:avLst/>
          </a:prstGeom>
        </p:spPr>
      </p:pic>
      <p:pic>
        <p:nvPicPr>
          <p:cNvPr id="3" name="Picture 2" descr="san marti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895600" cy="376281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48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00B0F0"/>
                </a:solidFill>
              </a:rPr>
              <a:t>José de San Mart</a:t>
            </a:r>
            <a:r>
              <a:rPr lang="en-US" sz="3200" dirty="0" smtClean="0">
                <a:solidFill>
                  <a:srgbClr val="00B0F0"/>
                </a:solidFill>
              </a:rPr>
              <a:t>ín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24200" y="609600"/>
            <a:ext cx="3927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San Martín was a Creole from Argentina</a:t>
            </a:r>
            <a:endParaRPr lang="en-US" dirty="0"/>
          </a:p>
        </p:txBody>
      </p:sp>
      <p:pic>
        <p:nvPicPr>
          <p:cNvPr id="5" name="Picture 4" descr="argentina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600" y="0"/>
            <a:ext cx="1905000" cy="20835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8000" y="1905000"/>
            <a:ext cx="5861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Argentina had declared its independence from Spain in 1816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95599" y="2514600"/>
            <a:ext cx="6248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But there were still Spanish forces in Peru and Chile who posed a threat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rot="10800000" flipV="1">
            <a:off x="5181600" y="2895600"/>
            <a:ext cx="2209800" cy="1752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4876800" y="2819400"/>
            <a:ext cx="1600200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0" y="4038600"/>
            <a:ext cx="510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1817 he marched his troops across the Andes into Peru where he met up with </a:t>
            </a:r>
            <a:r>
              <a:rPr lang="en-US" dirty="0" smtClean="0">
                <a:solidFill>
                  <a:srgbClr val="00B0F0"/>
                </a:solidFill>
              </a:rPr>
              <a:t>Bernardo O’Higgins’ </a:t>
            </a:r>
            <a:r>
              <a:rPr lang="en-US" dirty="0" smtClean="0"/>
              <a:t>forces</a:t>
            </a:r>
            <a:endParaRPr lang="en-US" dirty="0"/>
          </a:p>
        </p:txBody>
      </p:sp>
      <p:pic>
        <p:nvPicPr>
          <p:cNvPr id="15" name="Picture 14" descr="Ohiggin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000" y="4724400"/>
            <a:ext cx="2133600" cy="2133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867400" y="54102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Two men freed Chile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gran colombia moder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00" y="4648200"/>
            <a:ext cx="2324100" cy="1962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52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1821 San Martín planned to drive the remaining Spanish forces out of Lima but he didn’t have enough troops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990600"/>
            <a:ext cx="899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San Martín and Bolívar met in Guayaquil, Ecuador in 1822 where San Martín left his army for Bolívar to command</a:t>
            </a:r>
            <a:endParaRPr lang="en-US" dirty="0"/>
          </a:p>
        </p:txBody>
      </p:sp>
      <p:pic>
        <p:nvPicPr>
          <p:cNvPr id="5" name="Picture 4" descr="San marti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76400"/>
            <a:ext cx="1876425" cy="2438400"/>
          </a:xfrm>
          <a:prstGeom prst="rect">
            <a:avLst/>
          </a:prstGeom>
        </p:spPr>
      </p:pic>
      <p:pic>
        <p:nvPicPr>
          <p:cNvPr id="6" name="Picture 5" descr="Boliva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5600" y="1600200"/>
            <a:ext cx="1828800" cy="24955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24400" y="3048000"/>
            <a:ext cx="441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combined forces defeated the Spanish at the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Battle of Ayacucho (Peru)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on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December 9, 1824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43434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Spanish colonies now had their freedom and were united into a country called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Gran Colombia</a:t>
            </a:r>
            <a:endParaRPr lang="en-US" dirty="0"/>
          </a:p>
        </p:txBody>
      </p:sp>
      <p:pic>
        <p:nvPicPr>
          <p:cNvPr id="11" name="Picture 10" descr="gran colombi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" y="4648200"/>
            <a:ext cx="2667000" cy="17145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sz="1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Made up of the modern countries of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Venezuela,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Colombia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Panama,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and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</a:rPr>
              <a:t>Ecuador</a:t>
            </a:r>
            <a:endParaRPr lang="en-US" sz="1600" b="1" dirty="0">
              <a:ln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panish Mexi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953000" cy="6858000"/>
          </a:xfrm>
          <a:prstGeom prst="rect">
            <a:avLst/>
          </a:prstGeom>
        </p:spPr>
      </p:pic>
      <p:pic>
        <p:nvPicPr>
          <p:cNvPr id="6" name="Picture 5" descr="map Mexic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0"/>
            <a:ext cx="48006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2860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>
                  <a:solidFill>
                    <a:schemeClr val="tx1"/>
                  </a:solidFill>
                </a:ln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Mexico ends Spanish Rule</a:t>
            </a:r>
            <a:endParaRPr lang="en-US" sz="5400" b="1" cap="all" spc="0" dirty="0">
              <a:ln>
                <a:solidFill>
                  <a:schemeClr val="tx1"/>
                </a:solidFill>
              </a:ln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-1524000" y="5562600"/>
            <a:ext cx="10668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43000" algn="l"/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next day,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September 17, 1810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Hidalgo’s Indian and Mestizo followers began a march towards Mexico City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43000" algn="l"/>
                <a:tab pos="28575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43000" algn="l"/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army soon numbered 80,000 men.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 Cry for Freedom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381000" y="762000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Times New Roman" pitchFamily="18" charset="0"/>
              </a:rPr>
              <a:t>Padre Miguel Hidalgo</a:t>
            </a:r>
            <a:endParaRPr lang="en-US" dirty="0"/>
          </a:p>
        </p:txBody>
      </p:sp>
      <p:pic>
        <p:nvPicPr>
          <p:cNvPr id="8" name="Picture 7" descr="Hidal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0"/>
            <a:ext cx="2209800" cy="308208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1242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In1810 Hidalgo, a priest in the small village of Dolores, rang the bells of his church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41148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When the people showed up he issued a call for rebellion against the Spanish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66800" y="4648200"/>
            <a:ext cx="4214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Today this is known as the Grito de Delores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orelo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1371600"/>
            <a:ext cx="2840736" cy="253944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The Spanish Army and the Creoles were alarmed because they thought they would lose their land and privilege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990600"/>
            <a:ext cx="36938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They defeated Hidalgo in 1811</a:t>
            </a:r>
            <a:r>
              <a:rPr lang="en-US" sz="10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98120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The rebels then rallied around </a:t>
            </a:r>
            <a:r>
              <a:rPr lang="en-US" sz="2000" dirty="0" smtClean="0">
                <a:solidFill>
                  <a:srgbClr val="00B0F0"/>
                </a:solidFill>
                <a:latin typeface="Arial" pitchFamily="34" charset="0"/>
                <a:ea typeface="Times New Roman" pitchFamily="18" charset="0"/>
              </a:rPr>
              <a:t>Padre José María Morelos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.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0" y="42672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Morelos led the rebellion for 4 years until he was defeated by </a:t>
            </a:r>
            <a:r>
              <a:rPr lang="en-US" sz="2000" dirty="0" err="1" smtClean="0">
                <a:solidFill>
                  <a:srgbClr val="00B0F0"/>
                </a:solidFill>
                <a:latin typeface="Arial" pitchFamily="34" charset="0"/>
                <a:ea typeface="Times New Roman" pitchFamily="18" charset="0"/>
              </a:rPr>
              <a:t>Agustín</a:t>
            </a:r>
            <a:r>
              <a:rPr lang="en-US" sz="2000" dirty="0" smtClean="0">
                <a:solidFill>
                  <a:srgbClr val="00B0F0"/>
                </a:solidFill>
                <a:latin typeface="Arial" pitchFamily="34" charset="0"/>
                <a:ea typeface="Times New Roman" pitchFamily="18" charset="0"/>
              </a:rPr>
              <a:t> de Iturbide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 in 1815</a:t>
            </a:r>
            <a:endParaRPr lang="en-US" dirty="0"/>
          </a:p>
        </p:txBody>
      </p:sp>
      <p:pic>
        <p:nvPicPr>
          <p:cNvPr id="8" name="Picture 7" descr="iturbid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4648199"/>
            <a:ext cx="3124200" cy="21916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newspa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75940"/>
            <a:ext cx="4800600" cy="3682060"/>
          </a:xfrm>
          <a:prstGeom prst="rect">
            <a:avLst/>
          </a:prstGeom>
        </p:spPr>
      </p:pic>
      <p:pic>
        <p:nvPicPr>
          <p:cNvPr id="10" name="Picture 9" descr="mexico fla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762000"/>
            <a:ext cx="3674301" cy="2438400"/>
          </a:xfrm>
          <a:prstGeom prst="rect">
            <a:avLst/>
          </a:prstGeom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485900" algn="l"/>
              </a:tabLst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M</a:t>
            </a:r>
            <a:r>
              <a:rPr kumimoji="0" lang="en-US" sz="4800" b="0" i="0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e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x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i</a:t>
            </a:r>
            <a:r>
              <a:rPr kumimoji="0" lang="en-US" sz="4800" b="0" i="0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c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o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’s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4800" b="0" i="0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I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n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d</a:t>
            </a:r>
            <a:r>
              <a:rPr kumimoji="0" lang="en-US" sz="4800" b="0" i="0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e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p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e</a:t>
            </a:r>
            <a:r>
              <a:rPr kumimoji="0" lang="en-US" sz="4800" b="0" i="0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n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d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e</a:t>
            </a:r>
            <a:r>
              <a:rPr kumimoji="0" lang="en-US" sz="4800" b="0" i="0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n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c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e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295400"/>
            <a:ext cx="4268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1820, a liberal group took power in Spain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8288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Mexico’s Creoles feared a loss of their traditional power so they united for Mexican Independence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2971800"/>
            <a:ext cx="4314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00B0F0"/>
                </a:solidFill>
                <a:latin typeface="Arial" pitchFamily="34" charset="0"/>
                <a:ea typeface="Times New Roman" pitchFamily="18" charset="0"/>
              </a:rPr>
              <a:t>Agustín</a:t>
            </a:r>
            <a:r>
              <a:rPr lang="en-US" dirty="0" smtClean="0">
                <a:latin typeface="Arial" pitchFamily="34" charset="0"/>
                <a:ea typeface="Times New Roman" pitchFamily="18" charset="0"/>
              </a:rPr>
              <a:t> </a:t>
            </a:r>
            <a:r>
              <a:rPr lang="en-US" dirty="0" smtClean="0">
                <a:solidFill>
                  <a:srgbClr val="00B0F0"/>
                </a:solidFill>
                <a:latin typeface="Arial" pitchFamily="34" charset="0"/>
                <a:ea typeface="Times New Roman" pitchFamily="18" charset="0"/>
              </a:rPr>
              <a:t>de Iturbide </a:t>
            </a:r>
            <a:r>
              <a:rPr lang="en-US" dirty="0" smtClean="0">
                <a:latin typeface="Arial" pitchFamily="34" charset="0"/>
                <a:ea typeface="Times New Roman" pitchFamily="18" charset="0"/>
              </a:rPr>
              <a:t>proclaimed it in </a:t>
            </a:r>
            <a:r>
              <a:rPr lang="en-US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1821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4419600"/>
            <a:ext cx="44958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Before the Mexican Revolution, all of Central America had been part of the Viceroyalty of New Spain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rovinces of c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2819400"/>
            <a:ext cx="3810000" cy="2857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8918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1821, several C. American states declared their independence from Spain and from Mexico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914400"/>
            <a:ext cx="7572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Iturbide, who had declared himself emperor, refused to recognize these claims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1600200"/>
            <a:ext cx="2763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 was overthrown in </a:t>
            </a:r>
            <a:r>
              <a:rPr lang="en-US" dirty="0" smtClean="0">
                <a:solidFill>
                  <a:srgbClr val="C00000"/>
                </a:solidFill>
              </a:rPr>
              <a:t>1823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2438400"/>
            <a:ext cx="6716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Central America claimed absolute independence from Mexico in </a:t>
            </a:r>
            <a:r>
              <a:rPr lang="en-US" dirty="0" smtClean="0">
                <a:solidFill>
                  <a:srgbClr val="C00000"/>
                </a:solidFill>
              </a:rPr>
              <a:t>1823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505200"/>
            <a:ext cx="5139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Called itself the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United Provinces of Central America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488668"/>
            <a:ext cx="6812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Included </a:t>
            </a:r>
            <a:r>
              <a:rPr lang="en-US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FF00"/>
                </a:solidFill>
              </a:rPr>
              <a:t>Nicaragua</a:t>
            </a:r>
            <a:r>
              <a:rPr lang="en-US" b="1" dirty="0" smtClean="0">
                <a:solidFill>
                  <a:srgbClr val="7030A0"/>
                </a:solidFill>
              </a:rPr>
              <a:t>,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Guatemala</a:t>
            </a:r>
            <a:r>
              <a:rPr lang="en-US" b="1" dirty="0" smtClean="0">
                <a:solidFill>
                  <a:srgbClr val="00B050"/>
                </a:solidFill>
              </a:rPr>
              <a:t>,</a:t>
            </a:r>
            <a:r>
              <a:rPr lang="en-US" dirty="0" smtClean="0"/>
              <a:t> </a:t>
            </a:r>
            <a:r>
              <a:rPr lang="en-US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999F2"/>
                </a:solidFill>
              </a:rPr>
              <a:t>Honduras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B0F0"/>
                </a:solidFill>
              </a:rPr>
              <a:t>El Salvador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en-US" dirty="0" smtClean="0"/>
              <a:t>and </a:t>
            </a:r>
            <a:r>
              <a:rPr lang="en-US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>Costa Rica</a:t>
            </a:r>
            <a:endParaRPr lang="en-US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5908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n w="28575">
                  <a:solidFill>
                    <a:srgbClr val="00B050"/>
                  </a:solidFill>
                </a:ln>
                <a:solidFill>
                  <a:schemeClr val="bg1"/>
                </a:solidFill>
              </a:rPr>
              <a:t>Brazil’s Royal Liberator</a:t>
            </a:r>
            <a:endParaRPr lang="en-US" sz="7200" b="1" dirty="0">
              <a:ln w="28575">
                <a:solidFill>
                  <a:srgbClr val="00B050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52400"/>
            <a:ext cx="476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Led by a member of the Portuguese Royal Family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685800"/>
            <a:ext cx="4951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1807 Napoleon invaded both Spain and Portugal</a:t>
            </a:r>
            <a:endParaRPr lang="en-US" dirty="0"/>
          </a:p>
        </p:txBody>
      </p:sp>
      <p:pic>
        <p:nvPicPr>
          <p:cNvPr id="5" name="Picture 4" descr="Jaoa I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0"/>
            <a:ext cx="2971800" cy="34310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800" y="1371600"/>
            <a:ext cx="49192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His goal was to close their ports to British Shipping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Prince John (Joao) and his family fled to Brazil</a:t>
            </a:r>
            <a:endParaRPr lang="en-US" dirty="0"/>
          </a:p>
        </p:txBody>
      </p:sp>
      <p:pic>
        <p:nvPicPr>
          <p:cNvPr id="7" name="Picture 6" descr="Ri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62400"/>
            <a:ext cx="4381500" cy="2895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343400" y="4495800"/>
            <a:ext cx="480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ea typeface="Times New Roman" pitchFamily="18" charset="0"/>
              </a:rPr>
              <a:t>Rio de Janeiro became the capitol of the Portuguese empire </a:t>
            </a:r>
          </a:p>
          <a:p>
            <a:endParaRPr lang="en-US" dirty="0" smtClean="0">
              <a:latin typeface="Arial" pitchFamily="34" charset="0"/>
            </a:endParaRPr>
          </a:p>
          <a:p>
            <a:r>
              <a:rPr lang="en-US" dirty="0" smtClean="0">
                <a:latin typeface="Arial" pitchFamily="34" charset="0"/>
              </a:rPr>
              <a:t>Lasted 14 years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ea typeface="Times New Roman" pitchFamily="18" charset="0"/>
              </a:rPr>
              <a:t>After Napoleon’s defeat in 1815 King John returned to Portugal</a:t>
            </a:r>
            <a:endParaRPr lang="en-US" dirty="0"/>
          </a:p>
        </p:txBody>
      </p:sp>
      <p:pic>
        <p:nvPicPr>
          <p:cNvPr id="4" name="Picture 3" descr="Dom Pedr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5400"/>
            <a:ext cx="4414762" cy="5562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914400"/>
            <a:ext cx="48590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ea typeface="Times New Roman" pitchFamily="18" charset="0"/>
              </a:rPr>
              <a:t>His son </a:t>
            </a:r>
            <a:r>
              <a:rPr lang="en-US" sz="2400" dirty="0" smtClean="0">
                <a:solidFill>
                  <a:srgbClr val="00B0F0"/>
                </a:solidFill>
                <a:latin typeface="Arial" pitchFamily="34" charset="0"/>
                <a:ea typeface="Times New Roman" pitchFamily="18" charset="0"/>
              </a:rPr>
              <a:t>Dom Pedro</a:t>
            </a:r>
            <a:r>
              <a:rPr lang="en-US" sz="2400" dirty="0" smtClean="0">
                <a:latin typeface="Arial" pitchFamily="34" charset="0"/>
                <a:ea typeface="Times New Roman" pitchFamily="18" charset="0"/>
              </a:rPr>
              <a:t> stayed behind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4419600" y="1828800"/>
            <a:ext cx="472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ea typeface="Times New Roman" pitchFamily="18" charset="0"/>
              </a:rPr>
              <a:t>King John intended to make Brazil a colony again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419600" y="2895600"/>
            <a:ext cx="4724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ea typeface="Times New Roman" pitchFamily="18" charset="0"/>
              </a:rPr>
              <a:t>8,000 Brazilians signed a petition asking Dom Pedro to rule them as an independent nation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19600" y="4343400"/>
            <a:ext cx="472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ea typeface="Times New Roman" pitchFamily="18" charset="0"/>
              </a:rPr>
              <a:t>He declared Brazilian independence on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September 7, 1822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0" y="0"/>
            <a:ext cx="91440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Europe Faces Revolutions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Clash of Philosophies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lang="en-US" dirty="0" smtClean="0">
              <a:latin typeface="Arial" pitchFamily="34" charset="0"/>
              <a:ea typeface="Times New Roman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There are three schools of thought that were around in Europe right now</a:t>
            </a:r>
            <a:endParaRPr lang="en-US" dirty="0" smtClean="0">
              <a:latin typeface="Arial" pitchFamily="34" charset="0"/>
              <a:ea typeface="Times New Roman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Liberal: </a:t>
            </a:r>
            <a:r>
              <a:rPr lang="en-US" dirty="0" smtClean="0">
                <a:latin typeface="Arial" pitchFamily="34" charset="0"/>
                <a:ea typeface="Times New Roman" pitchFamily="18" charset="0"/>
              </a:rPr>
              <a:t>Mostly middle-class business leaders and merchants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</a:pPr>
            <a:endParaRPr lang="en-US" dirty="0" smtClean="0">
              <a:latin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</a:pPr>
            <a:r>
              <a:rPr lang="en-US" dirty="0" smtClean="0">
                <a:latin typeface="Arial" pitchFamily="34" charset="0"/>
                <a:ea typeface="Times New Roman" pitchFamily="18" charset="0"/>
              </a:rPr>
              <a:t>          Wanted to give more power to elected parliaments, but 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</a:pPr>
            <a:r>
              <a:rPr lang="en-US" dirty="0" smtClean="0">
                <a:latin typeface="Arial" pitchFamily="34" charset="0"/>
                <a:ea typeface="Times New Roman" pitchFamily="18" charset="0"/>
              </a:rPr>
              <a:t>          only the educated and the landowners could vote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Conservative: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Usually wealthy property owners and nobility</a:t>
            </a:r>
            <a:r>
              <a:rPr lang="en-US" dirty="0" smtClean="0">
                <a:latin typeface="Arial" pitchFamily="34" charset="0"/>
                <a:ea typeface="Times New Roman" pitchFamily="18" charset="0"/>
              </a:rPr>
              <a:t>        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</a:pP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</a:t>
            </a:r>
            <a:r>
              <a:rPr lang="en-US" dirty="0" smtClean="0">
                <a:latin typeface="Arial" pitchFamily="34" charset="0"/>
                <a:ea typeface="Times New Roman" pitchFamily="18" charset="0"/>
              </a:rPr>
              <a:t>Wanted to protect the traditional monarchies of Europe</a:t>
            </a:r>
            <a:endParaRPr kumimoji="0" lang="en-US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</a:pPr>
            <a:endParaRPr lang="en-US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Radical: </a:t>
            </a:r>
            <a:r>
              <a:rPr lang="en-US" dirty="0" smtClean="0">
                <a:latin typeface="Arial" pitchFamily="34" charset="0"/>
                <a:ea typeface="Times New Roman" pitchFamily="18" charset="0"/>
              </a:rPr>
              <a:t>Came from all classes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</a:pPr>
            <a:endParaRPr lang="en-US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Favored drastic change to extend democracy to all people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lang="en-US" dirty="0" smtClean="0">
                <a:latin typeface="Arial" pitchFamily="34" charset="0"/>
                <a:ea typeface="Times New Roman" pitchFamily="18" charset="0"/>
              </a:rPr>
              <a:t>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hey believed that governments should practice the ideals of the French Revolution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Liberty, equality, fraternity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ngaln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3429000"/>
            <a:ext cx="2066925" cy="2209800"/>
          </a:xfrm>
          <a:prstGeom prst="rect">
            <a:avLst/>
          </a:prstGeom>
        </p:spPr>
      </p:pic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0" y="60198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Most people who believed in Nationalism were either liberals or radicals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Usually the liberal middle class led the way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28600"/>
            <a:ext cx="2218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Nationalism Develops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9144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ysClr val="windowText" lastClr="000000"/>
                  </a:solidFill>
                </a:ln>
                <a:solidFill>
                  <a:srgbClr val="F999F2"/>
                </a:solidFill>
              </a:rPr>
              <a:t>Nationalism</a:t>
            </a:r>
            <a:r>
              <a:rPr lang="en-US" dirty="0" smtClean="0"/>
              <a:t> is the belief that people’s greatest loyalty should not be to a king or an empire but to a nation of people who share a common culture and history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676400"/>
            <a:ext cx="754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When a nation had its own independent  government it became a </a:t>
            </a:r>
            <a:r>
              <a:rPr lang="en-US" b="1" dirty="0" smtClean="0">
                <a:ln>
                  <a:solidFill>
                    <a:sysClr val="windowText" lastClr="000000"/>
                  </a:solidFill>
                </a:ln>
                <a:solidFill>
                  <a:srgbClr val="F999F2"/>
                </a:solidFill>
              </a:rPr>
              <a:t>nation-state</a:t>
            </a:r>
            <a:endParaRPr lang="en-US" b="1" dirty="0">
              <a:ln>
                <a:solidFill>
                  <a:sysClr val="windowText" lastClr="000000"/>
                </a:solidFill>
              </a:ln>
              <a:solidFill>
                <a:srgbClr val="F999F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2098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nation-state defends the nation’s territory and way of life and it represents the nation to the rest of the world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95400" y="3048000"/>
            <a:ext cx="7171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Europe in 1815 France, England, and Spain could be called Nation States</a:t>
            </a:r>
            <a:endParaRPr lang="en-US" dirty="0"/>
          </a:p>
        </p:txBody>
      </p:sp>
      <p:pic>
        <p:nvPicPr>
          <p:cNvPr id="8" name="Picture 7" descr="AlsaceLorraine_ma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581400"/>
            <a:ext cx="1784079" cy="1838325"/>
          </a:xfrm>
          <a:prstGeom prst="rect">
            <a:avLst/>
          </a:prstGeom>
        </p:spPr>
      </p:pic>
      <p:pic>
        <p:nvPicPr>
          <p:cNvPr id="10" name="Picture 9" descr="spai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3429000"/>
            <a:ext cx="2381250" cy="1914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eec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86200"/>
            <a:ext cx="2448417" cy="2209800"/>
          </a:xfrm>
          <a:prstGeom prst="rect">
            <a:avLst/>
          </a:prstGeom>
        </p:spPr>
      </p:pic>
      <p:pic>
        <p:nvPicPr>
          <p:cNvPr id="4" name="Picture 3" descr="navarin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4913947"/>
            <a:ext cx="3962400" cy="19440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Nationalists challenge conservative power</a:t>
            </a:r>
            <a:endParaRPr lang="en-US" sz="32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3400"/>
            <a:ext cx="4189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Greeks Gain Independence</a:t>
            </a:r>
            <a:endParaRPr lang="en-US" sz="28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2954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n>
                  <a:solidFill>
                    <a:srgbClr val="00206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Unlike most if not all independence movements, the Greek movement had popular support all over the world</a:t>
            </a:r>
            <a:endParaRPr lang="en-US" sz="2000" b="1" dirty="0">
              <a:ln>
                <a:solidFill>
                  <a:srgbClr val="002060"/>
                </a:solidFill>
              </a:ln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209800"/>
            <a:ext cx="6208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Russians felt a connection to the Greek Orthodox Church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819400"/>
            <a:ext cx="7731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Educated Americans and Europeans loved and respected Ancient Greek Culture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3505200"/>
            <a:ext cx="8347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Eventually as support spread, the major powers of Europe took the side of the Greeks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5181600" y="4267200"/>
            <a:ext cx="396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ea typeface="Times New Roman" pitchFamily="18" charset="0"/>
              </a:rPr>
              <a:t>In 1827 a combined British, French and Russian fleet 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destroyed the Ottoman fleet </a:t>
            </a:r>
            <a:r>
              <a:rPr lang="en-US" b="1" dirty="0" smtClean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at the </a:t>
            </a:r>
            <a:r>
              <a:rPr lang="en-US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Battle of </a:t>
            </a:r>
            <a:r>
              <a:rPr lang="en-US" b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Navarino</a:t>
            </a:r>
            <a:r>
              <a:rPr lang="en-US" b="1" dirty="0" smtClean="0">
                <a:latin typeface="Arial" pitchFamily="34" charset="0"/>
                <a:ea typeface="Times New Roman" pitchFamily="18" charset="0"/>
              </a:rPr>
              <a:t>.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2362200" y="5380672"/>
            <a:ext cx="2895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1830 Britain France and Russia signed a treaty guaranteeing an independent kingdom of Greece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0" y="3276600"/>
            <a:ext cx="43434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Nationalist riots broke out against Dutch rule in the Belgian city of Brussels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lang="en-US" dirty="0" smtClean="0"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lang="en-US" dirty="0" smtClean="0"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lang="en-US" dirty="0" smtClean="0">
                <a:latin typeface="Arial" pitchFamily="34" charset="0"/>
                <a:ea typeface="Times New Roman" pitchFamily="18" charset="0"/>
              </a:rPr>
              <a:t>I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n October of 1830 the Belgians declared their independence from Dutch control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 descr="brussels_belgiu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0" y="3619500"/>
            <a:ext cx="4857750" cy="3238500"/>
          </a:xfrm>
          <a:prstGeom prst="rect">
            <a:avLst/>
          </a:prstGeom>
        </p:spPr>
      </p:pic>
      <p:pic>
        <p:nvPicPr>
          <p:cNvPr id="4" name="Picture 3" descr="250px-Brussels_in_Belgium_and_the_European_Union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191000" cy="32019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95800" y="0"/>
            <a:ext cx="2488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1830s Uprisings Crushed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69937" y="685800"/>
            <a:ext cx="5474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the 1830s the Congress of Vienna was breaking down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2438400" y="0"/>
            <a:ext cx="6705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In Italy, nationalists worked to unite the many separate states on the Italian peninsula</a:t>
            </a: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22860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Some of these areas were controlled by Austria, some were independent, and others were controlled by the pope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lang="en-US" sz="1600" dirty="0" smtClean="0"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Eventually, Metternich sent in Austrian troops to restore order to Italy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 descr="City stat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3846443" cy="3276600"/>
          </a:xfrm>
          <a:prstGeom prst="rect">
            <a:avLst/>
          </a:prstGeom>
        </p:spPr>
      </p:pic>
      <p:pic>
        <p:nvPicPr>
          <p:cNvPr id="4" name="Picture 3" descr="poland in russi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2821577"/>
            <a:ext cx="4800600" cy="403642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3810000"/>
            <a:ext cx="4495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The Polish people living under Russian rule also revolted</a:t>
            </a: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endParaRPr lang="en-US" sz="1600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Took place in Warsaw</a:t>
            </a: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endParaRPr lang="en-US" sz="1600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Took Russia an entire year to put down the uprising</a:t>
            </a:r>
            <a:endParaRPr lang="en-US" sz="16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dapes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9800"/>
            <a:ext cx="3110295" cy="2162175"/>
          </a:xfrm>
          <a:prstGeom prst="rect">
            <a:avLst/>
          </a:prstGeom>
        </p:spPr>
      </p:pic>
      <p:pic>
        <p:nvPicPr>
          <p:cNvPr id="5" name="Picture 4" descr="Louis_Kossuth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906860"/>
            <a:ext cx="2743200" cy="3784262"/>
          </a:xfrm>
          <a:prstGeom prst="rect">
            <a:avLst/>
          </a:prstGeom>
        </p:spPr>
      </p:pic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533400" y="0"/>
            <a:ext cx="75438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1848 Revolutions Fail to Unite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Ethnic uprisings erupted throughout Europe and the Austrian Empire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lang="en-US" sz="2000" b="1" dirty="0" smtClean="0"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Got worse after Metternich’s resignation.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lang="en-US" dirty="0" smtClean="0"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lang="en-US" dirty="0" smtClean="0"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lang="en-US" dirty="0" smtClean="0"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In Budapest the nationalist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leader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Times New Roman" pitchFamily="18" charset="0"/>
              </a:rPr>
              <a:t>        Louis Kossuth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         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lang="en-US" sz="2400" dirty="0" smtClean="0">
                <a:latin typeface="Arial" pitchFamily="34" charset="0"/>
                <a:ea typeface="Times New Roman" pitchFamily="18" charset="0"/>
              </a:rPr>
              <a:t>   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called for Parliament and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self-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lang="en-US" sz="2400" dirty="0" smtClean="0">
                <a:latin typeface="Arial" pitchFamily="34" charset="0"/>
                <a:ea typeface="Times New Roman" pitchFamily="18" charset="0"/>
              </a:rPr>
              <a:t>   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government for Hungary.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lang="en-US" sz="2400" dirty="0" smtClean="0"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 descr="metternich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447800" cy="20647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uis philipp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072" y="4343400"/>
            <a:ext cx="1111904" cy="1425518"/>
          </a:xfrm>
          <a:prstGeom prst="rect">
            <a:avLst/>
          </a:prstGeom>
        </p:spPr>
      </p:pic>
      <p:pic>
        <p:nvPicPr>
          <p:cNvPr id="5" name="Picture 4" descr="Charles_X_of_France_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71800"/>
            <a:ext cx="1981200" cy="1981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0"/>
            <a:ext cx="8610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</a:pPr>
            <a:r>
              <a:rPr lang="en-US" dirty="0" smtClean="0">
                <a:latin typeface="Arial" pitchFamily="34" charset="0"/>
                <a:ea typeface="Times New Roman" pitchFamily="18" charset="0"/>
              </a:rPr>
              <a:t>In Prague, Czechs demanded Bohemian independence.</a:t>
            </a:r>
            <a:endParaRPr lang="en-US" dirty="0" smtClean="0">
              <a:latin typeface="Arial" pitchFamily="34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</a:pPr>
            <a:endParaRPr lang="en-US" dirty="0" smtClean="0">
              <a:latin typeface="Arial" pitchFamily="34" charset="0"/>
              <a:ea typeface="Times New Roman" pitchFamily="18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</a:pPr>
            <a:endParaRPr lang="en-US" dirty="0" smtClean="0">
              <a:latin typeface="Arial" pitchFamily="34" charset="0"/>
              <a:ea typeface="Times New Roman" pitchFamily="18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tabLst>
                <a:tab pos="1828800" algn="l"/>
              </a:tabLst>
            </a:pPr>
            <a:r>
              <a:rPr lang="en-US" dirty="0" smtClean="0">
                <a:latin typeface="Arial" pitchFamily="34" charset="0"/>
                <a:ea typeface="Times New Roman" pitchFamily="18" charset="0"/>
              </a:rPr>
              <a:t>However, these revolutions never gained the strength they needed to make any real difference and by 1849, Europe was in the hands of conservatives again</a:t>
            </a:r>
            <a:endParaRPr lang="en-US" dirty="0" smtClean="0">
              <a:latin typeface="Arial" pitchFamily="34" charset="0"/>
            </a:endParaRPr>
          </a:p>
        </p:txBody>
      </p:sp>
      <p:pic>
        <p:nvPicPr>
          <p:cNvPr id="4" name="Picture 3" descr="Prague-map12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1981200" cy="2127956"/>
          </a:xfrm>
          <a:prstGeom prst="rect">
            <a:avLst/>
          </a:prstGeom>
        </p:spPr>
      </p:pic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0" y="2333685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Radicals Change France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 France w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as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only country in Europe where the goal of the revolutionaries  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lang="en-US" dirty="0" smtClean="0"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was dem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ocratic reform.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In 1830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Times New Roman" pitchFamily="18" charset="0"/>
              </a:rPr>
              <a:t>Charles 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tried to go back to absolutism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This led to revolts that made Charles flee to Great Britain</a:t>
            </a:r>
            <a:endParaRPr lang="en-US" dirty="0" smtClean="0">
              <a:latin typeface="Arial" pitchFamily="34" charset="0"/>
              <a:ea typeface="Times New Roman" pitchFamily="18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lang="en-US" dirty="0" smtClean="0"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lang="en-US" dirty="0" smtClean="0"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He was replaced by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Times New Roman" pitchFamily="18" charset="0"/>
              </a:rPr>
              <a:t>Louis-Philippe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Louis-Philippe had long been a </a:t>
            </a:r>
            <a:r>
              <a:rPr kumimoji="0" lang="en-US" b="0" i="0" u="none" strike="noStrike" cap="none" normalizeH="0" baseline="0" dirty="0" smtClean="0">
                <a:effectLst/>
                <a:latin typeface="Arial" pitchFamily="34" charset="0"/>
                <a:ea typeface="Times New Roman" pitchFamily="18" charset="0"/>
              </a:rPr>
              <a:t>supporter of liberal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reform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He falls from favor in 1848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He was overthrown by a Paris mob and they created another republic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ird Republi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4648200" cy="403860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2895600"/>
            <a:ext cx="914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 algn="r"/>
            <a:r>
              <a:rPr lang="en-US" dirty="0" smtClean="0"/>
              <a:t>                                        This republic began to fall apart almost immediately</a:t>
            </a:r>
          </a:p>
          <a:p>
            <a:pPr lvl="4" algn="r"/>
            <a:endParaRPr lang="en-US" sz="2800" dirty="0" smtClean="0"/>
          </a:p>
          <a:p>
            <a:pPr lvl="5" algn="r"/>
            <a:r>
              <a:rPr lang="en-US" dirty="0" smtClean="0"/>
              <a:t>                                 One group of radicals wanted only political reform</a:t>
            </a:r>
          </a:p>
          <a:p>
            <a:pPr lvl="5" algn="r"/>
            <a:endParaRPr lang="en-US" sz="2800" dirty="0" smtClean="0"/>
          </a:p>
          <a:p>
            <a:pPr lvl="5" algn="r"/>
            <a:r>
              <a:rPr lang="en-US" dirty="0" smtClean="0"/>
              <a:t>   The other group wanted political, social, and economic reform as well</a:t>
            </a:r>
          </a:p>
          <a:p>
            <a:pPr lvl="6" algn="r"/>
            <a:endParaRPr lang="en-US" sz="2800" dirty="0" smtClean="0"/>
          </a:p>
          <a:p>
            <a:pPr lvl="6" algn="r"/>
            <a:r>
              <a:rPr lang="en-US" dirty="0" smtClean="0"/>
              <a:t>Because of all this fighting, people turned away from the radicals and a moderate constitution was written in 1848</a:t>
            </a:r>
          </a:p>
          <a:p>
            <a:pPr lvl="6" algn="r"/>
            <a:endParaRPr lang="en-US" sz="2800" dirty="0" smtClean="0"/>
          </a:p>
          <a:p>
            <a:pPr lvl="7" algn="r"/>
            <a:r>
              <a:rPr lang="en-US" dirty="0" smtClean="0"/>
              <a:t>        It called for a strong president and an elected parliament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209800" y="0"/>
            <a:ext cx="541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/>
            <a:r>
              <a:rPr lang="en-US" sz="2800" dirty="0" smtClean="0">
                <a:solidFill>
                  <a:prstClr val="black"/>
                </a:solidFill>
              </a:rPr>
              <a:t>The Third Republic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uis napole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838200"/>
            <a:ext cx="2466975" cy="3013841"/>
          </a:xfrm>
          <a:prstGeom prst="rect">
            <a:avLst/>
          </a:prstGeom>
        </p:spPr>
      </p:pic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0" y="4495800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  The French wanted a strong leader who would 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lang="en-US" sz="1600" b="1" dirty="0" smtClean="0">
                <a:latin typeface="Arial" pitchFamily="34" charset="0"/>
                <a:ea typeface="Times New Roman" pitchFamily="18" charset="0"/>
              </a:rPr>
              <a:t>                                   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bring stability and peace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to France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   As emperor, Napoleon III built railroads,                   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lang="en-US" sz="1600" b="1" dirty="0" smtClean="0">
                <a:latin typeface="Arial" pitchFamily="34" charset="0"/>
                <a:ea typeface="Times New Roman" pitchFamily="18" charset="0"/>
              </a:rPr>
              <a:t>                                    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encouraged industrialization,</a:t>
            </a:r>
            <a:r>
              <a:rPr lang="en-US" sz="1600" b="1" baseline="0" dirty="0" smtClean="0"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and promoted an 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lang="en-US" sz="1600" b="1" dirty="0" smtClean="0">
                <a:latin typeface="Arial" pitchFamily="34" charset="0"/>
                <a:ea typeface="Times New Roman" pitchFamily="18" charset="0"/>
              </a:rPr>
              <a:t>                                    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ambitious program of public works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   Because of his policies, unemployment decreased 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lang="en-US" sz="1600" b="1" dirty="0" smtClean="0">
                <a:latin typeface="Arial" pitchFamily="34" charset="0"/>
                <a:ea typeface="Times New Roman" pitchFamily="18" charset="0"/>
              </a:rPr>
              <a:t>                                    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and the country prospered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899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France Accepts a Strong Ruler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9144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December of 1848 </a:t>
            </a:r>
            <a:r>
              <a:rPr lang="en-US" dirty="0" smtClean="0">
                <a:solidFill>
                  <a:srgbClr val="00B0F0"/>
                </a:solidFill>
              </a:rPr>
              <a:t>Louis Napoleon </a:t>
            </a:r>
            <a:r>
              <a:rPr lang="en-US" dirty="0" smtClean="0"/>
              <a:t>won the presidential electio</a:t>
            </a:r>
            <a:r>
              <a:rPr lang="en-US" dirty="0" smtClean="0">
                <a:solidFill>
                  <a:schemeClr val="bg1"/>
                </a:solidFill>
              </a:rPr>
              <a:t>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1600200"/>
            <a:ext cx="4288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 was the nephew of Napoleon Bonaparte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" y="26670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Four years later, Louis Napoleon Bonaparte took the title: </a:t>
            </a:r>
            <a:r>
              <a:rPr lang="en-US" dirty="0" smtClean="0">
                <a:solidFill>
                  <a:srgbClr val="00B0F0"/>
                </a:solidFill>
              </a:rPr>
              <a:t>Emperor Napoleon III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3429000"/>
            <a:ext cx="4770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was approved by a majority of French voters</a:t>
            </a:r>
            <a:endParaRPr lang="en-US" dirty="0"/>
          </a:p>
        </p:txBody>
      </p:sp>
      <p:pic>
        <p:nvPicPr>
          <p:cNvPr id="9" name="Picture 8" descr="r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05300"/>
            <a:ext cx="4038600" cy="255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4384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</a:rPr>
              <a:t>Reform in Russia</a:t>
            </a:r>
            <a:endParaRPr lang="en-US" sz="8000" dirty="0">
              <a:ln>
                <a:solidFill>
                  <a:srgbClr val="C00000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rfdom in russ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4724401" cy="33661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48200" y="0"/>
            <a:ext cx="4495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Russia hadn’t begun to industrialize like the rest of Europe in the 1800s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24400" y="10668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Under Russia’s feudal system, serfs were bound to the nobles whose land they worked</a:t>
            </a:r>
            <a:endParaRPr lang="en-US" dirty="0"/>
          </a:p>
        </p:txBody>
      </p:sp>
      <p:pic>
        <p:nvPicPr>
          <p:cNvPr id="6" name="Picture 5" descr="russian nobl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0" y="3302000"/>
            <a:ext cx="5334000" cy="355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48200" y="2209800"/>
            <a:ext cx="4557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Nobles had almost unlimited power over them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" y="35814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feudal system meant that Russia couldn’t modernize the way the rest of Europe was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257800"/>
            <a:ext cx="388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But Czars were not willing to free the serfs because it would make the nobles angry and they needed the landowners to stay in power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1"/>
          <p:cNvSpPr>
            <a:spLocks noChangeArrowheads="1"/>
          </p:cNvSpPr>
          <p:nvPr/>
        </p:nvSpPr>
        <p:spPr bwMode="auto">
          <a:xfrm>
            <a:off x="-1752600" y="4876800"/>
            <a:ext cx="10896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However Russia’s industries and transportation system failed to provide adequate supplies for the country’s troops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As a result Russia lost the war in 1856 against the combined forces of France, GB, Sardinia, and the Ottoman Empire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 descr="nicholas 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1" y="1752599"/>
            <a:ext cx="2209800" cy="26996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Defeat Brings Change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" y="914400"/>
            <a:ext cx="70865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Eventually the lack of development in Russia became obvious to everyone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1853 </a:t>
            </a:r>
            <a:r>
              <a:rPr lang="en-US" dirty="0" smtClean="0">
                <a:solidFill>
                  <a:srgbClr val="00B0F0"/>
                </a:solidFill>
              </a:rPr>
              <a:t>Czar Nicholas I </a:t>
            </a:r>
            <a:r>
              <a:rPr lang="en-US" dirty="0" smtClean="0"/>
              <a:t>threatened to take over part of the Ottoman Empire in the Crimean War</a:t>
            </a:r>
            <a:endParaRPr lang="en-US" dirty="0"/>
          </a:p>
        </p:txBody>
      </p:sp>
      <p:pic>
        <p:nvPicPr>
          <p:cNvPr id="6" name="Picture 5" descr="crimean wa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2514600"/>
            <a:ext cx="2735904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3400" y="3657600"/>
            <a:ext cx="7183698" cy="24468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 smtClean="0"/>
              <a:t>The peasant communities received about ½ of all the farmland in the country</a:t>
            </a:r>
          </a:p>
          <a:p>
            <a:endParaRPr lang="en-US" sz="1700" dirty="0" smtClean="0"/>
          </a:p>
          <a:p>
            <a:r>
              <a:rPr lang="en-US" sz="1700" dirty="0" smtClean="0"/>
              <a:t>Individual peasants got nothing</a:t>
            </a:r>
          </a:p>
          <a:p>
            <a:endParaRPr lang="en-US" sz="1700" dirty="0" smtClean="0"/>
          </a:p>
          <a:p>
            <a:r>
              <a:rPr lang="en-US" sz="1700" dirty="0" smtClean="0"/>
              <a:t>The government paid the nobles for their lost land</a:t>
            </a:r>
          </a:p>
          <a:p>
            <a:endParaRPr lang="en-US" sz="1700" dirty="0" smtClean="0"/>
          </a:p>
          <a:p>
            <a:r>
              <a:rPr lang="en-US" sz="1700" dirty="0" smtClean="0"/>
              <a:t>Peasants had 49 years to pay back the government for the land they got</a:t>
            </a:r>
          </a:p>
          <a:p>
            <a:endParaRPr lang="en-US" sz="1700" dirty="0" smtClean="0"/>
          </a:p>
          <a:p>
            <a:r>
              <a:rPr lang="en-US" sz="1700" dirty="0" smtClean="0"/>
              <a:t>Even though they were technically free, now they were tied to the land by debt</a:t>
            </a:r>
            <a:endParaRPr lang="en-US" sz="1700" dirty="0"/>
          </a:p>
        </p:txBody>
      </p:sp>
      <p:pic>
        <p:nvPicPr>
          <p:cNvPr id="3" name="Picture 2" descr="Czar alexander I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64705" cy="23860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38400" y="0"/>
            <a:ext cx="6705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After the war, </a:t>
            </a:r>
            <a:r>
              <a:rPr lang="en-US" dirty="0" smtClean="0">
                <a:solidFill>
                  <a:srgbClr val="00B0F0"/>
                </a:solidFill>
              </a:rPr>
              <a:t>Alexander II </a:t>
            </a:r>
            <a:r>
              <a:rPr lang="en-US" dirty="0" smtClean="0"/>
              <a:t>decided to move Russia toward modernization and social change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95600" y="11430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felt that these changes would allow Russia to compete with western Europe for world power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2590800"/>
            <a:ext cx="8883137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 smtClean="0"/>
              <a:t>The first of Alexander’s reforms was a decree freeing the serfs in 1861 with the </a:t>
            </a:r>
            <a:r>
              <a:rPr lang="en-US" sz="1700" dirty="0" smtClean="0">
                <a:solidFill>
                  <a:srgbClr val="C00000"/>
                </a:solidFill>
              </a:rPr>
              <a:t>Emancipation Edict</a:t>
            </a:r>
            <a:endParaRPr lang="en-US" sz="17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200400"/>
            <a:ext cx="424744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 smtClean="0"/>
              <a:t>The abolition of serfdom didn’t work however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exander_iii_of_russ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3541221"/>
            <a:ext cx="4800600" cy="3316778"/>
          </a:xfrm>
          <a:prstGeom prst="rect">
            <a:avLst/>
          </a:prstGeom>
        </p:spPr>
      </p:pic>
      <p:pic>
        <p:nvPicPr>
          <p:cNvPr id="3" name="Picture 2" descr="Czar alexander I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3979239" cy="2590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38600" y="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reform ground to a halt when Alexander II was assassinated in 1881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35280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His son </a:t>
            </a:r>
            <a:r>
              <a:rPr lang="en-US" dirty="0" smtClean="0">
                <a:solidFill>
                  <a:srgbClr val="00B0F0"/>
                </a:solidFill>
              </a:rPr>
              <a:t>Alexander III </a:t>
            </a:r>
            <a:r>
              <a:rPr lang="en-US" dirty="0" smtClean="0"/>
              <a:t>tightened czarist control over the country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3434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and his ministers encouraged industrial development to expand Russian Power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7912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Nationalism was a main driving force behind this industrial expansion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0" y="0"/>
            <a:ext cx="9144000" cy="772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8575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Nationalism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>
                <a:tab pos="28575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Nationalism:  A Force for Unity or Disunity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eriod"/>
              <a:tabLst>
                <a:tab pos="28575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There were three types of nationalist movements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28575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Unification</a:t>
            </a: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Mergers of politically divided but culturally similar lands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19</a:t>
            </a:r>
            <a:r>
              <a:rPr kumimoji="0" lang="en-US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century Germany and Italy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>
                <a:tab pos="2857500" algn="l"/>
              </a:tabLst>
            </a:pPr>
            <a:endParaRPr lang="en-US" sz="1600" dirty="0" smtClean="0"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>
                <a:tab pos="28575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>
                <a:tab pos="2857500" algn="l"/>
              </a:tabLst>
            </a:pPr>
            <a:endParaRPr lang="en-US" sz="1600" dirty="0" smtClean="0"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28575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Separation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Culturally distinct groups resist being added to states or try to break away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Greeks in the Ottoman Empire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>
                <a:tab pos="28575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>
                <a:tab pos="2857500" algn="l"/>
              </a:tabLst>
            </a:pPr>
            <a:endParaRPr lang="en-US" sz="1600" dirty="0" smtClean="0"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French speaking Canadians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>
                <a:tab pos="28575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>
                <a:tab pos="2857500" algn="l"/>
              </a:tabLst>
            </a:pPr>
            <a:endParaRPr lang="en-US" sz="1600" dirty="0" smtClean="0"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>
                <a:tab pos="28575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28575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State-Building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Culturally distinct groups form into a new state by accepting a single culture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United States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>
                <a:tab pos="2857500" algn="l"/>
              </a:tabLst>
            </a:pPr>
            <a:endParaRPr lang="en-US" sz="1600" dirty="0" smtClean="0"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>
                <a:tab pos="2857500" algn="l"/>
              </a:tabLst>
            </a:pPr>
            <a:endParaRPr lang="en-US" sz="1600" dirty="0" smtClean="0"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>
                <a:tab pos="28575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>
                <a:tab pos="2857500" algn="l"/>
              </a:tabLst>
            </a:pPr>
            <a:endParaRPr lang="en-US" sz="1600" dirty="0" smtClean="0"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>
                <a:tab pos="28575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>
                <a:tab pos="28575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 descr="german unifica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371600"/>
            <a:ext cx="1533525" cy="1250223"/>
          </a:xfrm>
          <a:prstGeom prst="rect">
            <a:avLst/>
          </a:prstGeom>
        </p:spPr>
      </p:pic>
      <p:pic>
        <p:nvPicPr>
          <p:cNvPr id="4" name="Picture 3" descr="Italian unification ma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1295400"/>
            <a:ext cx="1397783" cy="1481137"/>
          </a:xfrm>
          <a:prstGeom prst="rect">
            <a:avLst/>
          </a:prstGeom>
        </p:spPr>
      </p:pic>
      <p:pic>
        <p:nvPicPr>
          <p:cNvPr id="5" name="Picture 4" descr="greec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3048000"/>
            <a:ext cx="1581150" cy="1427055"/>
          </a:xfrm>
          <a:prstGeom prst="rect">
            <a:avLst/>
          </a:prstGeom>
        </p:spPr>
      </p:pic>
      <p:pic>
        <p:nvPicPr>
          <p:cNvPr id="6" name="Picture 5" descr="canad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3810000"/>
            <a:ext cx="1752600" cy="1336613"/>
          </a:xfrm>
          <a:prstGeom prst="rect">
            <a:avLst/>
          </a:prstGeom>
        </p:spPr>
      </p:pic>
      <p:pic>
        <p:nvPicPr>
          <p:cNvPr id="7" name="Picture 6" descr="us map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8600" y="5708745"/>
            <a:ext cx="1638300" cy="1149255"/>
          </a:xfrm>
          <a:prstGeom prst="rect">
            <a:avLst/>
          </a:prstGeom>
        </p:spPr>
      </p:pic>
      <p:pic>
        <p:nvPicPr>
          <p:cNvPr id="8" name="Picture 7" descr="us ethnic map.gif"/>
          <p:cNvPicPr>
            <a:picLocks noChangeAspect="1"/>
          </p:cNvPicPr>
          <p:nvPr/>
        </p:nvPicPr>
        <p:blipFill>
          <a:blip r:embed="rId8"/>
          <a:srcRect b="33702"/>
          <a:stretch>
            <a:fillRect/>
          </a:stretch>
        </p:blipFill>
        <p:spPr>
          <a:xfrm>
            <a:off x="6629400" y="5715000"/>
            <a:ext cx="1751282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3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Nationalism Shakes Aging Empires</a:t>
            </a:r>
            <a:endParaRPr kumimoji="0" lang="en-US" sz="31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3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breakup of the Austrian Empire</a:t>
            </a:r>
            <a:endParaRPr kumimoji="0" lang="en-US" sz="3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3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Many different ethnic groups lived in the     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lang="en-US" sz="3100" dirty="0" smtClean="0"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3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Austrian Empire</a:t>
            </a:r>
            <a:endParaRPr kumimoji="0" lang="en-US" sz="3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3100" b="0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ea typeface="Times New Roman" pitchFamily="18" charset="0"/>
              </a:rPr>
              <a:t>Slovenes</a:t>
            </a:r>
            <a:endParaRPr kumimoji="0" lang="en-US" sz="3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3100" b="0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ea typeface="Times New Roman" pitchFamily="18" charset="0"/>
              </a:rPr>
              <a:t>Hungarians</a:t>
            </a:r>
            <a:endParaRPr kumimoji="0" lang="en-US" sz="3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3100" b="0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ea typeface="Times New Roman" pitchFamily="18" charset="0"/>
              </a:rPr>
              <a:t>Germans</a:t>
            </a:r>
            <a:endParaRPr kumimoji="0" lang="en-US" sz="3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3100" b="0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ea typeface="Times New Roman" pitchFamily="18" charset="0"/>
              </a:rPr>
              <a:t>Czechs</a:t>
            </a:r>
            <a:endParaRPr kumimoji="0" lang="en-US" sz="3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3100" b="0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ea typeface="Times New Roman" pitchFamily="18" charset="0"/>
              </a:rPr>
              <a:t>Slovaks</a:t>
            </a:r>
            <a:endParaRPr kumimoji="0" lang="en-US" sz="3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3100" b="0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ea typeface="Times New Roman" pitchFamily="18" charset="0"/>
              </a:rPr>
              <a:t>Croats </a:t>
            </a:r>
            <a:endParaRPr kumimoji="0" lang="en-US" sz="3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3100" b="0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ea typeface="Times New Roman" pitchFamily="18" charset="0"/>
              </a:rPr>
              <a:t>Poles</a:t>
            </a:r>
            <a:endParaRPr kumimoji="0" lang="en-US" sz="3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3100" b="0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ea typeface="Times New Roman" pitchFamily="18" charset="0"/>
              </a:rPr>
              <a:t>Serbs,</a:t>
            </a:r>
            <a:endParaRPr kumimoji="0" lang="en-US" sz="3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3100" b="0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ea typeface="Times New Roman" pitchFamily="18" charset="0"/>
              </a:rPr>
              <a:t>Magyars </a:t>
            </a:r>
            <a:endParaRPr kumimoji="0" lang="en-US" sz="3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3100" b="0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ea typeface="Times New Roman" pitchFamily="18" charset="0"/>
              </a:rPr>
              <a:t>Italians</a:t>
            </a:r>
            <a:endParaRPr kumimoji="0" lang="en-US" sz="3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-1447800" y="457200"/>
            <a:ext cx="10591800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1" i="0" u="none" strike="noStrike" cap="none" normalizeH="0" baseline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Prussia gained control of the newly organized North German Confederation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1" i="0" u="none" strike="noStrike" cap="none" normalizeH="0" baseline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en-US" b="1" i="0" u="none" strike="noStrike" cap="none" normalizeH="0" baseline="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1" i="0" u="none" strike="noStrike" cap="none" normalizeH="0" baseline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This was a union of Prussia and 21 smaller states.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1" i="0" u="none" strike="noStrike" cap="none" normalizeH="0" baseline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Pressure by the Hungarian Magyars led Austrian Emperor Franz Joseph to split his empire in half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lang="en-US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ea typeface="Times New Roman" pitchFamily="18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lang="en-US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ea typeface="Times New Roman" pitchFamily="18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lang="en-US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ea typeface="Times New Roman" pitchFamily="18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lang="en-US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ea typeface="Times New Roman" pitchFamily="18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lang="en-US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ea typeface="Times New Roman" pitchFamily="18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1" i="0" u="none" strike="noStrike" cap="none" normalizeH="0" baseline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Austria and Hungary were made individual independent states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       Franz Joseph was the leader of both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       Now called Austria-Hungary or the Austro-Hungarian Empire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       There were nationalist revolts in Austria for the next 40 years 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       It eventually breaks up into several separate nations after WWI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1800" b="0" i="0" u="none" strike="noStrike" cap="none" normalizeH="0" baseline="0" dirty="0" smtClean="0">
              <a:ln>
                <a:solidFill>
                  <a:schemeClr val="bg1"/>
                </a:solidFill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591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In 1866 Prussia defeated Austria in the Austro-Prussian War</a:t>
            </a:r>
            <a:endParaRPr lang="en-US" b="1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" name="Picture 3" descr="Franz Josep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228" y="1981200"/>
            <a:ext cx="1684372" cy="21514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0" y="0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Russian Empire Crumbles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Many different ethnic groups also lived in Russia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100,000,000 Russians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22,000,000 Ukrainians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8,000,000 Poles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And smaller numbers of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Lithuanians,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Latvians,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Estonians,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Times New Roman" pitchFamily="18" charset="0"/>
              </a:rPr>
              <a:t>Finns,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3300"/>
                </a:solidFill>
                <a:effectLst/>
                <a:latin typeface="Arial" pitchFamily="34" charset="0"/>
                <a:ea typeface="Times New Roman" pitchFamily="18" charset="0"/>
              </a:rPr>
              <a:t>Jews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CC00"/>
                </a:solidFill>
                <a:effectLst/>
                <a:latin typeface="Arial" pitchFamily="34" charset="0"/>
                <a:ea typeface="Times New Roman" pitchFamily="18" charset="0"/>
              </a:rPr>
              <a:t>, Romanians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C3300"/>
                </a:solidFill>
                <a:effectLst/>
                <a:latin typeface="Arial" pitchFamily="34" charset="0"/>
                <a:ea typeface="Times New Roman" pitchFamily="18" charset="0"/>
              </a:rPr>
              <a:t>Georgians,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Armenians,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Turks,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and others.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Each of these groups had their own culture, and in some cases, their own language.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1"/>
          <p:cNvSpPr>
            <a:spLocks noChangeArrowheads="1"/>
          </p:cNvSpPr>
          <p:nvPr/>
        </p:nvSpPr>
        <p:spPr bwMode="auto">
          <a:xfrm>
            <a:off x="-1524000" y="4191000"/>
            <a:ext cx="8077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last Russian Czar, Nicholas II, was murdered in 1917, ending the Romanov dynasty in Russia.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52400"/>
            <a:ext cx="869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Romanov dynasty of Russia was determined to maintain iron control over this diversity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914400"/>
            <a:ext cx="3838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They instituted a policy of </a:t>
            </a:r>
            <a:r>
              <a:rPr lang="en-US" dirty="0" err="1" smtClean="0">
                <a:solidFill>
                  <a:srgbClr val="C00000"/>
                </a:solidFill>
              </a:rPr>
              <a:t>Russification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1524000"/>
            <a:ext cx="6735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was forcing Russian culture on all the ethnic groups in the empire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09800" y="23622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Instead of weakening nationalism, it strengthened ethnic nationalist feelings and helped to tear Russia apart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3657600"/>
            <a:ext cx="7948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Czars couldn’t survive the combination of WWI and the Communist Revolution</a:t>
            </a:r>
            <a:endParaRPr lang="en-US" dirty="0"/>
          </a:p>
        </p:txBody>
      </p:sp>
      <p:pic>
        <p:nvPicPr>
          <p:cNvPr id="8" name="Picture 7" descr="czar nichola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3934264"/>
            <a:ext cx="2209800" cy="29237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rmenian genoc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318" y="0"/>
            <a:ext cx="3178682" cy="4114800"/>
          </a:xfrm>
          <a:prstGeom prst="rect">
            <a:avLst/>
          </a:prstGeom>
        </p:spPr>
      </p:pic>
      <p:sp>
        <p:nvSpPr>
          <p:cNvPr id="113665" name="Rectangle 1"/>
          <p:cNvSpPr>
            <a:spLocks noChangeArrowheads="1"/>
          </p:cNvSpPr>
          <p:nvPr/>
        </p:nvSpPr>
        <p:spPr bwMode="auto">
          <a:xfrm>
            <a:off x="-838200" y="0"/>
            <a:ext cx="64008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Ottoman Empire Weakens. 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Ottoman Empire a vast empire of many different ethnic groups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>
                <a:tab pos="18288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ea typeface="Times New Roman" pitchFamily="18" charset="0"/>
              </a:rPr>
              <a:t>Greeks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>
                <a:tab pos="18288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ea typeface="Times New Roman" pitchFamily="18" charset="0"/>
              </a:rPr>
              <a:t>Slavs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>
                <a:tab pos="18288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ea typeface="Times New Roman" pitchFamily="18" charset="0"/>
              </a:rPr>
              <a:t>Arabs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>
                <a:tab pos="18288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ea typeface="Times New Roman" pitchFamily="18" charset="0"/>
              </a:rPr>
              <a:t>Bulgarians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>
                <a:tab pos="18288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ea typeface="Times New Roman" pitchFamily="18" charset="0"/>
              </a:rPr>
              <a:t>Armenians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In 1856 the British and French pressured the Ottomans into granting equal citizenship to all people under their rule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Angered conservative Turks who wanted no change in the situation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As a result of this the Ottomans killed or deported many of  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lang="en-US" sz="1600" dirty="0" smtClean="0">
                <a:latin typeface="Arial" pitchFamily="34" charset="0"/>
                <a:ea typeface="Times New Roman" pitchFamily="18" charset="0"/>
              </a:rPr>
              <a:t>     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their “newly equal” people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From 1894-1896 and again in 1915 the Ottomans massacred the Armenians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Ottoman Empire, like the Austro-Hungarian empire broke up shortly after WWI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Picture 4" descr="genocid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609600"/>
            <a:ext cx="2790825" cy="1638300"/>
          </a:xfrm>
          <a:prstGeom prst="rect">
            <a:avLst/>
          </a:prstGeom>
        </p:spPr>
      </p:pic>
      <p:pic>
        <p:nvPicPr>
          <p:cNvPr id="4" name="Picture 3" descr="armenian genocide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4325" y="3657600"/>
            <a:ext cx="3649675" cy="2592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iedmon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0" y="2209800"/>
            <a:ext cx="3524250" cy="2882837"/>
          </a:xfrm>
          <a:prstGeom prst="rect">
            <a:avLst/>
          </a:prstGeom>
        </p:spPr>
      </p:pic>
      <p:pic>
        <p:nvPicPr>
          <p:cNvPr id="3" name="Picture 2" descr="cavou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819400" cy="37640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19400" y="0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Cavour Unites Italy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762000"/>
            <a:ext cx="3094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Cavour leads Italian Unification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43200" y="1752600"/>
            <a:ext cx="6676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50" dirty="0" smtClean="0"/>
              <a:t>Piedmont-Sardinia was the most powerful of the Italian Nation States</a:t>
            </a:r>
            <a:endParaRPr lang="en-US" sz="1750" dirty="0"/>
          </a:p>
        </p:txBody>
      </p:sp>
      <p:sp>
        <p:nvSpPr>
          <p:cNvPr id="8" name="Donut 7"/>
          <p:cNvSpPr/>
          <p:nvPr/>
        </p:nvSpPr>
        <p:spPr>
          <a:xfrm>
            <a:off x="6248400" y="2819400"/>
            <a:ext cx="685800" cy="685800"/>
          </a:xfrm>
          <a:prstGeom prst="donut">
            <a:avLst>
              <a:gd name="adj" fmla="val 83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6248400" y="3657600"/>
            <a:ext cx="685800" cy="1066800"/>
          </a:xfrm>
          <a:prstGeom prst="donut">
            <a:avLst>
              <a:gd name="adj" fmla="val 8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19400" y="26670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50" dirty="0" smtClean="0"/>
              <a:t>They had adopted a liberal constitution in 1848</a:t>
            </a:r>
            <a:endParaRPr lang="en-US" sz="1750" dirty="0"/>
          </a:p>
        </p:txBody>
      </p:sp>
      <p:sp>
        <p:nvSpPr>
          <p:cNvPr id="11" name="TextBox 10"/>
          <p:cNvSpPr txBox="1"/>
          <p:nvPr/>
        </p:nvSpPr>
        <p:spPr>
          <a:xfrm>
            <a:off x="1" y="4038600"/>
            <a:ext cx="5638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1852, </a:t>
            </a:r>
            <a:r>
              <a:rPr lang="en-US" dirty="0" smtClean="0">
                <a:solidFill>
                  <a:srgbClr val="00B0F0"/>
                </a:solidFill>
              </a:rPr>
              <a:t>King Victor Emmanuel II </a:t>
            </a:r>
            <a:r>
              <a:rPr lang="en-US" dirty="0" smtClean="0"/>
              <a:t>named </a:t>
            </a:r>
            <a:r>
              <a:rPr lang="en-US" dirty="0" smtClean="0">
                <a:solidFill>
                  <a:srgbClr val="00B0F0"/>
                </a:solidFill>
              </a:rPr>
              <a:t>Camillo di Cavour </a:t>
            </a:r>
            <a:r>
              <a:rPr lang="en-US" dirty="0" smtClean="0"/>
              <a:t>as his prime minister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2819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Camillo di Cavour </a:t>
            </a:r>
            <a:endParaRPr lang="en-US" dirty="0"/>
          </a:p>
        </p:txBody>
      </p:sp>
      <p:pic>
        <p:nvPicPr>
          <p:cNvPr id="13" name="Picture 12" descr="Victor Emmanue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4419600"/>
            <a:ext cx="1642020" cy="24384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5257800"/>
            <a:ext cx="2021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Victor Emmanuel II </a:t>
            </a:r>
            <a:endParaRPr lang="en-US" dirty="0">
              <a:solidFill>
                <a:srgbClr val="00B0F0"/>
              </a:solidFill>
            </a:endParaRPr>
          </a:p>
        </p:txBody>
      </p:sp>
      <p:cxnSp>
        <p:nvCxnSpPr>
          <p:cNvPr id="16" name="Straight Arrow Connector 15"/>
          <p:cNvCxnSpPr>
            <a:stCxn id="14" idx="2"/>
          </p:cNvCxnSpPr>
          <p:nvPr/>
        </p:nvCxnSpPr>
        <p:spPr>
          <a:xfrm rot="16200000" flipH="1">
            <a:off x="1451932" y="5185732"/>
            <a:ext cx="240268" cy="11230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edmon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369" y="533401"/>
            <a:ext cx="3742530" cy="3124199"/>
          </a:xfrm>
          <a:prstGeom prst="rect">
            <a:avLst/>
          </a:prstGeom>
        </p:spPr>
      </p:pic>
      <p:sp>
        <p:nvSpPr>
          <p:cNvPr id="5" name="Donut 4"/>
          <p:cNvSpPr/>
          <p:nvPr/>
        </p:nvSpPr>
        <p:spPr>
          <a:xfrm>
            <a:off x="4876800" y="990600"/>
            <a:ext cx="1447800" cy="685800"/>
          </a:xfrm>
          <a:prstGeom prst="donut">
            <a:avLst>
              <a:gd name="adj" fmla="val 4988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2095500" y="2933700"/>
            <a:ext cx="4876800" cy="1905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495300" y="1790700"/>
            <a:ext cx="5105400" cy="3352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2286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realized that the biggest roadblock to unifying Italy was Austria’s presence in the North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886200"/>
            <a:ext cx="820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1858 Napoleon III agreed to help drive Austria out of the northern Italian provinces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87680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Cavour then provoked a war with the Austrians</a:t>
            </a:r>
          </a:p>
          <a:p>
            <a:endParaRPr lang="en-US" dirty="0" smtClean="0"/>
          </a:p>
          <a:p>
            <a:r>
              <a:rPr lang="en-US" dirty="0" smtClean="0"/>
              <a:t>The combined forces of France and Sardinia won two quick victories</a:t>
            </a:r>
          </a:p>
          <a:p>
            <a:endParaRPr lang="en-US" dirty="0" smtClean="0"/>
          </a:p>
          <a:p>
            <a:r>
              <a:rPr lang="en-US" dirty="0" smtClean="0"/>
              <a:t>Italy got Lombardy but France was afraid of annoying  Austria </a:t>
            </a:r>
            <a:r>
              <a:rPr lang="en-US" dirty="0" smtClean="0"/>
              <a:t>too much </a:t>
            </a:r>
            <a:r>
              <a:rPr lang="en-US" dirty="0" smtClean="0"/>
              <a:t>and signed a separate peace allowing Austria to keep Venetia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edmon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057400"/>
            <a:ext cx="3033328" cy="24812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3124200"/>
            <a:ext cx="6172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From there he crossed to the Italian mainland and marched north</a:t>
            </a:r>
          </a:p>
          <a:p>
            <a:endParaRPr lang="en-US" sz="1600" dirty="0" smtClean="0"/>
          </a:p>
          <a:p>
            <a:r>
              <a:rPr lang="en-US" sz="1600" dirty="0" smtClean="0"/>
              <a:t>Eventually Garibaldi agreed to unite the southern areas he had conquered with Piedmont-Sardinia</a:t>
            </a:r>
          </a:p>
          <a:p>
            <a:endParaRPr lang="en-US" sz="1600" dirty="0" smtClean="0"/>
          </a:p>
          <a:p>
            <a:r>
              <a:rPr lang="en-US" sz="1600" dirty="0" smtClean="0"/>
              <a:t>Cavour arranged for King Victor Emmanuel to meet Garibaldi in Naples</a:t>
            </a:r>
          </a:p>
          <a:p>
            <a:endParaRPr lang="en-US" sz="1600" dirty="0" smtClean="0"/>
          </a:p>
          <a:p>
            <a:r>
              <a:rPr lang="en-US" sz="1600" dirty="0" smtClean="0"/>
              <a:t>He agreed to step aside and let the Sardinian king rule</a:t>
            </a:r>
          </a:p>
          <a:p>
            <a:endParaRPr lang="en-US" sz="1600" dirty="0" smtClean="0"/>
          </a:p>
          <a:p>
            <a:r>
              <a:rPr lang="en-US" sz="1600" dirty="0" smtClean="0"/>
              <a:t>In 1866 the Austrian province of Venetia became part of Italy</a:t>
            </a:r>
          </a:p>
          <a:p>
            <a:endParaRPr lang="en-US" sz="1600" dirty="0" smtClean="0"/>
          </a:p>
          <a:p>
            <a:r>
              <a:rPr lang="en-US" sz="1600" dirty="0" smtClean="0"/>
              <a:t>In 1870 Italian forces took over the last part of the Papal States</a:t>
            </a:r>
          </a:p>
          <a:p>
            <a:r>
              <a:rPr lang="en-US" sz="1600" dirty="0" smtClean="0"/>
              <a:t>Rome now came under Italian control</a:t>
            </a:r>
          </a:p>
          <a:p>
            <a:r>
              <a:rPr lang="en-US" sz="1600" dirty="0" smtClean="0"/>
              <a:t>and the pope would keep a self-governing section called </a:t>
            </a:r>
            <a:r>
              <a:rPr lang="en-US" sz="1600" dirty="0" smtClean="0">
                <a:solidFill>
                  <a:srgbClr val="7030A0"/>
                </a:solidFill>
              </a:rPr>
              <a:t>Vatican City</a:t>
            </a:r>
            <a:endParaRPr lang="en-US" sz="1600" dirty="0">
              <a:solidFill>
                <a:srgbClr val="7030A0"/>
              </a:solidFill>
            </a:endParaRPr>
          </a:p>
        </p:txBody>
      </p:sp>
      <p:pic>
        <p:nvPicPr>
          <p:cNvPr id="3" name="Picture 2" descr="Garibald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438400" cy="31000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91000" y="0"/>
            <a:ext cx="3350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Garibaldi Brings Unity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Giuseppe Garibaldi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7000" y="762000"/>
            <a:ext cx="6477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As Cavour was uniting northern Italy, he was helping nationalist rebels in southern Italy</a:t>
            </a:r>
            <a:endParaRPr lang="en-US" sz="1700" dirty="0"/>
          </a:p>
        </p:txBody>
      </p:sp>
      <p:sp>
        <p:nvSpPr>
          <p:cNvPr id="7" name="TextBox 6"/>
          <p:cNvSpPr txBox="1"/>
          <p:nvPr/>
        </p:nvSpPr>
        <p:spPr>
          <a:xfrm>
            <a:off x="2743200" y="1752600"/>
            <a:ext cx="6400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In May of 1860 the Red Shirts, a group of nationalists led by Giuseppe Garibaldi captured Sicily</a:t>
            </a:r>
            <a:endParaRPr lang="en-US" sz="1700" dirty="0"/>
          </a:p>
        </p:txBody>
      </p:sp>
      <p:sp>
        <p:nvSpPr>
          <p:cNvPr id="9" name="Donut 8"/>
          <p:cNvSpPr/>
          <p:nvPr/>
        </p:nvSpPr>
        <p:spPr>
          <a:xfrm>
            <a:off x="7086600" y="3886200"/>
            <a:ext cx="762000" cy="685800"/>
          </a:xfrm>
          <a:prstGeom prst="donut">
            <a:avLst>
              <a:gd name="adj" fmla="val 8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1"/>
          <p:cNvSpPr>
            <a:spLocks noChangeArrowheads="1"/>
          </p:cNvSpPr>
          <p:nvPr/>
        </p:nvSpPr>
        <p:spPr bwMode="auto">
          <a:xfrm>
            <a:off x="0" y="3687901"/>
            <a:ext cx="91440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Advantages 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 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Prussia was mainly German and therefore nationalism united them instead of dividing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Prussia’s dedication to militarism made their army the strongest in Central Europe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In 1848 Prussia had a liberal constitution that paved the way for unification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 descr="Von Bismarc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124200" cy="417096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124200" y="0"/>
            <a:ext cx="601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28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Bismarck Unites Germany</a:t>
            </a:r>
            <a:endParaRPr lang="en-US" sz="28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28800" y="1600200"/>
            <a:ext cx="6553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Prussia leads German Unification</a:t>
            </a:r>
            <a:endParaRPr lang="en-US" sz="20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1"/>
          <p:cNvSpPr>
            <a:spLocks noChangeArrowheads="1"/>
          </p:cNvSpPr>
          <p:nvPr/>
        </p:nvSpPr>
        <p:spPr bwMode="auto">
          <a:xfrm>
            <a:off x="0" y="0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Bismarck takes Control</a:t>
            </a:r>
            <a:endParaRPr lang="en-US" sz="3600" dirty="0" smtClean="0">
              <a:latin typeface="Arial" pitchFamily="34" charset="0"/>
              <a:ea typeface="Times New Roman" pitchFamily="18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lang="en-US" sz="1000" dirty="0" smtClean="0">
              <a:latin typeface="Arial" pitchFamily="34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lang="en-US" sz="1000" dirty="0" smtClean="0">
              <a:latin typeface="Arial" pitchFamily="34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lang="en-US" sz="1000" dirty="0" smtClean="0">
              <a:latin typeface="Arial" pitchFamily="34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lang="en-US" sz="1000" dirty="0" smtClean="0">
              <a:latin typeface="Arial" pitchFamily="34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lang="en-US" sz="1000" dirty="0" smtClean="0">
              <a:latin typeface="Arial" pitchFamily="34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                                                       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r>
              <a:rPr lang="en-US" sz="1000" dirty="0" smtClean="0">
                <a:latin typeface="Arial" pitchFamily="34" charset="0"/>
              </a:rPr>
              <a:t>                                                               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en-US" sz="2400" dirty="0" smtClean="0">
                <a:latin typeface="Arial" pitchFamily="34" charset="0"/>
                <a:ea typeface="Times New Roman" pitchFamily="18" charset="0"/>
              </a:rPr>
              <a:t>                          In 1861 Wilhelm I took the throne          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lang="en-US" sz="1000" dirty="0" smtClean="0">
              <a:latin typeface="Arial" pitchFamily="34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lang="en-US" sz="1000" dirty="0" smtClean="0">
              <a:latin typeface="Arial" pitchFamily="34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 descr="Von Bismarc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124200" cy="4170968"/>
          </a:xfrm>
          <a:prstGeom prst="rect">
            <a:avLst/>
          </a:prstGeom>
        </p:spPr>
      </p:pic>
      <p:pic>
        <p:nvPicPr>
          <p:cNvPr id="4" name="Picture 3" descr="wilhelm 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9615" y="2667000"/>
            <a:ext cx="2634386" cy="3276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905000" y="4343400"/>
            <a:ext cx="838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en-US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The liberal parliament refused him the money for reforms that would strengthen the army</a:t>
            </a: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lphaLcPeriod"/>
              <a:tabLst>
                <a:tab pos="3200400" algn="l"/>
              </a:tabLst>
            </a:pPr>
            <a:endParaRPr lang="en-US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en-US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He saw the parliament’s refusal as a challenge to his authority</a:t>
            </a: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lphaLcPeriod"/>
              <a:tabLst>
                <a:tab pos="3200400" algn="l"/>
              </a:tabLst>
            </a:pPr>
            <a:endParaRPr lang="en-US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en-US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He was supported by the </a:t>
            </a:r>
            <a:r>
              <a:rPr lang="en-US" dirty="0" smtClean="0">
                <a:solidFill>
                  <a:srgbClr val="C0504D"/>
                </a:solidFill>
                <a:latin typeface="Arial" pitchFamily="34" charset="0"/>
                <a:ea typeface="Times New Roman" pitchFamily="18" charset="0"/>
              </a:rPr>
              <a:t>Junkers</a:t>
            </a:r>
            <a:endParaRPr lang="en-US" dirty="0" smtClean="0">
              <a:solidFill>
                <a:prstClr val="black"/>
              </a:solidFill>
              <a:latin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endParaRPr lang="en-US" dirty="0" smtClean="0">
              <a:solidFill>
                <a:srgbClr val="00B050"/>
              </a:solidFill>
              <a:latin typeface="Arial" pitchFamily="34" charset="0"/>
              <a:ea typeface="Times New Roman" pitchFamily="18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en-US" dirty="0" smtClean="0">
                <a:solidFill>
                  <a:srgbClr val="00B050"/>
                </a:solidFill>
                <a:latin typeface="Arial" pitchFamily="34" charset="0"/>
                <a:ea typeface="Times New Roman" pitchFamily="18" charset="0"/>
              </a:rPr>
              <a:t>These are conservative members of Prussia’s wealthy landowning class</a:t>
            </a:r>
            <a:endParaRPr lang="en-US" dirty="0" smtClean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1"/>
          <p:cNvSpPr>
            <a:spLocks noChangeArrowheads="1"/>
          </p:cNvSpPr>
          <p:nvPr/>
        </p:nvSpPr>
        <p:spPr bwMode="auto">
          <a:xfrm>
            <a:off x="-1295400" y="0"/>
            <a:ext cx="104394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In 1862 Wilhelm I chose a Junker named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Times New Roman" pitchFamily="18" charset="0"/>
              </a:rPr>
              <a:t>Otto Von Bismarck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as his prime minister</a:t>
            </a: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lang="en-US" dirty="0" smtClean="0">
              <a:latin typeface="Arial" pitchFamily="34" charset="0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lang="en-US" dirty="0" smtClean="0"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Bismarck practiced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realpolitik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Means the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politics of reality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lang="en-US" dirty="0" smtClean="0"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With the kings approval, Bismarck declared that he would rule without the consent of parliament and without a budget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This was in violation of the constitution.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He told the people in parliament that it wasn’t speeches that would get them anywhere, but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Times New Roman" pitchFamily="18" charset="0"/>
              </a:rPr>
              <a:t>blood and iron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lang="en-US" dirty="0" smtClean="0">
              <a:solidFill>
                <a:srgbClr val="00B0F0"/>
              </a:solidFill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575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Earned him the nickname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“Iron Chancellor”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  <p:pic>
        <p:nvPicPr>
          <p:cNvPr id="3" name="Picture 2" descr="von Bismarc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381000"/>
            <a:ext cx="1847850" cy="2466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1"/>
          <p:cNvSpPr>
            <a:spLocks noChangeArrowheads="1"/>
          </p:cNvSpPr>
          <p:nvPr/>
        </p:nvSpPr>
        <p:spPr bwMode="auto">
          <a:xfrm>
            <a:off x="-914400" y="0"/>
            <a:ext cx="10058400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Prussia expands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In 1864 Bismarck took the first step towards empire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Prussia and Austria formed an alliance and went to war against Denmark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lang="en-US" sz="2000" dirty="0" smtClean="0"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lang="en-US" sz="2000" dirty="0" smtClean="0"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Wanted to win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Schleswig and Holstein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lang="en-US" sz="2000" dirty="0" smtClean="0">
              <a:solidFill>
                <a:srgbClr val="0070C0"/>
              </a:solidFill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lang="en-US" sz="2000" dirty="0" smtClean="0">
              <a:solidFill>
                <a:srgbClr val="0070C0"/>
              </a:solidFill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Defeated Denmark quickly and gained support for a unified Germany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2000" b="1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</a:rPr>
              <a:t>Austria got Holstein</a:t>
            </a:r>
            <a:endParaRPr kumimoji="0" lang="en-US" sz="2000" b="1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endParaRPr kumimoji="0" lang="en-US" sz="2000" b="1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rgbClr val="FFC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2004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</a:rPr>
              <a:t>Prussia got Schleswig</a:t>
            </a:r>
            <a:endParaRPr kumimoji="0" lang="en-US" sz="2000" b="1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rgbClr val="FFC000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 descr="denmar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219200"/>
            <a:ext cx="1762125" cy="1883931"/>
          </a:xfrm>
          <a:prstGeom prst="rect">
            <a:avLst/>
          </a:prstGeom>
        </p:spPr>
      </p:pic>
      <p:pic>
        <p:nvPicPr>
          <p:cNvPr id="4" name="Picture 3" descr="schleswi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3429000"/>
            <a:ext cx="2457450" cy="1857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urope 187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057400"/>
            <a:ext cx="3595687" cy="3077790"/>
          </a:xfrm>
          <a:prstGeom prst="rect">
            <a:avLst/>
          </a:prstGeom>
        </p:spPr>
      </p:pic>
      <p:sp>
        <p:nvSpPr>
          <p:cNvPr id="99329" name="Rectangle 1"/>
          <p:cNvSpPr>
            <a:spLocks noChangeArrowheads="1"/>
          </p:cNvSpPr>
          <p:nvPr/>
        </p:nvSpPr>
        <p:spPr bwMode="auto">
          <a:xfrm>
            <a:off x="-914400" y="0"/>
            <a:ext cx="1005840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Seven Weeks War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Bismarck intentionally stirred up conflict with Austria in the Schleswig-Holstein area. 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Austria then declared war on Prussia in 1866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Prussia defeated Austria in 7 weeks with superior training and technology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lang="en-US" dirty="0" smtClean="0"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lang="en-US" dirty="0" smtClean="0"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lang="en-US" dirty="0" smtClean="0"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905000" y="3429000"/>
            <a:ext cx="7162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endParaRPr lang="en-US" dirty="0" smtClean="0">
              <a:latin typeface="Arial" pitchFamily="34" charset="0"/>
              <a:ea typeface="Times New Roman" pitchFamily="18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dirty="0" smtClean="0">
                <a:latin typeface="Arial" pitchFamily="34" charset="0"/>
                <a:ea typeface="Times New Roman" pitchFamily="18" charset="0"/>
              </a:rPr>
              <a:t>Austria lost Venetia which was then given to Italy </a:t>
            </a: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endParaRPr lang="en-US" dirty="0" smtClean="0">
              <a:latin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dirty="0" smtClean="0">
                <a:latin typeface="Arial" pitchFamily="34" charset="0"/>
                <a:ea typeface="Times New Roman" pitchFamily="18" charset="0"/>
              </a:rPr>
              <a:t>Prussia annexed northern Germany</a:t>
            </a: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endParaRPr lang="en-US" dirty="0" smtClean="0">
              <a:latin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dirty="0" smtClean="0">
                <a:latin typeface="Arial" pitchFamily="34" charset="0"/>
                <a:ea typeface="Times New Roman" pitchFamily="18" charset="0"/>
              </a:rPr>
              <a:t>This united the eastern and western parts of the Prussian kingdom for the first time</a:t>
            </a: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endParaRPr lang="en-US" dirty="0" smtClean="0">
              <a:latin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752600" y="6211669"/>
            <a:ext cx="1089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dirty="0" smtClean="0">
                <a:latin typeface="Arial" pitchFamily="34" charset="0"/>
                <a:ea typeface="Times New Roman" pitchFamily="18" charset="0"/>
              </a:rPr>
              <a:t>In 1867 the remaining states of the north joined the North German Confederation, which was dominated by Prussia</a:t>
            </a:r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m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4238" y="2514600"/>
            <a:ext cx="1909762" cy="2906894"/>
          </a:xfrm>
          <a:prstGeom prst="rect">
            <a:avLst/>
          </a:prstGeom>
        </p:spPr>
      </p:pic>
      <p:sp>
        <p:nvSpPr>
          <p:cNvPr id="136193" name="Rectangle 1"/>
          <p:cNvSpPr>
            <a:spLocks noChangeArrowheads="1"/>
          </p:cNvSpPr>
          <p:nvPr/>
        </p:nvSpPr>
        <p:spPr bwMode="auto">
          <a:xfrm>
            <a:off x="-838200" y="0"/>
            <a:ext cx="99822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Franco-Prussian War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In 1867 there were a few German states that remained independent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They were mostly catholic and were afraid that they’d lose their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culture in a protestant Prussian dominated Germany.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Bismarck felt that he could gain the support of the south if they had a common enemy from the outside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He provoked a war with France through the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Ems Telegram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lang="en-US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lang="en-US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lang="en-US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This telegram made it look like the French Ambassador had insulted the Prussian King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In response, France declared war on Prussia on July 19, 1870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1"/>
          <p:cNvSpPr>
            <a:spLocks noChangeArrowheads="1"/>
          </p:cNvSpPr>
          <p:nvPr/>
        </p:nvSpPr>
        <p:spPr bwMode="auto">
          <a:xfrm>
            <a:off x="-1905000" y="2819400"/>
            <a:ext cx="108966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Prussian Army surrounded the main French force at Sedan and Napoleon III was taken prisoner.</a:t>
            </a: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This victory united the south as well and on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January 18, 1871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they captured the French palace of Versailles	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King Wilhelm I of Prussia was crowned Kaiser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575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Called their Empire The Second Reich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 descr="captu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4495801" cy="2801961"/>
          </a:xfrm>
          <a:prstGeom prst="rect">
            <a:avLst/>
          </a:prstGeom>
        </p:spPr>
      </p:pic>
      <p:pic>
        <p:nvPicPr>
          <p:cNvPr id="4" name="Picture 3" descr="kaiser wilhel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0485" y="4343400"/>
            <a:ext cx="2923515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3900</TotalTime>
  <Words>3174</Words>
  <Application>Microsoft Office PowerPoint</Application>
  <PresentationFormat>On-screen Show (4:3)</PresentationFormat>
  <Paragraphs>558</Paragraphs>
  <Slides>52</Slides>
  <Notes>52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Revolution and Reaction</vt:lpstr>
      <vt:lpstr>Latin American People win Independence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Revolution and Reaction</dc:title>
  <dc:creator>rrichardson</dc:creator>
  <cp:lastModifiedBy>rrichardson</cp:lastModifiedBy>
  <cp:revision>11</cp:revision>
  <dcterms:created xsi:type="dcterms:W3CDTF">2013-03-04T13:09:27Z</dcterms:created>
  <dcterms:modified xsi:type="dcterms:W3CDTF">2013-03-26T14:17:48Z</dcterms:modified>
</cp:coreProperties>
</file>