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2E71D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15F63-4EB7-4A53-BC72-D6CAEB89A2A1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AA704-30AD-46D9-B9EC-5AA8EC007A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AA704-30AD-46D9-B9EC-5AA8EC007A44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1497-1889-4D7D-9879-FF80B5737455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81E33-D3FB-4123-BA1D-DCCC41CCF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http://www.cs.utah.edu/~bigler/pictures/europe2002/spain/el%20escorial.jpg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http://17emesiecle.free.fr/images/MAZARIN.gif" TargetMode="External"/><Relationship Id="rId5" Type="http://schemas.openxmlformats.org/officeDocument/2006/relationships/image" Target="../media/image51.png"/><Relationship Id="rId4" Type="http://schemas.openxmlformats.org/officeDocument/2006/relationships/image" Target="http://www.trcollins.freeserve.co.uk/Anne%20of%20Austria.jp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gif"/><Relationship Id="rId4" Type="http://schemas.openxmlformats.org/officeDocument/2006/relationships/image" Target="../media/image6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The Age of Absolute Monarchs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467600" cy="1752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Spain, France, England, and Russia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4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28600"/>
            <a:ext cx="4608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Bauhaus 93" pitchFamily="82" charset="0"/>
              </a:rPr>
              <a:t>The Golden age of Spain</a:t>
            </a:r>
            <a:endParaRPr lang="en-US" sz="3200" b="1" dirty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Bauhaus 93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00200"/>
            <a:ext cx="929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Hapsburg rulers of Spain started out as dukes in Austria.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438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Through marriage they got an empire bigger than ancient Rome</a:t>
            </a:r>
            <a:endParaRPr lang="en-US" dirty="0"/>
          </a:p>
        </p:txBody>
      </p:sp>
      <p:pic>
        <p:nvPicPr>
          <p:cNvPr id="8" name="Picture 7" descr="hapsburg.jpg"/>
          <p:cNvPicPr>
            <a:picLocks noChangeAspect="1"/>
          </p:cNvPicPr>
          <p:nvPr/>
        </p:nvPicPr>
        <p:blipFill>
          <a:blip r:embed="rId3"/>
          <a:srcRect l="8750" t="5137" r="5000" b="14383"/>
          <a:stretch>
            <a:fillRect/>
          </a:stretch>
        </p:blipFill>
        <p:spPr>
          <a:xfrm>
            <a:off x="2133600" y="2916583"/>
            <a:ext cx="5562600" cy="3789017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mperor_charles_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1044"/>
            <a:ext cx="3505200" cy="454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large-spanish-empir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71800"/>
            <a:ext cx="5762625" cy="2857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Empire reached its greatest size under Charles V who ruled from 1516 - 1556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1336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He was elected Holy Roman Emperor in 1519 by the German Princes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410200"/>
            <a:ext cx="4906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Inherited the American part of the Empire from his grandparents</a:t>
            </a:r>
            <a:endParaRPr lang="en-US" sz="14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-762000" y="1066800"/>
            <a:ext cx="548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00200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Charles inherited Spain and its empire in the Americas through his grandparents Ferdinand and Isabella.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ugsburg trea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2184400"/>
            <a:ext cx="2794000" cy="4673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Charles was a devout catholic and he had to deal the Protestant Reformation</a:t>
            </a:r>
            <a:endParaRPr lang="en-US" sz="2200" b="1" dirty="0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95300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1"/>
                </a:solidFill>
              </a:rPr>
              <a:t>He tried to get the princes to respect the Pope’s authority, but he was sick of fighting so he signed the </a:t>
            </a:r>
            <a:r>
              <a:rPr lang="en-US" sz="2400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Peace of Augsburg </a:t>
            </a:r>
            <a:r>
              <a:rPr lang="en-US" sz="24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1"/>
                </a:solidFill>
              </a:rPr>
              <a:t>in </a:t>
            </a:r>
            <a:r>
              <a:rPr lang="en-US" sz="2400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1555 </a:t>
            </a:r>
            <a:r>
              <a:rPr lang="en-US" sz="24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1"/>
                </a:solidFill>
              </a:rPr>
              <a:t>that allowed the Princes to determine the religion of their state</a:t>
            </a:r>
          </a:p>
        </p:txBody>
      </p:sp>
      <p:pic>
        <p:nvPicPr>
          <p:cNvPr id="5" name="Picture 4" descr="reformatio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7200"/>
            <a:ext cx="3752850" cy="397192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ttomans in euro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464" y="2209800"/>
            <a:ext cx="5177536" cy="3733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37900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International Diplomacy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Fought the French for Italy, Burgundy, and Flanders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6764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Fought the Ottomans in Austria after Suleiman defeated the Hungarians and travelled up the Danube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67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Charles and his brother Ferdinand signed a treaty allowing the Ottomans to control most of Hungary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Charles abdicated and divided his empire between: </a:t>
            </a:r>
          </a:p>
        </p:txBody>
      </p:sp>
      <p:pic>
        <p:nvPicPr>
          <p:cNvPr id="3" name="Picture 2" descr="Ferdinan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838200"/>
            <a:ext cx="3657600" cy="38054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533400"/>
            <a:ext cx="1513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</a:rPr>
              <a:t>His </a:t>
            </a:r>
            <a:r>
              <a:rPr lang="en-US" b="1" dirty="0">
                <a:solidFill>
                  <a:prstClr val="white"/>
                </a:solidFill>
              </a:rPr>
              <a:t>son Philip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61012" y="533400"/>
            <a:ext cx="3582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</a:rPr>
              <a:t>And </a:t>
            </a:r>
            <a:r>
              <a:rPr lang="en-US" b="1" dirty="0">
                <a:solidFill>
                  <a:prstClr val="white"/>
                </a:solidFill>
              </a:rPr>
              <a:t>his brother Ferdinand</a:t>
            </a:r>
            <a:endParaRPr lang="en-US" dirty="0"/>
          </a:p>
        </p:txBody>
      </p:sp>
      <p:pic>
        <p:nvPicPr>
          <p:cNvPr id="6" name="Picture 5" descr="Philip II.jpg"/>
          <p:cNvPicPr>
            <a:picLocks noChangeAspect="1"/>
          </p:cNvPicPr>
          <p:nvPr/>
        </p:nvPicPr>
        <p:blipFill>
          <a:blip r:embed="rId4"/>
          <a:srcRect t="1961"/>
          <a:stretch>
            <a:fillRect/>
          </a:stretch>
        </p:blipFill>
        <p:spPr>
          <a:xfrm>
            <a:off x="0" y="838200"/>
            <a:ext cx="3100692" cy="38100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838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0" y="1143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He thought it was too big for one man to rule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48006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Got Austrian part of the empire and was later crowned Holy Roman Emperor Ferdinand 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48006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Got the Spanish part of the Empire including: Spain, Spanish land in the Americas, the Netherlands, Naples, and Milan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Empire reached its greatest size under Charles V who ruled from 1516 - 1556</a:t>
            </a:r>
          </a:p>
        </p:txBody>
      </p:sp>
      <p:pic>
        <p:nvPicPr>
          <p:cNvPr id="3" name="Picture 2" descr="Philip II.jpg"/>
          <p:cNvPicPr>
            <a:picLocks noChangeAspect="1"/>
          </p:cNvPicPr>
          <p:nvPr/>
        </p:nvPicPr>
        <p:blipFill>
          <a:blip r:embed="rId3"/>
          <a:srcRect t="2222"/>
          <a:stretch>
            <a:fillRect/>
          </a:stretch>
        </p:blipFill>
        <p:spPr>
          <a:xfrm>
            <a:off x="0" y="0"/>
            <a:ext cx="547180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Philip II of Spain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7620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Ruled from 1556 to 1598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13716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Spain became the most powerful empire in Europe under his rule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23622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Ruled as An Absolute Monarch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600" y="31242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Believed in Divine Right – His right to rule came from God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38862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Built the Escorial outside of Madrid it was his office, home, monastery and burial vault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 descr="http://www.cs.utah.edu/~bigler/pictures/europe2002/spain/el%20escorial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5638800" y="4431865"/>
            <a:ext cx="3505201" cy="2426135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Philip believed it was his duty fight heretics and protect the unity of the Catholic Church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524000"/>
            <a:ext cx="9144000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led the Catholic Reformation and Inquisition in Spain</a:t>
            </a:r>
          </a:p>
          <a:p>
            <a:endParaRPr lang="en-US" sz="3200" b="1" dirty="0" smtClean="0">
              <a:ln w="17780" cmpd="sng">
                <a:solidFill>
                  <a:srgbClr val="FFC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cap="none" spc="0" dirty="0" smtClean="0">
                <a:ln w="17780" cmpd="sng">
                  <a:solidFill>
                    <a:srgbClr val="FFC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sent missionaries out to try to gain converts</a:t>
            </a:r>
          </a:p>
          <a:p>
            <a:endParaRPr lang="en-US" sz="3200" b="1" dirty="0" smtClean="0">
              <a:ln w="17780" cmpd="sng">
                <a:solidFill>
                  <a:srgbClr val="00FF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cap="none" spc="0" dirty="0" smtClean="0">
                <a:ln w="17780" cmpd="sng">
                  <a:solidFill>
                    <a:srgbClr val="00FF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Managed to bring some of the German princes,  Eastern Europe and the Netherlands back under Papal Authority</a:t>
            </a:r>
            <a:endParaRPr lang="en-US" sz="3200" b="1" cap="none" spc="0" dirty="0">
              <a:ln w="17780" cmpd="sng">
                <a:solidFill>
                  <a:srgbClr val="00FF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_001_Lepanto8.jpg - 38216 B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609600"/>
            <a:ext cx="2895600" cy="291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255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Philip fought  many wars: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533400"/>
            <a:ext cx="3528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fought France for control of Italy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371600"/>
            <a:ext cx="4938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Attacked Turkish strongholds in the Mediterranean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21336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the </a:t>
            </a:r>
            <a:r>
              <a:rPr lang="en-US" dirty="0" smtClean="0">
                <a:solidFill>
                  <a:srgbClr val="0070C0"/>
                </a:solidFill>
              </a:rPr>
              <a:t>Battle of Lepanto in 1571</a:t>
            </a:r>
            <a:r>
              <a:rPr lang="en-US" dirty="0" smtClean="0"/>
              <a:t>, Philip defeated the Turkish Navy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28956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1" y="35814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wasn’t able to drive them completely out of the Mediterranean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191000"/>
            <a:ext cx="7682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Revolt in the Netherlands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8622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Since the Middle Ages, the Netherlands had flourished as a center of trade and commerce</a:t>
            </a:r>
            <a:endParaRPr lang="en-US" dirty="0"/>
          </a:p>
        </p:txBody>
      </p:sp>
      <p:pic>
        <p:nvPicPr>
          <p:cNvPr id="3" name="Picture 2" descr="woolC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38200"/>
            <a:ext cx="2616200" cy="19319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0" y="1066800"/>
            <a:ext cx="5394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Wool made the cities of Bruges and Ghent very wealthy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429000"/>
            <a:ext cx="4818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Antwerp and Amsterdam were busy trading ports</a:t>
            </a:r>
            <a:endParaRPr lang="en-US" dirty="0"/>
          </a:p>
        </p:txBody>
      </p:sp>
      <p:pic>
        <p:nvPicPr>
          <p:cNvPr id="6" name="Picture 5" descr="riga-torg-port16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819400"/>
            <a:ext cx="2762250" cy="260204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-990600" y="5791200"/>
            <a:ext cx="1013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574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Many people in the Netherlands resented the fact that a Spanish king ruled them and put the interests of Spain ahead of those of the Netherlands.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thol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667000"/>
            <a:ext cx="2451100" cy="2451100"/>
          </a:xfrm>
          <a:prstGeom prst="rect">
            <a:avLst/>
          </a:prstGeom>
        </p:spPr>
      </p:pic>
      <p:pic>
        <p:nvPicPr>
          <p:cNvPr id="4" name="Picture 3" descr="calvinism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627" y="838200"/>
            <a:ext cx="3803373" cy="15082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" y="152400"/>
            <a:ext cx="4596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was also a great deal of religious dissent.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685800"/>
            <a:ext cx="5171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the mid 1500s many people had become Calvinist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667000"/>
            <a:ext cx="3182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 Philip was a devout Catholic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56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1566 Philip ordered officials to enforce laws against Protestants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038600" y="5791200"/>
            <a:ext cx="9925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202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Dutch Revolted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1" y="8382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Catholics joined the Protestants because they hated Spanish rule more than they hated each other</a:t>
            </a:r>
            <a:endParaRPr lang="en-US" dirty="0"/>
          </a:p>
        </p:txBody>
      </p:sp>
      <p:pic>
        <p:nvPicPr>
          <p:cNvPr id="4" name="Picture 3" descr="ram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1200"/>
            <a:ext cx="3557587" cy="2495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0" y="236220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Protestants went on a rampage destroying statues of saints and breaking stained glass windows in Catholic churches.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876800"/>
            <a:ext cx="912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Philip sent 20,000 troops to the area and their commander claimed to have killed 18,000 people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5715000"/>
            <a:ext cx="579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seized Dutch property an imposed taxes on the people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testant provinc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14800" cy="6858000"/>
          </a:xfrm>
          <a:prstGeom prst="rect">
            <a:avLst/>
          </a:prstGeom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505200" y="0"/>
            <a:ext cx="5638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 1581 the 7 northern provinces of the Netherlands, which were mostly Protestant, declared their independence from Spain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495800" y="1219200"/>
            <a:ext cx="419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00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Became known as the </a:t>
            </a:r>
            <a:r>
              <a:rPr kumimoji="0" lang="en-US" b="0" i="0" u="none" strike="noStrike" cap="none" normalizeH="0" baseline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/>
                <a:latin typeface="Arial" pitchFamily="34" charset="0"/>
                <a:ea typeface="Times New Roman" pitchFamily="18" charset="0"/>
              </a:rPr>
              <a:t>Dutch Netherlands </a:t>
            </a:r>
            <a:endParaRPr kumimoji="0" lang="en-US" b="0" i="0" u="none" strike="noStrike" cap="none" normalizeH="0" baseline="0" dirty="0" smtClean="0">
              <a:ln>
                <a:solidFill>
                  <a:srgbClr val="002060"/>
                </a:solidFill>
              </a:ln>
              <a:solidFill>
                <a:srgbClr val="00FF00"/>
              </a:solidFill>
              <a:effectLst/>
              <a:latin typeface="Arial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819400" y="2514600"/>
            <a:ext cx="6324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002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10 Southern provinces, which were largely Catholic, stayed the Spanish Netherlands (Became Belgium in 1830)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8" name="Curved Connector 7"/>
          <p:cNvCxnSpPr/>
          <p:nvPr/>
        </p:nvCxnSpPr>
        <p:spPr>
          <a:xfrm rot="10800000" flipV="1">
            <a:off x="3276600" y="3505200"/>
            <a:ext cx="1828800" cy="914400"/>
          </a:xfrm>
          <a:prstGeom prst="curvedConnector3">
            <a:avLst>
              <a:gd name="adj1" fmla="val 50000"/>
            </a:avLst>
          </a:prstGeom>
          <a:ln w="7620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0800000" flipV="1">
            <a:off x="3733800" y="914400"/>
            <a:ext cx="1371600" cy="838200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200400" y="3886200"/>
            <a:ext cx="617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574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Wars dragged on but Spain never regained lost Northern provinces.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6600" y="4953000"/>
            <a:ext cx="425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Dutch became a powerful trading force</a:t>
            </a:r>
            <a:endParaRPr lang="en-US" dirty="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209800" y="5288340"/>
            <a:ext cx="6934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971800" algn="l"/>
              </a:tabLst>
            </a:pPr>
            <a:r>
              <a:rPr lang="en-US" sz="1600" dirty="0" smtClean="0">
                <a:latin typeface="Arial" pitchFamily="34" charset="0"/>
                <a:ea typeface="Times New Roman" pitchFamily="18" charset="0"/>
              </a:rPr>
              <a:t>-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They dominated sea trade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971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Competed with the Portuguese in the East Indies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971800" algn="l"/>
              </a:tabLst>
            </a:pPr>
            <a:r>
              <a:rPr lang="en-US" sz="1600" dirty="0" smtClean="0">
                <a:latin typeface="Arial" pitchFamily="34" charset="0"/>
                <a:ea typeface="Times New Roman" pitchFamily="18" charset="0"/>
              </a:rPr>
              <a:t>-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Seized some land in the Spanish West Indies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9718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Sent settlers to N. America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590800"/>
            <a:ext cx="57486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Mighty Armada</a:t>
            </a:r>
            <a:endParaRPr lang="en-US" sz="5400" b="0" cap="none" spc="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knight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27220"/>
            <a:ext cx="3352800" cy="2430780"/>
          </a:xfrm>
          <a:prstGeom prst="rect">
            <a:avLst/>
          </a:prstGeom>
        </p:spPr>
      </p:pic>
      <p:pic>
        <p:nvPicPr>
          <p:cNvPr id="2" name="Picture 1" descr="eliz1-rainbo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90800" cy="3286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</a:t>
            </a:r>
            <a:r>
              <a:rPr lang="en-US" dirty="0" smtClean="0"/>
              <a:t>otestant Queen Elizabeth feared that if Philip crushed the Dutch </a:t>
            </a:r>
            <a:r>
              <a:rPr lang="en-US" dirty="0" smtClean="0">
                <a:solidFill>
                  <a:schemeClr val="bg1"/>
                </a:solidFill>
              </a:rPr>
              <a:t>re</a:t>
            </a:r>
            <a:r>
              <a:rPr lang="en-US" dirty="0" smtClean="0"/>
              <a:t>volt he would launch an attack against England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914400"/>
            <a:ext cx="5391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 cautiously supported the Dutch against the Spanish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1524000"/>
            <a:ext cx="622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 also allowed Sea dogs to attack Spanish ships with immunity</a:t>
            </a:r>
            <a:endParaRPr lang="en-US" dirty="0"/>
          </a:p>
        </p:txBody>
      </p:sp>
      <p:pic>
        <p:nvPicPr>
          <p:cNvPr id="6" name="Picture 5" descr="Francis Drak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3352800"/>
            <a:ext cx="2514600" cy="350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3276600"/>
            <a:ext cx="717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Sir Francis Drake attacked Spanish colonies in S. America  and the W. </a:t>
            </a:r>
            <a:r>
              <a:rPr lang="en-US" dirty="0" smtClean="0">
                <a:solidFill>
                  <a:schemeClr val="bg1"/>
                </a:solidFill>
              </a:rPr>
              <a:t>Indies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810000"/>
            <a:ext cx="399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Philip wanted Drake punished as a pirate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4191000"/>
            <a:ext cx="3119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Instead, Elizabeth knighted him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-great-arm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52400" y="228600"/>
            <a:ext cx="7915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 1588 Philip launches an attack against the English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2192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He assembles an Armada of 68 ships and 60,000 troops to invade England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The British ships were smaller and faster and they destroyed many of the Spanish Ships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172200"/>
            <a:ext cx="8029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Helped by storms that became known as the Protestant Wind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05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 Century of Spanish Genius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on quixo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76400"/>
            <a:ext cx="1312809" cy="1752600"/>
          </a:xfrm>
          <a:prstGeom prst="rect">
            <a:avLst/>
          </a:prstGeom>
        </p:spPr>
      </p:pic>
      <p:pic>
        <p:nvPicPr>
          <p:cNvPr id="5" name="Picture 4" descr="cervantes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1752600"/>
            <a:ext cx="1524000" cy="19529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" y="152400"/>
            <a:ext cx="8278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Under Philip II Spanish culture bloomed and this became part of the “Century of Gold”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1" y="9144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about 1550 – 1650 Spanish writers, philosophers, and artists created many masterpieces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981200"/>
            <a:ext cx="1116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Cervantes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0768" y="1981200"/>
            <a:ext cx="1998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Wrote </a:t>
            </a:r>
            <a:r>
              <a:rPr lang="en-US" dirty="0" smtClean="0">
                <a:solidFill>
                  <a:srgbClr val="FF0000"/>
                </a:solidFill>
              </a:rPr>
              <a:t>Don Quixote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 descr="lope-de-veg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4114800"/>
            <a:ext cx="1505471" cy="19046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4419600"/>
            <a:ext cx="1435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Lope de Vega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800" y="45720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Wrote at least 700 plays and influenced Drama which included: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86201" y="54102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Religious dramas, histories, and comedies focused on God, the King, and Romance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rist-carrying-the-cross-el-gre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762000"/>
            <a:ext cx="2209800" cy="3048000"/>
          </a:xfrm>
          <a:prstGeom prst="rect">
            <a:avLst/>
          </a:prstGeom>
        </p:spPr>
      </p:pic>
      <p:pic>
        <p:nvPicPr>
          <p:cNvPr id="2" name="Picture 1" descr="suare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28750" cy="1847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228600"/>
            <a:ext cx="6934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Francisco Suarez </a:t>
            </a:r>
            <a:r>
              <a:rPr lang="en-US" dirty="0" smtClean="0"/>
              <a:t>wrote about the relationship between reason and faith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 descr="el greco.bmp"/>
          <p:cNvPicPr>
            <a:picLocks noChangeAspect="1"/>
          </p:cNvPicPr>
          <p:nvPr/>
        </p:nvPicPr>
        <p:blipFill>
          <a:blip r:embed="rId5"/>
          <a:srcRect b="28000"/>
          <a:stretch>
            <a:fillRect/>
          </a:stretch>
        </p:blipFill>
        <p:spPr>
          <a:xfrm>
            <a:off x="-1" y="2286001"/>
            <a:ext cx="2057401" cy="17890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0" y="23622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El Greco </a:t>
            </a:r>
            <a:r>
              <a:rPr lang="en-US" dirty="0" smtClean="0"/>
              <a:t>made portraits of the saints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2971800"/>
            <a:ext cx="3683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Actually a Greek who moved to Spain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3733800"/>
            <a:ext cx="633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Drew long distorted faces and bodies that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/>
              <a:t>created dramatic effect</a:t>
            </a:r>
            <a:endParaRPr lang="en-US" dirty="0"/>
          </a:p>
        </p:txBody>
      </p:sp>
      <p:pic>
        <p:nvPicPr>
          <p:cNvPr id="10" name="Picture 9" descr="velazquez-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95800"/>
            <a:ext cx="1741714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47800" y="48768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Diego Velazquez </a:t>
            </a:r>
            <a:r>
              <a:rPr lang="en-US" dirty="0" smtClean="0"/>
              <a:t>was a court painter in Madrid who painted the royal family</a:t>
            </a:r>
            <a:endParaRPr lang="en-US" dirty="0"/>
          </a:p>
        </p:txBody>
      </p:sp>
      <p:pic>
        <p:nvPicPr>
          <p:cNvPr id="12" name="Picture 11" descr="velazquez_menina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8940" y="4142065"/>
            <a:ext cx="2385060" cy="271593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081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Troubled Economy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990600"/>
            <a:ext cx="3769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Spain began to lose position in Europe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52600"/>
            <a:ext cx="8183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Although they still ruled a huge empire in the Americas, they had economic problems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133600"/>
            <a:ext cx="579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Spanish Gov. relied on gold and silver from Mexico and Peru</a:t>
            </a:r>
            <a:endParaRPr lang="en-US" dirty="0"/>
          </a:p>
        </p:txBody>
      </p:sp>
      <p:pic>
        <p:nvPicPr>
          <p:cNvPr id="6" name="Picture 5" descr="gold-and-sil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2514600"/>
            <a:ext cx="2895600" cy="19424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4495800"/>
            <a:ext cx="4052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1500s their value rose dramatically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5105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the treasury was soon drained to pay for wars.  Most of the Spanish treasury went to arms dealers and foreign banks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make matters worse, the religious policies of Philip and his successors drove people out of the country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19200"/>
            <a:ext cx="497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Continuing Inquisitions now persecuted </a:t>
            </a:r>
            <a:r>
              <a:rPr lang="en-US" dirty="0" smtClean="0">
                <a:solidFill>
                  <a:srgbClr val="FF0000"/>
                </a:solidFill>
              </a:rPr>
              <a:t>Moriscoes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inquisition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3819525" cy="2274739"/>
          </a:xfrm>
          <a:prstGeom prst="rect">
            <a:avLst/>
          </a:prstGeom>
        </p:spPr>
      </p:pic>
      <p:pic>
        <p:nvPicPr>
          <p:cNvPr id="6" name="Picture 5" descr="inquisi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1676400"/>
            <a:ext cx="4572000" cy="2286000"/>
          </a:xfrm>
          <a:prstGeom prst="rect">
            <a:avLst/>
          </a:prstGeom>
        </p:spPr>
      </p:pic>
      <p:pic>
        <p:nvPicPr>
          <p:cNvPr id="7" name="Picture 6" descr="inquisition-whe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86200"/>
            <a:ext cx="2986734" cy="297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0980" y="4343400"/>
            <a:ext cx="6113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These were Spanish Muslims who had converted to Christianity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19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French Monarchy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therine de'medic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09800" cy="29832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0"/>
            <a:ext cx="526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Catherine De’Medici </a:t>
            </a:r>
            <a:r>
              <a:rPr lang="en-US" dirty="0" smtClean="0"/>
              <a:t>was the Queen Mother of France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6858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 sons were incompetent and it was her job to keep them on the throne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18288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order to do this she intentionally caused problems between Catholics and Protestants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8839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August 1572 thousands of </a:t>
            </a:r>
            <a:r>
              <a:rPr lang="en-US" dirty="0" smtClean="0">
                <a:solidFill>
                  <a:srgbClr val="FF0000"/>
                </a:solidFill>
              </a:rPr>
              <a:t>Huguenots</a:t>
            </a:r>
            <a:r>
              <a:rPr lang="en-US" dirty="0" smtClean="0"/>
              <a:t> came to Paris for the wedding of Catherine’s daughter Marguerite                                 to </a:t>
            </a:r>
            <a:r>
              <a:rPr lang="en-US" dirty="0" smtClean="0">
                <a:solidFill>
                  <a:srgbClr val="FF0000"/>
                </a:solidFill>
              </a:rPr>
              <a:t>Henry of Navarre                                </a:t>
            </a:r>
            <a:r>
              <a:rPr lang="en-US" dirty="0" smtClean="0"/>
              <a:t>(he was Protestant)</a:t>
            </a:r>
            <a:endParaRPr lang="en-US" dirty="0"/>
          </a:p>
        </p:txBody>
      </p:sp>
      <p:pic>
        <p:nvPicPr>
          <p:cNvPr id="7" name="Picture 6" descr="Margueri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581400"/>
            <a:ext cx="1424832" cy="1913346"/>
          </a:xfrm>
          <a:prstGeom prst="rect">
            <a:avLst/>
          </a:prstGeom>
        </p:spPr>
      </p:pic>
      <p:pic>
        <p:nvPicPr>
          <p:cNvPr id="8" name="Picture 7" descr="navar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3581400"/>
            <a:ext cx="1423244" cy="1904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5867400"/>
            <a:ext cx="826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August 24</a:t>
            </a:r>
            <a:r>
              <a:rPr lang="en-US" baseline="30000" dirty="0" smtClean="0"/>
              <a:t>th</a:t>
            </a:r>
            <a:r>
              <a:rPr lang="en-US" dirty="0" smtClean="0"/>
              <a:t> 1572 </a:t>
            </a:r>
            <a:r>
              <a:rPr lang="en-US" dirty="0" smtClean="0">
                <a:solidFill>
                  <a:srgbClr val="FF0000"/>
                </a:solidFill>
              </a:rPr>
              <a:t>was St. Bartholomew’s Day </a:t>
            </a:r>
            <a:r>
              <a:rPr lang="en-US" dirty="0" smtClean="0"/>
              <a:t>and 10,000 protestants were slaughtered.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Wars of Religion 1572 - 1598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990600"/>
            <a:ext cx="5364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Royal power in France nearly disappeared at this time.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752600"/>
            <a:ext cx="469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1589 – Henry of Navarre becomes King Henry IV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2438400"/>
            <a:ext cx="7415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Though he was Protestant he converted to Catholicism to try to stop the war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3200400"/>
            <a:ext cx="2816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didn’t stop the fighting.</a:t>
            </a:r>
            <a:endParaRPr lang="en-US" dirty="0"/>
          </a:p>
        </p:txBody>
      </p:sp>
      <p:pic>
        <p:nvPicPr>
          <p:cNvPr id="7" name="Picture 6" descr="edictofNant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038600"/>
            <a:ext cx="1913620" cy="2819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3434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1598 – Henry issues the </a:t>
            </a:r>
            <a:r>
              <a:rPr lang="en-US" dirty="0" smtClean="0">
                <a:solidFill>
                  <a:srgbClr val="FF0000"/>
                </a:solidFill>
              </a:rPr>
              <a:t>Edict of Nantes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6553200" y="3733800"/>
            <a:ext cx="304800" cy="228600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chemeClr val="accent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8153400" y="3733800"/>
            <a:ext cx="304800" cy="228600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6477000" y="6477000"/>
            <a:ext cx="304800" cy="228600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8229600" y="6477000"/>
            <a:ext cx="304800" cy="228600"/>
          </a:xfrm>
          <a:prstGeom prst="star5">
            <a:avLst>
              <a:gd name="adj" fmla="val 22716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4800600"/>
            <a:ext cx="6973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Gave Huguenots:  freedom of worship</a:t>
            </a:r>
          </a:p>
          <a:p>
            <a:r>
              <a:rPr lang="en-US" dirty="0" smtClean="0"/>
              <a:t>	               the right to set up churches (in certain areas)</a:t>
            </a:r>
          </a:p>
          <a:p>
            <a:r>
              <a:rPr lang="en-US" dirty="0" smtClean="0"/>
              <a:t>	               The same Civil Rights as Catholics</a:t>
            </a:r>
          </a:p>
          <a:p>
            <a:r>
              <a:rPr lang="en-US" dirty="0" smtClean="0"/>
              <a:t>	                the right to have Protestant troops protect their cities.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Foundation of Royal Power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1430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Henry revived royal authority by rebuilding bureaucracy, collecting taxes, and overseeing the courts.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286000"/>
            <a:ext cx="786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also repaired roads                                                    and encouraged new business</a:t>
            </a:r>
            <a:endParaRPr lang="en-US" dirty="0"/>
          </a:p>
        </p:txBody>
      </p:sp>
      <p:pic>
        <p:nvPicPr>
          <p:cNvPr id="1026" name="Picture 2" descr="C:\Documents and Settings\RRichardson\Local Settings\Temporary Internet Files\Content.IE5\SKKQ5Y82\MP90042767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676400"/>
            <a:ext cx="2667000" cy="177730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4495800"/>
            <a:ext cx="743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1610 Henry was assassinated and his 10 year old son became King Louis XIII</a:t>
            </a:r>
            <a:endParaRPr lang="en-US" dirty="0"/>
          </a:p>
        </p:txBody>
      </p:sp>
      <p:pic>
        <p:nvPicPr>
          <p:cNvPr id="7" name="Picture 6" descr="louis-xiii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550310"/>
            <a:ext cx="1828800" cy="247253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701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Early in Louis’ reign nobles began to try to take back some of their power.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4963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1614 they forced him to call the </a:t>
            </a:r>
            <a:r>
              <a:rPr lang="en-US" dirty="0" smtClean="0">
                <a:solidFill>
                  <a:srgbClr val="FF0000"/>
                </a:solidFill>
              </a:rPr>
              <a:t>Estates General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estates gener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309" y="762000"/>
            <a:ext cx="4042691" cy="23279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1" y="19050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EG is a French parliament made up of 3 houses –</a:t>
            </a:r>
            <a:r>
              <a:rPr lang="en-US" dirty="0" smtClean="0">
                <a:solidFill>
                  <a:srgbClr val="7030A0"/>
                </a:solidFill>
              </a:rPr>
              <a:t> Clergy, Nobles, everyone else </a:t>
            </a:r>
            <a:r>
              <a:rPr lang="en-US" dirty="0" smtClean="0"/>
              <a:t>(the nobles almost always won)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276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However the nobles were fighting and the EG was dismissed in 1615 and won’t meet again for 175 years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267200"/>
            <a:ext cx="5945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During this time the French Monarchy gained absolute power.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dinal-richelieu-3-siz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25800" cy="4749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0"/>
            <a:ext cx="6175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Louis advisor, </a:t>
            </a:r>
            <a:r>
              <a:rPr lang="en-US" dirty="0" smtClean="0">
                <a:solidFill>
                  <a:srgbClr val="FF0000"/>
                </a:solidFill>
              </a:rPr>
              <a:t>Cardinal Richelieu</a:t>
            </a:r>
            <a:r>
              <a:rPr lang="en-US" dirty="0" smtClean="0"/>
              <a:t>, was mostly responsible for this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1098" y="609600"/>
            <a:ext cx="5682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wanted to prevent the Huguenots from gaining power, but he knew he couldn’t destroy them without starting another civil war.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86201" y="17526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took away certain rights like the right to fortify their towns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57600" y="2743200"/>
            <a:ext cx="5748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Also ordered that all provincial nobles castles be destroyed</a:t>
            </a:r>
            <a:endParaRPr lang="en-US" dirty="0"/>
          </a:p>
        </p:txBody>
      </p:sp>
      <p:pic>
        <p:nvPicPr>
          <p:cNvPr id="7" name="Picture 6" descr="museovino-3-450x4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352800"/>
            <a:ext cx="2286000" cy="2077720"/>
          </a:xfrm>
          <a:prstGeom prst="rect">
            <a:avLst/>
          </a:prstGeom>
        </p:spPr>
      </p:pic>
      <p:pic>
        <p:nvPicPr>
          <p:cNvPr id="8" name="Picture 7" descr="duel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953000"/>
            <a:ext cx="3150292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5105400"/>
            <a:ext cx="322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Outlawed dueling among nobles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32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Richelieu was a mercantilist and believed in strengthening the monarchy through trade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066800"/>
            <a:ext cx="8080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promote commerce he encouraged nobles to support overseas trading companies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2133600"/>
            <a:ext cx="344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rewarded successful merchants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3124200"/>
            <a:ext cx="437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let them buy titles of nobility on occasion</a:t>
            </a:r>
            <a:endParaRPr lang="en-US" dirty="0"/>
          </a:p>
        </p:txBody>
      </p:sp>
      <p:pic>
        <p:nvPicPr>
          <p:cNvPr id="6" name="Picture 5" descr="sti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788" y="1371600"/>
            <a:ext cx="3188212" cy="5136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45720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new nobles were quite loyal to the King and often got government jobs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Sun King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5411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 Louis XIII died in 1643 his son Louis XIV was 3 1/2</a:t>
            </a:r>
            <a:endParaRPr lang="en-US" dirty="0"/>
          </a:p>
        </p:txBody>
      </p:sp>
      <p:pic>
        <p:nvPicPr>
          <p:cNvPr id="2050" name="Picture 2" descr="http://www.trcollins.freeserve.co.uk/Anne%20of%20Austria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4800600" y="838200"/>
            <a:ext cx="1219200" cy="1803224"/>
          </a:xfrm>
          <a:prstGeom prst="rect">
            <a:avLst/>
          </a:prstGeom>
          <a:noFill/>
        </p:spPr>
      </p:pic>
      <p:pic>
        <p:nvPicPr>
          <p:cNvPr id="2049" name="Picture 1" descr="http://17emesiecle.free.fr/images/MAZARIN.gif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0" y="2057400"/>
            <a:ext cx="2209800" cy="28645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47800" y="990600"/>
            <a:ext cx="693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boy’s mother, Anne of Austria                           and Richelieu’s successor,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Cardinal Mazarin ruled in the boys name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3581400"/>
            <a:ext cx="3497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continued to centralize power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5029200"/>
            <a:ext cx="496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 Mazarin died in 1663 Louis was 23 years old.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1" y="55626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immediately summoned his advisors and announced that he would rule on his own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4277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the next 54 years Louis XIV ruled France</a:t>
            </a:r>
            <a:endParaRPr lang="en-US" dirty="0"/>
          </a:p>
        </p:txBody>
      </p:sp>
      <p:pic>
        <p:nvPicPr>
          <p:cNvPr id="3" name="Picture 2" descr="louis xiv.bmp"/>
          <p:cNvPicPr>
            <a:picLocks noChangeAspect="1"/>
          </p:cNvPicPr>
          <p:nvPr/>
        </p:nvPicPr>
        <p:blipFill>
          <a:blip r:embed="rId3"/>
          <a:srcRect l="12698"/>
          <a:stretch>
            <a:fillRect/>
          </a:stretch>
        </p:blipFill>
        <p:spPr>
          <a:xfrm>
            <a:off x="4953000" y="0"/>
            <a:ext cx="4191001" cy="6874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1066800"/>
            <a:ext cx="413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During his reign France dominated Europe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0574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used the Sun as his royal symbol to suggest that he was the center of the French Universe</a:t>
            </a:r>
            <a:endParaRPr lang="en-US" dirty="0"/>
          </a:p>
        </p:txBody>
      </p:sp>
      <p:pic>
        <p:nvPicPr>
          <p:cNvPr id="6" name="Picture 5" descr="su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200400"/>
            <a:ext cx="2667000" cy="2667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901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I Am the State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914400"/>
            <a:ext cx="678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Louis believed in Divine Right and he continued to expand royal power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french arm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0" y="1371600"/>
            <a:ext cx="3327400" cy="41832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7432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All  French soldiers were now to fight for  the king not for their own particular nobles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8100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They were given uniforms and assigned rank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648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increased the size of the army from 10,000 to 40,000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1752600"/>
            <a:ext cx="2385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centralizes the army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ndan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58" y="1371600"/>
            <a:ext cx="3238142" cy="21574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381000"/>
            <a:ext cx="608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FF00"/>
                </a:solidFill>
              </a:rPr>
              <a:t>He also closely directed the administration of the government</a:t>
            </a:r>
            <a:endParaRPr lang="en-US" b="1" dirty="0">
              <a:solidFill>
                <a:srgbClr val="00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2192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appointed </a:t>
            </a:r>
            <a:r>
              <a:rPr lang="en-US" dirty="0" smtClean="0">
                <a:solidFill>
                  <a:srgbClr val="00FF00"/>
                </a:solidFill>
              </a:rPr>
              <a:t>intendants</a:t>
            </a:r>
            <a:r>
              <a:rPr lang="en-US" dirty="0" smtClean="0">
                <a:solidFill>
                  <a:schemeClr val="bg1"/>
                </a:solidFill>
              </a:rPr>
              <a:t>  who were royal agents that ruled the provinces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242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They collected taxes, recruited soldiers and administered royal policy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434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Local parliaments were supposed to approve the laws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0292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Louis was a staunch Catholic and he wanted to make France a unified Catholic country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638800"/>
            <a:ext cx="775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In 1685 Louis XIV cancelled the Edict of Nantes and many Huguenots fled France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Palace of Versailles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92733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Louis built a spectacular new palace at Versailles, 12 miles west of Paris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752600"/>
            <a:ext cx="43872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The palace took 27 years to build</a:t>
            </a:r>
            <a:endParaRPr lang="en-US" sz="2400" b="1" cap="none" spc="0" dirty="0">
              <a:ln w="17780" cmpd="sng">
                <a:solidFill>
                  <a:srgbClr val="FFFF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ll-of-mirrors-versail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971800"/>
            <a:ext cx="4876799" cy="3886200"/>
          </a:xfrm>
          <a:prstGeom prst="rect">
            <a:avLst/>
          </a:prstGeom>
        </p:spPr>
      </p:pic>
      <p:pic>
        <p:nvPicPr>
          <p:cNvPr id="3" name="Picture 2" descr="versailles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"/>
            <a:ext cx="4267200" cy="335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04800"/>
            <a:ext cx="3918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Had 2,000 acres of gardens and woods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9144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Inside the palace were royal apartments and rooms for hundreds of nobles and servants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057400"/>
            <a:ext cx="426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Hall of Mirrors was lit with 4000 candles set in gold and silver chandeliers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3352800"/>
            <a:ext cx="354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Served as the center of government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76800" y="38100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Far enough from the city that disturbances wouldn’t interrupt government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76800" y="46482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Louis encouraged nobles to live there so he could keep an eye on them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53340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Louis invited artists and playwrights to Versailles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768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France became the envy of Europe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an-baptiste-colbert_240_290_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0"/>
            <a:ext cx="449580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304800" y="0"/>
            <a:ext cx="9448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Colbert: Architect of the economy</a:t>
            </a:r>
            <a:endParaRPr lang="en-US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8999" y="762000"/>
            <a:ext cx="571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Louis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dirty="0" smtClean="0"/>
              <a:t>eeded to maintain his lifestyle and everything he </a:t>
            </a:r>
            <a:r>
              <a:rPr lang="en-US" dirty="0" smtClean="0">
                <a:solidFill>
                  <a:schemeClr val="bg1"/>
                </a:solidFill>
              </a:rPr>
              <a:t>had bui</a:t>
            </a:r>
            <a:r>
              <a:rPr lang="en-US" dirty="0" smtClean="0"/>
              <a:t>lt cost a fortune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8999" y="1447800"/>
            <a:ext cx="571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For mo</a:t>
            </a:r>
            <a:r>
              <a:rPr lang="en-US" dirty="0" smtClean="0"/>
              <a:t>st of his reign, Colbert successfully managed royal </a:t>
            </a:r>
            <a:r>
              <a:rPr lang="en-US" dirty="0" smtClean="0">
                <a:solidFill>
                  <a:schemeClr val="bg1"/>
                </a:solidFill>
              </a:rPr>
              <a:t>finance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28999" y="2209800"/>
            <a:ext cx="571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Colbert</a:t>
            </a:r>
            <a:r>
              <a:rPr lang="en-US" dirty="0" smtClean="0"/>
              <a:t> was a mercantilist who was determined to increase </a:t>
            </a:r>
            <a:r>
              <a:rPr lang="en-US" dirty="0" smtClean="0">
                <a:solidFill>
                  <a:schemeClr val="bg1"/>
                </a:solidFill>
              </a:rPr>
              <a:t>royal p</a:t>
            </a:r>
            <a:r>
              <a:rPr lang="en-US" dirty="0" smtClean="0"/>
              <a:t>ower by strengthening the economy.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8999" y="3048000"/>
            <a:ext cx="571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Develo</a:t>
            </a:r>
            <a:r>
              <a:rPr lang="en-US" dirty="0" smtClean="0"/>
              <a:t>ped a 2 part strategy for increasing money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34290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Reformed tax collection and reduced corruption among tax collectors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191000" y="39624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Introduced higher taxes (hard to do because the nobles and some of the middle class didn’t have to pay taxes at all)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54864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Colbert also encouraged the building of ships, roads and canals to improve transportation and trade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6027003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To promote trade he did away with some local internal tariffs and put tariffs on imported goods.  He also encouraged colonial growth.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4724400"/>
            <a:ext cx="502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</a:rPr>
              <a:t>Encouraged new industry by excluding new businesses from taxes for 1 year.  Once they were thriving they could be taxed</a:t>
            </a:r>
          </a:p>
          <a:p>
            <a:endParaRPr lang="en-US" sz="1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Wars of Louis XIV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6038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Louis spent most of the money Colbert made on foreign wars</a:t>
            </a:r>
            <a:endParaRPr lang="en-US" dirty="0"/>
          </a:p>
        </p:txBody>
      </p:sp>
      <p:pic>
        <p:nvPicPr>
          <p:cNvPr id="4" name="Picture 3" descr="davidson_2006_ma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9714"/>
            <a:ext cx="3053562" cy="47382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9000" y="2057400"/>
            <a:ext cx="5598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dreamed of extending France to its “Natural Frontiers”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2895600"/>
            <a:ext cx="458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Had already reached the Pyrenees in the south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1143000" y="3276600"/>
            <a:ext cx="3657600" cy="2286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2362200" y="3352800"/>
            <a:ext cx="51054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10000" y="55626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north he wanted it to the North Sea or the English Channel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1447800" y="3124200"/>
            <a:ext cx="4114800" cy="2514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81401" y="41910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Louis believed that the frontier in the east should go to the Alps then on to the Rhine River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rge-spanish-empi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337" y="1981200"/>
            <a:ext cx="3649663" cy="1809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3810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Louis’ ambitions threatened nearly every other European power and because of this for nearly 30 years, France was at war.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752600"/>
            <a:ext cx="7996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 fought the Dutch Netherlands, Sweden, England, Spain and all of its possessions</a:t>
            </a:r>
            <a:endParaRPr lang="en-US" dirty="0"/>
          </a:p>
        </p:txBody>
      </p:sp>
      <p:pic>
        <p:nvPicPr>
          <p:cNvPr id="5" name="Picture 4" descr="map_of_englan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2057400"/>
            <a:ext cx="1741642" cy="1308100"/>
          </a:xfrm>
          <a:prstGeom prst="rect">
            <a:avLst/>
          </a:prstGeom>
        </p:spPr>
      </p:pic>
      <p:pic>
        <p:nvPicPr>
          <p:cNvPr id="6" name="Picture 5" descr="msweden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2057400"/>
            <a:ext cx="1622778" cy="2333343"/>
          </a:xfrm>
          <a:prstGeom prst="rect">
            <a:avLst/>
          </a:prstGeom>
        </p:spPr>
      </p:pic>
      <p:pic>
        <p:nvPicPr>
          <p:cNvPr id="7" name="Picture 6" descr="the-netherland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2057400"/>
            <a:ext cx="2286000" cy="1793799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336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Worst war was also Louis’ last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762000"/>
            <a:ext cx="409291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War of Spanis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 Succession</a:t>
            </a:r>
            <a:endParaRPr 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447800"/>
            <a:ext cx="7189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Began in 1701 when Louis’ grandson inherited Spain and all its possessions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981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 European powers formed an alliance to prevent Louis from uniting Spain &amp; France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2667000"/>
            <a:ext cx="2987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Allies finally got their way</a:t>
            </a:r>
            <a:endParaRPr lang="en-US" dirty="0"/>
          </a:p>
        </p:txBody>
      </p:sp>
      <p:pic>
        <p:nvPicPr>
          <p:cNvPr id="7" name="Picture 6" descr="The_Treaty_of_Utrech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2800"/>
            <a:ext cx="3136331" cy="21685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Peace of Utrecht - 1713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Peace of Utrecht - 1713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557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Louis XIV has to </a:t>
            </a:r>
            <a:r>
              <a:rPr lang="en-US" smtClean="0"/>
              <a:t>agree that Spain </a:t>
            </a:r>
            <a:r>
              <a:rPr lang="en-US" dirty="0" smtClean="0"/>
              <a:t>&amp; France will never unite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752600"/>
            <a:ext cx="8170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Louis grandson was recognized as Philip V of Spain – he could never be king of France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438400"/>
            <a:ext cx="3232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Spain kept its American Colonies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Spain had to give up its Italian lands including Milan, Naples, &amp; Sicily – these went to the Austrians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41910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England got: Newfoundland &amp; Nova Scotia in NA from France and Minorca and Gibraltar in the Mediterranean from Spain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6211669"/>
            <a:ext cx="7944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Louis lost popularity in his last years and he had spent almost all of France’s money</a:t>
            </a:r>
          </a:p>
          <a:p>
            <a:r>
              <a:rPr lang="en-US" dirty="0" smtClean="0"/>
              <a:t>No one who came after him would ever be able to fix the debt problem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5029200"/>
            <a:ext cx="91440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truggles among the German States</a:t>
            </a:r>
            <a:endParaRPr 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914400"/>
            <a:ext cx="30624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The 30 years war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4478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Began when the Protestants in Bohemia couldn’t deal with Catholic Emperor Ferdinand II anymore</a:t>
            </a:r>
            <a:endParaRPr lang="en-US" dirty="0"/>
          </a:p>
        </p:txBody>
      </p:sp>
      <p:pic>
        <p:nvPicPr>
          <p:cNvPr id="6" name="Picture 5" descr="empir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5600"/>
            <a:ext cx="2717962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000" y="2133600"/>
            <a:ext cx="5158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Germany was made up of several independent states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25908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theory these states were under the authority of the Holy Roman Emperor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32766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practice, the HRE had little power over them and the princes were often arguing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40386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Whenever a HRE died 7 leading German Princes (electors) met to choose a new emperor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95600" y="4876800"/>
            <a:ext cx="446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1400 on, they always picked a Hapsburg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715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 rulers of Austria, Bohemia and Hungary, they were the most powerful dynasty in Europe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248400"/>
            <a:ext cx="8717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Other princes accepted the Hapsburg emperor, they did not accept his authority over them.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6734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Political divisions within the empire got worse during the Reformation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237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Under the Peace of Augsburg each G. prince had the right to decide his state’s religion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1336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German Catholics  became increasingly upset when more and more chose to be Protestant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3048000"/>
            <a:ext cx="6653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Became more of a problem when some started to become Calvinist.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1148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C00000"/>
                  </a:solidFill>
                </a:ln>
              </a:rPr>
              <a:t>The Protestants had a problem when the Catholic Reformation began to change many of their areas back to Catholicism</a:t>
            </a:r>
            <a:endParaRPr lang="en-US" b="1" dirty="0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7" name="Picture 6" descr="30_years_war_in_german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4572000"/>
            <a:ext cx="2133600" cy="215629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allenstein-A-Scene-of-the-Thirty-Years-War-xx-Ernest-Crof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5785"/>
            <a:ext cx="9144000" cy="62922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304800"/>
            <a:ext cx="4336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war began in 1618 and lasted until 1648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9906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In the early years the war was fueled by Religious issues</a:t>
            </a:r>
            <a:endParaRPr lang="en-US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4478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Protestant princes sought help from Denmark, Sweden and the Dutch Netherlands</a:t>
            </a:r>
            <a:endParaRPr lang="en-US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495300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Ferdinand was helped by the strongly catholic Hapsburgs of Spain</a:t>
            </a:r>
            <a:endParaRPr lang="en-US" sz="16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0" y="2362200"/>
            <a:ext cx="8194675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As the war dragged on, more often political and territorial issues became more important than religion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endParaRPr lang="en-US" dirty="0" smtClean="0">
              <a:solidFill>
                <a:schemeClr val="bg1"/>
              </a:solidFill>
              <a:latin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endParaRPr lang="en-US" sz="16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endParaRPr lang="en-US" sz="16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endParaRPr lang="en-US" sz="16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endParaRPr lang="en-US" sz="16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r>
              <a:rPr lang="en-US" sz="1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Ferdinand tried to establish Hapsburg control over all the German States</a:t>
            </a:r>
            <a:endParaRPr lang="en-US" sz="1600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0" y="5562600"/>
            <a:ext cx="749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</a:pP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To prevent the Hapsburgs from becoming too powerful the catholic Cardinal Richelieu of France supported the German Protestants</a:t>
            </a:r>
            <a:endParaRPr lang="en-US" sz="16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p lo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5950"/>
            <a:ext cx="3857625" cy="4972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304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German states were absolutely devastated by the invading armies during the war who burned and looted towns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990600"/>
            <a:ext cx="2743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Peasants got the worst of it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1828800"/>
            <a:ext cx="4361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some areas entire villages were wiped out</a:t>
            </a:r>
            <a:endParaRPr lang="en-US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57400" y="2362200"/>
            <a:ext cx="7086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5146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Farming became difficult or impossible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5146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5146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Famine and plague broke out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51460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514600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population dropped from 21 million people in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1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618 to about 13.5 million in 1648.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Peace of Westphalia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143000"/>
            <a:ext cx="799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1648 the warring powers sent reps to Westphalia to negotiate a peace settlement</a:t>
            </a:r>
            <a:endParaRPr lang="en-US" dirty="0"/>
          </a:p>
        </p:txBody>
      </p:sp>
      <p:pic>
        <p:nvPicPr>
          <p:cNvPr id="4" name="Picture 3" descr="westphalia.gif"/>
          <p:cNvPicPr>
            <a:picLocks noChangeAspect="1"/>
          </p:cNvPicPr>
          <p:nvPr/>
        </p:nvPicPr>
        <p:blipFill>
          <a:blip r:embed="rId3"/>
          <a:srcRect l="1617" t="2104" r="1617" b="11165"/>
          <a:stretch>
            <a:fillRect/>
          </a:stretch>
        </p:blipFill>
        <p:spPr>
          <a:xfrm>
            <a:off x="0" y="3414823"/>
            <a:ext cx="4419600" cy="3443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7400" y="1752600"/>
            <a:ext cx="720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ended the Hapsburg dream of creating a strong central </a:t>
            </a:r>
            <a:r>
              <a:rPr lang="en-US" dirty="0" err="1" smtClean="0"/>
              <a:t>gov</a:t>
            </a:r>
            <a:r>
              <a:rPr lang="en-US" dirty="0" smtClean="0"/>
              <a:t>. in the HRE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2819400"/>
            <a:ext cx="638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Hapsburgs still hold family lands in Austria, Bohemia, and Hungary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90600" y="2057400"/>
            <a:ext cx="5722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Terms of the Treaty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36576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Hapsburgs remain the most powerful German rulers, BUT they have little control over the other princes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wiss_confeder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21449" y="4953000"/>
            <a:ext cx="2436813" cy="1905000"/>
          </a:xfrm>
          <a:prstGeom prst="rect">
            <a:avLst/>
          </a:prstGeom>
        </p:spPr>
      </p:pic>
      <p:pic>
        <p:nvPicPr>
          <p:cNvPr id="10" name="Picture 9" descr="dutch netherland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57725"/>
            <a:ext cx="1914884" cy="22002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3716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Settlement guaranteed the independence of about 309 German states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098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Terms of the Treaty, continued.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828800"/>
            <a:ext cx="6052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Each prince had the right to declare war and negotiate treaties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438400"/>
            <a:ext cx="6088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Princes would continue to meet in the imperial Diet (assembly)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3048000"/>
            <a:ext cx="664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They will now get to approve any request from the Emperor for taxes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733800"/>
            <a:ext cx="7022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Allows Lutherans and Calvinists but no other Protestant denominations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343400"/>
            <a:ext cx="702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Acknowledges territorial and political changes of the previous 50 years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4876800"/>
            <a:ext cx="7576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recognizes Dutch Netherlands, and the Swiss Confederation as </a:t>
            </a:r>
            <a:r>
              <a:rPr lang="en-US" dirty="0" err="1" smtClean="0"/>
              <a:t>ind</a:t>
            </a:r>
            <a:r>
              <a:rPr lang="en-US" dirty="0" smtClean="0"/>
              <a:t>. states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908" y="228600"/>
            <a:ext cx="867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King of Sweden, Gustavus Adolphus                                          had taken and lost huge parts of German Territory</a:t>
            </a:r>
            <a:endParaRPr lang="en-US" dirty="0"/>
          </a:p>
        </p:txBody>
      </p:sp>
      <p:pic>
        <p:nvPicPr>
          <p:cNvPr id="3" name="Picture 2" descr="GustavusAdolphu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0"/>
            <a:ext cx="1905000" cy="3810000"/>
          </a:xfrm>
          <a:prstGeom prst="rect">
            <a:avLst/>
          </a:prstGeom>
        </p:spPr>
      </p:pic>
      <p:pic>
        <p:nvPicPr>
          <p:cNvPr id="4" name="Picture 3" descr="swEDEN16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2600"/>
            <a:ext cx="2788633" cy="3651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2362200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Treaty left him in charge of some German areas along the Baltic and North seas</a:t>
            </a:r>
            <a:endParaRPr lang="en-US" dirty="0"/>
          </a:p>
        </p:txBody>
      </p:sp>
      <p:sp>
        <p:nvSpPr>
          <p:cNvPr id="6" name="Donut 5"/>
          <p:cNvSpPr/>
          <p:nvPr/>
        </p:nvSpPr>
        <p:spPr>
          <a:xfrm>
            <a:off x="1600200" y="3962400"/>
            <a:ext cx="990600" cy="914400"/>
          </a:xfrm>
          <a:prstGeom prst="donut">
            <a:avLst>
              <a:gd name="adj" fmla="val 21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0" y="4953000"/>
            <a:ext cx="533400" cy="533400"/>
          </a:xfrm>
          <a:prstGeom prst="donut">
            <a:avLst>
              <a:gd name="adj" fmla="val 39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609600" y="4953000"/>
            <a:ext cx="533400" cy="533400"/>
          </a:xfrm>
          <a:prstGeom prst="donut">
            <a:avLst>
              <a:gd name="adj" fmla="val 39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486400"/>
            <a:ext cx="4385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 France gained parts of Alsace and Lorraine</a:t>
            </a:r>
            <a:endParaRPr lang="en-US" dirty="0"/>
          </a:p>
        </p:txBody>
      </p:sp>
      <p:pic>
        <p:nvPicPr>
          <p:cNvPr id="10" name="Picture 9" descr="AlsaceLorraine_ma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886200"/>
            <a:ext cx="2745449" cy="282892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629400" y="4114800"/>
            <a:ext cx="914400" cy="1066800"/>
          </a:xfrm>
          <a:prstGeom prst="ellipse">
            <a:avLst/>
          </a:prstGeom>
          <a:noFill/>
          <a:ln w="1079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60198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boundaries set by the peace will remain unchanged for almost 150 years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5435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The Rise of Prussia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 descr="pruss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2" y="928687"/>
            <a:ext cx="7267575" cy="500062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dwil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533400"/>
            <a:ext cx="1475994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228600"/>
            <a:ext cx="6006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German prince gained a lot from the peace of Westphalia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1" y="6096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Frederick William, Elector of Brandenburg                            was of the Hohenzollern Family.  They’d ruled Brandenburg since the                          1400s.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667000"/>
            <a:ext cx="8240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Had become Lutherans during the reformation</a:t>
            </a:r>
          </a:p>
          <a:p>
            <a:endParaRPr lang="en-US" dirty="0" smtClean="0"/>
          </a:p>
          <a:p>
            <a:r>
              <a:rPr lang="en-US" dirty="0" smtClean="0"/>
              <a:t>1618 they inherited Prussia and got other German lands with the Peace of Westphalia</a:t>
            </a:r>
            <a:endParaRPr lang="en-US" dirty="0"/>
          </a:p>
        </p:txBody>
      </p:sp>
      <p:pic>
        <p:nvPicPr>
          <p:cNvPr id="6" name="Picture 5" descr="brandenbur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3975"/>
            <a:ext cx="2990850" cy="3354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56528" y="3886200"/>
            <a:ext cx="6687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Brandenburg had been invaded several times during the 30 years war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45720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Invaders had destroyed Berlin and much of the countryside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52800" y="5334000"/>
            <a:ext cx="580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this </a:t>
            </a:r>
            <a:r>
              <a:rPr lang="en-US" dirty="0" err="1" smtClean="0"/>
              <a:t>FredWill</a:t>
            </a:r>
            <a:r>
              <a:rPr lang="en-US" dirty="0" smtClean="0"/>
              <a:t> establishes absolute control over his land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rman_Nobili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447800"/>
            <a:ext cx="2703576" cy="37883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59603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do this, he built a strong army that was under his control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                     BUT</a:t>
            </a:r>
          </a:p>
          <a:p>
            <a:endParaRPr lang="en-US" dirty="0" smtClean="0"/>
          </a:p>
          <a:p>
            <a:r>
              <a:rPr lang="en-US" dirty="0" smtClean="0"/>
              <a:t>Armies are expensive so to raise money he tried to raise taxes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209800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noble landowners said </a:t>
            </a:r>
            <a:r>
              <a:rPr lang="en-US" dirty="0" smtClean="0">
                <a:solidFill>
                  <a:srgbClr val="FF0000"/>
                </a:solidFill>
              </a:rPr>
              <a:t>NO!!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 eventually forces and compromises his way to collecting taxes for the army and the Junkers don’t have to pay any taxes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Ruling a strong Prussian state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0668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During the 1700s the Hohenzollerns established an Absolute monarchy an transformed Prussia from a small state to a major power.</a:t>
            </a:r>
            <a:endParaRPr lang="en-US" dirty="0"/>
          </a:p>
        </p:txBody>
      </p:sp>
      <p:pic>
        <p:nvPicPr>
          <p:cNvPr id="4" name="Picture 3" descr="fred_wi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2447934" cy="29420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24384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1713 Frederick William I (grandson to FW) dedicates his life to making the state stronger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38400" y="3505200"/>
            <a:ext cx="6705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recruited officers from the Junker class and sets up universities to train them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38400" y="42672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believed strongly in discipline and obedience and he tended to go through the streets telling people how they should dress, live, etc.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257800"/>
            <a:ext cx="685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Strengthened the economy also.</a:t>
            </a:r>
          </a:p>
          <a:p>
            <a:endParaRPr lang="en-US" dirty="0" smtClean="0"/>
          </a:p>
          <a:p>
            <a:r>
              <a:rPr lang="en-US" dirty="0" smtClean="0"/>
              <a:t>Because the population was small, he encouraged Protestants from France and other Catholic areas to settle his lands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Newcomers contributed to his nation’s growth.</a:t>
            </a:r>
          </a:p>
          <a:p>
            <a:endParaRPr lang="en-US" dirty="0" smtClean="0"/>
          </a:p>
          <a:p>
            <a:r>
              <a:rPr lang="en-US" dirty="0" smtClean="0"/>
              <a:t>Whenever something bad happened somewhere else he would send out emissaries to get more settlers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4478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Peasants got land and merchants got loans to restart businesses.</a:t>
            </a:r>
            <a:endParaRPr lang="en-US" dirty="0"/>
          </a:p>
        </p:txBody>
      </p:sp>
      <p:pic>
        <p:nvPicPr>
          <p:cNvPr id="4" name="Picture 3" descr="A-Young-Frederick-the-Gre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3000270" cy="3337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2286000"/>
            <a:ext cx="591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FW I’s son Frederick seemed unlikely to be a good successor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3048000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 father thought that his hobbies were foolish.</a:t>
            </a:r>
          </a:p>
          <a:p>
            <a:endParaRPr lang="en-US" dirty="0" smtClean="0"/>
          </a:p>
          <a:p>
            <a:r>
              <a:rPr lang="en-US" dirty="0" smtClean="0"/>
              <a:t>But when Frederick became Frederick II in 1740 he proved an even better leader than his father.</a:t>
            </a:r>
          </a:p>
          <a:p>
            <a:endParaRPr lang="en-US" dirty="0" smtClean="0"/>
          </a:p>
          <a:p>
            <a:r>
              <a:rPr lang="en-US" dirty="0" smtClean="0"/>
              <a:t>Became known as Frederick the Great.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sterrike174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3714750" cy="43132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Forceful Rulers in the Austrian Empire</a:t>
            </a:r>
            <a:endParaRPr lang="en-US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0" y="16764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were many different cultures and languages in the empire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2438400"/>
            <a:ext cx="541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Austria was German Speaking</a:t>
            </a:r>
          </a:p>
          <a:p>
            <a:endParaRPr lang="en-US" dirty="0" smtClean="0"/>
          </a:p>
          <a:p>
            <a:r>
              <a:rPr lang="en-US" dirty="0" smtClean="0"/>
              <a:t>Bohemians were Slavic</a:t>
            </a:r>
          </a:p>
          <a:p>
            <a:endParaRPr lang="en-US" dirty="0" smtClean="0"/>
          </a:p>
          <a:p>
            <a:r>
              <a:rPr lang="en-US" dirty="0" smtClean="0"/>
              <a:t>Hungary was the homeland to the Magyars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0" y="1295400"/>
            <a:ext cx="685800" cy="304800"/>
          </a:xfrm>
          <a:prstGeom prst="roundRect">
            <a:avLst/>
          </a:prstGeom>
          <a:solidFill>
            <a:srgbClr val="2E71DE"/>
          </a:solidFill>
          <a:ln>
            <a:solidFill>
              <a:srgbClr val="2E71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Between 1648 and 1740 the Hapsburgs tried to limit the power of the local nobles and make the Austrian Empire a Catholic Stronghold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621166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took land from Protestant nobles in Bohemia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les V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"/>
            <a:ext cx="3486150" cy="4648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47800" y="304800"/>
            <a:ext cx="7394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Hapsburg empire was fragile though and Charles VI had no son to inherit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10668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feared that the princes of Austria wouldn’t recognize his daughter Maria Theresa as Ruler</a:t>
            </a:r>
            <a:endParaRPr lang="en-US" dirty="0"/>
          </a:p>
        </p:txBody>
      </p:sp>
      <p:pic>
        <p:nvPicPr>
          <p:cNvPr id="6" name="Picture 5" descr="maria theres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0" y="1752600"/>
            <a:ext cx="2794000" cy="345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105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persuaded the German princes to sign the </a:t>
            </a:r>
            <a:r>
              <a:rPr lang="en-US" dirty="0" smtClean="0">
                <a:ln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Pragmatic Sanction</a:t>
            </a:r>
            <a:endParaRPr lang="en-US" dirty="0">
              <a:ln>
                <a:solidFill>
                  <a:srgbClr val="FF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5562600"/>
            <a:ext cx="63900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States that Hapsburg lands wouldn’t be divided</a:t>
            </a:r>
          </a:p>
          <a:p>
            <a:r>
              <a:rPr lang="en-US" dirty="0" smtClean="0"/>
              <a:t>Recognized Maria Theresa’s right to inherit the throne</a:t>
            </a:r>
          </a:p>
          <a:p>
            <a:r>
              <a:rPr lang="en-US" dirty="0" smtClean="0"/>
              <a:t>Forced other European countries to recognize the Sanction as well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8285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Charles VI died in 1740 and Frederick the Great ignored the Sanction and seized Silesia.</a:t>
            </a:r>
            <a:endParaRPr lang="en-US" dirty="0"/>
          </a:p>
        </p:txBody>
      </p:sp>
      <p:pic>
        <p:nvPicPr>
          <p:cNvPr id="3" name="Picture 2" descr="war_austrian_success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609600"/>
            <a:ext cx="3581400" cy="3396553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7239000" y="1219200"/>
            <a:ext cx="685800" cy="762000"/>
          </a:xfrm>
          <a:prstGeom prst="donut">
            <a:avLst>
              <a:gd name="adj" fmla="val 62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838200"/>
            <a:ext cx="487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valuable because of its iron ore and strong textile industry</a:t>
            </a:r>
          </a:p>
          <a:p>
            <a:endParaRPr lang="en-US" dirty="0" smtClean="0"/>
          </a:p>
          <a:p>
            <a:r>
              <a:rPr lang="en-US" dirty="0" smtClean="0"/>
              <a:t>Maria Theresa had to act fast to protect her place on the throne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971800"/>
            <a:ext cx="9181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War of Austrian Succession</a:t>
            </a:r>
            <a:endParaRPr lang="en-US" sz="5400" b="1" cap="none" spc="0" dirty="0">
              <a:ln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962400"/>
            <a:ext cx="7391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Maria Theresa was 23 years old when she became queen of Austria</a:t>
            </a:r>
          </a:p>
          <a:p>
            <a:endParaRPr lang="en-US" dirty="0" smtClean="0"/>
          </a:p>
          <a:p>
            <a:r>
              <a:rPr lang="en-US" dirty="0" smtClean="0"/>
              <a:t>She had just had her son with her husband Joseph when she went to Hungary for help</a:t>
            </a:r>
          </a:p>
          <a:p>
            <a:endParaRPr lang="en-US" dirty="0" smtClean="0"/>
          </a:p>
          <a:p>
            <a:r>
              <a:rPr lang="en-US" dirty="0" smtClean="0"/>
              <a:t>She promised to safeguard their traditional rights, showed them there was a male heir, and got their help</a:t>
            </a:r>
          </a:p>
          <a:p>
            <a:endParaRPr lang="en-US" dirty="0" smtClean="0"/>
          </a:p>
          <a:p>
            <a:r>
              <a:rPr lang="en-US" dirty="0" smtClean="0"/>
              <a:t>	They sent 100,000 troops to fight the Prussians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 countries joined the war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France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B050"/>
                </a:solidFill>
              </a:rPr>
              <a:t>Spain</a:t>
            </a:r>
            <a:r>
              <a:rPr lang="en-US" dirty="0" smtClean="0"/>
              <a:t> helped the </a:t>
            </a:r>
            <a:r>
              <a:rPr lang="en-US" dirty="0" smtClean="0">
                <a:solidFill>
                  <a:srgbClr val="00B050"/>
                </a:solidFill>
              </a:rPr>
              <a:t>Prussians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Great Britain </a:t>
            </a:r>
            <a:r>
              <a:rPr lang="en-US" dirty="0" smtClean="0"/>
              <a:t>and the </a:t>
            </a:r>
            <a:r>
              <a:rPr lang="en-US" dirty="0" smtClean="0">
                <a:solidFill>
                  <a:srgbClr val="FF0000"/>
                </a:solidFill>
              </a:rPr>
              <a:t>Dutch Netherlands </a:t>
            </a:r>
            <a:r>
              <a:rPr lang="en-US" dirty="0" smtClean="0"/>
              <a:t>sided with </a:t>
            </a:r>
            <a:r>
              <a:rPr lang="en-US" dirty="0" smtClean="0">
                <a:solidFill>
                  <a:srgbClr val="FF0000"/>
                </a:solidFill>
              </a:rPr>
              <a:t>Austria</a:t>
            </a:r>
            <a:r>
              <a:rPr lang="en-US" dirty="0" smtClean="0"/>
              <a:t> BUT  they only sent money, not troops.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505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1748 signed the </a:t>
            </a:r>
            <a:r>
              <a:rPr lang="en-US" dirty="0" smtClean="0">
                <a:solidFill>
                  <a:srgbClr val="FF0000"/>
                </a:solidFill>
              </a:rPr>
              <a:t>Treaty of Aix-la-Chapelle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 descr="web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371600"/>
            <a:ext cx="1538284" cy="266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1" y="47244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said that all areas went back to where they were before the war except Silesia, which Frederick could keep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3050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European Balance of Power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91440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1750 Austria and Prussia were among the major powers in Europe</a:t>
            </a:r>
          </a:p>
          <a:p>
            <a:endParaRPr lang="en-US" dirty="0" smtClean="0"/>
          </a:p>
          <a:p>
            <a:r>
              <a:rPr lang="en-US" dirty="0" smtClean="0"/>
              <a:t>	They both had strong central governments and absolute monarchs</a:t>
            </a:r>
          </a:p>
          <a:p>
            <a:r>
              <a:rPr lang="en-US" dirty="0" smtClean="0"/>
              <a:t>	They had strong standing armies</a:t>
            </a:r>
          </a:p>
          <a:p>
            <a:endParaRPr lang="en-US" dirty="0" smtClean="0"/>
          </a:p>
          <a:p>
            <a:r>
              <a:rPr lang="en-US" dirty="0" smtClean="0"/>
              <a:t>Now there’s a race to balance power</a:t>
            </a:r>
          </a:p>
          <a:p>
            <a:r>
              <a:rPr lang="en-US" dirty="0" smtClean="0"/>
              <a:t>	The major European powers competed for trade and territory</a:t>
            </a:r>
          </a:p>
          <a:p>
            <a:r>
              <a:rPr lang="en-US" dirty="0" smtClean="0"/>
              <a:t>		England and France will be against each other in every major war 			because of this</a:t>
            </a:r>
          </a:p>
          <a:p>
            <a:endParaRPr lang="en-US" dirty="0" smtClean="0"/>
          </a:p>
          <a:p>
            <a:r>
              <a:rPr lang="en-US" dirty="0" smtClean="0"/>
              <a:t>		Austria wanted revenge against Prussia for taking Silesia</a:t>
            </a:r>
          </a:p>
          <a:p>
            <a:endParaRPr lang="en-US" dirty="0" smtClean="0"/>
          </a:p>
          <a:p>
            <a:r>
              <a:rPr lang="en-US" dirty="0" smtClean="0"/>
              <a:t>		Prussia and Russia wanted to expand their territories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All of these conflicts eventually lead to the </a:t>
            </a:r>
            <a:r>
              <a:rPr lang="en-US" b="1" dirty="0" smtClean="0">
                <a:solidFill>
                  <a:srgbClr val="FF0000"/>
                </a:solidFill>
              </a:rPr>
              <a:t>SEVEN YEARS WAR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th-fo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74479" cy="4214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72201" y="0"/>
            <a:ext cx="2971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Fought on 3 Continents</a:t>
            </a:r>
          </a:p>
          <a:p>
            <a:r>
              <a:rPr lang="en-US" dirty="0" smtClean="0"/>
              <a:t> 	- Europe</a:t>
            </a:r>
          </a:p>
          <a:p>
            <a:r>
              <a:rPr lang="en-US" dirty="0" smtClean="0"/>
              <a:t>	- Asia</a:t>
            </a:r>
          </a:p>
          <a:p>
            <a:r>
              <a:rPr lang="en-US" dirty="0" smtClean="0"/>
              <a:t>	- North America</a:t>
            </a:r>
          </a:p>
          <a:p>
            <a:endParaRPr lang="en-US" dirty="0" smtClean="0"/>
          </a:p>
          <a:p>
            <a:r>
              <a:rPr lang="en-US" dirty="0" smtClean="0"/>
              <a:t>In North America it was called the </a:t>
            </a:r>
            <a:r>
              <a:rPr lang="en-US" dirty="0" smtClean="0">
                <a:solidFill>
                  <a:srgbClr val="FF0000"/>
                </a:solidFill>
              </a:rPr>
              <a:t>French and Indian War.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343400"/>
            <a:ext cx="70368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1756 Frederick the Great invaded Saxony</a:t>
            </a:r>
          </a:p>
          <a:p>
            <a:r>
              <a:rPr lang="en-US" dirty="0" smtClean="0"/>
              <a:t>	He faced the combined forces of France, Austria, and Russia</a:t>
            </a:r>
          </a:p>
          <a:p>
            <a:r>
              <a:rPr lang="en-US" dirty="0" smtClean="0"/>
              <a:t>	Only pulling out of Saxony could save the Prussians from defeat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562600"/>
            <a:ext cx="6593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French and British fought in N. America and India</a:t>
            </a:r>
          </a:p>
          <a:p>
            <a:r>
              <a:rPr lang="en-US" dirty="0" smtClean="0"/>
              <a:t>	British captured Quebec and gained control of New France</a:t>
            </a:r>
          </a:p>
          <a:p>
            <a:r>
              <a:rPr lang="en-US" dirty="0" smtClean="0"/>
              <a:t>	Drove the French out of India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Peace of Paris 1763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kckbritish-era-1763-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8200"/>
            <a:ext cx="4311250" cy="36850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95801" y="11430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Britain received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Canada and all French possessions east of the Mississippi River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 rot="2454069">
            <a:off x="1183897" y="258714"/>
            <a:ext cx="1132469" cy="403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0" y="2514600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Spain got </a:t>
            </a:r>
            <a:r>
              <a:rPr lang="en-US" dirty="0" smtClean="0">
                <a:solidFill>
                  <a:srgbClr val="FF0000"/>
                </a:solidFill>
              </a:rPr>
              <a:t>Louisiana</a:t>
            </a:r>
          </a:p>
        </p:txBody>
      </p:sp>
      <p:sp>
        <p:nvSpPr>
          <p:cNvPr id="7" name="Oval 6"/>
          <p:cNvSpPr/>
          <p:nvPr/>
        </p:nvSpPr>
        <p:spPr>
          <a:xfrm>
            <a:off x="0" y="1828800"/>
            <a:ext cx="609600" cy="2362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48200" y="35814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France got its trading ports back in India and kept 2 sugar producing areas in the W. Indies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029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would cause problems between the British and the French for decades and cause debt in both nations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AndNearEast1519-1700.jpg"/>
          <p:cNvPicPr>
            <a:picLocks noChangeAspect="1"/>
          </p:cNvPicPr>
          <p:nvPr/>
        </p:nvPicPr>
        <p:blipFill>
          <a:blip r:embed="rId3"/>
          <a:srcRect l="42000" t="5624" r="7000" b="3594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5908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>
                  <a:solidFill>
                    <a:schemeClr val="bg1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Developments in Eastern Europe</a:t>
            </a:r>
            <a:endParaRPr lang="en-US" sz="4800" b="1" cap="none" spc="0" dirty="0">
              <a:ln w="11430">
                <a:solidFill>
                  <a:schemeClr val="bg1"/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34951" y="0"/>
            <a:ext cx="9278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300" b="1" cap="none" spc="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Romanov Dynasty in Russia</a:t>
            </a:r>
            <a:endParaRPr lang="en-US" sz="5300" b="1" cap="none" spc="0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990600"/>
            <a:ext cx="792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During the 1400s and 1500s  Russia emerged as a powerful state in Eastern Europe</a:t>
            </a:r>
            <a:endParaRPr lang="en-US" dirty="0"/>
          </a:p>
        </p:txBody>
      </p:sp>
      <p:pic>
        <p:nvPicPr>
          <p:cNvPr id="4" name="Picture 3" descr="ivAN II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7800"/>
            <a:ext cx="1603938" cy="2019300"/>
          </a:xfrm>
          <a:prstGeom prst="rect">
            <a:avLst/>
          </a:prstGeom>
        </p:spPr>
      </p:pic>
      <p:pic>
        <p:nvPicPr>
          <p:cNvPr id="5" name="Picture 4" descr="ivan_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1371600"/>
            <a:ext cx="1249808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28956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Ivan III and Ivan IV brought the lands around Moscow under their control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52800" y="1905000"/>
            <a:ext cx="3205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(Ivan </a:t>
            </a:r>
            <a:r>
              <a:rPr lang="en-US" dirty="0" err="1" smtClean="0"/>
              <a:t>Grozni</a:t>
            </a:r>
            <a:r>
              <a:rPr lang="en-US" dirty="0" smtClean="0"/>
              <a:t> or Ivan the Terrible)</a:t>
            </a:r>
            <a:endParaRPr lang="en-US" dirty="0"/>
          </a:p>
        </p:txBody>
      </p:sp>
      <p:cxnSp>
        <p:nvCxnSpPr>
          <p:cNvPr id="9" name="Curved Connector 8"/>
          <p:cNvCxnSpPr>
            <a:stCxn id="7" idx="2"/>
          </p:cNvCxnSpPr>
          <p:nvPr/>
        </p:nvCxnSpPr>
        <p:spPr>
          <a:xfrm rot="5400000">
            <a:off x="3919862" y="1631091"/>
            <a:ext cx="392668" cy="1679151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Picture 11" descr="IvanIV_Rep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38600"/>
            <a:ext cx="9144000" cy="2819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3657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Ivan IV accidentally killed his son and heir after a fight over is daughter-in-law’s being beaten for </a:t>
            </a:r>
            <a:r>
              <a:rPr lang="en-US" dirty="0" smtClean="0">
                <a:solidFill>
                  <a:schemeClr val="bg1"/>
                </a:solidFill>
              </a:rPr>
              <a:t>being immodestly dressed and having a miscarriage as a result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eodor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373" y="914400"/>
            <a:ext cx="3955627" cy="4876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9067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 Czars (Tsars) they claimed absolute power</a:t>
            </a:r>
          </a:p>
          <a:p>
            <a:r>
              <a:rPr lang="en-US" dirty="0" smtClean="0"/>
              <a:t>	But when Ivan IV died there was a long period when Russia had no strong leader</a:t>
            </a:r>
          </a:p>
          <a:p>
            <a:endParaRPr lang="en-US" dirty="0" smtClean="0"/>
          </a:p>
          <a:p>
            <a:r>
              <a:rPr lang="en-US" dirty="0" smtClean="0"/>
              <a:t>	- His son Feodor I was inept</a:t>
            </a:r>
          </a:p>
          <a:p>
            <a:endParaRPr lang="en-US" dirty="0" smtClean="0"/>
          </a:p>
          <a:p>
            <a:r>
              <a:rPr lang="en-US" dirty="0" smtClean="0"/>
              <a:t>This became known as the Time of Troubles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98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During this time (1604 – 1613) nobles in Russia schemed to put their own candidates on the throne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00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a new Czar was installed he would be murdered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sar_Mikhail_I_-cropp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45936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0" y="304800"/>
            <a:ext cx="5029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Finally in 1613 the nobles elected 17 y/o Mikhail Romanov as Czar</a:t>
            </a:r>
          </a:p>
          <a:p>
            <a:endParaRPr lang="en-US" dirty="0" smtClean="0"/>
          </a:p>
          <a:p>
            <a:r>
              <a:rPr lang="en-US" dirty="0" smtClean="0"/>
              <a:t>This dynasty will rule Russia until 1917</a:t>
            </a:r>
          </a:p>
          <a:p>
            <a:endParaRPr lang="en-US" dirty="0" smtClean="0"/>
          </a:p>
          <a:p>
            <a:r>
              <a:rPr lang="en-US" dirty="0" smtClean="0"/>
              <a:t>Mikhail knew that as an elected monarch his power would be limited so over time he and his heirs did away with the tradition of electing Czars</a:t>
            </a:r>
          </a:p>
          <a:p>
            <a:endParaRPr lang="en-US" dirty="0" smtClean="0"/>
          </a:p>
          <a:p>
            <a:r>
              <a:rPr lang="en-US" dirty="0" smtClean="0"/>
              <a:t>He brought Nobles under his control by giving them absolute power over their peasants and enacting strict laws to keep them from running away</a:t>
            </a:r>
          </a:p>
          <a:p>
            <a:endParaRPr lang="en-US" dirty="0" smtClean="0"/>
          </a:p>
          <a:p>
            <a:r>
              <a:rPr lang="en-US" dirty="0" smtClean="0"/>
              <a:t>Serfdom in Russia was unlike serfdom in the rest of Europe and more closely resembled slavery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Romanovs expanded their territory to the east </a:t>
            </a:r>
          </a:p>
          <a:p>
            <a:endParaRPr lang="en-US" dirty="0" smtClean="0"/>
          </a:p>
          <a:p>
            <a:r>
              <a:rPr lang="en-US" dirty="0" smtClean="0"/>
              <a:t>Russian traders and trappers crossed the Ural Mountains and discovered that Siberia had vast iron, timber and fur resources</a:t>
            </a:r>
            <a:endParaRPr lang="en-US" dirty="0"/>
          </a:p>
        </p:txBody>
      </p:sp>
      <p:pic>
        <p:nvPicPr>
          <p:cNvPr id="3" name="Picture 2" descr="siberia-vall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5562600" cy="4171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257800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Russians went as far east as the Bering Strait</a:t>
            </a:r>
          </a:p>
          <a:p>
            <a:endParaRPr lang="en-US" dirty="0" smtClean="0"/>
          </a:p>
          <a:p>
            <a:r>
              <a:rPr lang="en-US" dirty="0" smtClean="0"/>
              <a:t>By the end of the 1600s, Russia extended to the Pacific ocean</a:t>
            </a:r>
            <a:endParaRPr lang="en-US" dirty="0"/>
          </a:p>
        </p:txBody>
      </p:sp>
      <p:pic>
        <p:nvPicPr>
          <p:cNvPr id="5" name="Picture 4" descr="russian expansio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4367626"/>
            <a:ext cx="3810000" cy="2490373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ter-the-great-2-siz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974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-1524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Peter the Grea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 1689 - 1725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1" y="762000"/>
            <a:ext cx="434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Expanded Russia to the West</a:t>
            </a:r>
          </a:p>
          <a:p>
            <a:endParaRPr lang="en-US" dirty="0" smtClean="0"/>
          </a:p>
          <a:p>
            <a:r>
              <a:rPr lang="en-US" dirty="0" smtClean="0"/>
              <a:t>Encouraged Westernization</a:t>
            </a:r>
          </a:p>
          <a:p>
            <a:endParaRPr lang="en-US" dirty="0" smtClean="0"/>
          </a:p>
          <a:p>
            <a:r>
              <a:rPr lang="en-US" dirty="0" smtClean="0"/>
              <a:t>Introduced Western dress, Military skills and technology</a:t>
            </a:r>
          </a:p>
          <a:p>
            <a:endParaRPr lang="en-US" dirty="0" smtClean="0"/>
          </a:p>
          <a:p>
            <a:r>
              <a:rPr lang="en-US" dirty="0" smtClean="0"/>
              <a:t>1696 – visited W. Europe and worked in disguise to learn about technology</a:t>
            </a:r>
          </a:p>
          <a:p>
            <a:endParaRPr lang="en-US" dirty="0" smtClean="0"/>
          </a:p>
          <a:p>
            <a:r>
              <a:rPr lang="en-US" dirty="0" smtClean="0"/>
              <a:t>	Didn’t usually work because he 	was 7’ tall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bles.jpg"/>
          <p:cNvPicPr>
            <a:picLocks noChangeAspect="1"/>
          </p:cNvPicPr>
          <p:nvPr/>
        </p:nvPicPr>
        <p:blipFill>
          <a:blip r:embed="rId3"/>
          <a:srcRect l="7692" t="5333" r="7101" b="4000"/>
          <a:stretch>
            <a:fillRect/>
          </a:stretch>
        </p:blipFill>
        <p:spPr>
          <a:xfrm>
            <a:off x="0" y="2971800"/>
            <a:ext cx="2743200" cy="3886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Peter’s Reforms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1" y="1295400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Hired 700 European engineers, shipbuilders and mathematicians and paid them high salaries to teach their skills to Russians</a:t>
            </a:r>
          </a:p>
          <a:p>
            <a:pPr marL="342900" indent="-342900">
              <a:buAutoNum type="arabicPeriod"/>
            </a:pPr>
            <a:r>
              <a:rPr lang="en-US" dirty="0" smtClean="0"/>
              <a:t>Had scholars simplify the Russian Alphabet</a:t>
            </a:r>
          </a:p>
          <a:p>
            <a:pPr marL="342900" indent="-342900">
              <a:buAutoNum type="arabicPeriod"/>
            </a:pPr>
            <a:r>
              <a:rPr lang="en-US" dirty="0" smtClean="0"/>
              <a:t>Forced nobles to give up “backwards” traditions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Ordered them to shave off their beards and fined those who refused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Insisted that Russian Noble women be seen in public and dress in French Fashion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37152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4"/>
            </a:pPr>
            <a:r>
              <a:rPr lang="en-US" dirty="0" smtClean="0"/>
              <a:t>He modeled the government after the Gov. of Louis XIV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He replaced the </a:t>
            </a:r>
            <a:r>
              <a:rPr lang="en-US" dirty="0" err="1" smtClean="0"/>
              <a:t>Duma</a:t>
            </a:r>
            <a:r>
              <a:rPr lang="en-US" dirty="0" smtClean="0"/>
              <a:t> (elected assembly) with a senate he could order around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Set up a bureaucracy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Promoted talented commoners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Sent nobles’ sons abroad to study</a:t>
            </a:r>
          </a:p>
          <a:p>
            <a:pPr marL="800100" lvl="1" indent="-342900">
              <a:buFontTx/>
              <a:buChar char="-"/>
            </a:pPr>
            <a:r>
              <a:rPr lang="en-US" dirty="0" smtClean="0"/>
              <a:t>Forced nobles to serve in the army or as </a:t>
            </a:r>
            <a:r>
              <a:rPr lang="en-US" dirty="0" err="1" smtClean="0"/>
              <a:t>gov</a:t>
            </a:r>
            <a:r>
              <a:rPr lang="en-US" dirty="0" smtClean="0"/>
              <a:t>. officials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2438400"/>
            <a:ext cx="4253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Foreign Policy</a:t>
            </a:r>
          </a:p>
          <a:p>
            <a:r>
              <a:rPr lang="en-US" dirty="0" smtClean="0"/>
              <a:t>	Expanded Russian borders</a:t>
            </a:r>
          </a:p>
          <a:p>
            <a:r>
              <a:rPr lang="en-US" dirty="0" smtClean="0"/>
              <a:t>	Main goal was a warm water port</a:t>
            </a:r>
          </a:p>
        </p:txBody>
      </p:sp>
      <p:pic>
        <p:nvPicPr>
          <p:cNvPr id="4" name="Picture 3" descr="RussiaGeo.jpg"/>
          <p:cNvPicPr>
            <a:picLocks noChangeAspect="1"/>
          </p:cNvPicPr>
          <p:nvPr/>
        </p:nvPicPr>
        <p:blipFill>
          <a:blip r:embed="rId3"/>
          <a:srcRect t="5405"/>
          <a:stretch>
            <a:fillRect/>
          </a:stretch>
        </p:blipFill>
        <p:spPr>
          <a:xfrm>
            <a:off x="4343400" y="1676400"/>
            <a:ext cx="4800600" cy="40005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lti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0"/>
            <a:ext cx="2639805" cy="24193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1700 – fought Sweden for control of the Baltic</a:t>
            </a:r>
          </a:p>
          <a:p>
            <a:endParaRPr lang="en-US" dirty="0" smtClean="0"/>
          </a:p>
          <a:p>
            <a:r>
              <a:rPr lang="en-US" dirty="0" smtClean="0"/>
              <a:t>Russian army of 40,000 were flattened by a Swedish army of 8,000 led by Charles XII</a:t>
            </a:r>
            <a:endParaRPr lang="en-US" dirty="0"/>
          </a:p>
        </p:txBody>
      </p:sp>
      <p:pic>
        <p:nvPicPr>
          <p:cNvPr id="4" name="Picture 3" descr="charles XI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19200"/>
            <a:ext cx="2095500" cy="2409825"/>
          </a:xfrm>
          <a:prstGeom prst="rect">
            <a:avLst/>
          </a:prstGeom>
        </p:spPr>
      </p:pic>
      <p:pic>
        <p:nvPicPr>
          <p:cNvPr id="6" name="Picture 5" descr="poltav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3276600"/>
            <a:ext cx="3810000" cy="2501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1" y="2667000"/>
            <a:ext cx="632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response Peter rebuilt his army on the western model and in 1709 defeated the Swedes at the Battle of Poltava 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0" y="5715000"/>
            <a:ext cx="5643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He gained a trading port on the Baltic Sea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6324600"/>
            <a:ext cx="6320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Decided to build his new capitol here and named it St. Petersburg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therine-the-great-1-siz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6800" cy="4597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Catherine the Great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1" y="10668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Was not born Catherine, was not born Russian, and was not born Great</a:t>
            </a:r>
          </a:p>
          <a:p>
            <a:endParaRPr lang="en-US" dirty="0" smtClean="0"/>
          </a:p>
          <a:p>
            <a:r>
              <a:rPr lang="en-US" dirty="0" smtClean="0"/>
              <a:t>She was a German Princess who learned Russian and converted to Orthodoxy then married Peter III</a:t>
            </a:r>
          </a:p>
          <a:p>
            <a:endParaRPr lang="en-US" dirty="0" smtClean="0"/>
          </a:p>
          <a:p>
            <a:r>
              <a:rPr lang="en-US" dirty="0" smtClean="0"/>
              <a:t>She took over Russia as Czarina when he died and she ruled for 34 years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" y="4570323"/>
            <a:ext cx="9067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She won the support of the nobles by writing up a charter of their rights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	Exempted from taxes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	Excused them from the services that Peter The Great had required of them</a:t>
            </a:r>
          </a:p>
          <a:p>
            <a:pPr lvl="0"/>
            <a:endParaRPr lang="en-US" dirty="0" smtClean="0">
              <a:solidFill>
                <a:prstClr val="black"/>
              </a:solidFill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		Peasants  now expect a charter of their rights, and when this doesn’t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		happen, they rebel.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			This is the largest rebellion in Russian history, but it fails 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7767896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Catherine became known as “the Great” because of her aggressive foreign policy</a:t>
            </a:r>
          </a:p>
          <a:p>
            <a:endParaRPr lang="en-US" dirty="0" smtClean="0"/>
          </a:p>
          <a:p>
            <a:r>
              <a:rPr lang="en-US" dirty="0" smtClean="0"/>
              <a:t>	She won a warm water port on the Black Sea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She got a piece of Poland in return for not chopping up the Ottoman Empire</a:t>
            </a:r>
            <a:endParaRPr lang="en-US" dirty="0"/>
          </a:p>
        </p:txBody>
      </p:sp>
      <p:pic>
        <p:nvPicPr>
          <p:cNvPr id="4" name="Picture 3" descr="black s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828800"/>
            <a:ext cx="4708111" cy="3681984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Partitions of Poland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partition of pol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58674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5115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1772, the first of 3 partitions of Poland took place</a:t>
            </a:r>
          </a:p>
          <a:p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3" name="Picture 2" descr="partition of pol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762000"/>
            <a:ext cx="4421062" cy="34674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4038600"/>
            <a:ext cx="190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Maria Theresa of Austria took Galicia even though she initially protested carving up Poland</a:t>
            </a:r>
            <a:endParaRPr lang="en-US" dirty="0"/>
          </a:p>
        </p:txBody>
      </p:sp>
      <p:cxnSp>
        <p:nvCxnSpPr>
          <p:cNvPr id="6" name="Elbow Connector 5"/>
          <p:cNvCxnSpPr/>
          <p:nvPr/>
        </p:nvCxnSpPr>
        <p:spPr>
          <a:xfrm rot="10800000">
            <a:off x="5029200" y="2286000"/>
            <a:ext cx="2133600" cy="15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" y="838200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Frederick the Great took western Poland with Brandenburg and Prussia</a:t>
            </a:r>
            <a:endParaRPr lang="en-US" dirty="0"/>
          </a:p>
        </p:txBody>
      </p:sp>
      <p:cxnSp>
        <p:nvCxnSpPr>
          <p:cNvPr id="9" name="Shape 8"/>
          <p:cNvCxnSpPr>
            <a:stCxn id="7" idx="2"/>
          </p:cNvCxnSpPr>
          <p:nvPr/>
        </p:nvCxnSpPr>
        <p:spPr>
          <a:xfrm rot="16200000" flipH="1">
            <a:off x="1824514" y="1672114"/>
            <a:ext cx="199072" cy="1485900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05600" y="914400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Catherine took part of eastern Poland where Ukrainians and Russians lived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133600" y="3657600"/>
            <a:ext cx="1371600" cy="1371600"/>
          </a:xfrm>
          <a:prstGeom prst="straightConnector1">
            <a:avLst/>
          </a:prstGeom>
          <a:ln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38600" y="4495800"/>
            <a:ext cx="510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one time Poland had been a powerful nation</a:t>
            </a:r>
          </a:p>
          <a:p>
            <a:endParaRPr lang="en-US" dirty="0" smtClean="0"/>
          </a:p>
          <a:p>
            <a:r>
              <a:rPr lang="en-US" dirty="0" smtClean="0"/>
              <a:t>	Polish nobles became more independent 	of the king, they began to act like feudal 	lords and the government was in chaos.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lish parlia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3599"/>
            <a:ext cx="9144000" cy="47111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304800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Nobles met in the Diet (legislature) to pass laws but the Diet didn’t do anything</a:t>
            </a:r>
          </a:p>
          <a:p>
            <a:endParaRPr lang="en-US" dirty="0" smtClean="0"/>
          </a:p>
          <a:p>
            <a:r>
              <a:rPr lang="en-US" dirty="0" smtClean="0"/>
              <a:t>All laws had to be passed by ALL nobles</a:t>
            </a:r>
          </a:p>
          <a:p>
            <a:endParaRPr lang="en-US" dirty="0" smtClean="0"/>
          </a:p>
          <a:p>
            <a:r>
              <a:rPr lang="en-US" dirty="0" smtClean="0"/>
              <a:t>All had the free veto (</a:t>
            </a:r>
            <a:r>
              <a:rPr lang="en-US" dirty="0" err="1" smtClean="0"/>
              <a:t>liberum</a:t>
            </a:r>
            <a:r>
              <a:rPr lang="en-US" dirty="0" smtClean="0"/>
              <a:t> veto)</a:t>
            </a:r>
          </a:p>
          <a:p>
            <a:endParaRPr lang="en-US" dirty="0" smtClean="0"/>
          </a:p>
          <a:p>
            <a:r>
              <a:rPr lang="en-US" dirty="0" smtClean="0"/>
              <a:t>By saying that he opposed a law a noble  could force the Diet to disband and wipe out all the laws that they’d already  passed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169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is known as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30860" y="3429000"/>
            <a:ext cx="49131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effectLst/>
              </a:rPr>
              <a:t>“exploding the diet”</a:t>
            </a:r>
            <a:endParaRPr lang="en-US" sz="4400" b="1" cap="none" spc="0" dirty="0">
              <a:ln>
                <a:solidFill>
                  <a:schemeClr val="tx1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4800600"/>
            <a:ext cx="5764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Between 1652 and 1754 48 of 55 Diets had exploded</a:t>
            </a:r>
            <a:endParaRPr lang="en-US" sz="20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ition of pol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219200"/>
            <a:ext cx="5246371" cy="41148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990600" y="1905000"/>
            <a:ext cx="3733800" cy="1676400"/>
          </a:xfrm>
          <a:prstGeom prst="straightConnector1">
            <a:avLst/>
          </a:prstGeom>
          <a:ln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2400" y="228600"/>
            <a:ext cx="71465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Poland is now at the mercy of its neighbors.  </a:t>
            </a:r>
          </a:p>
          <a:p>
            <a:r>
              <a:rPr lang="en-US" dirty="0" smtClean="0"/>
              <a:t>After the 1</a:t>
            </a:r>
            <a:r>
              <a:rPr lang="en-US" baseline="30000" dirty="0" smtClean="0"/>
              <a:t>st</a:t>
            </a:r>
            <a:r>
              <a:rPr lang="en-US" dirty="0" smtClean="0"/>
              <a:t> partition the Poles united behind their king but it was too late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71600"/>
            <a:ext cx="1905000" cy="923330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dirty="0" smtClean="0"/>
              <a:t>In 1793 </a:t>
            </a:r>
            <a:r>
              <a:rPr lang="en-US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Prussia </a:t>
            </a:r>
            <a:r>
              <a:rPr lang="en-US" dirty="0" smtClean="0"/>
              <a:t>and </a:t>
            </a:r>
            <a:r>
              <a:rPr lang="en-US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Russia</a:t>
            </a:r>
            <a:r>
              <a:rPr lang="en-US" dirty="0" smtClean="0"/>
              <a:t> took another piece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1066800" y="2057400"/>
            <a:ext cx="2209800" cy="1295400"/>
          </a:xfrm>
          <a:prstGeom prst="straightConnector1">
            <a:avLst/>
          </a:prstGeom>
          <a:ln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00800" y="2819400"/>
            <a:ext cx="259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1795 </a:t>
            </a:r>
            <a:r>
              <a:rPr lang="en-US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Prussia</a:t>
            </a:r>
            <a:r>
              <a:rPr lang="en-US" dirty="0" smtClean="0"/>
              <a:t>,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Russia,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Austria</a:t>
            </a:r>
            <a:r>
              <a:rPr lang="en-US" dirty="0" smtClean="0"/>
              <a:t> carried out the 3</a:t>
            </a:r>
            <a:r>
              <a:rPr lang="en-US" baseline="30000" dirty="0" smtClean="0"/>
              <a:t>rd</a:t>
            </a:r>
            <a:r>
              <a:rPr lang="en-US" dirty="0" smtClean="0"/>
              <a:t> and final partition of Poland</a:t>
            </a:r>
            <a:endParaRPr lang="en-US" dirty="0"/>
          </a:p>
        </p:txBody>
      </p:sp>
      <p:cxnSp>
        <p:nvCxnSpPr>
          <p:cNvPr id="11" name="Elbow Connector 10"/>
          <p:cNvCxnSpPr/>
          <p:nvPr/>
        </p:nvCxnSpPr>
        <p:spPr>
          <a:xfrm rot="10800000" flipV="1">
            <a:off x="3505200" y="2819400"/>
            <a:ext cx="4038600" cy="6858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10800000">
            <a:off x="4114800" y="4038600"/>
            <a:ext cx="2362200" cy="158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10800000">
            <a:off x="3276600" y="4191000"/>
            <a:ext cx="3886200" cy="6096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7200" y="54102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Poland ceases to exist at this point until 1919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4174</Words>
  <Application>Microsoft Office PowerPoint</Application>
  <PresentationFormat>On-screen Show (4:3)</PresentationFormat>
  <Paragraphs>572</Paragraphs>
  <Slides>75</Slides>
  <Notes>75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The Age of Absolute Monarchs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Age of Absolute Monarchs</dc:title>
  <dc:creator>rrichardson</dc:creator>
  <cp:lastModifiedBy>rrichardson</cp:lastModifiedBy>
  <cp:revision>35</cp:revision>
  <dcterms:created xsi:type="dcterms:W3CDTF">2011-11-18T16:17:50Z</dcterms:created>
  <dcterms:modified xsi:type="dcterms:W3CDTF">2013-01-15T18:57:52Z</dcterms:modified>
</cp:coreProperties>
</file>