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78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67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81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notesSlides/notesSlide68.xml" ContentType="application/vnd.openxmlformats-officedocument.presentationml.notesSlide+xml"/>
  <Override PartName="/ppt/notesSlides/notesSlide79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76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72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28" autoAdjust="0"/>
    <p:restoredTop sz="94660"/>
  </p:normalViewPr>
  <p:slideViewPr>
    <p:cSldViewPr>
      <p:cViewPr varScale="1">
        <p:scale>
          <a:sx n="102" d="100"/>
          <a:sy n="102" d="100"/>
        </p:scale>
        <p:origin x="-2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1F8474-FA5C-433B-BFB3-2289D228926F}" type="datetimeFigureOut">
              <a:rPr lang="en-US" smtClean="0"/>
              <a:pPr/>
              <a:t>5/6/2010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49D868-CCFF-4AC8-B998-A05FBB0875A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61</a:t>
            </a:fld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63</a:t>
            </a:fld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64</a:t>
            </a:fld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65</a:t>
            </a:fld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66</a:t>
            </a:fld>
            <a:endParaRPr 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67</a:t>
            </a:fld>
            <a:endParaRPr 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68</a:t>
            </a:fld>
            <a:endParaRPr 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69</a:t>
            </a:fld>
            <a:endParaRPr 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70</a:t>
            </a:fld>
            <a:endParaRPr 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71</a:t>
            </a:fld>
            <a:endParaRPr 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72</a:t>
            </a:fld>
            <a:endParaRPr 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73</a:t>
            </a:fld>
            <a:endParaRPr 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74</a:t>
            </a:fld>
            <a:endParaRPr 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75</a:t>
            </a:fld>
            <a:endParaRPr 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76</a:t>
            </a:fld>
            <a:endParaRPr 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77</a:t>
            </a:fld>
            <a:endParaRPr lang="en-U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78</a:t>
            </a:fld>
            <a:endParaRPr lang="en-US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79</a:t>
            </a:fld>
            <a:endParaRPr lang="en-US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80</a:t>
            </a:fld>
            <a:endParaRPr lang="en-US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81</a:t>
            </a:fld>
            <a:endParaRPr lang="en-US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D868-CCFF-4AC8-B998-A05FBB0875A9}" type="slidenum">
              <a:rPr lang="en-US" smtClean="0"/>
              <a:pPr/>
              <a:t>82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85C60-8191-41D7-A484-332D47DF7172}" type="datetimeFigureOut">
              <a:rPr lang="en-US" smtClean="0"/>
              <a:pPr/>
              <a:t>5/6/2010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0BE33-0E3E-4B7B-A45D-A5113E4F67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85C60-8191-41D7-A484-332D47DF7172}" type="datetimeFigureOut">
              <a:rPr lang="en-US" smtClean="0"/>
              <a:pPr/>
              <a:t>5/6/2010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0BE33-0E3E-4B7B-A45D-A5113E4F67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85C60-8191-41D7-A484-332D47DF7172}" type="datetimeFigureOut">
              <a:rPr lang="en-US" smtClean="0"/>
              <a:pPr/>
              <a:t>5/6/2010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0BE33-0E3E-4B7B-A45D-A5113E4F67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85C60-8191-41D7-A484-332D47DF7172}" type="datetimeFigureOut">
              <a:rPr lang="en-US" smtClean="0"/>
              <a:pPr/>
              <a:t>5/6/2010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0BE33-0E3E-4B7B-A45D-A5113E4F67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85C60-8191-41D7-A484-332D47DF7172}" type="datetimeFigureOut">
              <a:rPr lang="en-US" smtClean="0"/>
              <a:pPr/>
              <a:t>5/6/2010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0BE33-0E3E-4B7B-A45D-A5113E4F67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85C60-8191-41D7-A484-332D47DF7172}" type="datetimeFigureOut">
              <a:rPr lang="en-US" smtClean="0"/>
              <a:pPr/>
              <a:t>5/6/2010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0BE33-0E3E-4B7B-A45D-A5113E4F67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85C60-8191-41D7-A484-332D47DF7172}" type="datetimeFigureOut">
              <a:rPr lang="en-US" smtClean="0"/>
              <a:pPr/>
              <a:t>5/6/2010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0BE33-0E3E-4B7B-A45D-A5113E4F67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85C60-8191-41D7-A484-332D47DF7172}" type="datetimeFigureOut">
              <a:rPr lang="en-US" smtClean="0"/>
              <a:pPr/>
              <a:t>5/6/2010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0BE33-0E3E-4B7B-A45D-A5113E4F67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85C60-8191-41D7-A484-332D47DF7172}" type="datetimeFigureOut">
              <a:rPr lang="en-US" smtClean="0"/>
              <a:pPr/>
              <a:t>5/6/2010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0BE33-0E3E-4B7B-A45D-A5113E4F67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85C60-8191-41D7-A484-332D47DF7172}" type="datetimeFigureOut">
              <a:rPr lang="en-US" smtClean="0"/>
              <a:pPr/>
              <a:t>5/6/2010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0BE33-0E3E-4B7B-A45D-A5113E4F67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85C60-8191-41D7-A484-332D47DF7172}" type="datetimeFigureOut">
              <a:rPr lang="en-US" smtClean="0"/>
              <a:pPr/>
              <a:t>5/6/2010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0BE33-0E3E-4B7B-A45D-A5113E4F67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E85C60-8191-41D7-A484-332D47DF7172}" type="datetimeFigureOut">
              <a:rPr lang="en-US" smtClean="0"/>
              <a:pPr/>
              <a:t>5/6/2010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0BE33-0E3E-4B7B-A45D-A5113E4F672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gif"/><Relationship Id="rId5" Type="http://schemas.openxmlformats.org/officeDocument/2006/relationships/image" Target="../media/image22.gif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Relationship Id="rId9" Type="http://schemas.openxmlformats.org/officeDocument/2006/relationships/image" Target="../media/image4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gi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7" Type="http://schemas.openxmlformats.org/officeDocument/2006/relationships/image" Target="../media/image76.gi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1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gi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7.gif"/><Relationship Id="rId4" Type="http://schemas.openxmlformats.org/officeDocument/2006/relationships/image" Target="../media/image86.gi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jpeg"/><Relationship Id="rId3" Type="http://schemas.openxmlformats.org/officeDocument/2006/relationships/image" Target="../media/image94.jpeg"/><Relationship Id="rId7" Type="http://schemas.openxmlformats.org/officeDocument/2006/relationships/image" Target="../media/image98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1.jpeg"/><Relationship Id="rId4" Type="http://schemas.openxmlformats.org/officeDocument/2006/relationships/image" Target="../media/image95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jpeg"/><Relationship Id="rId4" Type="http://schemas.openxmlformats.org/officeDocument/2006/relationships/image" Target="../media/image10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6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9.jpe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jpeg"/><Relationship Id="rId3" Type="http://schemas.openxmlformats.org/officeDocument/2006/relationships/image" Target="../media/image100.jpeg"/><Relationship Id="rId7" Type="http://schemas.openxmlformats.org/officeDocument/2006/relationships/image" Target="../media/image11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jpeg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Relationship Id="rId9" Type="http://schemas.openxmlformats.org/officeDocument/2006/relationships/image" Target="../media/image114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.jpeg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8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2.gif"/><Relationship Id="rId4" Type="http://schemas.openxmlformats.org/officeDocument/2006/relationships/image" Target="../media/image121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gif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jpeg"/><Relationship Id="rId3" Type="http://schemas.openxmlformats.org/officeDocument/2006/relationships/image" Target="../media/image124.jpeg"/><Relationship Id="rId7" Type="http://schemas.openxmlformats.org/officeDocument/2006/relationships/image" Target="../media/image128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7.jpeg"/><Relationship Id="rId5" Type="http://schemas.openxmlformats.org/officeDocument/2006/relationships/image" Target="../media/image126.jpeg"/><Relationship Id="rId4" Type="http://schemas.openxmlformats.org/officeDocument/2006/relationships/image" Target="../media/image125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2.gi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gif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5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7.gi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0.jpeg"/><Relationship Id="rId4" Type="http://schemas.openxmlformats.org/officeDocument/2006/relationships/image" Target="../media/image139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4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6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7" Type="http://schemas.openxmlformats.org/officeDocument/2006/relationships/image" Target="../media/image15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0.jpeg"/><Relationship Id="rId5" Type="http://schemas.openxmlformats.org/officeDocument/2006/relationships/image" Target="../media/image149.gif"/><Relationship Id="rId4" Type="http://schemas.openxmlformats.org/officeDocument/2006/relationships/image" Target="../media/image148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7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gif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2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0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4.jpeg"/><Relationship Id="rId4" Type="http://schemas.openxmlformats.org/officeDocument/2006/relationships/image" Target="../media/image153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>
            <a:noAutofit/>
          </a:bodyPr>
          <a:lstStyle/>
          <a:p>
            <a:r>
              <a:rPr lang="en-US" sz="6000" dirty="0" smtClean="0">
                <a:latin typeface="Vivaldi" pitchFamily="66" charset="0"/>
              </a:rPr>
              <a:t>The Age of Democracy and Progress</a:t>
            </a:r>
            <a:endParaRPr lang="en-US" sz="6000" dirty="0">
              <a:latin typeface="Vivaldi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14800"/>
            <a:ext cx="6400800" cy="1752600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Vivaldi" pitchFamily="66" charset="0"/>
              </a:rPr>
              <a:t>1815-1914</a:t>
            </a:r>
            <a:endParaRPr lang="en-US" sz="5400" dirty="0">
              <a:solidFill>
                <a:srgbClr val="FF0000"/>
              </a:solidFill>
              <a:latin typeface="Vivaldi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r="-5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65695" y="2967335"/>
            <a:ext cx="54021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Reform in Britain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5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msuffr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8400" y="1676400"/>
            <a:ext cx="4165600" cy="31242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66078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ivaldi" pitchFamily="66" charset="0"/>
              </a:rPr>
              <a:t>The Reform Bill of 1832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Vivaldi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7682" y="914400"/>
            <a:ext cx="83263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Vivaldi" pitchFamily="66" charset="0"/>
              </a:rPr>
              <a:t>The Middle Class were the first to demand more say in politics</a:t>
            </a:r>
            <a:endParaRPr lang="en-US" sz="3200" dirty="0">
              <a:latin typeface="Vivaldi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6764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>
                <a:latin typeface="Vivaldi" pitchFamily="66" charset="0"/>
              </a:rPr>
              <a:t>In 1830 there were riots in England demanding an extension of suffrage</a:t>
            </a:r>
            <a:endParaRPr lang="en-US" sz="2800" dirty="0">
              <a:latin typeface="Vivaldi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95400" y="2286000"/>
            <a:ext cx="49455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Vivaldi" pitchFamily="66" charset="0"/>
              </a:rPr>
              <a:t>Suffrage – The Right to vote</a:t>
            </a:r>
            <a:endParaRPr lang="en-US" sz="3600" b="1" dirty="0">
              <a:solidFill>
                <a:srgbClr val="C00000"/>
              </a:solidFill>
              <a:latin typeface="Vivaldi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3657600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Vivaldi" pitchFamily="66" charset="0"/>
              </a:rPr>
              <a:t>Because of revolts in France in 1830, pa</a:t>
            </a:r>
            <a:r>
              <a:rPr lang="en-US" sz="2400" b="1" dirty="0" smtClean="0">
                <a:solidFill>
                  <a:schemeClr val="bg1"/>
                </a:solidFill>
                <a:latin typeface="Vivaldi" pitchFamily="66" charset="0"/>
              </a:rPr>
              <a:t>rliament was afraid there would be </a:t>
            </a:r>
            <a:r>
              <a:rPr lang="en-US" sz="2400" b="1" dirty="0" smtClean="0">
                <a:latin typeface="Vivaldi" pitchFamily="66" charset="0"/>
              </a:rPr>
              <a:t>revolution in England</a:t>
            </a:r>
            <a:endParaRPr lang="en-US" sz="2400" b="1" dirty="0">
              <a:latin typeface="Vivaldi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4572000"/>
            <a:ext cx="39517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Vivaldi" pitchFamily="66" charset="0"/>
              </a:rPr>
              <a:t>1832: They passed the Reform Bill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35295" y="4919008"/>
            <a:ext cx="6508705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Vivaldi" pitchFamily="66" charset="0"/>
              </a:rPr>
              <a:t>Eased Property Restrictions so wealthy middle class men could vote</a:t>
            </a:r>
          </a:p>
          <a:p>
            <a:endParaRPr lang="en-US" sz="2800" dirty="0" smtClean="0">
              <a:latin typeface="Vivaldi" pitchFamily="66" charset="0"/>
            </a:endParaRPr>
          </a:p>
          <a:p>
            <a:r>
              <a:rPr lang="en-US" sz="2800" dirty="0" smtClean="0">
                <a:latin typeface="Vivaldi" pitchFamily="66" charset="0"/>
              </a:rPr>
              <a:t>Gave more representation to industrial centers</a:t>
            </a:r>
          </a:p>
          <a:p>
            <a:endParaRPr lang="en-US" dirty="0"/>
          </a:p>
          <a:p>
            <a:r>
              <a:rPr lang="en-US" dirty="0" smtClean="0"/>
              <a:t>	</a:t>
            </a:r>
            <a:endParaRPr lang="en-US" dirty="0"/>
          </a:p>
        </p:txBody>
      </p:sp>
      <p:pic>
        <p:nvPicPr>
          <p:cNvPr id="10" name="Picture 9" descr="manchest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5105400"/>
            <a:ext cx="1828800" cy="1456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1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  <a:alpha val="3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artis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91000"/>
            <a:ext cx="3009181" cy="2667000"/>
          </a:xfrm>
          <a:prstGeom prst="rect">
            <a:avLst/>
          </a:prstGeom>
        </p:spPr>
      </p:pic>
      <p:pic>
        <p:nvPicPr>
          <p:cNvPr id="3" name="Picture 2" descr="people's chart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0"/>
            <a:ext cx="2743200" cy="39002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19200" y="0"/>
            <a:ext cx="56795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  <a:latin typeface="Cooper Black" pitchFamily="18" charset="0"/>
              </a:rPr>
              <a:t>The</a:t>
            </a:r>
            <a:r>
              <a:rPr lang="en-US" sz="3600" dirty="0" smtClean="0">
                <a:latin typeface="Cooper Black" pitchFamily="18" charset="0"/>
              </a:rPr>
              <a:t> </a:t>
            </a:r>
            <a:r>
              <a:rPr lang="en-US" sz="3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oper Black" pitchFamily="18" charset="0"/>
              </a:rPr>
              <a:t>Chartist</a:t>
            </a:r>
            <a:r>
              <a:rPr lang="en-US" sz="3600" dirty="0" smtClean="0">
                <a:latin typeface="Cooper Black" pitchFamily="18" charset="0"/>
              </a:rPr>
              <a:t> 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  <a:latin typeface="Cooper Black" pitchFamily="18" charset="0"/>
              </a:rPr>
              <a:t>Movement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ooper Black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8382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oper Black" pitchFamily="18" charset="0"/>
              </a:rPr>
              <a:t>The Reform bill extended suffrage BUT only</a:t>
            </a:r>
            <a:endParaRPr lang="en-US" dirty="0">
              <a:latin typeface="Cooper Black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81600" y="533400"/>
            <a:ext cx="10406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7%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1600" y="1371600"/>
            <a:ext cx="5116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oper Black" pitchFamily="18" charset="0"/>
              </a:rPr>
              <a:t>o</a:t>
            </a:r>
            <a:r>
              <a:rPr lang="en-US" dirty="0" smtClean="0">
                <a:latin typeface="Cooper Black" pitchFamily="18" charset="0"/>
              </a:rPr>
              <a:t>f people over age 20 in Britain could vote</a:t>
            </a:r>
            <a:endParaRPr lang="en-US" dirty="0">
              <a:latin typeface="Cooper Black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200" y="1981200"/>
            <a:ext cx="603440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oper Black" pitchFamily="18" charset="0"/>
              </a:rPr>
              <a:t>And that was only men</a:t>
            </a:r>
            <a:endParaRPr lang="en-US" sz="32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Cooper Black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2895600"/>
            <a:ext cx="6264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oper Black" pitchFamily="18" charset="0"/>
              </a:rPr>
              <a:t>The People’s Charter was proposed to Parliament in</a:t>
            </a:r>
            <a:endParaRPr lang="en-US" dirty="0">
              <a:latin typeface="Cooper Black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876800" y="3124200"/>
            <a:ext cx="15888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1838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3429000" y="3962401"/>
            <a:ext cx="5715000" cy="1904999"/>
          </a:xfrm>
        </p:spPr>
        <p:txBody>
          <a:bodyPr>
            <a:normAutofit fontScale="85000" lnSpcReduction="20000"/>
          </a:bodyPr>
          <a:lstStyle/>
          <a:p>
            <a:r>
              <a:rPr lang="en-US" sz="2000" dirty="0" smtClean="0">
                <a:latin typeface="Cooper Black" pitchFamily="18" charset="0"/>
              </a:rPr>
              <a:t>Called for Suffrage for all men</a:t>
            </a:r>
          </a:p>
          <a:p>
            <a:r>
              <a:rPr lang="en-US" sz="2000" dirty="0" smtClean="0">
                <a:latin typeface="Cooper Black" pitchFamily="18" charset="0"/>
              </a:rPr>
              <a:t>Annual parliamentary Election</a:t>
            </a:r>
          </a:p>
          <a:p>
            <a:r>
              <a:rPr lang="en-US" sz="2000" dirty="0" smtClean="0">
                <a:latin typeface="Cooper Black" pitchFamily="18" charset="0"/>
              </a:rPr>
              <a:t>Secret Ballot</a:t>
            </a:r>
          </a:p>
          <a:p>
            <a:r>
              <a:rPr lang="en-US" sz="2000" dirty="0" smtClean="0">
                <a:latin typeface="Cooper Black" pitchFamily="18" charset="0"/>
              </a:rPr>
              <a:t>End to property requirements to be in parliament</a:t>
            </a:r>
          </a:p>
          <a:p>
            <a:r>
              <a:rPr lang="en-US" sz="2000" dirty="0" smtClean="0">
                <a:latin typeface="Cooper Black" pitchFamily="18" charset="0"/>
              </a:rPr>
              <a:t>Paying members of Parliament so poorer people could afford to serve</a:t>
            </a:r>
            <a:endParaRPr lang="en-US" sz="2000" dirty="0">
              <a:latin typeface="Cooper Black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971800" y="5780782"/>
            <a:ext cx="61722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Demands of the Chartists were rejected by Parliament</a:t>
            </a:r>
            <a:endParaRPr lang="en-US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250"/>
                            </p:stCondLst>
                            <p:childTnLst>
                              <p:par>
                                <p:cTn id="3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3" grpId="0" uiExpand="1" build="p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>
            <a:alpha val="3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Cooper Black" pitchFamily="18" charset="0"/>
              </a:rPr>
              <a:t>People began to support the ideas of the Chartists and Parliament will eventually pass some reform</a:t>
            </a:r>
            <a:endParaRPr lang="en-US" sz="2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Cooper Black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0" y="990600"/>
            <a:ext cx="614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ooper Black" pitchFamily="18" charset="0"/>
              </a:rPr>
              <a:t>1867 – Working Class men will get the right to vote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9200" y="1371600"/>
            <a:ext cx="4873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oper Black" pitchFamily="18" charset="0"/>
              </a:rPr>
              <a:t>1884 – Rural working men gain suffrage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3635" y="1752600"/>
            <a:ext cx="8120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  <a:latin typeface="Cooper Black" pitchFamily="18" charset="0"/>
              </a:rPr>
              <a:t>Early 1900s – all demands EXCEPT annual elections had become law</a:t>
            </a:r>
            <a:endParaRPr lang="en-US" dirty="0">
              <a:solidFill>
                <a:schemeClr val="tx2"/>
              </a:solidFill>
              <a:latin typeface="Cooper Black" pitchFamily="18" charset="0"/>
            </a:endParaRPr>
          </a:p>
        </p:txBody>
      </p:sp>
      <p:pic>
        <p:nvPicPr>
          <p:cNvPr id="9" name="Picture 8" descr="charterpoint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2209800"/>
            <a:ext cx="4114800" cy="411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house-of-commons54656787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800" y="4343400"/>
            <a:ext cx="2362200" cy="1543050"/>
          </a:xfrm>
          <a:prstGeom prst="rect">
            <a:avLst/>
          </a:prstGeom>
        </p:spPr>
      </p:pic>
      <p:pic>
        <p:nvPicPr>
          <p:cNvPr id="4" name="Picture 3" descr="queen victori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2416" y="381000"/>
            <a:ext cx="1751584" cy="24384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doni MT Condensed" pitchFamily="18" charset="0"/>
              </a:rPr>
              <a:t>The Victorian Age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doni MT Condensed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57600" y="990600"/>
            <a:ext cx="4394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  <a:latin typeface="Bodoni MT Condensed" pitchFamily="18" charset="0"/>
              </a:rPr>
              <a:t>Queen Victoria took the throne in 1837 at the ag</a:t>
            </a:r>
            <a:r>
              <a:rPr lang="en-US" b="1" dirty="0" smtClean="0">
                <a:solidFill>
                  <a:schemeClr val="bg1"/>
                </a:solidFill>
                <a:latin typeface="Bodoni MT Condensed" pitchFamily="18" charset="0"/>
              </a:rPr>
              <a:t>e of 18</a:t>
            </a:r>
            <a:endParaRPr lang="en-US" b="1" dirty="0">
              <a:solidFill>
                <a:schemeClr val="bg1"/>
              </a:solidFill>
              <a:latin typeface="Bodoni MT Condensed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676400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  <a:latin typeface="Bodoni MT Condensed" pitchFamily="18" charset="0"/>
              </a:rPr>
              <a:t>She married her cousin Albert who was a German Prince</a:t>
            </a:r>
            <a:endParaRPr lang="en-US" b="1" dirty="0">
              <a:solidFill>
                <a:srgbClr val="00B050"/>
              </a:solidFill>
              <a:latin typeface="Bodoni MT Condensed" pitchFamily="18" charset="0"/>
            </a:endParaRPr>
          </a:p>
        </p:txBody>
      </p:sp>
      <p:pic>
        <p:nvPicPr>
          <p:cNvPr id="6" name="Picture 5" descr="princeAlbert184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2057400"/>
            <a:ext cx="1676399" cy="235166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76400" y="2438400"/>
            <a:ext cx="647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  <a:latin typeface="Bodoni MT Condensed" pitchFamily="18" charset="0"/>
              </a:rPr>
              <a:t>She reigned for 64 years and during her reign Britain reached the height of its power</a:t>
            </a:r>
            <a:endParaRPr lang="en-US" dirty="0">
              <a:solidFill>
                <a:schemeClr val="accent4"/>
              </a:solidFill>
              <a:latin typeface="Bodoni MT Condensed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57800" y="2819400"/>
            <a:ext cx="2777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  <a:latin typeface="Bodoni MT Condensed" pitchFamily="18" charset="0"/>
              </a:rPr>
              <a:t>She was very popular among her people</a:t>
            </a:r>
            <a:endParaRPr lang="en-US" dirty="0">
              <a:solidFill>
                <a:schemeClr val="accent4"/>
              </a:solidFill>
              <a:latin typeface="Bodoni MT Condensed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57800" y="3200400"/>
            <a:ext cx="2949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  <a:latin typeface="Bodoni MT Condensed" pitchFamily="18" charset="0"/>
              </a:rPr>
              <a:t>She was forced to take a less powerful role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90800" y="3657600"/>
            <a:ext cx="3494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odoni MT Condensed" pitchFamily="18" charset="0"/>
              </a:rPr>
              <a:t>Previous kings had great influence over Parliament</a:t>
            </a:r>
            <a:endParaRPr lang="en-US" dirty="0">
              <a:solidFill>
                <a:srgbClr val="FF0000"/>
              </a:solidFill>
              <a:latin typeface="Bodoni MT Condensed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76400" y="4038600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odoni MT Condensed" pitchFamily="18" charset="0"/>
              </a:rPr>
              <a:t>Changes in the Democratic process shift power back to Parliament especially to the house of commons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48768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  <a:latin typeface="Bodoni MT Condensed" pitchFamily="18" charset="0"/>
              </a:rPr>
              <a:t>Now the Monarch became a figure head and the government was controlled by a Prime Minister and Parliament</a:t>
            </a:r>
            <a:endParaRPr lang="en-US" b="1" dirty="0">
              <a:solidFill>
                <a:srgbClr val="00B0F0"/>
              </a:solidFill>
              <a:latin typeface="Bodoni MT Condensed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24000" y="5943600"/>
            <a:ext cx="4380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doni MT Condensed" pitchFamily="18" charset="0"/>
              </a:rPr>
              <a:t>During Victoria’s reign, there were 19 prime ministers</a:t>
            </a:r>
            <a:endParaRPr lang="en-US" b="1" dirty="0">
              <a:latin typeface="Bodoni MT Condense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0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1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8" grpId="0"/>
      <p:bldP spid="9" grpId="0"/>
      <p:bldP spid="10" grpId="0"/>
      <p:bldP spid="11" grpId="0"/>
      <p:bldP spid="13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2000"/>
            <a:lum/>
          </a:blip>
          <a:srcRect/>
          <a:stretch>
            <a:fillRect l="-5000" t="-1000" r="-3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Women get the Vote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990600"/>
            <a:ext cx="9144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</a:rPr>
              <a:t>By 1890 several nations allowed universal male suffrage</a:t>
            </a:r>
            <a:endParaRPr lang="en-US" sz="2800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676400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</a:rPr>
              <a:t>Women didn’t get he right to vote in any western nation until 1893 in New Zealand</a:t>
            </a:r>
            <a:endParaRPr lang="en-US" sz="2400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3200400"/>
            <a:ext cx="914400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</a:rPr>
              <a:t>Other European nations gave the right to vote after WWI</a:t>
            </a:r>
            <a:endParaRPr lang="en-US" sz="2800" b="1" dirty="0">
              <a:ln w="1016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191000"/>
            <a:ext cx="9144000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cap="none" spc="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 the U.S. women got the vote in 1920, though Wyoming and some other western territories granted the vote as early as 1869</a:t>
            </a:r>
            <a:endParaRPr lang="en-US" sz="4400" b="1" cap="none" spc="0" dirty="0">
              <a:ln w="1841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pposed_suffr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0200" y="3814953"/>
            <a:ext cx="3733800" cy="304304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During the 1800s women in both Great Britain and the U.S. worked to gain the vote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752600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British women organized reform societies and protested unfair laws and customs</a:t>
            </a:r>
            <a:endParaRPr lang="en-U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429000"/>
            <a:ext cx="91440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sz="28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The more vocal they became, the more resistance to the movement grew</a:t>
            </a:r>
            <a:endParaRPr lang="en-US" sz="28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934670"/>
            <a:ext cx="541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Arguments against women’s suffrage included: too dramatic a shift from tradition, women weren’t smart enough to get involved in politics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tish_suffragettea_origin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48686"/>
            <a:ext cx="3339535" cy="320931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0"/>
            <a:ext cx="9143999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Some women began to take drastic steps after more peaceful efforts failed</a:t>
            </a:r>
            <a:endParaRPr 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447800"/>
            <a:ext cx="611225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In Britain, Emmeline Pankhurst</a:t>
            </a:r>
            <a:endParaRPr lang="en-US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4" name="Picture 3" descr="Emmeline_Pankhurst_1858-1928.jpg"/>
          <p:cNvPicPr>
            <a:picLocks noChangeAspect="1"/>
          </p:cNvPicPr>
          <p:nvPr/>
        </p:nvPicPr>
        <p:blipFill>
          <a:blip r:embed="rId4">
            <a:lum bright="20000"/>
          </a:blip>
          <a:stretch>
            <a:fillRect/>
          </a:stretch>
        </p:blipFill>
        <p:spPr>
          <a:xfrm>
            <a:off x="6096000" y="533400"/>
            <a:ext cx="2209800" cy="296113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67000" y="2514600"/>
            <a:ext cx="519578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Formed the WSPU in 1903</a:t>
            </a:r>
            <a:endParaRPr lang="en-US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3124200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Women’s Social and Political Union</a:t>
            </a:r>
            <a:endParaRPr lang="en-US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81200" y="3657600"/>
            <a:ext cx="73152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Became a militant group for women’s rights</a:t>
            </a:r>
            <a:endParaRPr lang="en-U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71800" y="4572000"/>
            <a:ext cx="5715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cap="none" spc="0" dirty="0" smtClean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Goal was to draw attention to suffrage</a:t>
            </a:r>
            <a:endParaRPr lang="en-US" sz="2400" dirty="0">
              <a:ln w="19050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95600" y="4953000"/>
            <a:ext cx="6248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cap="none" spc="0" dirty="0" smtClean="0">
                <a:ln w="19050">
                  <a:solidFill>
                    <a:schemeClr val="tx2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Pankhurst and her 2 daughters were repeatedly arrested and imprisoned</a:t>
            </a:r>
            <a:endParaRPr lang="en-US" sz="2400" dirty="0">
              <a:ln w="19050">
                <a:solidFill>
                  <a:schemeClr val="tx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14600" y="5791200"/>
            <a:ext cx="6743653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Pankhurst would go on hunger strikes to keep in the public eye</a:t>
            </a:r>
            <a:endParaRPr lang="en-US" sz="2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9718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France and Democ</a:t>
            </a:r>
            <a:r>
              <a:rPr lang="en-US" sz="5400" b="1" cap="none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racy</a:t>
            </a:r>
            <a:endParaRPr lang="en-US" sz="5400" b="1" cap="none" spc="50" dirty="0">
              <a:ln w="11430"/>
              <a:solidFill>
                <a:schemeClr val="tx2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ench Script MT" pitchFamily="66" charset="0"/>
              </a:rPr>
              <a:t>France went through a serie</a:t>
            </a:r>
            <a:r>
              <a:rPr lang="en-US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ench Script MT" pitchFamily="66" charset="0"/>
              </a:rPr>
              <a:t>s of government crises after the Franco-Prussian War in 1871</a:t>
            </a:r>
            <a:r>
              <a:rPr lang="en-US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ench Script MT" pitchFamily="66" charset="0"/>
              </a:rPr>
              <a:t> </a:t>
            </a:r>
            <a:endParaRPr lang="en-US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ench Script MT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1752600"/>
            <a:ext cx="71353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French Script MT" pitchFamily="66" charset="0"/>
              </a:rPr>
              <a:t>Government changed almost yearly from 1871 - 1914</a:t>
            </a:r>
            <a:endParaRPr lang="en-US" sz="3600" b="1" dirty="0">
              <a:solidFill>
                <a:srgbClr val="FF0000"/>
              </a:solidFill>
              <a:latin typeface="French Script MT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2514600"/>
            <a:ext cx="65539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French Script MT" pitchFamily="66" charset="0"/>
              </a:rPr>
              <a:t>There were over a dozen political parties</a:t>
            </a:r>
            <a:endParaRPr lang="en-US" sz="4400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French Script MT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3352800"/>
            <a:ext cx="75258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1"/>
                </a:solidFill>
                <a:latin typeface="French Script MT" pitchFamily="66" charset="0"/>
              </a:rPr>
              <a:t>In1875 The National Assembly Declared a Republic</a:t>
            </a:r>
            <a:endParaRPr lang="en-US" sz="3600" b="1" dirty="0">
              <a:solidFill>
                <a:schemeClr val="accent1"/>
              </a:solidFill>
              <a:latin typeface="French Script MT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4800600"/>
            <a:ext cx="71340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B050"/>
                </a:solidFill>
                <a:latin typeface="French Script MT" pitchFamily="66" charset="0"/>
              </a:rPr>
              <a:t>Lasted over 60 years but did nothing to unite France</a:t>
            </a:r>
            <a:endParaRPr lang="en-US" sz="3600" b="1" dirty="0">
              <a:solidFill>
                <a:srgbClr val="00B050"/>
              </a:solidFill>
              <a:latin typeface="French Script M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French Script MT" pitchFamily="66" charset="0"/>
              </a:rPr>
              <a:t>The Dreyfus Affair</a:t>
            </a:r>
            <a:endParaRPr lang="en-US" sz="6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French Script MT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066800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French Script MT" pitchFamily="66" charset="0"/>
              </a:rPr>
              <a:t>In the Third Republic monarchists, aristocrats, clergy, and officers wanted to go back to a monarchy or to martial law. </a:t>
            </a:r>
            <a:endParaRPr lang="en-US" sz="3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French Script MT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5908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B050"/>
                </a:solidFill>
                <a:latin typeface="French Script MT" pitchFamily="66" charset="0"/>
              </a:rPr>
              <a:t>In 1894 Captain Alfred Dreyfus                  was one of only a handful of Jewish officers in the French Army</a:t>
            </a:r>
            <a:endParaRPr lang="en-US" sz="2800" b="1" dirty="0">
              <a:solidFill>
                <a:srgbClr val="00B050"/>
              </a:solidFill>
              <a:latin typeface="French Script MT" pitchFamily="66" charset="0"/>
            </a:endParaRPr>
          </a:p>
        </p:txBody>
      </p:sp>
      <p:pic>
        <p:nvPicPr>
          <p:cNvPr id="5" name="Picture 4" descr="alfred dreyfu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2362200"/>
            <a:ext cx="1447800" cy="18338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3962400"/>
            <a:ext cx="65307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French Script MT" pitchFamily="66" charset="0"/>
              </a:rPr>
              <a:t>At this time there is a lot of Anti-</a:t>
            </a:r>
            <a:r>
              <a:rPr lang="en-US" sz="3200" b="1" dirty="0">
                <a:solidFill>
                  <a:schemeClr val="bg1"/>
                </a:solidFill>
                <a:latin typeface="French Script MT" pitchFamily="66" charset="0"/>
              </a:rPr>
              <a:t>S</a:t>
            </a:r>
            <a:r>
              <a:rPr lang="en-US" sz="3200" b="1" dirty="0" smtClean="0">
                <a:solidFill>
                  <a:schemeClr val="bg1"/>
                </a:solidFill>
                <a:latin typeface="French Script MT" pitchFamily="66" charset="0"/>
              </a:rPr>
              <a:t>emitism in Europe</a:t>
            </a:r>
            <a:endParaRPr lang="en-US" sz="3200" b="1" dirty="0">
              <a:solidFill>
                <a:schemeClr val="bg1"/>
              </a:solidFill>
              <a:latin typeface="French Script MT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80333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latin typeface="French Script MT" pitchFamily="66" charset="0"/>
              </a:rPr>
              <a:t>Anti-Semitism is hatred or prejudice against Jewish People </a:t>
            </a:r>
            <a:endParaRPr lang="en-US" sz="3600" dirty="0">
              <a:solidFill>
                <a:srgbClr val="FFFF00"/>
              </a:solidFill>
              <a:latin typeface="French Script MT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3340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French Script MT" pitchFamily="66" charset="0"/>
              </a:rPr>
              <a:t>Dreyfus was accused of selling military secrets to Germany and he’s sentenced to life in Prison</a:t>
            </a:r>
            <a:endParaRPr lang="en-US" sz="2800" b="1" dirty="0">
              <a:solidFill>
                <a:srgbClr val="FF0000"/>
              </a:solidFill>
              <a:latin typeface="French Script MT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47800" y="5867400"/>
            <a:ext cx="7696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French Script MT" pitchFamily="66" charset="0"/>
              </a:rPr>
              <a:t>It only takes a few years to prove that Dreyfus had been framed by other officers</a:t>
            </a:r>
            <a:endParaRPr lang="en-US" sz="2800" b="1" dirty="0">
              <a:solidFill>
                <a:schemeClr val="accent5">
                  <a:lumMod val="60000"/>
                  <a:lumOff val="40000"/>
                </a:schemeClr>
              </a:solidFill>
              <a:latin typeface="French Script M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5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6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0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French Script MT" pitchFamily="66" charset="0"/>
              </a:rPr>
              <a:t>Some people didn’t want to reopen Dreyfus’ case because they thought it would make the army look bad</a:t>
            </a:r>
            <a:endParaRPr lang="en-US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French Script MT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133600"/>
            <a:ext cx="84634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French Script MT" pitchFamily="66" charset="0"/>
              </a:rPr>
              <a:t>Others thought that Justice was more important that the Army’s honor</a:t>
            </a:r>
            <a:endParaRPr lang="en-US" sz="3200" b="1" dirty="0">
              <a:solidFill>
                <a:srgbClr val="FFFF00"/>
              </a:solidFill>
              <a:latin typeface="French Script MT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24200"/>
            <a:ext cx="362471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French Script MT" pitchFamily="66" charset="0"/>
              </a:rPr>
              <a:t>In 1898 Emile Zola</a:t>
            </a:r>
            <a:endParaRPr lang="en-US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French Script MT" pitchFamily="66" charset="0"/>
            </a:endParaRPr>
          </a:p>
        </p:txBody>
      </p:sp>
      <p:pic>
        <p:nvPicPr>
          <p:cNvPr id="5" name="Picture 4" descr="Emile_Zol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2666999"/>
            <a:ext cx="1600200" cy="199224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257801" y="3124200"/>
            <a:ext cx="38862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French Script MT" pitchFamily="66" charset="0"/>
              </a:rPr>
              <a:t>published an open letter called </a:t>
            </a:r>
            <a:r>
              <a:rPr lang="en-US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French Script MT" pitchFamily="66" charset="0"/>
              </a:rPr>
              <a:t>J’Accuse</a:t>
            </a:r>
            <a:endParaRPr lang="en-US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French Script MT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5029200"/>
            <a:ext cx="70278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latin typeface="French Script MT" pitchFamily="66" charset="0"/>
              </a:rPr>
              <a:t>Zola denounced the army for covering up the scandal</a:t>
            </a:r>
            <a:endParaRPr lang="en-US" sz="3600" dirty="0">
              <a:solidFill>
                <a:srgbClr val="FFFF00"/>
              </a:solidFill>
              <a:latin typeface="French Script MT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47800" y="5638800"/>
            <a:ext cx="67441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latin typeface="French Script MT" pitchFamily="66" charset="0"/>
              </a:rPr>
              <a:t>He was sentenced to a year in prison for his views</a:t>
            </a:r>
            <a:endParaRPr lang="en-US" sz="3600" dirty="0">
              <a:solidFill>
                <a:srgbClr val="FFFF00"/>
              </a:solidFill>
              <a:latin typeface="French Script M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4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5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alestine_1020b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71800" y="3810000"/>
            <a:ext cx="1823939" cy="2895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howcard Gothic" pitchFamily="82" charset="0"/>
              </a:rPr>
              <a:t>The Rise of Zionism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howcard Gothic" pitchFamily="8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295400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0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Showcard Gothic" pitchFamily="82" charset="0"/>
              </a:rPr>
              <a:t>As bad as persecution of Jews was in Western Europe it was much worse in Eastern Europe</a:t>
            </a:r>
            <a:endParaRPr lang="en-US" sz="20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Showcard Gothic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057400"/>
            <a:ext cx="914400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0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Showcard Gothic" pitchFamily="82" charset="0"/>
              </a:rPr>
              <a:t>Russian officials allowed Pogroms against Jews</a:t>
            </a:r>
            <a:endParaRPr lang="en-US" sz="20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Showcard Gothic" pitchFamily="8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52600" y="2438400"/>
            <a:ext cx="655320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0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Showcard Gothic" pitchFamily="82" charset="0"/>
              </a:rPr>
              <a:t>A pogrom is an organized campaign of violence</a:t>
            </a:r>
            <a:endParaRPr lang="en-US" sz="20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Showcard Gothic" pitchFamily="8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895600"/>
            <a:ext cx="914400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0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Showcard Gothic" pitchFamily="82" charset="0"/>
              </a:rPr>
              <a:t>Because of this, many Jews fled to the U.S.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3505200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0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Showcard Gothic" pitchFamily="82" charset="0"/>
              </a:rPr>
              <a:t>The long history of Violence convinced many Jews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Showcard Gothic" pitchFamily="82" charset="0"/>
              </a:rPr>
              <a:t> to work for a homeland in Palestine</a:t>
            </a:r>
            <a:endParaRPr lang="en-US" sz="20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Showcard Gothic" pitchFamily="8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4495800"/>
            <a:ext cx="32004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4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Showcard Gothic" pitchFamily="82" charset="0"/>
              </a:rPr>
              <a:t>In the 1890s a  movement called Zionism developed to pursue this goal</a:t>
            </a:r>
            <a:endParaRPr lang="en-US" sz="24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Showcard Gothic" pitchFamily="82" charset="0"/>
            </a:endParaRPr>
          </a:p>
        </p:txBody>
      </p:sp>
      <p:pic>
        <p:nvPicPr>
          <p:cNvPr id="10" name="Picture 9" descr="herz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4572000"/>
            <a:ext cx="1899653" cy="22098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953000" y="3886200"/>
            <a:ext cx="4191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0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Showcard Gothic" pitchFamily="82" charset="0"/>
              </a:rPr>
              <a:t>The leader was Theodore Herzl, an Austrian writer from Vienna</a:t>
            </a:r>
            <a:endParaRPr lang="en-US" sz="20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Showcard Gothi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9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Self Rule for British Colonies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" name="Picture 2" descr="dominion of Canad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447800"/>
            <a:ext cx="3886200" cy="22877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914400"/>
            <a:ext cx="14285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Canada</a:t>
            </a:r>
            <a:endParaRPr lang="en-US" sz="3200" dirty="0"/>
          </a:p>
        </p:txBody>
      </p:sp>
      <p:pic>
        <p:nvPicPr>
          <p:cNvPr id="5" name="Picture 4" descr="australi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05400" y="1447800"/>
            <a:ext cx="3109402" cy="22801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0" y="914400"/>
            <a:ext cx="16496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Australia</a:t>
            </a:r>
            <a:endParaRPr lang="en-US" sz="3200" dirty="0"/>
          </a:p>
        </p:txBody>
      </p:sp>
      <p:pic>
        <p:nvPicPr>
          <p:cNvPr id="7" name="Picture 6" descr="new-zealand-map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3886200"/>
            <a:ext cx="4027328" cy="2971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4648200"/>
            <a:ext cx="2348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New Zealand</a:t>
            </a:r>
            <a:endParaRPr lang="en-US" sz="3200" dirty="0"/>
          </a:p>
        </p:txBody>
      </p:sp>
      <p:pic>
        <p:nvPicPr>
          <p:cNvPr id="9" name="Picture 8" descr="British%20Isles%20Map.gif"/>
          <p:cNvPicPr>
            <a:picLocks noChangeAspect="1"/>
          </p:cNvPicPr>
          <p:nvPr/>
        </p:nvPicPr>
        <p:blipFill>
          <a:blip r:embed="rId6"/>
          <a:srcRect t="38889" r="51548" b="22222"/>
          <a:stretch>
            <a:fillRect/>
          </a:stretch>
        </p:blipFill>
        <p:spPr>
          <a:xfrm>
            <a:off x="5105400" y="3705378"/>
            <a:ext cx="2819400" cy="315262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29200" y="3733800"/>
            <a:ext cx="13542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Ireland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8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Canada Struggles for Self-Rule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143000"/>
            <a:ext cx="9144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France was the </a:t>
            </a:r>
            <a:r>
              <a:rPr lang="en-US" sz="2800" b="1" cap="none" spc="300" dirty="0" smtClean="0">
                <a:ln w="1143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first country </a:t>
            </a:r>
            <a:r>
              <a:rPr lang="en-US" sz="2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to colonize Canada</a:t>
            </a:r>
            <a:endParaRPr lang="en-US" sz="2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981200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Mostly Fur trappers and missionaries</a:t>
            </a:r>
            <a:endParaRPr lang="en-U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Picture 5" descr="fur_trapp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2743200"/>
            <a:ext cx="2098931" cy="2657246"/>
          </a:xfrm>
          <a:prstGeom prst="rect">
            <a:avLst/>
          </a:prstGeom>
        </p:spPr>
      </p:pic>
      <p:pic>
        <p:nvPicPr>
          <p:cNvPr id="7" name="Picture 6" descr="missionar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0" y="2667000"/>
            <a:ext cx="2466420" cy="278917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1980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They lived and intermarried with Native Americans</a:t>
            </a:r>
            <a:endParaRPr lang="en-US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50000">
              <a:srgbClr val="FFFF00"/>
            </a:gs>
            <a:gs pos="100000">
              <a:schemeClr val="accent6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latin typeface="Algerian" pitchFamily="82" charset="0"/>
              </a:rPr>
              <a:t>GB takes control of Canada in </a:t>
            </a:r>
            <a:r>
              <a:rPr lang="en-US" sz="2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  <a:latin typeface="Algerian" pitchFamily="82" charset="0"/>
              </a:rPr>
              <a:t>1763 </a:t>
            </a:r>
            <a:r>
              <a:rPr lang="en-US" sz="2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latin typeface="Algerian" pitchFamily="82" charset="0"/>
              </a:rPr>
              <a:t>after France loses </a:t>
            </a:r>
            <a:r>
              <a:rPr lang="en-US" sz="2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  <a:latin typeface="Algerian" pitchFamily="82" charset="0"/>
              </a:rPr>
              <a:t>the</a:t>
            </a:r>
            <a:r>
              <a:rPr lang="en-US" sz="2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latin typeface="Algerian" pitchFamily="82" charset="0"/>
              </a:rPr>
              <a:t> </a:t>
            </a:r>
            <a:r>
              <a:rPr lang="en-US" sz="2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  <a:latin typeface="Algerian" pitchFamily="82" charset="0"/>
              </a:rPr>
              <a:t>French &amp; Indian War</a:t>
            </a:r>
            <a:endParaRPr lang="en-US" sz="2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effectLst/>
              <a:latin typeface="Algerian" pitchFamily="8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676400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lgerian" pitchFamily="82" charset="0"/>
              </a:rPr>
              <a:t>The French who still lived there stayed in the Lower St. Lawrence River Valley</a:t>
            </a:r>
            <a:endParaRPr lang="en-US" sz="2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lgerian" pitchFamily="82" charset="0"/>
            </a:endParaRPr>
          </a:p>
        </p:txBody>
      </p:sp>
      <p:pic>
        <p:nvPicPr>
          <p:cNvPr id="4" name="Picture 3" descr="st lawrence.jpg"/>
          <p:cNvPicPr>
            <a:picLocks noChangeAspect="1"/>
          </p:cNvPicPr>
          <p:nvPr/>
        </p:nvPicPr>
        <p:blipFill>
          <a:blip r:embed="rId3"/>
          <a:srcRect l="252" t="423" r="35170"/>
          <a:stretch>
            <a:fillRect/>
          </a:stretch>
        </p:blipFill>
        <p:spPr>
          <a:xfrm>
            <a:off x="6248400" y="2514600"/>
            <a:ext cx="2514600" cy="231343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3124200"/>
            <a:ext cx="647700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lgerian" pitchFamily="82" charset="0"/>
              </a:rPr>
              <a:t>The English who came settled along the Atlantic seacoast and the Great Lakes</a:t>
            </a:r>
            <a:endParaRPr lang="en-US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lgerian" pitchFamily="82" charset="0"/>
            </a:endParaRPr>
          </a:p>
        </p:txBody>
      </p:sp>
      <p:pic>
        <p:nvPicPr>
          <p:cNvPr id="6" name="Picture 5" descr="english.gif"/>
          <p:cNvPicPr>
            <a:picLocks noChangeAspect="1"/>
          </p:cNvPicPr>
          <p:nvPr/>
        </p:nvPicPr>
        <p:blipFill>
          <a:blip r:embed="rId4"/>
          <a:srcRect l="43031" t="54743" r="8188"/>
          <a:stretch>
            <a:fillRect/>
          </a:stretch>
        </p:blipFill>
        <p:spPr>
          <a:xfrm>
            <a:off x="381000" y="4495800"/>
            <a:ext cx="2667000" cy="21812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ower canad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0" y="3962400"/>
            <a:ext cx="5562600" cy="2895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Blackadder ITC" pitchFamily="82" charset="0"/>
              </a:rPr>
              <a:t>French and English Canada</a:t>
            </a:r>
            <a:endParaRPr lang="en-US" sz="66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Blackadder ITC" pitchFamily="8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990600"/>
            <a:ext cx="91440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adder ITC" pitchFamily="82" charset="0"/>
              </a:rPr>
              <a:t>Conflict was caused by religious and cultural differences between the Catholic French and the  Protestant English</a:t>
            </a:r>
            <a:endParaRPr lang="en-US" sz="32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lackadder ITC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057400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lackadder ITC" pitchFamily="82" charset="0"/>
              </a:rPr>
              <a:t>Both groups pressed parliament to give Canada more freedom in controlling their own affairs</a:t>
            </a:r>
            <a:endParaRPr lang="en-U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lackadder ITC" pitchFamily="8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352800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dirty="0" smtClean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adder ITC" pitchFamily="82" charset="0"/>
              </a:rPr>
              <a:t>In 1791 Parliament tries to solve the problem by creating 2 new Canadian </a:t>
            </a:r>
            <a:r>
              <a:rPr lang="en-US" sz="360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adder ITC" pitchFamily="82" charset="0"/>
              </a:rPr>
              <a:t>Provinces </a:t>
            </a:r>
            <a:endParaRPr lang="en-US" sz="360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lackadder ITC" pitchFamily="8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81600" y="5105400"/>
            <a:ext cx="1741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</a:rPr>
              <a:t>French Speaking</a:t>
            </a:r>
            <a:endParaRPr lang="en-US" b="1" dirty="0">
              <a:ln>
                <a:solidFill>
                  <a:schemeClr val="bg2">
                    <a:lumMod val="10000"/>
                  </a:schemeClr>
                </a:solidFill>
              </a:ln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05200" y="5715000"/>
            <a:ext cx="1770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75000"/>
                  </a:schemeClr>
                </a:solidFill>
              </a:rPr>
              <a:t>English Speaking</a:t>
            </a:r>
            <a:endParaRPr lang="en-US" b="1" dirty="0">
              <a:ln>
                <a:solidFill>
                  <a:schemeClr val="tx1"/>
                </a:solidFill>
              </a:ln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0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1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Stencil" pitchFamily="82" charset="0"/>
              </a:rPr>
              <a:t>The Durham Report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Stencil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9906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Stencil" pitchFamily="82" charset="0"/>
              </a:rPr>
              <a:t>During the early 1800s both colonies began to demand political and economic freedom</a:t>
            </a:r>
            <a:endParaRPr lang="en-US" dirty="0">
              <a:solidFill>
                <a:schemeClr val="accent3">
                  <a:lumMod val="50000"/>
                </a:schemeClr>
              </a:solidFill>
              <a:latin typeface="Stencil" pitchFamily="8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1676400"/>
            <a:ext cx="7502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Stencil" pitchFamily="82" charset="0"/>
              </a:rPr>
              <a:t>In lower Canada it was because they resented British Rule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Stencil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590800"/>
            <a:ext cx="9018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Stencil" pitchFamily="82" charset="0"/>
              </a:rPr>
              <a:t>In the late 1830s rebellions broke out in both Upper and Lower Canada</a:t>
            </a:r>
            <a:endParaRPr lang="en-US" dirty="0">
              <a:solidFill>
                <a:schemeClr val="bg2">
                  <a:lumMod val="25000"/>
                </a:schemeClr>
              </a:solidFill>
              <a:latin typeface="Stencil" pitchFamily="82" charset="0"/>
            </a:endParaRPr>
          </a:p>
        </p:txBody>
      </p:sp>
      <p:pic>
        <p:nvPicPr>
          <p:cNvPr id="6" name="Picture 5" descr="durham rebelli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3048000"/>
            <a:ext cx="5737409" cy="381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5750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Stencil" pitchFamily="82" charset="0"/>
              </a:rPr>
              <a:t>The British sent Lord Durham to investigate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Stencil" pitchFamily="82" charset="0"/>
            </a:endParaRPr>
          </a:p>
        </p:txBody>
      </p:sp>
      <p:pic>
        <p:nvPicPr>
          <p:cNvPr id="3" name="Picture 2" descr="durha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96114" y="1"/>
            <a:ext cx="2033899" cy="2667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2286000"/>
            <a:ext cx="9193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tencil" pitchFamily="82" charset="0"/>
              </a:rPr>
              <a:t>In 1839 Durham sent a report to parliament that urged 3 major reforms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Stencil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819400"/>
            <a:ext cx="9005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Stencil" pitchFamily="82" charset="0"/>
              </a:rPr>
              <a:t>1. Upper and Lower Canada Should be united as the provinces of Canada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Stencil" pitchFamily="82" charset="0"/>
            </a:endParaRPr>
          </a:p>
        </p:txBody>
      </p:sp>
      <p:pic>
        <p:nvPicPr>
          <p:cNvPr id="6" name="Picture 5" descr="provinces of canad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9448" y="3276600"/>
            <a:ext cx="3504552" cy="30927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3733800"/>
            <a:ext cx="594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Stencil" pitchFamily="82" charset="0"/>
              </a:rPr>
              <a:t>2. British Immigration should be Encouraged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Stencil" pitchFamily="8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" y="4648200"/>
            <a:ext cx="563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3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tencil" pitchFamily="82" charset="0"/>
              </a:rPr>
              <a:t>Colonists in the Provinces of Canada</a:t>
            </a:r>
          </a:p>
          <a:p>
            <a:pPr marL="342900" indent="-342900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tencil" pitchFamily="82" charset="0"/>
              </a:rPr>
              <a:t>      should be allowed to govern themselves in domestic matters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tencil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50000"/>
              </a:schemeClr>
            </a:gs>
            <a:gs pos="0">
              <a:schemeClr val="accent4">
                <a:lumMod val="75000"/>
              </a:schemeClr>
            </a:gs>
            <a:gs pos="50000">
              <a:schemeClr val="accent4">
                <a:lumMod val="60000"/>
                <a:lumOff val="40000"/>
              </a:schemeClr>
            </a:gs>
            <a:gs pos="100000">
              <a:schemeClr val="accent4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order.png"/>
          <p:cNvPicPr>
            <a:picLocks noChangeAspect="1"/>
          </p:cNvPicPr>
          <p:nvPr/>
        </p:nvPicPr>
        <p:blipFill>
          <a:blip r:embed="rId3"/>
          <a:srcRect b="61092"/>
          <a:stretch>
            <a:fillRect/>
          </a:stretch>
        </p:blipFill>
        <p:spPr>
          <a:xfrm>
            <a:off x="0" y="2133600"/>
            <a:ext cx="9144000" cy="16764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Old English Text MT" pitchFamily="66" charset="0"/>
              </a:rPr>
              <a:t>The Dominion of Canada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Old English Text MT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838200"/>
            <a:ext cx="91440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>
                    <a:lumMod val="95000"/>
                  </a:schemeClr>
                </a:solidFill>
                <a:latin typeface="Old English Text MT" pitchFamily="66" charset="0"/>
              </a:rPr>
              <a:t>By the mid 1800s many Canadians believed that Canada needed a central government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Old English Text MT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676400"/>
            <a:ext cx="8263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Old English Text MT" pitchFamily="66" charset="0"/>
              </a:rPr>
              <a:t>They would be able to protect Canadian interests against the U.S. to the South</a:t>
            </a:r>
            <a:endParaRPr lang="en-US" sz="2000" b="1" dirty="0">
              <a:latin typeface="Old English Text MT" pitchFamily="66" charset="0"/>
            </a:endParaRPr>
          </a:p>
        </p:txBody>
      </p:sp>
      <p:pic>
        <p:nvPicPr>
          <p:cNvPr id="5" name="Picture 4" descr="mmaritimeprovinces.gif"/>
          <p:cNvPicPr>
            <a:picLocks noChangeAspect="1"/>
          </p:cNvPicPr>
          <p:nvPr/>
        </p:nvPicPr>
        <p:blipFill>
          <a:blip r:embed="rId4"/>
          <a:srcRect t="25532" r="39293"/>
          <a:stretch>
            <a:fillRect/>
          </a:stretch>
        </p:blipFill>
        <p:spPr>
          <a:xfrm>
            <a:off x="1066800" y="4165107"/>
            <a:ext cx="2971800" cy="269289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3810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latin typeface="Old English Text MT" pitchFamily="66" charset="0"/>
              </a:rPr>
              <a:t>In 1867 New Brunswick and Nova Scotia joined the Province of Canada to form the Dominion of Canada</a:t>
            </a:r>
            <a:endParaRPr lang="en-US" b="1" dirty="0">
              <a:solidFill>
                <a:schemeClr val="accent4">
                  <a:lumMod val="50000"/>
                </a:schemeClr>
              </a:solidFill>
              <a:latin typeface="Old English Text MT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67200" y="54864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660033"/>
                </a:solidFill>
                <a:latin typeface="Old English Text MT" pitchFamily="66" charset="0"/>
              </a:rPr>
              <a:t>As a Dominion, Canada as self-governing in domestic affairs but remained part of the British Empire</a:t>
            </a:r>
            <a:endParaRPr lang="en-US" b="1" dirty="0">
              <a:solidFill>
                <a:srgbClr val="660033"/>
              </a:solidFill>
              <a:latin typeface="Old English Text M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ohn Ma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609600"/>
            <a:ext cx="2054352" cy="242258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00B050"/>
                </a:solidFill>
                <a:latin typeface="Old English Text MT" pitchFamily="66" charset="0"/>
              </a:rPr>
              <a:t>Canada’s Westward Expansion</a:t>
            </a:r>
            <a:endParaRPr lang="en-US" sz="4800" dirty="0">
              <a:solidFill>
                <a:srgbClr val="00B050"/>
              </a:solidFill>
              <a:latin typeface="Old English Text MT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209800"/>
            <a:ext cx="79321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Old English Text MT" pitchFamily="66" charset="0"/>
              </a:rPr>
              <a:t>Canada’s first Prime Minister was </a:t>
            </a:r>
            <a:r>
              <a:rPr lang="en-US" sz="2800" b="1" dirty="0" smtClean="0">
                <a:solidFill>
                  <a:srgbClr val="FF0000"/>
                </a:solidFill>
                <a:latin typeface="Old English Text MT" pitchFamily="66" charset="0"/>
              </a:rPr>
              <a:t>John MacDonald</a:t>
            </a:r>
            <a:endParaRPr lang="en-US" sz="2800" b="1" dirty="0">
              <a:solidFill>
                <a:srgbClr val="FF0000"/>
              </a:solidFill>
              <a:latin typeface="Old English Text MT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97180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latin typeface="Old English Text MT" pitchFamily="66" charset="0"/>
              </a:rPr>
              <a:t>Expanded Canada westward by purchasing land, and persuading territories to join</a:t>
            </a:r>
            <a:r>
              <a:rPr lang="en-US" sz="2000" dirty="0" smtClean="0">
                <a:latin typeface="Old English Text MT" pitchFamily="66" charset="0"/>
              </a:rPr>
              <a:t>.</a:t>
            </a:r>
            <a:endParaRPr lang="en-US" sz="2000" dirty="0">
              <a:latin typeface="Old English Text MT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7600" y="3886200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Old English Text MT" pitchFamily="66" charset="0"/>
              </a:rPr>
              <a:t>Also began the construction of a trans continental railroad that was completed in 1885</a:t>
            </a:r>
            <a:endParaRPr lang="en-US" dirty="0">
              <a:latin typeface="Old English Text MT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3429000"/>
            <a:ext cx="609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Old English Text MT" pitchFamily="66" charset="0"/>
              </a:rPr>
              <a:t>By 1871 Canada stretched from Atlantic to Pacific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8" name="Picture 7" descr="Canada_provinces_1871-187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733800"/>
            <a:ext cx="3050848" cy="2635933"/>
          </a:xfrm>
          <a:prstGeom prst="rect">
            <a:avLst/>
          </a:prstGeom>
        </p:spPr>
      </p:pic>
      <p:pic>
        <p:nvPicPr>
          <p:cNvPr id="9" name="Picture 8" descr="transcontinenta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0400" y="4191000"/>
            <a:ext cx="1789677" cy="26357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aptain coo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914400"/>
            <a:ext cx="1693334" cy="2133600"/>
          </a:xfrm>
          <a:prstGeom prst="rect">
            <a:avLst/>
          </a:prstGeom>
        </p:spPr>
      </p:pic>
      <p:pic>
        <p:nvPicPr>
          <p:cNvPr id="13" name="Picture 12" descr="micl2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400" y="685800"/>
            <a:ext cx="1843539" cy="2886456"/>
          </a:xfrm>
          <a:prstGeom prst="rect">
            <a:avLst/>
          </a:prstGeom>
        </p:spPr>
      </p:pic>
      <p:pic>
        <p:nvPicPr>
          <p:cNvPr id="9" name="Picture 8" descr="aboriginal_man_australia_the_movi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1932" y="2971800"/>
            <a:ext cx="1712068" cy="2514600"/>
          </a:xfrm>
          <a:prstGeom prst="rect">
            <a:avLst/>
          </a:prstGeom>
        </p:spPr>
      </p:pic>
      <p:pic>
        <p:nvPicPr>
          <p:cNvPr id="7" name="Picture 6" descr="maori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6800" y="2286000"/>
            <a:ext cx="2155953" cy="2386663"/>
          </a:xfrm>
          <a:prstGeom prst="rect">
            <a:avLst/>
          </a:prstGeom>
        </p:spPr>
      </p:pic>
      <p:pic>
        <p:nvPicPr>
          <p:cNvPr id="12" name="Picture 11" descr="Aboriginal%20man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7400" y="4285051"/>
            <a:ext cx="2114550" cy="257294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entaur" pitchFamily="18" charset="0"/>
              </a:rPr>
              <a:t>Australia and New Zealand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entaur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" y="160020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entaur" pitchFamily="18" charset="0"/>
              </a:rPr>
              <a:t>In 1769-1770 Captain James Cook</a:t>
            </a:r>
            <a:endParaRPr lang="en-US" b="1" dirty="0">
              <a:latin typeface="Centaur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57600" y="14478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entaur" pitchFamily="18" charset="0"/>
              </a:rPr>
              <a:t>claimed New Zealand and part of Australia for GB</a:t>
            </a:r>
            <a:endParaRPr lang="en-US" b="1" dirty="0">
              <a:latin typeface="Centaur" pitchFamily="18" charset="0"/>
            </a:endParaRPr>
          </a:p>
        </p:txBody>
      </p:sp>
      <p:pic>
        <p:nvPicPr>
          <p:cNvPr id="6" name="Picture 5" descr="new-zealand-map.gi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048000"/>
            <a:ext cx="1153632" cy="1722437"/>
          </a:xfrm>
          <a:prstGeom prst="rect">
            <a:avLst/>
          </a:prstGeom>
        </p:spPr>
      </p:pic>
      <p:pic>
        <p:nvPicPr>
          <p:cNvPr id="8" name="Picture 7" descr="australia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5327905"/>
            <a:ext cx="1421794" cy="153009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43000" y="3276600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entaur" pitchFamily="18" charset="0"/>
              </a:rPr>
              <a:t>New Zealand was inhabited by the Maori that had settled there around 800 A.D.</a:t>
            </a:r>
            <a:endParaRPr lang="en-US" b="1" dirty="0">
              <a:latin typeface="Centaur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71600" y="5410200"/>
            <a:ext cx="518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entaur" pitchFamily="18" charset="0"/>
              </a:rPr>
              <a:t>Cook considered Australia uninhabited but it was actually inhabited by native people that the British will call Aborigines</a:t>
            </a:r>
            <a:endParaRPr lang="en-US" b="1" dirty="0">
              <a:latin typeface="Centaur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10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990600"/>
            <a:ext cx="91440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Centaur" pitchFamily="18" charset="0"/>
              </a:rPr>
              <a:t>1788 – The British begin to colonize Australia with convicted criminals because their own prisons were so overcrowded</a:t>
            </a:r>
            <a:endParaRPr lang="en-US" sz="4000" b="0" cap="none" spc="0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latin typeface="Centaur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cap="none" spc="150" dirty="0" smtClean="0">
                <a:ln w="11430"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entaur" pitchFamily="18" charset="0"/>
              </a:rPr>
              <a:t>Britain’s Penal Colony</a:t>
            </a:r>
            <a:endParaRPr lang="en-US" sz="5400" b="1" cap="none" spc="150" dirty="0">
              <a:ln w="11430">
                <a:solidFill>
                  <a:srgbClr val="C00000"/>
                </a:solidFill>
              </a:ln>
              <a:solidFill>
                <a:schemeClr val="accent6">
                  <a:lumMod val="75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entaur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971800"/>
            <a:ext cx="914400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Centaur" pitchFamily="18" charset="0"/>
              </a:rPr>
              <a:t>A penal colony is a place where convicts are sent to serve their sentences </a:t>
            </a:r>
            <a:endParaRPr lang="en-US" sz="4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latin typeface="Centaur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63880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Centaur" pitchFamily="18" charset="0"/>
              </a:rPr>
              <a:t>The prisoners could then buy land and settle in Australia</a:t>
            </a:r>
            <a:endParaRPr lang="en-US" sz="4000" b="1" dirty="0">
              <a:latin typeface="Centaur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pinnacles-Western-Australi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8130" y="5422392"/>
            <a:ext cx="2355870" cy="143560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Jokerman" pitchFamily="82" charset="0"/>
              </a:rPr>
              <a:t>Free Settlers Arrive</a:t>
            </a:r>
            <a:endParaRPr lang="en-US" sz="4400" dirty="0">
              <a:solidFill>
                <a:srgbClr val="FF0000"/>
              </a:solidFill>
              <a:latin typeface="Jokerman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990600"/>
            <a:ext cx="7800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Jokerman" pitchFamily="82" charset="0"/>
              </a:rPr>
              <a:t>Free settlers soon joined the convicts in Australia and New Zealand</a:t>
            </a:r>
            <a:endParaRPr lang="en-US" dirty="0">
              <a:solidFill>
                <a:srgbClr val="00B050"/>
              </a:solidFill>
              <a:latin typeface="Jokerman" pitchFamily="8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524000"/>
            <a:ext cx="3119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Jokerman" pitchFamily="82" charset="0"/>
              </a:rPr>
              <a:t>They begin to raise Sheep</a:t>
            </a:r>
            <a:endParaRPr lang="en-US" dirty="0">
              <a:solidFill>
                <a:srgbClr val="7030A0"/>
              </a:solidFill>
              <a:latin typeface="Jokerman" pitchFamily="82" charset="0"/>
            </a:endParaRPr>
          </a:p>
        </p:txBody>
      </p:sp>
      <p:pic>
        <p:nvPicPr>
          <p:cNvPr id="5" name="Picture 4" descr="sheep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1447800"/>
            <a:ext cx="4305300" cy="2870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1999" y="2057400"/>
            <a:ext cx="3733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Jokerman" pitchFamily="82" charset="0"/>
              </a:rPr>
              <a:t>Sheep aren’t native but wool soon becomes the major export</a:t>
            </a:r>
            <a:endParaRPr lang="en-US" dirty="0">
              <a:solidFill>
                <a:srgbClr val="0070C0"/>
              </a:solidFill>
              <a:latin typeface="Jokerman" pitchFamily="8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4419600"/>
            <a:ext cx="8425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Jokerman" pitchFamily="82" charset="0"/>
              </a:rPr>
              <a:t>To Encourage Immigration the government offered cheap land to settlers</a:t>
            </a:r>
            <a:endParaRPr lang="en-US" dirty="0">
              <a:solidFill>
                <a:srgbClr val="00B050"/>
              </a:solidFill>
              <a:latin typeface="Jokerman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" y="4800600"/>
            <a:ext cx="8061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Jokerman" pitchFamily="82" charset="0"/>
              </a:rPr>
              <a:t>Grew steadily until the 1851 gold rush that created a population boom</a:t>
            </a:r>
            <a:endParaRPr lang="en-US" b="1" dirty="0">
              <a:solidFill>
                <a:schemeClr val="accent6">
                  <a:lumMod val="75000"/>
                </a:schemeClr>
              </a:solidFill>
              <a:latin typeface="Jokerman" pitchFamily="82" charset="0"/>
            </a:endParaRPr>
          </a:p>
        </p:txBody>
      </p:sp>
      <p:pic>
        <p:nvPicPr>
          <p:cNvPr id="11" name="Picture 10" descr="gold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5257800"/>
            <a:ext cx="1647444" cy="1450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438401" y="5410200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Jokerman" pitchFamily="82" charset="0"/>
              </a:rPr>
              <a:t>Scattered settlements became separate colonies</a:t>
            </a:r>
            <a:endParaRPr lang="en-US" b="1" dirty="0">
              <a:solidFill>
                <a:srgbClr val="FF0000"/>
              </a:solidFill>
              <a:latin typeface="Jokerman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09800" y="5867400"/>
            <a:ext cx="5943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Jokerman" pitchFamily="82" charset="0"/>
              </a:rPr>
              <a:t>Some pushed west across the desert to make outposts in Western Australia</a:t>
            </a:r>
            <a:endParaRPr lang="en-US" dirty="0">
              <a:solidFill>
                <a:srgbClr val="00B050"/>
              </a:solidFill>
              <a:latin typeface="Jokerm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10" grpId="0"/>
      <p:bldP spid="12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Baskerville Old Face" pitchFamily="18" charset="0"/>
              </a:rPr>
              <a:t>Settling New Zealand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Baskerville Old Face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99060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askerville Old Face" pitchFamily="18" charset="0"/>
              </a:rPr>
              <a:t>This happened more slowly than Australia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askerville Old Face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67640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Baskerville Old Face" pitchFamily="18" charset="0"/>
              </a:rPr>
              <a:t>They didn’t claim NZ the way they claimed Australia</a:t>
            </a:r>
            <a:endParaRPr lang="en-US" sz="32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Baskerville Old Fac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514600"/>
            <a:ext cx="76049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latin typeface="Baskerville Old Face" pitchFamily="18" charset="0"/>
              </a:rPr>
              <a:t>They recognized the land rights of the Maori People</a:t>
            </a:r>
            <a:endParaRPr lang="en-US" sz="2800" dirty="0">
              <a:solidFill>
                <a:srgbClr val="FFFF00"/>
              </a:solidFill>
              <a:latin typeface="Baskerville Old Fac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276600"/>
            <a:ext cx="4442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660033"/>
                </a:solidFill>
                <a:latin typeface="Baskerville Old Face" pitchFamily="18" charset="0"/>
              </a:rPr>
              <a:t>1814 – Missionaries begin to arrive</a:t>
            </a:r>
            <a:endParaRPr lang="en-US" sz="2400" b="1" dirty="0">
              <a:solidFill>
                <a:srgbClr val="660033"/>
              </a:solidFill>
              <a:latin typeface="Baskerville Old Face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886200"/>
            <a:ext cx="74510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Baskerville Old Face" pitchFamily="18" charset="0"/>
              </a:rPr>
              <a:t>The more settlers arrive the more conflict there is over land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latin typeface="Baskerville Old Face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4495800"/>
            <a:ext cx="91440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Baskerville Old Face" pitchFamily="18" charset="0"/>
              </a:rPr>
              <a:t>1839 GB annexed NZ in response to </a:t>
            </a:r>
            <a:r>
              <a:rPr lang="en-US" sz="2400" b="1" dirty="0" err="1" smtClean="0">
                <a:latin typeface="Baskerville Old Face" pitchFamily="18" charset="0"/>
              </a:rPr>
              <a:t>Birtish</a:t>
            </a:r>
            <a:r>
              <a:rPr lang="en-US" sz="2400" b="1" dirty="0" smtClean="0">
                <a:latin typeface="Baskerville Old Face" pitchFamily="18" charset="0"/>
              </a:rPr>
              <a:t> settlers demands and appointed a governor to negotiate with the Maori</a:t>
            </a:r>
            <a:endParaRPr lang="en-US" sz="2400" b="1" dirty="0">
              <a:latin typeface="Baskerville Old Face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" y="57912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Baskerville Old Face" pitchFamily="18" charset="0"/>
              </a:rPr>
              <a:t>1840 the Maori accept British rule in exchange for their land rights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1555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en-US" sz="34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Self Government for Australia and New Zealand</a:t>
            </a:r>
            <a:endParaRPr lang="en-US" sz="3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9906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Australia and New Zealand wanted to run themselves but still be part of the British Empire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905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During the 1850s colonies in both Aus and NZ became self governing and created parliamentary forms of government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commonwealth of australia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3505200"/>
            <a:ext cx="2466975" cy="22544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3124200"/>
            <a:ext cx="9325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In 1901 Australian colonies united under a federal constitution as the Commonwealth of Australia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4267200"/>
            <a:ext cx="4190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Both became dominions in the early 1900s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4648200"/>
            <a:ext cx="6134053" cy="11387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3400" b="1" cap="none" spc="0" dirty="0" smtClean="0">
                <a:ln/>
                <a:solidFill>
                  <a:schemeClr val="accent3"/>
                </a:solidFill>
                <a:effectLst/>
              </a:rPr>
              <a:t>People here pioneered a number of reforms</a:t>
            </a:r>
            <a:endParaRPr lang="en-US" sz="3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43000" y="5715000"/>
            <a:ext cx="307481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Secret Ballot - 1850</a:t>
            </a:r>
            <a:endParaRPr lang="en-US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16184" y="6096000"/>
            <a:ext cx="636597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Full voting rights to white women in 1893</a:t>
            </a:r>
            <a:endParaRPr lang="en-US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  <p:bldP spid="8" grpId="0"/>
      <p:bldP spid="9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aoriwar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617595"/>
            <a:ext cx="4800600" cy="324040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Status of the Nativ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e People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" y="1524000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2400" b="1" cap="none" spc="150" dirty="0" smtClean="0">
                <a:ln w="11430">
                  <a:solidFill>
                    <a:schemeClr val="tx1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Natives and other Non-European people were excluded from these reforms</a:t>
            </a:r>
            <a:endParaRPr lang="en-US" sz="2400" b="1" cap="none" spc="150" dirty="0">
              <a:ln w="11430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514600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2400" b="1" cap="none" spc="150" dirty="0" smtClean="0">
                <a:ln w="11430">
                  <a:solidFill>
                    <a:schemeClr val="tx1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Disease and colonization killed or displaced many of the Aborigine or Maori</a:t>
            </a:r>
            <a:endParaRPr lang="en-US" sz="2400" b="1" cap="none" spc="150" dirty="0">
              <a:ln w="11430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657600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400" b="1" dirty="0" smtClean="0">
                <a:ln w="18000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Between 1845 and 1872 The British and the Maori fought a series of wars</a:t>
            </a:r>
            <a:endParaRPr lang="en-US" sz="2400" b="1" dirty="0">
              <a:ln w="18000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486400" y="4495800"/>
            <a:ext cx="36576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0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The Maori were defeated and fled to a remote part of the country</a:t>
            </a:r>
            <a:endParaRPr lang="en-US" sz="2000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667000"/>
            <a:ext cx="914400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18415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Irish </a:t>
            </a:r>
            <a:r>
              <a:rPr lang="en-US" sz="6600" cap="none" spc="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</a:t>
            </a:r>
            <a:r>
              <a:rPr lang="en-US" sz="6600" cap="none" spc="0" dirty="0" smtClean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b="0" cap="none" spc="0" dirty="0" smtClean="0">
                <a:ln w="18415" cmpd="sng">
                  <a:solidFill>
                    <a:srgbClr val="008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Ho</a:t>
            </a:r>
            <a:r>
              <a:rPr lang="en-US" sz="6600" b="0" cap="none" spc="0" dirty="0" smtClean="0">
                <a:ln w="18415" cmpd="sng">
                  <a:solidFill>
                    <a:srgbClr val="008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me Rule</a:t>
            </a:r>
            <a:endParaRPr lang="en-US" sz="6600" b="0" cap="none" spc="0" dirty="0">
              <a:ln w="18415" cmpd="sng">
                <a:solidFill>
                  <a:srgbClr val="008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oconne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4191000"/>
            <a:ext cx="1600200" cy="1795463"/>
          </a:xfrm>
          <a:prstGeom prst="rect">
            <a:avLst/>
          </a:prstGeom>
        </p:spPr>
      </p:pic>
      <p:pic>
        <p:nvPicPr>
          <p:cNvPr id="3" name="Picture 2" descr="king.jpg"/>
          <p:cNvPicPr>
            <a:picLocks noChangeAspect="1"/>
          </p:cNvPicPr>
          <p:nvPr/>
        </p:nvPicPr>
        <p:blipFill>
          <a:blip r:embed="rId4"/>
          <a:srcRect l="10400" r="800"/>
          <a:stretch>
            <a:fillRect/>
          </a:stretch>
        </p:blipFill>
        <p:spPr>
          <a:xfrm>
            <a:off x="0" y="1"/>
            <a:ext cx="2743200" cy="231689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22014" y="304800"/>
            <a:ext cx="772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Britannic Bold" pitchFamily="34" charset="0"/>
              </a:rPr>
              <a:t>The English </a:t>
            </a:r>
            <a:r>
              <a:rPr lang="en-US" dirty="0" smtClean="0">
                <a:latin typeface="Britannic Bold" pitchFamily="34" charset="0"/>
              </a:rPr>
              <a:t>King was granted control of Ireland by the Pope in the 1100s</a:t>
            </a:r>
            <a:endParaRPr lang="en-US" dirty="0">
              <a:latin typeface="Britannic Bold" pitchFamily="34" charset="0"/>
            </a:endParaRPr>
          </a:p>
        </p:txBody>
      </p:sp>
      <p:pic>
        <p:nvPicPr>
          <p:cNvPr id="5" name="Picture 4" descr="English_Knight_by_vegetathealmighty.jpg"/>
          <p:cNvPicPr>
            <a:picLocks noChangeAspect="1"/>
          </p:cNvPicPr>
          <p:nvPr/>
        </p:nvPicPr>
        <p:blipFill>
          <a:blip r:embed="rId5"/>
          <a:srcRect b="1747"/>
          <a:stretch>
            <a:fillRect/>
          </a:stretch>
        </p:blipFill>
        <p:spPr>
          <a:xfrm>
            <a:off x="6858000" y="609600"/>
            <a:ext cx="2286000" cy="3429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67000" y="1371600"/>
            <a:ext cx="6673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Britannic Bold" pitchFamily="34" charset="0"/>
              </a:rPr>
              <a:t>Knights invaded and settled there to form their own aristocracy</a:t>
            </a:r>
            <a:endParaRPr lang="en-US" dirty="0">
              <a:latin typeface="Britannic Bold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514600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ritannic Bold" pitchFamily="34" charset="0"/>
              </a:rPr>
              <a:t>The Irish had their own culture, language, and ancestry.  They resented the British being there</a:t>
            </a:r>
            <a:endParaRPr lang="en-US" dirty="0">
              <a:latin typeface="Britannic Bold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3528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ritannic Bold" pitchFamily="34" charset="0"/>
              </a:rPr>
              <a:t>The English imposed laws on the Irish that limited the rights of Irish Catholics and favored English Protestants in both Religion and Language</a:t>
            </a:r>
            <a:endParaRPr lang="en-US" dirty="0">
              <a:latin typeface="Britannic Bold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4572000"/>
            <a:ext cx="5639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Britannic Bold" pitchFamily="34" charset="0"/>
              </a:rPr>
              <a:t>Britain formally joined Ireland to themselves in 1801</a:t>
            </a:r>
            <a:endParaRPr lang="en-US" dirty="0">
              <a:latin typeface="Britannic Bold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00200" y="4953000"/>
            <a:ext cx="6109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Britannic Bold" pitchFamily="34" charset="0"/>
              </a:rPr>
              <a:t>This will give the Irish more representation in Parliament.</a:t>
            </a:r>
            <a:endParaRPr lang="en-US" dirty="0">
              <a:latin typeface="Britannic Bold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52600" y="3962400"/>
            <a:ext cx="392928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ritannic Bold" pitchFamily="34" charset="0"/>
              </a:rPr>
              <a:t>Gaelic is Outlawed</a:t>
            </a:r>
            <a:endParaRPr lang="en-US" sz="36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Britannic Bold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5486400"/>
            <a:ext cx="9007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Britannic Bold" pitchFamily="34" charset="0"/>
              </a:rPr>
              <a:t>Daniel O’Connell persuaded parliament to pass the Catholic Emancipation Act of 1829</a:t>
            </a:r>
            <a:endParaRPr lang="en-US" dirty="0">
              <a:latin typeface="Britannic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5800" y="6096000"/>
            <a:ext cx="4384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Britannic Bold" pitchFamily="34" charset="0"/>
              </a:rPr>
              <a:t>Gave Catholics back many of their rights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tato famin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0" y="457200"/>
            <a:ext cx="1733773" cy="2514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The Great Famine</a:t>
            </a:r>
            <a:endParaRPr lang="en-US" sz="5400" b="1" cap="none" spc="0" dirty="0">
              <a:ln w="19050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990600"/>
            <a:ext cx="7495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In the 1840s Ireland experienced one of the worst famines in modern history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524000"/>
            <a:ext cx="6343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Irish peasants depended on Potatoes as their sole source of food</a:t>
            </a:r>
            <a:endParaRPr lang="en-US" b="1" dirty="0">
              <a:solidFill>
                <a:srgbClr val="008000"/>
              </a:solidFill>
            </a:endParaRPr>
          </a:p>
        </p:txBody>
      </p:sp>
      <p:pic>
        <p:nvPicPr>
          <p:cNvPr id="6" name="Picture 5" descr="latebligh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057400"/>
            <a:ext cx="1981200" cy="142300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81200" y="2743200"/>
            <a:ext cx="716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From 1845-1848 a plant fungus called potato blight destroyed nearly all the Irish potato crop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429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About 1/8 of the Irish population (about 1 million people) died from starvation and disease over the next few years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4191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Another 1/8 (approx. 1-1.5 million) fled from Ireland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81200" y="4572000"/>
            <a:ext cx="2272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Most went to the U.S.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981200" y="4953000"/>
            <a:ext cx="441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Some went to Britain, Canada, and Australia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54864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The British government enforced British landlord laws, and forced the Irish tenant farmers to pay rent even though their crops had failed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6172200"/>
            <a:ext cx="5500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Most peasants went deep into debt and lost their farms</a:t>
            </a:r>
            <a:endParaRPr lang="en-US" b="1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roadway" pitchFamily="82" charset="0"/>
              </a:rPr>
              <a:t>Demands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roadway" pitchFamily="82" charset="0"/>
              </a:rPr>
              <a:t> </a:t>
            </a:r>
            <a:r>
              <a:rPr lang="en-US" sz="5400" b="1" cap="none" spc="0" dirty="0" smtClean="0">
                <a:ln w="1143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roadway" pitchFamily="82" charset="0"/>
              </a:rPr>
              <a:t>for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roadway" pitchFamily="82" charset="0"/>
              </a:rPr>
              <a:t> </a:t>
            </a:r>
            <a:r>
              <a:rPr lang="en-US" sz="5400" b="1" cap="none" spc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roadway" pitchFamily="82" charset="0"/>
              </a:rPr>
              <a:t>Home Rule</a:t>
            </a:r>
            <a:endParaRPr lang="en-US" sz="5400" b="1" cap="none" spc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roadway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990600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  <a:latin typeface="Broadway" pitchFamily="82" charset="0"/>
              </a:rPr>
              <a:t>During the 2</a:t>
            </a:r>
            <a:r>
              <a:rPr lang="en-US" b="1" baseline="30000" dirty="0" smtClean="0">
                <a:solidFill>
                  <a:srgbClr val="008000"/>
                </a:solidFill>
                <a:latin typeface="Broadway" pitchFamily="82" charset="0"/>
              </a:rPr>
              <a:t>nd</a:t>
            </a:r>
            <a:r>
              <a:rPr lang="en-US" b="1" dirty="0" smtClean="0">
                <a:solidFill>
                  <a:srgbClr val="008000"/>
                </a:solidFill>
                <a:latin typeface="Broadway" pitchFamily="82" charset="0"/>
              </a:rPr>
              <a:t> ½ of the </a:t>
            </a: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Broadway" pitchFamily="82" charset="0"/>
              </a:rPr>
              <a:t>1800s, opposition to British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Broadway" pitchFamily="82" charset="0"/>
              </a:rPr>
              <a:t>rule in Ireland took 2 forms:</a:t>
            </a:r>
            <a:endParaRPr lang="en-US" b="1" dirty="0">
              <a:solidFill>
                <a:schemeClr val="accent6">
                  <a:lumMod val="75000"/>
                </a:schemeClr>
              </a:solidFill>
              <a:latin typeface="Broadway" pitchFamily="8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0" y="1676400"/>
            <a:ext cx="375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Broadway" pitchFamily="82" charset="0"/>
              </a:rPr>
              <a:t>Some Wanted Independence</a:t>
            </a:r>
            <a:endParaRPr lang="en-US" dirty="0">
              <a:solidFill>
                <a:srgbClr val="008000"/>
              </a:solidFill>
              <a:latin typeface="Broadway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8800" y="2133600"/>
            <a:ext cx="3264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Broadway" pitchFamily="82" charset="0"/>
              </a:rPr>
              <a:t>Some wanted Home Rule</a:t>
            </a:r>
            <a:endParaRPr lang="en-US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Broadway" pitchFamily="8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0" y="2438400"/>
            <a:ext cx="6109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Broadway" pitchFamily="82" charset="0"/>
              </a:rPr>
              <a:t>Home Rule is local control over internal matters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Broadway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2971800"/>
            <a:ext cx="5730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  <a:latin typeface="Broadway" pitchFamily="82" charset="0"/>
              </a:rPr>
              <a:t>The British ref</a:t>
            </a:r>
            <a:r>
              <a:rPr lang="en-US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Broadway" pitchFamily="82" charset="0"/>
              </a:rPr>
              <a:t>used to consid</a:t>
            </a:r>
            <a:r>
              <a:rPr lang="en-US" dirty="0" smtClean="0">
                <a:solidFill>
                  <a:srgbClr val="C00000"/>
                </a:solidFill>
                <a:latin typeface="Broadway" pitchFamily="82" charset="0"/>
              </a:rPr>
              <a:t>er either option.</a:t>
            </a:r>
            <a:endParaRPr lang="en-US" dirty="0">
              <a:solidFill>
                <a:srgbClr val="C00000"/>
              </a:solidFill>
              <a:latin typeface="Broadway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3429000"/>
            <a:ext cx="5030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Broadway" pitchFamily="82" charset="0"/>
              </a:rPr>
              <a:t>They feared independence movements</a:t>
            </a:r>
            <a:endParaRPr lang="en-US" dirty="0">
              <a:solidFill>
                <a:srgbClr val="008000"/>
              </a:solidFill>
              <a:latin typeface="Broadway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19200" y="3810000"/>
            <a:ext cx="5776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Broadway" pitchFamily="82" charset="0"/>
              </a:rPr>
              <a:t>Feared for the Protestant minority in Ireland</a:t>
            </a:r>
            <a:endParaRPr lang="en-US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Broadway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3000" y="41910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Broadway" pitchFamily="82" charset="0"/>
              </a:rPr>
              <a:t>Protestants were primarily in Ulster;  a county in N. Ireland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Broadway" pitchFamily="82" charset="0"/>
            </a:endParaRPr>
          </a:p>
        </p:txBody>
      </p:sp>
      <p:pic>
        <p:nvPicPr>
          <p:cNvPr id="12" name="Picture 11" descr="ireland map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950" y="3871112"/>
            <a:ext cx="2686050" cy="298688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52401" y="5181600"/>
            <a:ext cx="670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Broadway" pitchFamily="82" charset="0"/>
              </a:rPr>
              <a:t>In 1914 Parliament passed a home rule bill for S. Ireland, but WWI broke out and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Broadway" pitchFamily="82" charset="0"/>
              </a:rPr>
              <a:t>Home Rule </a:t>
            </a:r>
            <a:r>
              <a:rPr lang="en-US" dirty="0" smtClean="0">
                <a:solidFill>
                  <a:srgbClr val="008000"/>
                </a:solidFill>
                <a:latin typeface="Broadway" pitchFamily="82" charset="0"/>
              </a:rPr>
              <a:t>was put on hold.</a:t>
            </a:r>
            <a:endParaRPr lang="en-US" dirty="0">
              <a:solidFill>
                <a:srgbClr val="008000"/>
              </a:solidFill>
              <a:latin typeface="Broadway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9" grpId="0"/>
      <p:bldP spid="10" grpId="0"/>
      <p:bldP spid="11" grpId="0"/>
      <p:bldP spid="1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r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86200"/>
            <a:ext cx="3200400" cy="2286000"/>
          </a:xfrm>
          <a:prstGeom prst="rect">
            <a:avLst/>
          </a:prstGeom>
        </p:spPr>
      </p:pic>
      <p:pic>
        <p:nvPicPr>
          <p:cNvPr id="6" name="Picture 5" descr="EasterRebellio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750" y="533400"/>
            <a:ext cx="2381250" cy="135255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Ultra Bold Condensed" pitchFamily="34" charset="0"/>
              </a:rPr>
              <a:t>Rebellion and Division</a:t>
            </a:r>
            <a:endParaRPr lang="en-US" sz="5400" b="0" cap="none" spc="0" dirty="0">
              <a:ln w="18415" cmpd="sng">
                <a:solidFill>
                  <a:srgbClr val="00B050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ill Sans Ultra Bold Condensed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219200"/>
            <a:ext cx="2494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Gill Sans Ultra Bold Condensed" pitchFamily="34" charset="0"/>
              </a:rPr>
              <a:t>The Easter Rising</a:t>
            </a:r>
            <a:endParaRPr lang="en-US" sz="2400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Gill Sans Ultra Bold Condensed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1828800"/>
            <a:ext cx="8686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>
                  <a:solidFill>
                    <a:srgbClr val="00B050"/>
                  </a:solidFill>
                </a:ln>
                <a:solidFill>
                  <a:schemeClr val="bg1"/>
                </a:solidFill>
                <a:latin typeface="Gill Sans Ultra Bold Condensed" pitchFamily="34" charset="0"/>
              </a:rPr>
              <a:t>Frustration over the delay of home rule led a small group of Irish nationalists to rebel in Dublin during Easter week 1916</a:t>
            </a:r>
            <a:endParaRPr lang="en-US" sz="2000" dirty="0">
              <a:ln>
                <a:solidFill>
                  <a:srgbClr val="00B050"/>
                </a:solidFill>
              </a:ln>
              <a:solidFill>
                <a:schemeClr val="bg1"/>
              </a:solidFill>
              <a:latin typeface="Gill Sans Ultra Bold Condense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8800" y="2667000"/>
            <a:ext cx="731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>
                  <a:solidFill>
                    <a:schemeClr val="tx2"/>
                  </a:solidFill>
                </a:ln>
                <a:solidFill>
                  <a:schemeClr val="bg1"/>
                </a:solidFill>
                <a:latin typeface="Gill Sans Ultra Bold Condensed" pitchFamily="34" charset="0"/>
              </a:rPr>
              <a:t>The British put down the uprising and executed the leaders</a:t>
            </a:r>
            <a:endParaRPr lang="en-US" sz="2000" dirty="0">
              <a:ln>
                <a:solidFill>
                  <a:schemeClr val="tx2"/>
                </a:solidFill>
              </a:ln>
              <a:solidFill>
                <a:schemeClr val="bg1"/>
              </a:solidFill>
              <a:latin typeface="Gill Sans Ultra Bold Condensed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3048000"/>
            <a:ext cx="868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Gill Sans Ultra Bold Condensed" pitchFamily="34" charset="0"/>
              </a:rPr>
              <a:t>After WWI the Irish Nationalists won a victory in elections for Parliament</a:t>
            </a:r>
            <a:endParaRPr lang="en-US" sz="2000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latin typeface="Gill Sans Ultra Bold Condensed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6800" y="350520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>
                  <a:solidFill>
                    <a:srgbClr val="7030A0"/>
                  </a:solidFill>
                </a:ln>
                <a:solidFill>
                  <a:schemeClr val="bg1"/>
                </a:solidFill>
                <a:latin typeface="Gill Sans Ultra Bold Condensed" pitchFamily="34" charset="0"/>
              </a:rPr>
              <a:t>As a protest, they didn’t go, but formed an underground government called the Irish Republican Army, or IRA</a:t>
            </a:r>
            <a:endParaRPr lang="en-US" sz="2000" dirty="0">
              <a:ln>
                <a:solidFill>
                  <a:srgbClr val="7030A0"/>
                </a:solidFill>
              </a:ln>
              <a:solidFill>
                <a:schemeClr val="bg1"/>
              </a:solidFill>
              <a:latin typeface="Gill Sans Ultra Bold Condensed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257800"/>
            <a:ext cx="899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Gill Sans Ultra Bold Condensed" pitchFamily="34" charset="0"/>
              </a:rPr>
              <a:t>The IRA is an unofficial military force that fights for Irish independence</a:t>
            </a:r>
            <a:endParaRPr lang="en-US" sz="2000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Gill Sans Ultra Bold Condensed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0" y="5638800"/>
            <a:ext cx="807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Gill Sans Ultra Bold Condensed" pitchFamily="34" charset="0"/>
              </a:rPr>
              <a:t>They attacked British Officials in N. Ireland and this led to a war</a:t>
            </a:r>
            <a:endParaRPr lang="en-US" sz="2000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bg1"/>
              </a:solidFill>
              <a:latin typeface="Gill Sans Ultra Bold Condense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/>
      <p:bldP spid="8" grpId="0"/>
      <p:bldP spid="10" grpId="0"/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-irelan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7641" y="609600"/>
            <a:ext cx="2566359" cy="32004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Kristen ITC" pitchFamily="66" charset="0"/>
              </a:rPr>
              <a:t>In 1921 Britain divided Ireland and granted home rule to S. Ireland </a:t>
            </a:r>
            <a:endParaRPr lang="en-US" sz="2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60000"/>
                  <a:lumOff val="40000"/>
                </a:schemeClr>
              </a:solidFill>
              <a:latin typeface="Kristen ITC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219200"/>
            <a:ext cx="6880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Kristen ITC" pitchFamily="66" charset="0"/>
              </a:rPr>
              <a:t>Ulster, or Northern Ireland, remained part of Great Britain</a:t>
            </a:r>
            <a:endParaRPr lang="en-US" b="1" dirty="0">
              <a:latin typeface="Kristen ITC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1905000"/>
            <a:ext cx="5314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Kristen ITC" pitchFamily="66" charset="0"/>
              </a:rPr>
              <a:t>Southern Ireland became the Irish Free State</a:t>
            </a:r>
            <a:endParaRPr lang="en-US" b="1" dirty="0">
              <a:latin typeface="Kristen ITC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581400"/>
            <a:ext cx="411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Kristen ITC" pitchFamily="66" charset="0"/>
              </a:rPr>
              <a:t>Many Irish nationalists, led by Eamon De Valera, continued to seek total independence from Britain.</a:t>
            </a:r>
            <a:endParaRPr lang="en-US" b="1" dirty="0">
              <a:latin typeface="Kristen ITC" pitchFamily="66" charset="0"/>
            </a:endParaRPr>
          </a:p>
        </p:txBody>
      </p:sp>
      <p:pic>
        <p:nvPicPr>
          <p:cNvPr id="8" name="Picture 7" descr="eamon-de-valera-1-siz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0" y="2971800"/>
            <a:ext cx="1651000" cy="23653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5562600"/>
            <a:ext cx="845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Kristen ITC" pitchFamily="66" charset="0"/>
              </a:rPr>
              <a:t>In 1949, the Irish Free State declared itself the Republic of Ireland</a:t>
            </a:r>
            <a:endParaRPr lang="en-US" b="1" dirty="0">
              <a:latin typeface="Kristen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81940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Arial Black" pitchFamily="34" charset="0"/>
              </a:rPr>
              <a:t>War and Expansion in the United States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00000"/>
            </a:gs>
            <a:gs pos="50000">
              <a:schemeClr val="bg1"/>
            </a:gs>
            <a:gs pos="100000">
              <a:schemeClr val="tx2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Americans Move West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066800"/>
            <a:ext cx="9144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dirty="0" smtClean="0">
                <a:ln w="18415" cmpd="sng">
                  <a:solidFill>
                    <a:schemeClr val="tx2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In 1803, President Thomas Jefferson</a:t>
            </a:r>
            <a:endParaRPr lang="en-US" sz="2800" b="0" cap="none" spc="0" dirty="0">
              <a:ln w="18415" cmpd="sng">
                <a:solidFill>
                  <a:schemeClr val="tx2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5" name="Picture 4" descr="thomas-jefferson-bi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15200" y="838200"/>
            <a:ext cx="1572768" cy="143865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1000" y="2133600"/>
            <a:ext cx="8763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n w="18415" cmpd="sng">
                  <a:solidFill>
                    <a:schemeClr val="tx2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bought the Louisiana Territory from France</a:t>
            </a:r>
            <a:endParaRPr lang="en-US" sz="2800" dirty="0"/>
          </a:p>
        </p:txBody>
      </p:sp>
      <p:pic>
        <p:nvPicPr>
          <p:cNvPr id="7" name="Picture 6" descr="louisiana_purchase_treaty_agreemen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99" y="2667000"/>
            <a:ext cx="3875191" cy="24384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505200" y="3124200"/>
            <a:ext cx="5638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This doubled the size of the country and extended the boundary to the Rocky Mountains</a:t>
            </a:r>
            <a:endParaRPr lang="en-US" sz="2000" dirty="0">
              <a:ln w="18415" cmpd="sng">
                <a:solidFill>
                  <a:srgbClr val="C00000"/>
                </a:solidFill>
                <a:prstDash val="solid"/>
              </a:ln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50292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In 1819 Spain gave up Florida to the U.S. and in 1846 a treaty with Great Britain gave the U.S. Part of the Oregon Territory</a:t>
            </a:r>
            <a:endParaRPr lang="en-US" dirty="0">
              <a:ln w="18415" cmpd="sng">
                <a:solidFill>
                  <a:srgbClr val="C00000"/>
                </a:solidFill>
                <a:prstDash val="solid"/>
              </a:ln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93467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The United States now stretches from Atlantic Ocean to Pacific Ocean</a:t>
            </a:r>
            <a:endParaRPr lang="en-US" sz="2800" dirty="0">
              <a:ln w="18415" cmpd="sng">
                <a:solidFill>
                  <a:srgbClr val="C00000"/>
                </a:solidFill>
                <a:prstDash val="solid"/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8" grpId="0"/>
      <p:bldP spid="9" grpId="0"/>
      <p:bldP spid="1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lgerian" pitchFamily="82" charset="0"/>
              </a:rPr>
              <a:t>Manifest Destiny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lgerian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9906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lgerian" pitchFamily="82" charset="0"/>
              </a:rPr>
              <a:t>This is the belief that the U.S. has the right and the Duty to rule N. America from Atlantic to pacific</a:t>
            </a:r>
            <a:endParaRPr lang="en-US" sz="24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lgerian" pitchFamily="8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133600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n>
                  <a:solidFill>
                    <a:schemeClr val="bg1"/>
                  </a:solidFill>
                </a:ln>
                <a:solidFill>
                  <a:schemeClr val="accent5"/>
                </a:solidFill>
                <a:latin typeface="Algerian" pitchFamily="82" charset="0"/>
              </a:rPr>
              <a:t>The Government will use this belief to evict Native Americans from their ancestral Tribal lands</a:t>
            </a:r>
            <a:endParaRPr lang="en-US" sz="3600" dirty="0">
              <a:ln>
                <a:solidFill>
                  <a:schemeClr val="bg1"/>
                </a:solidFill>
              </a:ln>
              <a:solidFill>
                <a:schemeClr val="accent5"/>
              </a:solidFill>
              <a:latin typeface="Algerian" pitchFamily="8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" y="4419600"/>
            <a:ext cx="9144001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itchFamily="82" charset="0"/>
              </a:rPr>
              <a:t>The Indian Remova</a:t>
            </a:r>
            <a:r>
              <a:rPr lang="en-US" sz="4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itchFamily="82" charset="0"/>
              </a:rPr>
              <a:t>l Act of 1830 will make this action official policy</a:t>
            </a:r>
            <a:endParaRPr lang="en-US" sz="44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cap="none" spc="50" dirty="0" smtClean="0">
                <a:ln w="11430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itchFamily="82" charset="0"/>
              </a:rPr>
              <a:t>Th</a:t>
            </a:r>
            <a:r>
              <a:rPr lang="en-US" sz="6600" b="1" spc="50" dirty="0" smtClean="0">
                <a:ln w="11430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itchFamily="82" charset="0"/>
              </a:rPr>
              <a:t>e Trail of Tears</a:t>
            </a:r>
            <a:endParaRPr lang="en-US" sz="6600" b="1" cap="none" spc="50" dirty="0">
              <a:ln w="11430">
                <a:solidFill>
                  <a:schemeClr val="tx1"/>
                </a:solidFill>
              </a:ln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lgerian" pitchFamily="82" charset="0"/>
            </a:endParaRPr>
          </a:p>
        </p:txBody>
      </p:sp>
      <p:pic>
        <p:nvPicPr>
          <p:cNvPr id="3" name="Picture 2" descr="Cheroke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00"/>
            <a:ext cx="2371725" cy="2956444"/>
          </a:xfrm>
          <a:prstGeom prst="rect">
            <a:avLst/>
          </a:prstGeom>
        </p:spPr>
      </p:pic>
      <p:pic>
        <p:nvPicPr>
          <p:cNvPr id="4" name="Picture 3" descr="trail_of_tear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0" y="3886200"/>
            <a:ext cx="3914775" cy="27622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743200" y="1219200"/>
            <a:ext cx="54102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4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itchFamily="82" charset="0"/>
              </a:rPr>
              <a:t>The Cherokee in Georgia will be forced to move</a:t>
            </a:r>
            <a:endParaRPr lang="en-US" sz="24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lgerian" pitchFamily="82" charset="0"/>
            </a:endParaRPr>
          </a:p>
        </p:txBody>
      </p:sp>
      <p:pic>
        <p:nvPicPr>
          <p:cNvPr id="6" name="Picture 5" descr="trail_of_tears_map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43600" y="1676400"/>
            <a:ext cx="3200400" cy="216243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362200" y="2514600"/>
            <a:ext cx="35814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400" b="1" cap="none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itchFamily="82" charset="0"/>
              </a:rPr>
              <a:t>Most move to Oklahoma, 800 miles away, primarily on foot</a:t>
            </a:r>
            <a:endParaRPr lang="en-US" sz="2400" b="1" cap="none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" y="4419600"/>
            <a:ext cx="2438400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000" b="1" cap="none" spc="50" dirty="0" smtClean="0">
                <a:ln w="11430"/>
                <a:solidFill>
                  <a:srgbClr val="008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itchFamily="82" charset="0"/>
              </a:rPr>
              <a:t>About ¼ of the Cherokee on the Trip will die of starvation or exposure</a:t>
            </a:r>
            <a:endParaRPr lang="en-US" sz="2000" b="1" cap="none" spc="50" dirty="0">
              <a:ln w="11430"/>
              <a:solidFill>
                <a:srgbClr val="008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00800" y="3962400"/>
            <a:ext cx="2743200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200" b="1" spc="50" dirty="0" smtClean="0">
                <a:ln w="11430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itchFamily="82" charset="0"/>
              </a:rPr>
              <a:t>Becomes known as the Trail of Tears</a:t>
            </a:r>
            <a:endParaRPr lang="en-US" sz="3200" b="1" cap="none" spc="50" dirty="0">
              <a:ln w="11430">
                <a:solidFill>
                  <a:schemeClr val="tx1"/>
                </a:solidFill>
              </a:ln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As white settlers move west, Native Americans continued to be pushed off their lands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  <p:bldP spid="8" grpId="0"/>
      <p:bldP spid="9" grpId="0"/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am-houston-portrait-35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62400"/>
            <a:ext cx="2282567" cy="2895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Texas joins the United States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0" y="914400"/>
            <a:ext cx="645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Mexico won its independence from Spain in 1821</a:t>
            </a:r>
            <a:endParaRPr lang="en-US" sz="2400" b="1" dirty="0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38400" y="1371600"/>
            <a:ext cx="6725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Lands included area west of the Louisiana Purchase</a:t>
            </a:r>
            <a:endParaRPr lang="en-US" sz="2400" b="1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38401" y="1752600"/>
            <a:ext cx="670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With Mexican permission, American settlers moved into the Mexican territory of Texas</a:t>
            </a:r>
            <a:endParaRPr lang="en-US" sz="2400" b="1" dirty="0">
              <a:ln>
                <a:solidFill>
                  <a:schemeClr val="accent4">
                    <a:lumMod val="7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7" name="Picture 6" descr="historical-texas-maps-01smal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400" y="2209800"/>
            <a:ext cx="1828800" cy="2705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3048000"/>
            <a:ext cx="70104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In 1836 Texans revolted against Mexican Rule and won their independence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200" y="4114800"/>
            <a:ext cx="6781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</a:rPr>
              <a:t>They were now their own country run by Sam Houston</a:t>
            </a:r>
            <a:endParaRPr lang="en-US" sz="2200" b="1" dirty="0">
              <a:ln>
                <a:solidFill>
                  <a:srgbClr val="C0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00" y="5181600"/>
            <a:ext cx="68210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1845 – The U.S. annexes Texas with their permission</a:t>
            </a:r>
            <a:endParaRPr lang="en-US" sz="2400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62200" y="5867400"/>
            <a:ext cx="678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Mexico sees this as an act of war because they still claim Texas</a:t>
            </a:r>
            <a:endParaRPr lang="en-US" sz="2400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3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4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  <p:bldP spid="9" grpId="0"/>
      <p:bldP spid="11" grpId="0"/>
      <p:bldP spid="1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" pitchFamily="34" charset="0"/>
              </a:rPr>
              <a:t>War with Mexico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Berlin Sans FB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990600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3600" dirty="0" smtClean="0">
                <a:ln/>
                <a:solidFill>
                  <a:schemeClr val="accent3"/>
                </a:solidFill>
                <a:latin typeface="Berlin Sans FB" pitchFamily="34" charset="0"/>
              </a:rPr>
              <a:t>In May of 1846 Mexico declared war on the United States</a:t>
            </a:r>
            <a:endParaRPr lang="en-US" sz="3600" dirty="0">
              <a:ln/>
              <a:solidFill>
                <a:schemeClr val="accent3"/>
              </a:solidFill>
              <a:latin typeface="Berlin Sans FB" pitchFamily="34" charset="0"/>
            </a:endParaRPr>
          </a:p>
        </p:txBody>
      </p:sp>
      <p:pic>
        <p:nvPicPr>
          <p:cNvPr id="4" name="Picture 3" descr="mexam wa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1600200"/>
            <a:ext cx="1905000" cy="187503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3200400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erlin Sans FB" pitchFamily="34" charset="0"/>
              </a:rPr>
              <a:t>Mexico surrendered in February of 1848</a:t>
            </a:r>
            <a:endParaRPr lang="en-US" sz="3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Berlin Sans FB" pitchFamily="34" charset="0"/>
            </a:endParaRPr>
          </a:p>
        </p:txBody>
      </p:sp>
      <p:pic>
        <p:nvPicPr>
          <p:cNvPr id="6" name="Picture 5" descr="Treaty_of_Guadalupe_Hidal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599" y="4038600"/>
            <a:ext cx="2864153" cy="28194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3962400"/>
            <a:ext cx="647700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erlin Sans FB" pitchFamily="34" charset="0"/>
              </a:rPr>
              <a:t>As part of the treaty, Mexico ceded territory to the U.S. including areas in California and the southwest</a:t>
            </a:r>
            <a:endParaRPr lang="en-U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erlin Sans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5473005"/>
            <a:ext cx="655320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erlin Sans FB" pitchFamily="34" charset="0"/>
              </a:rPr>
              <a:t>In 1848 the Gadsden Purchase from Mexico brought the lower continental U.S. to its current borders </a:t>
            </a:r>
            <a:endParaRPr lang="en-U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erlin Sans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 t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Civil War Tests Democracy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95800" y="990600"/>
            <a:ext cx="464820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North had a diverse economy with farms and industry </a:t>
            </a:r>
            <a:endParaRPr lang="en-US" sz="28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95800" y="2590800"/>
            <a:ext cx="46482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They used free workers</a:t>
            </a:r>
            <a:endParaRPr lang="en-US" sz="28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990600"/>
            <a:ext cx="464820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South’s economy was agricultural  and relied on a fe</a:t>
            </a:r>
            <a:r>
              <a:rPr lang="en-US" sz="28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 key cash crops</a:t>
            </a:r>
            <a:endParaRPr lang="en-US" sz="28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438400"/>
            <a:ext cx="464820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primary cash crops were rice, tobacco, cotton, and sugar</a:t>
            </a:r>
            <a:endParaRPr lang="en-US" sz="28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6334780"/>
            <a:ext cx="46482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They relied on slave labor</a:t>
            </a:r>
            <a:endParaRPr lang="en-US" sz="28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Picture 7" descr="cotto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029200"/>
            <a:ext cx="1385887" cy="1232730"/>
          </a:xfrm>
          <a:prstGeom prst="rect">
            <a:avLst/>
          </a:prstGeom>
        </p:spPr>
      </p:pic>
      <p:pic>
        <p:nvPicPr>
          <p:cNvPr id="9" name="Picture 8" descr="sugarcane1f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5800" y="3886200"/>
            <a:ext cx="990600" cy="1485900"/>
          </a:xfrm>
          <a:prstGeom prst="rect">
            <a:avLst/>
          </a:prstGeom>
        </p:spPr>
      </p:pic>
      <p:pic>
        <p:nvPicPr>
          <p:cNvPr id="10" name="Picture 9" descr="ric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47800" y="5029200"/>
            <a:ext cx="1244600" cy="933450"/>
          </a:xfrm>
          <a:prstGeom prst="rect">
            <a:avLst/>
          </a:prstGeom>
        </p:spPr>
      </p:pic>
      <p:pic>
        <p:nvPicPr>
          <p:cNvPr id="11" name="Picture 10" descr="tobacco_plant.g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0" y="4191000"/>
            <a:ext cx="1104900" cy="1104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1"/>
      <p:bldP spid="6" grpId="0"/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81400" y="3733800"/>
            <a:ext cx="46482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n-US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gency FB" pitchFamily="34" charset="0"/>
              </a:rPr>
              <a:t>Economic differences between the two regions led to a conflict over slave labor</a:t>
            </a:r>
            <a:endParaRPr lang="en-US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143000"/>
            <a:ext cx="38100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cap="none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gency FB" pitchFamily="34" charset="0"/>
              </a:rPr>
              <a:t>Most northerners felt that slavery was morally wrong</a:t>
            </a:r>
            <a:endParaRPr lang="en-US" sz="2800" b="1" cap="none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67200" y="1066800"/>
            <a:ext cx="487680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cap="none" spc="50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gency FB" pitchFamily="34" charset="0"/>
              </a:rPr>
              <a:t>Most white southerners felt that slavery was necessary to the survival of the economy</a:t>
            </a:r>
            <a:endParaRPr lang="en-US" sz="2800" b="1" cap="none" spc="50" dirty="0">
              <a:ln w="11430"/>
              <a:solidFill>
                <a:schemeClr val="tx2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4038600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gency FB" pitchFamily="34" charset="0"/>
              </a:rPr>
              <a:t>This will lead to a debate about whether the states had the right to leave the union or not and who had more rights; the states or the federal government</a:t>
            </a:r>
            <a:endParaRPr lang="en-US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67200" y="2590800"/>
            <a:ext cx="487680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cap="none" spc="50" dirty="0" smtClean="0">
                <a:ln w="11430"/>
                <a:solidFill>
                  <a:schemeClr val="tx2">
                    <a:lumMod val="75000"/>
                  </a:schemeClr>
                </a:solidFill>
                <a:latin typeface="Agency FB" pitchFamily="34" charset="0"/>
              </a:rPr>
              <a:t>They wanted laws to protect slavery  in the west so they could continue to raise cotton there</a:t>
            </a:r>
            <a:endParaRPr lang="en-US" sz="2800" b="1" cap="none" spc="50" dirty="0">
              <a:ln w="11430"/>
              <a:solidFill>
                <a:schemeClr val="tx2">
                  <a:lumMod val="75000"/>
                </a:schemeClr>
              </a:solidFill>
              <a:latin typeface="Agency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5181600"/>
            <a:ext cx="46482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n-US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33800" y="3886200"/>
            <a:ext cx="46482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n-US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95800" y="5042118"/>
            <a:ext cx="464820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cap="none" spc="50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gency FB" pitchFamily="34" charset="0"/>
              </a:rPr>
              <a:t>Southern politicians say states freely joined the union, so they could freely leave it</a:t>
            </a:r>
            <a:endParaRPr lang="en-US" sz="2800" b="1" cap="none" spc="50" dirty="0">
              <a:ln w="11430"/>
              <a:solidFill>
                <a:schemeClr val="tx2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5042118"/>
            <a:ext cx="4800600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cap="none" spc="50" dirty="0" smtClean="0">
                <a:ln w="11430"/>
                <a:solidFill>
                  <a:srgbClr val="008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gency FB" pitchFamily="34" charset="0"/>
              </a:rPr>
              <a:t>Northerners felt that the Constitution had established the Union and it had to stay the way it was</a:t>
            </a:r>
            <a:endParaRPr lang="en-US" sz="2800" b="1" cap="none" spc="50" dirty="0">
              <a:ln w="11430"/>
              <a:solidFill>
                <a:srgbClr val="008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gency FB" pitchFamily="34" charset="0"/>
            </a:endParaRPr>
          </a:p>
        </p:txBody>
      </p:sp>
      <p:pic>
        <p:nvPicPr>
          <p:cNvPr id="12" name="Picture 11" descr="ant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209800"/>
            <a:ext cx="2133600" cy="17700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9" grpId="0"/>
      <p:bldP spid="10" grpId="0"/>
      <p:bldP spid="1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ession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11236"/>
            <a:ext cx="4876800" cy="354676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50000"/>
                  </a:schemeClr>
                </a:solidFill>
                <a:latin typeface="Imprint MT Shadow" pitchFamily="82" charset="0"/>
              </a:rPr>
              <a:t>Civil War Breaks Out</a:t>
            </a:r>
            <a:endParaRPr lang="en-US" sz="4800" dirty="0">
              <a:solidFill>
                <a:schemeClr val="accent1">
                  <a:lumMod val="50000"/>
                </a:schemeClr>
              </a:solidFill>
              <a:latin typeface="Imprint MT Shadow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0668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Imprint MT Shadow" pitchFamily="82" charset="0"/>
              </a:rPr>
              <a:t>1860 – Abraham Lincoln                     is elected to the presidency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Imprint MT Shadow" pitchFamily="82" charset="0"/>
            </a:endParaRPr>
          </a:p>
        </p:txBody>
      </p:sp>
      <p:pic>
        <p:nvPicPr>
          <p:cNvPr id="5" name="Picture 4" descr="lincol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29000" y="685800"/>
            <a:ext cx="1382921" cy="18150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0" y="2057400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Imprint MT Shadow" pitchFamily="82" charset="0"/>
              </a:rPr>
              <a:t>S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Imprint MT Shadow" pitchFamily="82" charset="0"/>
              </a:rPr>
              <a:t>outherners were opposed </a:t>
            </a:r>
            <a:r>
              <a:rPr lang="en-US" sz="2400" dirty="0" smtClean="0">
                <a:solidFill>
                  <a:schemeClr val="tx2"/>
                </a:solidFill>
                <a:latin typeface="Imprint MT Shadow" pitchFamily="82" charset="0"/>
              </a:rPr>
              <a:t>to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Imprint MT Shadow" pitchFamily="82" charset="0"/>
              </a:rPr>
              <a:t>Lincoln because he had promised to stop the spread of slavery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Imprint MT Shadow" pitchFamily="8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667000"/>
            <a:ext cx="441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Imprint MT Shadow" pitchFamily="82" charset="0"/>
              </a:rPr>
              <a:t>Southern states began to secede from the Union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Imprint MT Shadow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57800" y="4191000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Imprint MT Shadow" pitchFamily="82" charset="0"/>
              </a:rPr>
              <a:t>They became the </a:t>
            </a:r>
            <a:r>
              <a:rPr lang="en-US" sz="2400" dirty="0" smtClean="0">
                <a:solidFill>
                  <a:srgbClr val="C00000"/>
                </a:solidFill>
                <a:latin typeface="Imprint MT Shadow" pitchFamily="82" charset="0"/>
              </a:rPr>
              <a:t>Confederate States of America</a:t>
            </a:r>
            <a:endParaRPr lang="en-US" sz="2400" dirty="0">
              <a:solidFill>
                <a:srgbClr val="C00000"/>
              </a:solidFill>
              <a:latin typeface="Imprint MT Shadow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8" grpId="0"/>
      <p:bldP spid="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outhern_General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3657600"/>
            <a:ext cx="3954076" cy="29718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On April 12, 1861 Confederate forces fired on Ft. Sumter, a federal fort in Charleston, SC.</a:t>
            </a:r>
            <a:endParaRPr lang="en-US" sz="5400" b="0" cap="none" spc="0" dirty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97180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Lasted 4 years and was fought primarily in the south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3886200" y="3733800"/>
            <a:ext cx="5257800" cy="201285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400" b="0" cap="none" spc="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south had superior military resources</a:t>
            </a:r>
          </a:p>
          <a:p>
            <a:r>
              <a:rPr lang="en-US" sz="24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North had a larger population, better transportation, greater resources, and more factories</a:t>
            </a:r>
            <a:endParaRPr lang="en-US" sz="2400" b="0" cap="none" spc="0" dirty="0">
              <a:ln w="18415" cmpd="sng">
                <a:solidFill>
                  <a:schemeClr val="bg1"/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562600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South surrendered in June of 1865.</a:t>
            </a:r>
            <a:endParaRPr lang="en-US" sz="4000" b="0" cap="none" spc="0" dirty="0">
              <a:ln w="1841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 uiExpand="1" build="p"/>
      <p:bldP spid="1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avestatessmall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897" y="1905000"/>
            <a:ext cx="6963103" cy="3429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lgerian" pitchFamily="82" charset="0"/>
              </a:rPr>
              <a:t>The Abolition of Slavery</a:t>
            </a:r>
            <a:endParaRPr lang="en-US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Algerian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914400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Algerian" pitchFamily="82" charset="0"/>
              </a:rPr>
              <a:t>Lincoln declared that the war was being fought to save the Union </a:t>
            </a:r>
            <a:r>
              <a:rPr lang="en-US" dirty="0" smtClean="0">
                <a:solidFill>
                  <a:srgbClr val="FF0000"/>
                </a:solidFill>
                <a:latin typeface="Algerian" pitchFamily="82" charset="0"/>
              </a:rPr>
              <a:t>NOT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Algerian" pitchFamily="82" charset="0"/>
              </a:rPr>
              <a:t> to end slavery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lgerian" pitchFamily="8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1752600"/>
            <a:ext cx="6550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lgerian" pitchFamily="82" charset="0"/>
              </a:rPr>
              <a:t>He wanted to keep the support of the border states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5638800"/>
            <a:ext cx="6991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Algerian" pitchFamily="82" charset="0"/>
              </a:rPr>
              <a:t>Border states were slave states that hadn’t seceded.  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lgerian" pitchFamily="8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3246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lgerian" pitchFamily="82" charset="0"/>
              </a:rPr>
              <a:t>Lincoln will eventually decide that ending slavery will save the Union</a:t>
            </a:r>
            <a:endParaRPr lang="en-US" dirty="0">
              <a:solidFill>
                <a:srgbClr val="FF000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3" grpId="0"/>
      <p:bldP spid="4" grpId="0"/>
      <p:bldP spid="7" grpId="0"/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resident-Jefferson-Davi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64724"/>
            <a:ext cx="2514600" cy="318211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gency FB" pitchFamily="34" charset="0"/>
              </a:rPr>
              <a:t>1863 – The Emancipation Proclamation is issued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914400"/>
            <a:ext cx="382188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gency FB" pitchFamily="34" charset="0"/>
              </a:rPr>
              <a:t>This freed the slaves</a:t>
            </a:r>
            <a:endParaRPr lang="en-US" sz="40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Agency FB" pitchFamily="34" charset="0"/>
            </a:endParaRPr>
          </a:p>
        </p:txBody>
      </p:sp>
      <p:pic>
        <p:nvPicPr>
          <p:cNvPr id="4" name="Picture 3" descr="emancipationproclamationde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609600"/>
            <a:ext cx="1951630" cy="2514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00200" y="1828800"/>
            <a:ext cx="3581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But only the Confederate slaves NOT the slaves in the border states.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514600" y="2971800"/>
            <a:ext cx="5715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gency FB" pitchFamily="34" charset="0"/>
              </a:rPr>
              <a:t>The Confederate States of America had appointed Jefferson Davis as its President</a:t>
            </a:r>
            <a:endParaRPr lang="en-US" sz="2800" dirty="0">
              <a:solidFill>
                <a:srgbClr val="FF0000"/>
              </a:solidFill>
              <a:latin typeface="Agency FB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38400" y="4419600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  <a:latin typeface="Agency FB" pitchFamily="34" charset="0"/>
              </a:rPr>
              <a:t>The Emancipation Proclamation also kept European Nations out of the Civil War</a:t>
            </a:r>
            <a:endParaRPr lang="en-US" b="1" dirty="0">
              <a:solidFill>
                <a:srgbClr val="00B0F0"/>
              </a:solidFill>
              <a:latin typeface="Agency FB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52800" y="5105400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  <a:latin typeface="Agency FB" pitchFamily="34" charset="0"/>
              </a:rPr>
              <a:t>They would most likely have joined the Confed. because they needed Cotton</a:t>
            </a:r>
            <a:endParaRPr lang="en-US" b="1" dirty="0">
              <a:solidFill>
                <a:srgbClr val="008000"/>
              </a:solidFill>
              <a:latin typeface="Agency FB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29000" y="5791200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gency FB" pitchFamily="34" charset="0"/>
              </a:rPr>
              <a:t>Because the Emancipation Proclamation ended slavery, those countries  that were opposed to slavery didn’t join the war</a:t>
            </a:r>
            <a:endParaRPr lang="en-US" b="1" dirty="0"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9" grpId="0"/>
      <p:bldP spid="10" grpId="0"/>
      <p:bldP spid="1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th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15000" cy="23812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0" y="0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  <a:latin typeface="Bauhaus 93" pitchFamily="82" charset="0"/>
              </a:rPr>
              <a:t>The 13</a:t>
            </a:r>
            <a:r>
              <a:rPr lang="en-US" sz="2400" baseline="30000" dirty="0" smtClean="0">
                <a:solidFill>
                  <a:srgbClr val="FFFF00"/>
                </a:solidFill>
                <a:latin typeface="Bauhaus 93" pitchFamily="82" charset="0"/>
              </a:rPr>
              <a:t>th</a:t>
            </a:r>
            <a:r>
              <a:rPr lang="en-US" sz="2400" dirty="0" smtClean="0">
                <a:solidFill>
                  <a:srgbClr val="FFFF00"/>
                </a:solidFill>
                <a:latin typeface="Bauhaus 93" pitchFamily="82" charset="0"/>
              </a:rPr>
              <a:t> Amendment was passed at the end of the war</a:t>
            </a:r>
            <a:endParaRPr lang="en-US" sz="2400" dirty="0">
              <a:solidFill>
                <a:srgbClr val="FFFF00"/>
              </a:solidFill>
              <a:latin typeface="Bauhaus 93" pitchFamily="8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00800" y="1219200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Bauhaus 93" pitchFamily="82" charset="0"/>
              </a:rPr>
              <a:t>It abolished slavery in the U.S.</a:t>
            </a:r>
            <a:endParaRPr lang="en-US" sz="2400" dirty="0">
              <a:solidFill>
                <a:srgbClr val="FF0000"/>
              </a:solidFill>
              <a:latin typeface="Bauhaus 93" pitchFamily="82" charset="0"/>
            </a:endParaRPr>
          </a:p>
        </p:txBody>
      </p:sp>
      <p:pic>
        <p:nvPicPr>
          <p:cNvPr id="5" name="Picture 4" descr="slide4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2133600"/>
            <a:ext cx="5715000" cy="2381250"/>
          </a:xfrm>
          <a:prstGeom prst="rect">
            <a:avLst/>
          </a:prstGeom>
        </p:spPr>
      </p:pic>
      <p:pic>
        <p:nvPicPr>
          <p:cNvPr id="6" name="Picture 5" descr="15th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476750"/>
            <a:ext cx="5715000" cy="2381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2362200"/>
            <a:ext cx="3429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C000"/>
                </a:solidFill>
                <a:latin typeface="Bauhaus 93" pitchFamily="82" charset="0"/>
              </a:rPr>
              <a:t>The 14</a:t>
            </a:r>
            <a:r>
              <a:rPr lang="en-US" sz="2400" baseline="30000" dirty="0" smtClean="0">
                <a:solidFill>
                  <a:srgbClr val="FFC000"/>
                </a:solidFill>
                <a:latin typeface="Bauhaus 93" pitchFamily="82" charset="0"/>
              </a:rPr>
              <a:t>th</a:t>
            </a:r>
            <a:r>
              <a:rPr lang="en-US" sz="2400" dirty="0" smtClean="0">
                <a:solidFill>
                  <a:srgbClr val="FFC000"/>
                </a:solidFill>
                <a:latin typeface="Bauhaus 93" pitchFamily="82" charset="0"/>
              </a:rPr>
              <a:t> and 15</a:t>
            </a:r>
            <a:r>
              <a:rPr lang="en-US" sz="2400" baseline="30000" dirty="0" smtClean="0">
                <a:solidFill>
                  <a:srgbClr val="FFC000"/>
                </a:solidFill>
                <a:latin typeface="Bauhaus 93" pitchFamily="82" charset="0"/>
              </a:rPr>
              <a:t>th</a:t>
            </a:r>
            <a:r>
              <a:rPr lang="en-US" sz="2400" dirty="0" smtClean="0">
                <a:solidFill>
                  <a:srgbClr val="FFC000"/>
                </a:solidFill>
                <a:latin typeface="Bauhaus 93" pitchFamily="82" charset="0"/>
              </a:rPr>
              <a:t> amendment extended citizenship to all Americans and voting rights to freed slaves. </a:t>
            </a:r>
            <a:endParaRPr lang="en-US" sz="2400" dirty="0">
              <a:solidFill>
                <a:srgbClr val="FFC000"/>
              </a:solidFill>
              <a:latin typeface="Bauhaus 93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Bodoni MT" pitchFamily="18" charset="0"/>
              </a:rPr>
              <a:t>Reconstruction</a:t>
            </a:r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Bodoni MT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143000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odoni MT" pitchFamily="18" charset="0"/>
              </a:rPr>
              <a:t>The South was occupied by federal troops from 1865- 1877</a:t>
            </a:r>
            <a:endParaRPr lang="en-US" sz="4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Bodoni MT" pitchFamily="18" charset="0"/>
            </a:endParaRPr>
          </a:p>
        </p:txBody>
      </p:sp>
      <p:pic>
        <p:nvPicPr>
          <p:cNvPr id="4" name="Picture 3" descr="reconstructi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38400"/>
            <a:ext cx="2743200" cy="285292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400347" y="2590800"/>
            <a:ext cx="674365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latin typeface="Bodoni MT" pitchFamily="18" charset="0"/>
              </a:rPr>
              <a:t>After the Civil War the south continued to pass laws limiting the rights of African-Americans</a:t>
            </a:r>
            <a:endParaRPr lang="en-US" sz="32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Bodoni MT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90800" y="4114800"/>
            <a:ext cx="6553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odoni MT" pitchFamily="18" charset="0"/>
              </a:rPr>
              <a:t>These laws encouraged segregation</a:t>
            </a:r>
            <a:endParaRPr lang="en-US" sz="32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Bodoni MT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502920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doni MT" pitchFamily="18" charset="0"/>
              </a:rPr>
              <a:t>Segregation is the separation of people based on race</a:t>
            </a:r>
            <a:endParaRPr lang="en-US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doni MT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571500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Bodoni MT" pitchFamily="18" charset="0"/>
              </a:rPr>
              <a:t>Discrimination was also prevalent in the North</a:t>
            </a:r>
            <a:endParaRPr lang="en-US" sz="40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Bodoni M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migration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00200"/>
            <a:ext cx="2520432" cy="308133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ookman Old Style" pitchFamily="18" charset="0"/>
              </a:rPr>
              <a:t>The Post War Economy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5400" y="1143000"/>
            <a:ext cx="26789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Bookman Old Style" pitchFamily="18" charset="0"/>
              </a:rPr>
              <a:t>Immigration:  </a:t>
            </a:r>
            <a:endParaRPr lang="en-US" sz="2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4600" y="1600200"/>
            <a:ext cx="6629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Bookman Old Style" pitchFamily="18" charset="0"/>
              </a:rPr>
              <a:t>Industrialization in the U.S. could not have happened as fast as it did without immigrants</a:t>
            </a:r>
            <a:endParaRPr lang="en-US" sz="2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4600" y="3352800"/>
            <a:ext cx="6629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Bookman Old Style" pitchFamily="18" charset="0"/>
              </a:rPr>
              <a:t>During the 1870s immigrants arrived at a rate if 2000/day</a:t>
            </a:r>
            <a:endParaRPr lang="en-US" sz="2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8006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Bookman Old Style" pitchFamily="18" charset="0"/>
              </a:rPr>
              <a:t>By 1914 there were over 20 million immigrants in the U.S. from Europe and Asia.  </a:t>
            </a:r>
            <a:endParaRPr lang="en-US" sz="2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ra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3048000" cy="2848598"/>
          </a:xfrm>
          <a:prstGeom prst="rect">
            <a:avLst/>
          </a:prstGeom>
        </p:spPr>
      </p:pic>
      <p:pic>
        <p:nvPicPr>
          <p:cNvPr id="6" name="Picture 5" descr="800px-Railroads_of_the_United_States_in_1918_-_Project_Gutenberg_eText_16960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952333"/>
            <a:ext cx="2971800" cy="190566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133600" y="152400"/>
            <a:ext cx="40747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The Railroads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295400"/>
            <a:ext cx="91440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 smtClean="0">
                <a:ln w="3155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entury Gothic" pitchFamily="34" charset="0"/>
              </a:rPr>
              <a:t>The nation’s rail system moved west as people settled there</a:t>
            </a:r>
            <a:endParaRPr lang="en-US" sz="3200" b="1" cap="none" spc="0" dirty="0">
              <a:ln w="31550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4" name="Picture 3" descr="1st tra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2590800"/>
            <a:ext cx="2890837" cy="1608319"/>
          </a:xfrm>
          <a:prstGeom prst="rect">
            <a:avLst/>
          </a:prstGeom>
        </p:spPr>
      </p:pic>
      <p:pic>
        <p:nvPicPr>
          <p:cNvPr id="5" name="Picture 4" descr="train worker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9137" y="3657600"/>
            <a:ext cx="3354863" cy="24717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43200" y="2590800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entury Gothic" pitchFamily="34" charset="0"/>
              </a:rPr>
              <a:t>By 1862 Congress had the money for a trans-continental railroad</a:t>
            </a:r>
            <a:endParaRPr lang="en-US" b="1" dirty="0">
              <a:latin typeface="Century Gothic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0" y="3733800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entury Gothic" pitchFamily="34" charset="0"/>
              </a:rPr>
              <a:t>Completed by immigrants in 1869</a:t>
            </a:r>
            <a:endParaRPr lang="en-US" b="1" dirty="0">
              <a:latin typeface="Century Gothic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648200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entury Gothic" pitchFamily="34" charset="0"/>
              </a:rPr>
              <a:t>Linked California to the East Coast</a:t>
            </a:r>
            <a:endParaRPr lang="en-US" b="1" dirty="0">
              <a:latin typeface="Century Gothic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71800" y="6211669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entury Gothic" pitchFamily="34" charset="0"/>
              </a:rPr>
              <a:t>By 1900 nearly 200,000 miles of track linked farm to city and helped trade and industry</a:t>
            </a:r>
            <a:endParaRPr lang="en-US" b="1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9" grpId="0"/>
      <p:bldP spid="10" grpId="0"/>
      <p:bldP spid="1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ightbul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0562" cy="1981200"/>
          </a:xfrm>
          <a:prstGeom prst="rect">
            <a:avLst/>
          </a:prstGeom>
        </p:spPr>
      </p:pic>
      <p:pic>
        <p:nvPicPr>
          <p:cNvPr id="3" name="Picture 2" descr="aut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87" y="0"/>
            <a:ext cx="2233613" cy="1775436"/>
          </a:xfrm>
          <a:prstGeom prst="rect">
            <a:avLst/>
          </a:prstGeom>
        </p:spPr>
      </p:pic>
      <p:pic>
        <p:nvPicPr>
          <p:cNvPr id="4" name="Picture 3" descr="model 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971925"/>
            <a:ext cx="4600575" cy="2886075"/>
          </a:xfrm>
          <a:prstGeom prst="rect">
            <a:avLst/>
          </a:prstGeom>
        </p:spPr>
      </p:pic>
      <p:pic>
        <p:nvPicPr>
          <p:cNvPr id="5" name="Picture 4" descr="wright_flye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2600" y="0"/>
            <a:ext cx="5181600" cy="3606394"/>
          </a:xfrm>
          <a:prstGeom prst="rect">
            <a:avLst/>
          </a:prstGeom>
        </p:spPr>
      </p:pic>
      <p:pic>
        <p:nvPicPr>
          <p:cNvPr id="8" name="Picture 7" descr="vitascope_large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400" y="2133600"/>
            <a:ext cx="1428750" cy="1714500"/>
          </a:xfrm>
          <a:prstGeom prst="rect">
            <a:avLst/>
          </a:prstGeom>
        </p:spPr>
      </p:pic>
      <p:pic>
        <p:nvPicPr>
          <p:cNvPr id="9" name="Picture 8" descr="typewriter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3737" y="1981200"/>
            <a:ext cx="2100263" cy="210026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572000" y="4419600"/>
            <a:ext cx="4572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arrington" pitchFamily="82" charset="0"/>
              </a:rPr>
              <a:t>19</a:t>
            </a:r>
            <a:r>
              <a:rPr lang="en-US" sz="5400" b="1" spc="50" baseline="3000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arrington" pitchFamily="82" charset="0"/>
              </a:rPr>
              <a:t>th</a:t>
            </a:r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arrington" pitchFamily="82" charset="0"/>
              </a:rPr>
              <a:t> Century Progress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arringto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ngin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838200"/>
            <a:ext cx="2142896" cy="139498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arrington" pitchFamily="82" charset="0"/>
              </a:rPr>
              <a:t>Inventions mak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arrington" pitchFamily="82" charset="0"/>
              </a:rPr>
              <a:t>e life easier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Harrington" pitchFamily="8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" y="1371600"/>
            <a:ext cx="9143999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4200" b="1" cap="none" spc="0" dirty="0" smtClean="0">
                <a:ln/>
                <a:solidFill>
                  <a:schemeClr val="accent3"/>
                </a:solidFill>
                <a:effectLst/>
                <a:latin typeface="Harrington" pitchFamily="82" charset="0"/>
              </a:rPr>
              <a:t>Gasoline powered internal combustion engines will replace coal</a:t>
            </a:r>
            <a:endParaRPr lang="en-US" sz="4200" b="1" cap="none" spc="0" dirty="0">
              <a:ln/>
              <a:solidFill>
                <a:schemeClr val="accent3"/>
              </a:solidFill>
              <a:effectLst/>
              <a:latin typeface="Harrington" pitchFamily="8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" y="3048000"/>
            <a:ext cx="91439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4000" b="1" cap="none" spc="0" dirty="0" smtClean="0">
                <a:ln/>
                <a:solidFill>
                  <a:srgbClr val="00B0F0"/>
                </a:solidFill>
                <a:effectLst/>
                <a:latin typeface="Harrington" pitchFamily="82" charset="0"/>
              </a:rPr>
              <a:t>This engine will make the automobile possible</a:t>
            </a:r>
            <a:endParaRPr lang="en-US" sz="4000" b="1" cap="none" spc="0" dirty="0">
              <a:ln/>
              <a:solidFill>
                <a:srgbClr val="00B0F0"/>
              </a:solidFill>
              <a:effectLst/>
              <a:latin typeface="Harrington" pitchFamily="82" charset="0"/>
            </a:endParaRPr>
          </a:p>
        </p:txBody>
      </p:sp>
      <p:pic>
        <p:nvPicPr>
          <p:cNvPr id="7" name="Picture 6" descr="aut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3657600"/>
            <a:ext cx="1821425" cy="1447800"/>
          </a:xfrm>
          <a:prstGeom prst="rect">
            <a:avLst/>
          </a:prstGeom>
        </p:spPr>
      </p:pic>
      <p:pic>
        <p:nvPicPr>
          <p:cNvPr id="8" name="Picture 7" descr="generato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876800"/>
            <a:ext cx="2133600" cy="16002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676400" y="5181600"/>
            <a:ext cx="74676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4000" b="1" cap="none" spc="0" dirty="0" smtClean="0">
                <a:ln/>
                <a:solidFill>
                  <a:schemeClr val="accent6">
                    <a:lumMod val="75000"/>
                  </a:schemeClr>
                </a:solidFill>
                <a:effectLst/>
                <a:latin typeface="Harrington" pitchFamily="82" charset="0"/>
              </a:rPr>
              <a:t>By the late 1870s electricity was being created by generators</a:t>
            </a:r>
            <a:endParaRPr lang="en-US" sz="4000" b="1" cap="none" spc="0" dirty="0">
              <a:ln/>
              <a:solidFill>
                <a:schemeClr val="accent6">
                  <a:lumMod val="75000"/>
                </a:schemeClr>
              </a:solidFill>
              <a:effectLst/>
              <a:latin typeface="Harringto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9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honography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4267200"/>
            <a:ext cx="1645416" cy="2228850"/>
          </a:xfrm>
          <a:prstGeom prst="rect">
            <a:avLst/>
          </a:prstGeom>
        </p:spPr>
      </p:pic>
      <p:pic>
        <p:nvPicPr>
          <p:cNvPr id="2" name="Picture 1" descr="thomas_ediso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96956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800600" y="0"/>
            <a:ext cx="43434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Script MT Bold" pitchFamily="66" charset="0"/>
              </a:rPr>
              <a:t>Thomas Edison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Script MT Bold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953000" y="1295400"/>
            <a:ext cx="4191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Script MT Bold" pitchFamily="66" charset="0"/>
              </a:rPr>
              <a:t>Patented over 1000 inventions</a:t>
            </a:r>
            <a:endParaRPr lang="en-US" sz="40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Script MT Bold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953000" y="2743200"/>
            <a:ext cx="4191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cap="none" spc="0" dirty="0" smtClean="0">
                <a:ln w="1778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Script MT Bold" pitchFamily="66" charset="0"/>
              </a:rPr>
              <a:t>2 of his inventions were th</a:t>
            </a:r>
            <a:r>
              <a:rPr lang="en-US" sz="3200" b="1" dirty="0" smtClean="0">
                <a:ln w="1778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Script MT Bold" pitchFamily="66" charset="0"/>
              </a:rPr>
              <a:t>e light bulb and the phonograph</a:t>
            </a:r>
            <a:endParaRPr lang="en-US" sz="3200" b="1" cap="none" spc="0" dirty="0">
              <a:ln w="17780" cmpd="sng">
                <a:solidFill>
                  <a:srgbClr val="00206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  <a:latin typeface="Script MT Bold" pitchFamily="66" charset="0"/>
            </a:endParaRPr>
          </a:p>
        </p:txBody>
      </p:sp>
      <p:pic>
        <p:nvPicPr>
          <p:cNvPr id="6" name="Picture 5" descr="lightbulb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0" y="3886200"/>
            <a:ext cx="952500" cy="1409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He started his research lab in Menlo Park, NJ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667000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5"/>
                </a:solidFill>
                <a:effectLst/>
              </a:rPr>
              <a:t>One of his researchers was an African American man named 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Lewis Latimer</a:t>
            </a:r>
            <a:endParaRPr lang="en-US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752600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5"/>
                </a:solidFill>
                <a:effectLst/>
              </a:rPr>
              <a:t>Most of Edison’s important inventions were created with the help of researchers he employed</a:t>
            </a:r>
            <a:endParaRPr lang="en-US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5"/>
              </a:solidFill>
              <a:effectLst/>
            </a:endParaRPr>
          </a:p>
        </p:txBody>
      </p:sp>
      <p:pic>
        <p:nvPicPr>
          <p:cNvPr id="5" name="Picture 4" descr="latim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3214687"/>
            <a:ext cx="2798064" cy="36433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exander_Graham_Be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114800" cy="5031055"/>
          </a:xfrm>
          <a:prstGeom prst="rect">
            <a:avLst/>
          </a:prstGeom>
        </p:spPr>
      </p:pic>
      <p:pic>
        <p:nvPicPr>
          <p:cNvPr id="3" name="Picture 2" descr="marcon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0" y="2773299"/>
            <a:ext cx="5029200" cy="408470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733800" y="0"/>
            <a:ext cx="54102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Alexander Graham Bell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" y="5029200"/>
            <a:ext cx="37338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Guglielmo Marconi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19800" y="1828800"/>
            <a:ext cx="6575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solidFill>
                  <a:srgbClr val="C00000"/>
                </a:solidFill>
              </a:rPr>
              <a:t>&amp;</a:t>
            </a:r>
            <a:endParaRPr lang="en-US" sz="5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lephon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8125" y="2133600"/>
            <a:ext cx="5095875" cy="447675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Bell was a teacher of the deaf who invented the telephone in his spare time.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orse co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3276600"/>
            <a:ext cx="4129087" cy="235101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80986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Marconi used theories about electromagnetic waves to create the first radio in 1895 </a:t>
            </a:r>
            <a:endParaRPr lang="en-US" sz="4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" name="Picture 2" descr="marconi radi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2209800"/>
            <a:ext cx="3392679" cy="28194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505200" y="2209800"/>
            <a:ext cx="5638800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This invention sent messages using Morse Code                            </a:t>
            </a:r>
          </a:p>
          <a:p>
            <a:endParaRPr lang="en-US" sz="36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endParaRPr lang="en-US" sz="3600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endParaRPr lang="en-US" sz="3600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endParaRPr lang="en-US" sz="3600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r>
              <a:rPr lang="en-US" sz="36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and became standard equipment on ships at sea</a:t>
            </a:r>
            <a:endParaRPr lang="en-US" sz="36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ngin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0"/>
            <a:ext cx="4105275" cy="3162300"/>
          </a:xfrm>
          <a:prstGeom prst="rect">
            <a:avLst/>
          </a:prstGeom>
        </p:spPr>
      </p:pic>
      <p:pic>
        <p:nvPicPr>
          <p:cNvPr id="2" name="Picture 1" descr="Henry_ford_191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362200" cy="3581400"/>
          </a:xfrm>
          <a:prstGeom prst="rect">
            <a:avLst/>
          </a:prstGeom>
        </p:spPr>
      </p:pic>
      <p:pic>
        <p:nvPicPr>
          <p:cNvPr id="4" name="Picture 3" descr="15_diesel_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581400"/>
            <a:ext cx="2895600" cy="3276600"/>
          </a:xfrm>
          <a:prstGeom prst="rect">
            <a:avLst/>
          </a:prstGeom>
        </p:spPr>
      </p:pic>
      <p:pic>
        <p:nvPicPr>
          <p:cNvPr id="6" name="Picture 5" descr="diesel engin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4600" y="2711824"/>
            <a:ext cx="2819400" cy="4146176"/>
          </a:xfrm>
          <a:prstGeom prst="rect">
            <a:avLst/>
          </a:prstGeom>
        </p:spPr>
      </p:pic>
      <p:pic>
        <p:nvPicPr>
          <p:cNvPr id="3" name="Picture 2" descr="daimler Benz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638800" y="0"/>
            <a:ext cx="3505199" cy="2895600"/>
          </a:xfrm>
          <a:prstGeom prst="rect">
            <a:avLst/>
          </a:prstGeom>
        </p:spPr>
      </p:pic>
      <p:pic>
        <p:nvPicPr>
          <p:cNvPr id="5" name="Picture 4" descr="model t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62200" y="2286000"/>
            <a:ext cx="4600575" cy="2886075"/>
          </a:xfrm>
          <a:prstGeom prst="rect">
            <a:avLst/>
          </a:prstGeom>
        </p:spPr>
      </p:pic>
      <p:pic>
        <p:nvPicPr>
          <p:cNvPr id="8" name="Picture 7" descr="daiMILER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95600" y="4569380"/>
            <a:ext cx="3505200" cy="228862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1" y="2971800"/>
            <a:ext cx="914400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Pioneers of the Automobile Industry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aimler Benz.jpg"/>
          <p:cNvPicPr>
            <a:picLocks noChangeAspect="1"/>
          </p:cNvPicPr>
          <p:nvPr/>
        </p:nvPicPr>
        <p:blipFill>
          <a:blip r:embed="rId3" cstate="print"/>
          <a:srcRect r="50000"/>
          <a:stretch>
            <a:fillRect/>
          </a:stretch>
        </p:blipFill>
        <p:spPr>
          <a:xfrm>
            <a:off x="5715000" y="304800"/>
            <a:ext cx="1624606" cy="246483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ernard MT Condensed" pitchFamily="18" charset="0"/>
              </a:rPr>
              <a:t>Henry Ford Sparks the Automobile Industry</a:t>
            </a:r>
            <a:endParaRPr lang="en-US" sz="36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Bernard MT Condensed" pitchFamily="18" charset="0"/>
            </a:endParaRPr>
          </a:p>
        </p:txBody>
      </p:sp>
      <p:pic>
        <p:nvPicPr>
          <p:cNvPr id="3" name="Picture 2" descr="henry_ford_191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85800"/>
            <a:ext cx="2650095" cy="33825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48001" y="1676400"/>
            <a:ext cx="6096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Bernard MT Condensed" pitchFamily="18" charset="0"/>
              </a:rPr>
              <a:t>In the 1880s Gottlieb Daimler                              and Rudolph</a:t>
            </a:r>
          </a:p>
          <a:p>
            <a:endParaRPr lang="en-US" dirty="0" smtClean="0">
              <a:solidFill>
                <a:srgbClr val="7030A0"/>
              </a:solidFill>
              <a:latin typeface="Bernard MT Condensed" pitchFamily="18" charset="0"/>
            </a:endParaRPr>
          </a:p>
          <a:p>
            <a:endParaRPr lang="en-US" dirty="0" smtClean="0">
              <a:solidFill>
                <a:srgbClr val="7030A0"/>
              </a:solidFill>
              <a:latin typeface="Bernard MT Condensed" pitchFamily="18" charset="0"/>
            </a:endParaRPr>
          </a:p>
          <a:p>
            <a:endParaRPr lang="en-US" dirty="0" smtClean="0">
              <a:solidFill>
                <a:srgbClr val="7030A0"/>
              </a:solidFill>
              <a:latin typeface="Bernard MT Condensed" pitchFamily="18" charset="0"/>
            </a:endParaRPr>
          </a:p>
          <a:p>
            <a:r>
              <a:rPr lang="en-US" dirty="0" smtClean="0">
                <a:solidFill>
                  <a:srgbClr val="7030A0"/>
                </a:solidFill>
                <a:latin typeface="Bernard MT Condensed" pitchFamily="18" charset="0"/>
              </a:rPr>
              <a:t> Diesel                                 used gasoline to power the first cars</a:t>
            </a:r>
            <a:endParaRPr lang="en-US" dirty="0">
              <a:solidFill>
                <a:srgbClr val="7030A0"/>
              </a:solidFill>
              <a:latin typeface="Bernard MT Condensed" pitchFamily="18" charset="0"/>
            </a:endParaRPr>
          </a:p>
        </p:txBody>
      </p:sp>
      <p:pic>
        <p:nvPicPr>
          <p:cNvPr id="6" name="Picture 5" descr="15_diesel_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3800" y="2133600"/>
            <a:ext cx="1752600" cy="1752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45720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Bernard MT Condensed" pitchFamily="18" charset="0"/>
              </a:rPr>
              <a:t>Technology developed quickly but was very expensive</a:t>
            </a:r>
            <a:endParaRPr lang="en-US" dirty="0">
              <a:solidFill>
                <a:schemeClr val="tx2">
                  <a:lumMod val="75000"/>
                </a:schemeClr>
              </a:solidFill>
              <a:latin typeface="Bernard MT Condensed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562600"/>
            <a:ext cx="533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ernard MT Condensed" pitchFamily="18" charset="0"/>
              </a:rPr>
              <a:t>Ford decided to make cars that were more affordable using standard, interchangeable parts, built on an assembly line</a:t>
            </a:r>
            <a:endParaRPr lang="en-US" dirty="0">
              <a:solidFill>
                <a:srgbClr val="FF0000"/>
              </a:solidFill>
              <a:latin typeface="Bernard MT Condensed" pitchFamily="18" charset="0"/>
            </a:endParaRPr>
          </a:p>
        </p:txBody>
      </p:sp>
      <p:pic>
        <p:nvPicPr>
          <p:cNvPr id="9" name="Picture 8" descr="ford assembly lin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0" y="3848100"/>
            <a:ext cx="3810000" cy="3009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  <p:bldP spid="8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0"/>
            <a:ext cx="91440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Bernard MT Condensed" pitchFamily="18" charset="0"/>
              </a:rPr>
              <a:t>An assembly line is a line of workers that each put a single piece on the unfinished cars as they passed on a moving belt</a:t>
            </a:r>
            <a:endParaRPr lang="en-US" sz="2800" dirty="0">
              <a:latin typeface="Bernard MT Condensed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1219200"/>
            <a:ext cx="609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ernard MT Condensed" pitchFamily="18" charset="0"/>
              </a:rPr>
              <a:t>Assembly line workers could put together an entire Model T Ford in less than 2 hours</a:t>
            </a:r>
            <a:endParaRPr lang="en-US" dirty="0">
              <a:latin typeface="Bernard MT Condensed" pitchFamily="18" charset="0"/>
            </a:endParaRPr>
          </a:p>
        </p:txBody>
      </p:sp>
      <p:pic>
        <p:nvPicPr>
          <p:cNvPr id="4" name="Picture 3" descr="model 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1600200"/>
            <a:ext cx="4600575" cy="28860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44196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ernard MT Condensed" pitchFamily="18" charset="0"/>
              </a:rPr>
              <a:t>In 1908 it sold for $850 but dropped to less than $300 when production prices dropped</a:t>
            </a:r>
            <a:endParaRPr lang="en-US" dirty="0">
              <a:latin typeface="Bernard MT Condensed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518160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dirty="0" smtClean="0">
                <a:solidFill>
                  <a:srgbClr val="7030A0"/>
                </a:solidFill>
                <a:latin typeface="Bernard MT Condensed" pitchFamily="18" charset="0"/>
              </a:rPr>
              <a:t>“Any customer can have a car painted any color that he wants so long as it is black.”</a:t>
            </a:r>
            <a:endParaRPr lang="en-US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Bernard MT Condense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right_fly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276" y="0"/>
            <a:ext cx="9170276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The Wright Brother’s Fly</a:t>
            </a:r>
            <a:endParaRPr lang="en-US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ville__Wilbur_Wright_1jpg_C38BA53F9925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0"/>
            <a:ext cx="3886200" cy="447446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6019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Orville and Wilbur Wright were bicycle mechanics from Dayton, OH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438400"/>
            <a:ext cx="5257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December 17, 1903 they flew a gasoline powered flying machine called the Wright Flyer at the beach in Kitty Hawk, NC.  The longest flight was 100 yards in 59 seconds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Picture 4" descr="wright_fly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047134"/>
            <a:ext cx="4038600" cy="28108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967335"/>
            <a:ext cx="911224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New Ideas in Medicine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842562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The Germ Theory of Disease</a:t>
            </a:r>
            <a:endParaRPr lang="en-U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3" name="Picture 2" descr="pasteu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6400"/>
            <a:ext cx="2438400" cy="29504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9144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Louis Pasteur realized in the mid 1800s that fermentation was caused by microscopic organisms that he called bacteria </a:t>
            </a:r>
            <a:endParaRPr lang="en-US" sz="2000" b="1" dirty="0"/>
          </a:p>
        </p:txBody>
      </p:sp>
      <p:pic>
        <p:nvPicPr>
          <p:cNvPr id="5" name="Picture 4" descr="four_bacteri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0" y="1371600"/>
            <a:ext cx="2540000" cy="1905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590800" y="3352800"/>
            <a:ext cx="411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He realized that heat killed bacteria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87680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He began to pasteurize liquids such as milk to prevent spoilage</a:t>
            </a:r>
            <a:endParaRPr lang="en-US" b="1" dirty="0">
              <a:solidFill>
                <a:srgbClr val="008000"/>
              </a:solidFill>
            </a:endParaRPr>
          </a:p>
        </p:txBody>
      </p:sp>
      <p:pic>
        <p:nvPicPr>
          <p:cNvPr id="8" name="Picture 7" descr="Pasteurization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4572000"/>
            <a:ext cx="30480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osephListe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533400"/>
            <a:ext cx="2076450" cy="236910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en-US" sz="3600" b="1" cap="none" spc="-300" dirty="0" smtClean="0">
                <a:ln>
                  <a:prstDash val="solid"/>
                </a:ln>
                <a:solidFill>
                  <a:srgbClr val="008000"/>
                </a:solidFill>
              </a:rPr>
              <a:t>People begin to realize that bacteria also caused disease </a:t>
            </a:r>
            <a:endParaRPr lang="en-US" sz="3600" b="1" cap="none" spc="-300" dirty="0">
              <a:ln>
                <a:prstDash val="solid"/>
              </a:ln>
              <a:solidFill>
                <a:srgbClr val="008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1" y="1524000"/>
            <a:ext cx="9144001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Joseph Lister                     realized that bacteria may have something to do with the 50% mortality rate after surgery</a:t>
            </a:r>
            <a:endParaRPr lang="en-US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352800"/>
            <a:ext cx="9144001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cap="none" spc="50" dirty="0" smtClean="0">
                <a:ln w="11430"/>
                <a:solidFill>
                  <a:srgbClr val="008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 1865 he demanded that surgical wards be kept clean</a:t>
            </a:r>
          </a:p>
          <a:p>
            <a:r>
              <a:rPr lang="en-US" sz="2800" b="1" spc="50" dirty="0" smtClean="0">
                <a:ln w="11430"/>
                <a:solidFill>
                  <a:srgbClr val="008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And that wounds be washed with antiseptic (germ killing) liquids</a:t>
            </a:r>
            <a:endParaRPr lang="en-US" sz="2800" b="1" cap="none" spc="50" dirty="0">
              <a:ln w="11430"/>
              <a:solidFill>
                <a:srgbClr val="008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1" y="4876800"/>
            <a:ext cx="617220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About 85% of Lister’s patients survived</a:t>
            </a:r>
            <a:endParaRPr lang="en-US" sz="2800" b="1" cap="none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1" y="5791200"/>
            <a:ext cx="914400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cap="none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Other hospitals began to implement Lister’s methods.</a:t>
            </a:r>
            <a:endParaRPr lang="en-US" sz="2800" b="1" cap="none" spc="50" dirty="0">
              <a:ln w="11430"/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yphoid fev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0" y="4114800"/>
            <a:ext cx="1752600" cy="1686001"/>
          </a:xfrm>
          <a:prstGeom prst="rect">
            <a:avLst/>
          </a:prstGeom>
        </p:spPr>
      </p:pic>
      <p:pic>
        <p:nvPicPr>
          <p:cNvPr id="4" name="Picture 3" descr="sew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59224" y="304800"/>
            <a:ext cx="4684776" cy="318513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2800" b="1" cap="none" spc="-150" dirty="0" smtClean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Cities began to realize that cleanliness helped prevent disease</a:t>
            </a:r>
            <a:endParaRPr lang="en-US" sz="2800" b="1" cap="none" spc="-150" dirty="0">
              <a:ln w="11430"/>
              <a:solidFill>
                <a:srgbClr val="00B0F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685800"/>
            <a:ext cx="9144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2800" b="1" cap="none" spc="-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They began building plumbing and sewe</a:t>
            </a:r>
            <a:r>
              <a:rPr lang="en-US" sz="2800" b="1" spc="-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 systems</a:t>
            </a:r>
            <a:endParaRPr lang="en-US" sz="2800" b="1" cap="none" spc="-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505200"/>
            <a:ext cx="91440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2800" b="1" cap="none" spc="-150" dirty="0" smtClean="0">
                <a:ln w="11430"/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Medical researchers developed vaccines for deadly diseases such as typhus, typhoid, diphtheria, cholera, and yellow fever</a:t>
            </a:r>
            <a:endParaRPr lang="en-US" sz="2800" b="1" cap="none" spc="-150" dirty="0">
              <a:ln w="11430"/>
              <a:solidFill>
                <a:srgbClr val="FFC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Picture 5" descr="typhus-louse-cdc2.jpg"/>
          <p:cNvPicPr>
            <a:picLocks noChangeAspect="1"/>
          </p:cNvPicPr>
          <p:nvPr/>
        </p:nvPicPr>
        <p:blipFill>
          <a:blip r:embed="rId5" cstate="print"/>
          <a:srcRect t="13120" r="5882" b="21277"/>
          <a:stretch>
            <a:fillRect/>
          </a:stretch>
        </p:blipFill>
        <p:spPr>
          <a:xfrm>
            <a:off x="0" y="4343400"/>
            <a:ext cx="2438400" cy="1143000"/>
          </a:xfrm>
          <a:prstGeom prst="rect">
            <a:avLst/>
          </a:prstGeom>
        </p:spPr>
      </p:pic>
      <p:pic>
        <p:nvPicPr>
          <p:cNvPr id="8" name="Picture 7" descr="diphtheri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62400" y="4495800"/>
            <a:ext cx="1447800" cy="1112662"/>
          </a:xfrm>
          <a:prstGeom prst="rect">
            <a:avLst/>
          </a:prstGeom>
        </p:spPr>
      </p:pic>
      <p:pic>
        <p:nvPicPr>
          <p:cNvPr id="9" name="Picture 8" descr="choler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486400" y="4495800"/>
            <a:ext cx="1645920" cy="1108392"/>
          </a:xfrm>
          <a:prstGeom prst="rect">
            <a:avLst/>
          </a:prstGeom>
        </p:spPr>
      </p:pic>
      <p:pic>
        <p:nvPicPr>
          <p:cNvPr id="10" name="Picture 9" descr="yellow fever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62800" y="4343400"/>
            <a:ext cx="1981200" cy="1588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New Ideas in Science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75000"/>
                <a:lumOff val="25000"/>
              </a:schemeClr>
            </a:gs>
            <a:gs pos="50000">
              <a:schemeClr val="tx1">
                <a:lumMod val="65000"/>
                <a:lumOff val="3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Charles Darwin and the Theory of Evolution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3" name="Picture 2" descr="darw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3400"/>
            <a:ext cx="2497667" cy="3048000"/>
          </a:xfrm>
          <a:prstGeom prst="rect">
            <a:avLst/>
          </a:prstGeom>
        </p:spPr>
      </p:pic>
      <p:pic>
        <p:nvPicPr>
          <p:cNvPr id="4" name="Picture 3" descr="natural selection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9611" y="533400"/>
            <a:ext cx="2964389" cy="2971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3810000"/>
            <a:ext cx="899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C000"/>
                </a:solidFill>
              </a:rPr>
              <a:t>Darwin concluded after research that all forms of life, including people evolved from earlier living things that had existed millions of years ago.</a:t>
            </a:r>
            <a:endParaRPr lang="en-US" sz="2000" b="1" dirty="0">
              <a:solidFill>
                <a:srgbClr val="FFC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572000"/>
            <a:ext cx="899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</a:rPr>
              <a:t>In 1859 he published “On the Origin of the Species by Means of Natural Selection.” which said that populations outgrow food supply and that leads to competition.</a:t>
            </a:r>
            <a:endParaRPr lang="en-US" sz="2000" b="1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41020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92D050"/>
                </a:solidFill>
              </a:rPr>
              <a:t>Species that survive are the fittest or best adapted to survive</a:t>
            </a:r>
            <a:endParaRPr lang="en-US" sz="2000" b="1" dirty="0">
              <a:solidFill>
                <a:srgbClr val="92D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867400"/>
            <a:ext cx="899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These species then have offspring with heir adaptations and gradually new species are created through this process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90800" y="533400"/>
            <a:ext cx="3449305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This is Called the Theory of Evolution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endel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752600"/>
            <a:ext cx="1905000" cy="23762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62793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Mendel and Genetics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371600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 the 1850s and 60s an Austrian Monk named</a:t>
            </a:r>
          </a:p>
          <a:p>
            <a:r>
              <a:rPr lang="en-U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Gregor Mendel                                  discovered the way things passed on their traits.</a:t>
            </a:r>
            <a:endParaRPr lang="en-US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88620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8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He crossed pea plants to see which traits the offspring possess</a:t>
            </a:r>
            <a:endParaRPr lang="en-US" sz="40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8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5334000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cap="none" spc="0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This helped explain Darwin’s theory</a:t>
            </a:r>
            <a:endParaRPr lang="en-US" sz="4000" b="1" cap="none" spc="0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6211669"/>
            <a:ext cx="693863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Became the foundation of Genetics</a:t>
            </a:r>
            <a:endParaRPr lang="en-US" sz="36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to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3276600"/>
            <a:ext cx="2432908" cy="24384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Advances in Chemistry and Physics</a:t>
            </a:r>
            <a:endParaRPr lang="en-US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3" name="Picture 2" descr="dalto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762000"/>
            <a:ext cx="2628900" cy="26289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914400"/>
            <a:ext cx="3962400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1803 – John Dalton theorized that all matter was made up of tiny particles called atoms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0" y="3581400"/>
            <a:ext cx="4572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2000" b="1" dirty="0" smtClean="0"/>
              <a:t> These atoms all have their own specific weight </a:t>
            </a:r>
            <a:endParaRPr lang="en-US" sz="2000" b="1" dirty="0"/>
          </a:p>
        </p:txBody>
      </p:sp>
      <p:sp>
        <p:nvSpPr>
          <p:cNvPr id="7" name="Rectangle 6"/>
          <p:cNvSpPr/>
          <p:nvPr/>
        </p:nvSpPr>
        <p:spPr>
          <a:xfrm>
            <a:off x="533400" y="59436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28600" y="5867400"/>
            <a:ext cx="51054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2000" b="1" dirty="0" smtClean="0">
                <a:solidFill>
                  <a:srgbClr val="FF0000"/>
                </a:solidFill>
              </a:rPr>
              <a:t>Compounds have more than one kind of atom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8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endeleev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2057400"/>
            <a:ext cx="3857625" cy="3000375"/>
          </a:xfrm>
          <a:prstGeom prst="rect">
            <a:avLst/>
          </a:prstGeom>
        </p:spPr>
      </p:pic>
      <p:pic>
        <p:nvPicPr>
          <p:cNvPr id="3" name="Picture 2" descr="periodic tabl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425" y="3952875"/>
            <a:ext cx="5362575" cy="290512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ritannic Bold" pitchFamily="34" charset="0"/>
              </a:rPr>
              <a:t>1869 – Dmitri Mendeleev, a Russian Chemist, organized a chart with a </a:t>
            </a:r>
            <a:r>
              <a:rPr lang="en-US" sz="3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ritannic Bold" pitchFamily="34" charset="0"/>
              </a:rPr>
              <a:t>ll</a:t>
            </a:r>
            <a:r>
              <a:rPr lang="en-U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ritannic Bold" pitchFamily="34" charset="0"/>
              </a:rPr>
              <a:t> the known elements arranged in order from lightest to heaviest</a:t>
            </a:r>
            <a:endParaRPr lang="en-US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ritannic 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1" y="2743200"/>
            <a:ext cx="4419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ritannic Bold" pitchFamily="34" charset="0"/>
              </a:rPr>
              <a:t>He left gaps where he predicted that new elements would be discovered</a:t>
            </a:r>
            <a:endParaRPr lang="en-US" sz="2800" b="1" dirty="0">
              <a:solidFill>
                <a:schemeClr val="tx2">
                  <a:lumMod val="60000"/>
                  <a:lumOff val="40000"/>
                </a:schemeClr>
              </a:solidFill>
              <a:latin typeface="Britannic Bol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042118"/>
            <a:ext cx="4038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  <a:latin typeface="Britannic Bold" pitchFamily="34" charset="0"/>
              </a:rPr>
              <a:t>The Periodic Table is still used today</a:t>
            </a:r>
            <a:endParaRPr lang="en-US" sz="2800" b="1" dirty="0">
              <a:solidFill>
                <a:schemeClr val="accent4">
                  <a:lumMod val="75000"/>
                </a:schemeClr>
              </a:solidFill>
              <a:latin typeface="Britann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rie_curie_pi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209800" cy="3249706"/>
          </a:xfrm>
          <a:prstGeom prst="rect">
            <a:avLst/>
          </a:prstGeom>
        </p:spPr>
      </p:pic>
      <p:pic>
        <p:nvPicPr>
          <p:cNvPr id="4" name="Picture 3" descr="pierrecuri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2800" y="0"/>
            <a:ext cx="1981200" cy="3022169"/>
          </a:xfrm>
          <a:prstGeom prst="rect">
            <a:avLst/>
          </a:prstGeom>
        </p:spPr>
      </p:pic>
      <p:pic>
        <p:nvPicPr>
          <p:cNvPr id="5" name="Picture 4" descr="pitchblend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200" y="3124200"/>
            <a:ext cx="3175000" cy="255915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09800" y="304800"/>
            <a:ext cx="4953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auhaus 93" pitchFamily="82" charset="0"/>
              </a:rPr>
              <a:t>Marie and Pierre Curie discovered two of the Elements that were missing from Mendeleev’s Table</a:t>
            </a:r>
            <a:endParaRPr lang="en-US" dirty="0">
              <a:latin typeface="Bauhaus 93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09800" y="1752600"/>
            <a:ext cx="4953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Bauhaus 93" pitchFamily="82" charset="0"/>
              </a:rPr>
              <a:t>Radium and Polonium</a:t>
            </a:r>
            <a:endParaRPr lang="en-US" dirty="0">
              <a:solidFill>
                <a:schemeClr val="tx2">
                  <a:lumMod val="75000"/>
                </a:schemeClr>
              </a:solidFill>
              <a:latin typeface="Bauhaus 93" pitchFamily="8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276600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Bauhaus 93" pitchFamily="82" charset="0"/>
              </a:rPr>
              <a:t>They were found in a mineral called Pitchblende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Bauhaus 93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334000"/>
            <a:ext cx="4953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Bauhaus 93" pitchFamily="82" charset="0"/>
              </a:rPr>
              <a:t>They released a powerful form of energy that the Curies called </a:t>
            </a:r>
            <a:r>
              <a:rPr lang="en-US" dirty="0" smtClean="0">
                <a:solidFill>
                  <a:srgbClr val="FF0000"/>
                </a:solidFill>
                <a:latin typeface="Bauhaus 93" pitchFamily="82" charset="0"/>
              </a:rPr>
              <a:t>Radioactivity</a:t>
            </a:r>
            <a:endParaRPr lang="en-US" dirty="0">
              <a:solidFill>
                <a:srgbClr val="FF0000"/>
              </a:solidFill>
              <a:latin typeface="Bauhaus 93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Bauhaus 93" pitchFamily="82" charset="0"/>
              </a:rPr>
              <a:t>Physicists around 1900 kept working with the atom</a:t>
            </a:r>
            <a:endParaRPr lang="en-US" dirty="0">
              <a:solidFill>
                <a:srgbClr val="008000"/>
              </a:solidFill>
              <a:latin typeface="Bauhaus 93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447800"/>
            <a:ext cx="4953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  <a:latin typeface="Bauhaus 93" pitchFamily="82" charset="0"/>
              </a:rPr>
              <a:t>Scientists had believed that the atom was the smallest particle that existed</a:t>
            </a:r>
            <a:endParaRPr lang="en-US" dirty="0">
              <a:solidFill>
                <a:srgbClr val="C00000"/>
              </a:solidFill>
              <a:latin typeface="Bauhaus 93" pitchFamily="82" charset="0"/>
            </a:endParaRPr>
          </a:p>
        </p:txBody>
      </p:sp>
      <p:pic>
        <p:nvPicPr>
          <p:cNvPr id="4" name="Picture 3" descr="ernest-Rutherfo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571" y="0"/>
            <a:ext cx="3771429" cy="50793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3276600"/>
            <a:ext cx="533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Bauhaus 93" pitchFamily="82" charset="0"/>
              </a:rPr>
              <a:t>Ernest Rutherford suggested that atoms were made up of smaller particles including a nucleus and electrons that surrounded that</a:t>
            </a:r>
            <a:endParaRPr lang="en-US" dirty="0">
              <a:solidFill>
                <a:srgbClr val="7030A0"/>
              </a:solidFill>
              <a:latin typeface="Bauhaus 93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800" b="1" cap="none" spc="150" dirty="0" smtClean="0">
                <a:ln w="11430">
                  <a:solidFill>
                    <a:schemeClr val="tx1"/>
                  </a:solidFill>
                </a:ln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Social sciences explore behavior</a:t>
            </a:r>
            <a:endParaRPr lang="en-US" sz="4800" b="1" cap="none" spc="150" dirty="0">
              <a:ln w="11430">
                <a:solidFill>
                  <a:schemeClr val="tx1"/>
                </a:solidFill>
              </a:ln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1" y="1066800"/>
            <a:ext cx="8991600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4000" b="1" cap="none" spc="150" dirty="0" smtClean="0">
                <a:ln w="11430">
                  <a:solidFill>
                    <a:schemeClr val="tx1"/>
                  </a:solidFill>
                </a:ln>
                <a:solidFill>
                  <a:srgbClr val="92D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New</a:t>
            </a:r>
            <a:r>
              <a:rPr lang="en-US" sz="4800" b="1" cap="none" spc="150" dirty="0" smtClean="0">
                <a:ln w="11430">
                  <a:solidFill>
                    <a:schemeClr val="tx1"/>
                  </a:solidFill>
                </a:ln>
                <a:solidFill>
                  <a:srgbClr val="92D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4000" b="1" cap="none" spc="150" dirty="0" smtClean="0">
                <a:ln w="11430">
                  <a:solidFill>
                    <a:schemeClr val="tx1"/>
                  </a:solidFill>
                </a:ln>
                <a:solidFill>
                  <a:srgbClr val="92D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social sciences such as archaeology, anthropology, sociology, and psychology developed in the late 1800s</a:t>
            </a:r>
            <a:endParaRPr lang="en-US" sz="4000" b="1" cap="none" spc="150" dirty="0">
              <a:ln w="11430">
                <a:solidFill>
                  <a:schemeClr val="tx1"/>
                </a:solidFill>
              </a:ln>
              <a:solidFill>
                <a:srgbClr val="92D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avlov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66800"/>
            <a:ext cx="2908300" cy="35433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800" b="1" cap="none" spc="150" dirty="0" smtClean="0">
                <a:ln w="11430">
                  <a:solidFill>
                    <a:schemeClr val="tx1"/>
                  </a:solidFill>
                </a:ln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Psychology was the study of the human mind and behavior</a:t>
            </a:r>
            <a:endParaRPr lang="en-US" sz="4800" b="1" cap="none" spc="150" dirty="0">
              <a:ln w="11430">
                <a:solidFill>
                  <a:schemeClr val="tx1"/>
                </a:solidFill>
              </a:ln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Picture 3" descr="pavlov-dog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7750" y="3762375"/>
            <a:ext cx="4286250" cy="30956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895599" y="1676400"/>
            <a:ext cx="624840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400" b="1" cap="none" spc="150" dirty="0" smtClean="0">
                <a:ln w="1143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Ivan Pavlov, a Russian psychologist believed that human actions were unconscious reactions to experiences and could be changed by training</a:t>
            </a:r>
            <a:endParaRPr lang="en-US" sz="2400" b="1" cap="none" spc="150" dirty="0">
              <a:ln w="11430">
                <a:solidFill>
                  <a:schemeClr val="tx1"/>
                </a:solidFill>
              </a:ln>
              <a:solidFill>
                <a:srgbClr val="FF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4549676"/>
            <a:ext cx="47244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400" b="1" cap="none" spc="150" dirty="0" smtClean="0">
                <a:ln w="11430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He worked with dogs to prove that a dog would drool after it heard a bell if it were conditioned to think the bell corresponded with food</a:t>
            </a:r>
            <a:endParaRPr lang="en-US" sz="2400" b="1" cap="none" spc="150" dirty="0">
              <a:ln w="11430"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igmund-freu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343400" cy="316382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343400" y="0"/>
            <a:ext cx="48006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400" b="1" cap="none" spc="150" dirty="0" smtClean="0">
                <a:ln w="1143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Sigmund Freud was an Austrian doctor who also believed that the unconscious mind drives how people think and act</a:t>
            </a:r>
            <a:endParaRPr lang="en-US" sz="2400" b="1" cap="none" spc="150" dirty="0">
              <a:ln w="11430">
                <a:solidFill>
                  <a:schemeClr val="tx1"/>
                </a:solidFill>
              </a:ln>
              <a:solidFill>
                <a:srgbClr val="FF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200400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400" b="1" cap="none" spc="150" dirty="0" smtClean="0">
                <a:ln w="1143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He believed that people’s suppressed memories, desires, and impulses shaped their behavior</a:t>
            </a:r>
            <a:endParaRPr lang="en-US" sz="2400" b="1" cap="none" spc="150" dirty="0">
              <a:ln w="11430">
                <a:solidFill>
                  <a:schemeClr val="tx1"/>
                </a:solidFill>
              </a:ln>
              <a:solidFill>
                <a:srgbClr val="FF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95599" y="5288340"/>
            <a:ext cx="624840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400" b="1" cap="none" spc="150" dirty="0" smtClean="0">
                <a:ln w="1143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Developed a type of therapy called psychoanalysis to deal with these conflicts</a:t>
            </a:r>
            <a:endParaRPr lang="en-US" sz="2400" b="1" cap="none" spc="150" dirty="0">
              <a:ln w="11430">
                <a:solidFill>
                  <a:schemeClr val="tx1"/>
                </a:solidFill>
              </a:ln>
              <a:solidFill>
                <a:srgbClr val="FF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Picture 5" descr="psychoanalysisMar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4876800"/>
            <a:ext cx="2162175" cy="1609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arlyradio.jpg"/>
          <p:cNvPicPr>
            <a:picLocks noChangeAspect="1"/>
          </p:cNvPicPr>
          <p:nvPr/>
        </p:nvPicPr>
        <p:blipFill>
          <a:blip r:embed="rId3"/>
          <a:srcRect l="5027" t="10414" r="4371" b="17917"/>
          <a:stretch>
            <a:fillRect/>
          </a:stretch>
        </p:blipFill>
        <p:spPr>
          <a:xfrm>
            <a:off x="0" y="0"/>
            <a:ext cx="3886200" cy="2727158"/>
          </a:xfrm>
          <a:prstGeom prst="rect">
            <a:avLst/>
          </a:prstGeom>
        </p:spPr>
      </p:pic>
      <p:pic>
        <p:nvPicPr>
          <p:cNvPr id="6" name="Picture 5" descr="earlyfootbal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5794" y="1"/>
            <a:ext cx="3888206" cy="2667000"/>
          </a:xfrm>
          <a:prstGeom prst="rect">
            <a:avLst/>
          </a:prstGeom>
        </p:spPr>
      </p:pic>
      <p:pic>
        <p:nvPicPr>
          <p:cNvPr id="4" name="Picture 3" descr="vaudeville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1200" y="3505200"/>
            <a:ext cx="3352800" cy="3352800"/>
          </a:xfrm>
          <a:prstGeom prst="rect">
            <a:avLst/>
          </a:prstGeom>
        </p:spPr>
      </p:pic>
      <p:pic>
        <p:nvPicPr>
          <p:cNvPr id="7" name="Picture 6" descr="charlie_chaplin02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3600" y="2514600"/>
            <a:ext cx="3924300" cy="329565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27432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The Rise of Mass Culture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Picture 4" descr="early-baseball-history-print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" y="4091836"/>
            <a:ext cx="3810000" cy="27661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honography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1" y="3142112"/>
            <a:ext cx="2743200" cy="3715888"/>
          </a:xfrm>
          <a:prstGeom prst="rect">
            <a:avLst/>
          </a:prstGeom>
        </p:spPr>
      </p:pic>
      <p:pic>
        <p:nvPicPr>
          <p:cNvPr id="5" name="Picture 4" descr="earlyradio.jpg"/>
          <p:cNvPicPr>
            <a:picLocks noChangeAspect="1"/>
          </p:cNvPicPr>
          <p:nvPr/>
        </p:nvPicPr>
        <p:blipFill>
          <a:blip r:embed="rId4"/>
          <a:srcRect b="19134"/>
          <a:stretch>
            <a:fillRect/>
          </a:stretch>
        </p:blipFill>
        <p:spPr>
          <a:xfrm>
            <a:off x="0" y="3352800"/>
            <a:ext cx="4489143" cy="322051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skerville Old Face" pitchFamily="18" charset="0"/>
              </a:rPr>
              <a:t>Changes produce Mass Culture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Baskerville Old Face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7526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660033"/>
                </a:solidFill>
                <a:latin typeface="Baskerville Old Face" pitchFamily="18" charset="0"/>
              </a:rPr>
              <a:t>Mass culture was the appeal of art, music, writing, and other entertainment to a larger audience</a:t>
            </a:r>
            <a:endParaRPr lang="en-US" dirty="0">
              <a:solidFill>
                <a:srgbClr val="660033"/>
              </a:solidFill>
              <a:latin typeface="Baskerville Old Face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9718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3"/>
            <a:r>
              <a:rPr lang="en-US" dirty="0" smtClean="0">
                <a:latin typeface="Baskerville Old Face" pitchFamily="18" charset="0"/>
              </a:rPr>
              <a:t>Changes included increased literacy, cheaper books, and music directly in homes because of the radio and phonograph, and a shorter workday that led to more leisure time</a:t>
            </a:r>
            <a:r>
              <a:rPr lang="en-US" dirty="0" smtClean="0"/>
              <a:t>.</a:t>
            </a: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vaudevill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2895600"/>
            <a:ext cx="3219450" cy="3219450"/>
          </a:xfrm>
          <a:prstGeom prst="rect">
            <a:avLst/>
          </a:prstGeom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0" algn="l"/>
              </a:tabLst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itchFamily="18" charset="0"/>
                <a:ea typeface="Times New Roman" pitchFamily="18" charset="0"/>
              </a:rPr>
              <a:t>Music Halls, Vaudeville, and Movies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skerville Old Fac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4384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Baskerville Old Face" pitchFamily="18" charset="0"/>
              </a:rPr>
              <a:t>In the U.S. Musical Variety shows were called Vaudeville</a:t>
            </a:r>
            <a:endParaRPr lang="en-US" sz="2800" dirty="0">
              <a:latin typeface="Baskerville Old Face" pitchFamily="18" charset="0"/>
            </a:endParaRPr>
          </a:p>
        </p:txBody>
      </p:sp>
      <p:pic>
        <p:nvPicPr>
          <p:cNvPr id="7" name="Picture 6" descr="weston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048000"/>
            <a:ext cx="5791200" cy="30017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9906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Baskerville Old Face" pitchFamily="18" charset="0"/>
              </a:rPr>
              <a:t>On a typical night, a music hall may have offered a dozen different acts</a:t>
            </a:r>
            <a:endParaRPr lang="en-US" sz="2800" dirty="0">
              <a:latin typeface="Baskerville Old Face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33478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Baskerville Old Face" pitchFamily="18" charset="0"/>
              </a:rPr>
              <a:t>They travelled from town to town appearing in theaters</a:t>
            </a:r>
            <a:endParaRPr lang="en-US" sz="2800" dirty="0"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/>
      <p:bldP spid="5" grpId="0"/>
      <p:bldP spid="8" grpId="0"/>
      <p:bldP spid="9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vitascope_lar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3225" y="381000"/>
            <a:ext cx="2390775" cy="286893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cap="none" spc="0" dirty="0" smtClean="0">
                <a:ln w="1905"/>
                <a:solidFill>
                  <a:srgbClr val="66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skerville Old Face" pitchFamily="18" charset="0"/>
              </a:rPr>
              <a:t>Several inventors also tried projecting moving images</a:t>
            </a:r>
            <a:endParaRPr lang="en-US" sz="3200" b="1" cap="none" spc="0" dirty="0">
              <a:ln w="1905"/>
              <a:solidFill>
                <a:srgbClr val="6600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askerville Old Face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09600"/>
            <a:ext cx="678180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skerville Old Face" pitchFamily="18" charset="0"/>
              </a:rPr>
              <a:t>The Vitascope was one of the first successful motion picture projectors that could show images to large groups</a:t>
            </a:r>
            <a:endParaRPr lang="en-US" sz="28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askerville Old Face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2133600"/>
            <a:ext cx="64008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skerville Old Face" pitchFamily="18" charset="0"/>
              </a:rPr>
              <a:t>There were lots of people working on motion picture projectors at the time</a:t>
            </a:r>
            <a:endParaRPr 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askerville Old Face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3352800"/>
            <a:ext cx="51816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earliest movies were black and white and lasted less than a minute</a:t>
            </a:r>
            <a:endParaRPr lang="en-US" sz="3600" b="1" cap="none" spc="0" dirty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7" name="Picture 6" descr="charlie_chaplin0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9700" y="3562350"/>
            <a:ext cx="3924300" cy="32956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257800"/>
            <a:ext cx="51816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Called movies because they moved</a:t>
            </a:r>
            <a:endParaRPr lang="en-US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8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5600" y="0"/>
            <a:ext cx="27366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Stencil" pitchFamily="82" charset="0"/>
              </a:rPr>
              <a:t>Sports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Stencil" pitchFamily="8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990600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Stencil" pitchFamily="82" charset="0"/>
              </a:rPr>
              <a:t>With more time people began to enjoy sports and outdoor activities</a:t>
            </a:r>
            <a:endParaRPr lang="en-US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Stencil" pitchFamily="82" charset="0"/>
            </a:endParaRPr>
          </a:p>
        </p:txBody>
      </p:sp>
      <p:pic>
        <p:nvPicPr>
          <p:cNvPr id="4" name="Picture 3" descr="early-baseball-history-prin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09801"/>
            <a:ext cx="3043687" cy="2209800"/>
          </a:xfrm>
          <a:prstGeom prst="rect">
            <a:avLst/>
          </a:prstGeom>
        </p:spPr>
      </p:pic>
      <p:pic>
        <p:nvPicPr>
          <p:cNvPr id="5" name="Picture 4" descr="earlyfootbal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43154" y="2239291"/>
            <a:ext cx="3400846" cy="233271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257800"/>
            <a:ext cx="745428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Stencil" pitchFamily="82" charset="0"/>
              </a:rPr>
              <a:t>Baseball and football soared in popularity</a:t>
            </a:r>
            <a:endParaRPr lang="en-US" sz="2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Stencil" pitchFamily="8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5867400"/>
            <a:ext cx="735169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Stencil" pitchFamily="82" charset="0"/>
              </a:rPr>
              <a:t>In England, Soccer clubs drew huge crowds</a:t>
            </a:r>
            <a:endParaRPr lang="en-US" sz="2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Stencil" pitchFamily="8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396335"/>
            <a:ext cx="919514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Stencil" pitchFamily="82" charset="0"/>
              </a:rPr>
              <a:t>English sports such as Cricket spread to the colonies</a:t>
            </a:r>
            <a:endParaRPr lang="en-US" sz="2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Stencil" pitchFamily="82" charset="0"/>
            </a:endParaRPr>
          </a:p>
        </p:txBody>
      </p:sp>
      <p:pic>
        <p:nvPicPr>
          <p:cNvPr id="9" name="Picture 8" descr="cricket-07-ss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0" y="2362200"/>
            <a:ext cx="2764631" cy="205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00px-Olympic_Rings_sv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0"/>
            <a:ext cx="7620000" cy="36957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1" y="0"/>
            <a:ext cx="9144001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In 1869 the first Olympic games were held in Greece and they were held every 4years from that point on.</a:t>
            </a:r>
            <a:endParaRPr lang="en-US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Picture 3" descr="olympic games.jpg"/>
          <p:cNvPicPr>
            <a:picLocks noChangeAspect="1"/>
          </p:cNvPicPr>
          <p:nvPr/>
        </p:nvPicPr>
        <p:blipFill>
          <a:blip r:embed="rId4"/>
          <a:srcRect l="1561" t="4632"/>
          <a:stretch>
            <a:fillRect/>
          </a:stretch>
        </p:blipFill>
        <p:spPr>
          <a:xfrm>
            <a:off x="1981200" y="3657600"/>
            <a:ext cx="4805033" cy="32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2350</TotalTime>
  <Words>4052</Words>
  <Application>Microsoft Office PowerPoint</Application>
  <PresentationFormat>On-screen Show (4:3)</PresentationFormat>
  <Paragraphs>478</Paragraphs>
  <Slides>82</Slides>
  <Notes>82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3" baseType="lpstr">
      <vt:lpstr>Office Theme</vt:lpstr>
      <vt:lpstr>The Age of Democracy and Progress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Age of Democracy and Progress</dc:title>
  <dc:creator>rrichardson</dc:creator>
  <cp:lastModifiedBy>rrichardson</cp:lastModifiedBy>
  <cp:revision>149</cp:revision>
  <dcterms:created xsi:type="dcterms:W3CDTF">2010-04-08T12:39:00Z</dcterms:created>
  <dcterms:modified xsi:type="dcterms:W3CDTF">2010-05-06T16:13:27Z</dcterms:modified>
</cp:coreProperties>
</file>