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FF00FF"/>
    <a:srgbClr val="9900FF"/>
    <a:srgbClr val="FF3300"/>
    <a:srgbClr val="3CFEF5"/>
    <a:srgbClr val="006600"/>
    <a:srgbClr val="6600CC"/>
    <a:srgbClr val="99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317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069C9-45ED-4FF2-BB95-368796338DA3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3C885-5E4D-4DB6-8E10-488C0F34A2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3C885-5E4D-4DB6-8E10-488C0F34A273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064B-6B7C-42A0-B73A-B894B424D59F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C7130-6BC3-4B01-B654-5A801279C0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34.gif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gif"/><Relationship Id="rId4" Type="http://schemas.openxmlformats.org/officeDocument/2006/relationships/image" Target="../media/image11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8.png"/><Relationship Id="rId4" Type="http://schemas.openxmlformats.org/officeDocument/2006/relationships/image" Target="../media/image127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r>
              <a:rPr lang="en-US" dirty="0" smtClean="0"/>
              <a:t>The Age of Imperialism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rad afr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743200"/>
            <a:ext cx="1987345" cy="2410132"/>
          </a:xfrm>
          <a:prstGeom prst="rect">
            <a:avLst/>
          </a:prstGeom>
        </p:spPr>
      </p:pic>
      <p:pic>
        <p:nvPicPr>
          <p:cNvPr id="11" name="Picture 10" descr="africa la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3048000"/>
            <a:ext cx="2876550" cy="2972813"/>
          </a:xfrm>
          <a:prstGeom prst="rect">
            <a:avLst/>
          </a:prstGeom>
        </p:spPr>
      </p:pic>
      <p:pic>
        <p:nvPicPr>
          <p:cNvPr id="7" name="Picture 6" descr="africa pr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588" y="0"/>
            <a:ext cx="2538412" cy="25384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8218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 scramble for Africa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14600"/>
            <a:ext cx="91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mid – 1800s, African people were divided up into hundreds of ethnic and linguistic groups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914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Africa before European Domination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Most followed traditional beliefs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362200" y="3657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Some converted to Christianity or Islam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19400" y="4343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These groups spoke more than 1000 languages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5029200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Politically they ranged from large empires with united ethnic groups to small independent villages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031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Europeans had established contacts with sub-Saharan Africans as early as the 1450s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838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African armies were strong enough to keep the Europeans out of most of Africa for about 400 years</a:t>
            </a:r>
            <a:endParaRPr lang="en-US" dirty="0"/>
          </a:p>
        </p:txBody>
      </p:sp>
      <p:pic>
        <p:nvPicPr>
          <p:cNvPr id="4" name="Picture 3" descr="zulu-warriors-in-l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295400"/>
            <a:ext cx="4819650" cy="27908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2672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By 1880 Europeans only controlled 10% of the continent and mostly on the coast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09800" y="4800600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Disease and non-navigable rivers kept Europeans out for many years</a:t>
            </a:r>
            <a:endParaRPr lang="en-US" dirty="0"/>
          </a:p>
        </p:txBody>
      </p:sp>
      <p:pic>
        <p:nvPicPr>
          <p:cNvPr id="7" name="Picture 6" descr="t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876800"/>
            <a:ext cx="1371600" cy="1748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rica trad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1"/>
            <a:ext cx="2367009" cy="25907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Africans controlled their own trade networks                                              and provided trade items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Trade networks were highly specialized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667000"/>
            <a:ext cx="9144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One tribe, the Chokwe, devoted themselves to collecting ivory and beeswax in Angola for example</a:t>
            </a:r>
            <a:endParaRPr lang="en-US" sz="1700" dirty="0"/>
          </a:p>
        </p:txBody>
      </p:sp>
      <p:pic>
        <p:nvPicPr>
          <p:cNvPr id="6" name="Picture 5" descr="chokw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048000"/>
            <a:ext cx="1511300" cy="1511300"/>
          </a:xfrm>
          <a:prstGeom prst="rect">
            <a:avLst/>
          </a:prstGeom>
        </p:spPr>
      </p:pic>
      <p:pic>
        <p:nvPicPr>
          <p:cNvPr id="7" name="Picture 6" descr="ivor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7600" y="2971800"/>
            <a:ext cx="2133600" cy="1422400"/>
          </a:xfrm>
          <a:prstGeom prst="rect">
            <a:avLst/>
          </a:prstGeom>
        </p:spPr>
      </p:pic>
      <p:pic>
        <p:nvPicPr>
          <p:cNvPr id="8" name="Picture 7" descr="beesinTree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4200" y="2971800"/>
            <a:ext cx="1524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Nations compete for overseas empire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4572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Europeans who did make it into the interior of Africa were explorers, missionaries or humanitarians who were opposed to the slave trade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4114800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Europeans and Americans learned about Africa through travel books and newspapers.</a:t>
            </a:r>
            <a:endParaRPr lang="en-US" dirty="0"/>
          </a:p>
        </p:txBody>
      </p:sp>
      <p:pic>
        <p:nvPicPr>
          <p:cNvPr id="5" name="Picture 4" descr="euro explor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66800"/>
            <a:ext cx="1936750" cy="2943389"/>
          </a:xfrm>
          <a:prstGeom prst="rect">
            <a:avLst/>
          </a:prstGeom>
        </p:spPr>
      </p:pic>
      <p:pic>
        <p:nvPicPr>
          <p:cNvPr id="6" name="Picture 5" descr="missionary afri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00" y="1066800"/>
            <a:ext cx="2236115" cy="2895600"/>
          </a:xfrm>
          <a:prstGeom prst="rect">
            <a:avLst/>
          </a:prstGeom>
        </p:spPr>
      </p:pic>
      <p:pic>
        <p:nvPicPr>
          <p:cNvPr id="7" name="Picture 6" descr="islamic-slavery-black-slaves-rescued-from-muslim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1066800"/>
            <a:ext cx="3991291" cy="2924175"/>
          </a:xfrm>
          <a:prstGeom prst="rect">
            <a:avLst/>
          </a:prstGeom>
        </p:spPr>
      </p:pic>
      <p:pic>
        <p:nvPicPr>
          <p:cNvPr id="8" name="Picture 7" descr="book_cov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4419600"/>
            <a:ext cx="1808285" cy="2350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anganyi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5449824"/>
            <a:ext cx="2133600" cy="1408176"/>
          </a:xfrm>
          <a:prstGeom prst="rect">
            <a:avLst/>
          </a:prstGeom>
        </p:spPr>
      </p:pic>
      <p:pic>
        <p:nvPicPr>
          <p:cNvPr id="9" name="Picture 8" descr="stanle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3886200"/>
            <a:ext cx="1270000" cy="1905000"/>
          </a:xfrm>
          <a:prstGeom prst="rect">
            <a:avLst/>
          </a:prstGeom>
        </p:spPr>
      </p:pic>
      <p:pic>
        <p:nvPicPr>
          <p:cNvPr id="2" name="Picture 1" descr="con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752850" cy="42862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92371" y="0"/>
            <a:ext cx="59516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Congo sparks interest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81400" y="838200"/>
            <a:ext cx="5562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the late 1860s, David Livingstone, a Scottish missionary travelled into central Africa to promote Christianity</a:t>
            </a:r>
          </a:p>
          <a:p>
            <a:endParaRPr lang="en-US" dirty="0"/>
          </a:p>
        </p:txBody>
      </p:sp>
      <p:pic>
        <p:nvPicPr>
          <p:cNvPr id="6" name="Picture 5" descr="livingston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1524000"/>
            <a:ext cx="1567129" cy="21526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19400" y="3733800"/>
            <a:ext cx="6324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When no one heard from him for 10 years they assumed he was dead</a:t>
            </a:r>
            <a:endParaRPr lang="en-US" sz="1700" dirty="0"/>
          </a:p>
        </p:txBody>
      </p:sp>
      <p:sp>
        <p:nvSpPr>
          <p:cNvPr id="8" name="Rectangle 7"/>
          <p:cNvSpPr/>
          <p:nvPr/>
        </p:nvSpPr>
        <p:spPr>
          <a:xfrm>
            <a:off x="0" y="4114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An American newspaper hired reporter Henry Stanley                to find Livingstone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181600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1871 he found Dr. Livingstone on the shores of Lake Tanganyika.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Stanley the set out to explore Africa himself and trace the course of the Congo River</a:t>
            </a:r>
            <a:endParaRPr lang="en-US" dirty="0"/>
          </a:p>
        </p:txBody>
      </p:sp>
      <p:pic>
        <p:nvPicPr>
          <p:cNvPr id="4" name="Picture 3" descr="congo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81000"/>
            <a:ext cx="4191000" cy="28765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4478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His explorations got the interest of King Leopold II of Belgium</a:t>
            </a:r>
            <a:endParaRPr lang="en-US" dirty="0"/>
          </a:p>
        </p:txBody>
      </p:sp>
      <p:pic>
        <p:nvPicPr>
          <p:cNvPr id="6" name="Picture 5" descr="leopold I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1752600"/>
            <a:ext cx="1366510" cy="2133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1910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He commissioned Stanley to help him obtain land in the Congo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4800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Between 1879 and 1882 Stanley signed treaties with local chiefs of the Congo River valley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6388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These treaties gave Leopold control over these lands</a:t>
            </a:r>
            <a:endParaRPr lang="en-US" dirty="0"/>
          </a:p>
        </p:txBody>
      </p:sp>
      <p:pic>
        <p:nvPicPr>
          <p:cNvPr id="10" name="Picture 9" descr="treat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5181600"/>
            <a:ext cx="1813560" cy="1481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Leopold said he was colonizing these areas to stop the slave trade and spread Christianity.</a:t>
            </a:r>
            <a:endParaRPr lang="en-US" dirty="0"/>
          </a:p>
        </p:txBody>
      </p:sp>
      <p:pic>
        <p:nvPicPr>
          <p:cNvPr id="3" name="Picture 2" descr="rubber-t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0" y="457200"/>
            <a:ext cx="2228850" cy="22288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95400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However he used the Congolese people to collect sap from Rubber Trees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0574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least 10 million Congolese died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3528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Because of his abuses the Belgian government took the colony away from Leopold in 1908</a:t>
            </a:r>
            <a:endParaRPr lang="en-US" dirty="0"/>
          </a:p>
        </p:txBody>
      </p:sp>
      <p:pic>
        <p:nvPicPr>
          <p:cNvPr id="7" name="Picture 6" descr="congole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676400"/>
            <a:ext cx="1866900" cy="160840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876800"/>
            <a:ext cx="3276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French had signed a treaty getting everything north of the Congo River and the New Belgian Congo included some of their territory</a:t>
            </a:r>
            <a:endParaRPr lang="en-US" dirty="0"/>
          </a:p>
        </p:txBody>
      </p:sp>
      <p:pic>
        <p:nvPicPr>
          <p:cNvPr id="9" name="Picture 8" descr="history-of-africa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3673501"/>
            <a:ext cx="3228975" cy="318449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400800" y="502920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 didn’t take long for all the European powers to claim land in Africa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ocial_Darwini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3200"/>
            <a:ext cx="2945958" cy="4114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Forces Driving Imperialism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304800"/>
            <a:ext cx="304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Belief in European Superiority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609600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National pride played a part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An Empire meant your country was powerful/great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9050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As competition increased, each country was determined to plant their flag in Africa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71800" y="22860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Many Europeans subscribed to the beliefs of Social Darwinism and Racism</a:t>
            </a:r>
            <a:endParaRPr lang="en-US" dirty="0"/>
          </a:p>
        </p:txBody>
      </p:sp>
      <p:pic>
        <p:nvPicPr>
          <p:cNvPr id="9" name="Picture 8" descr="brit_empir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0"/>
            <a:ext cx="4267200" cy="1828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95600" y="2895600"/>
            <a:ext cx="62484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Racism </a:t>
            </a:r>
            <a:r>
              <a:rPr lang="en-US" sz="2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</a:t>
            </a:r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belief that one race is superior to another</a:t>
            </a:r>
            <a:endParaRPr lang="en-US" sz="2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5600" y="3429000"/>
            <a:ext cx="6248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Social Darwinism </a:t>
            </a:r>
            <a:r>
              <a:rPr lang="en-US" sz="2000" b="1" cap="none" spc="0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when you apply Darwin’s theory of Evolution to human society</a:t>
            </a:r>
            <a:endParaRPr lang="en-US" sz="2000" b="1" cap="none" spc="0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4267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Those who were fittest were the ones who were wealthy and prosperous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86200" y="52578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Non-Europeans were considered to be on a lower level of physical and cultural development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60198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they hadn’t made the same </a:t>
            </a:r>
            <a:r>
              <a:rPr lang="en-US" dirty="0" err="1" smtClean="0"/>
              <a:t>sci</a:t>
            </a:r>
            <a:r>
              <a:rPr lang="en-US" dirty="0" smtClean="0"/>
              <a:t> and tech gains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11000" r="-2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0"/>
            <a:ext cx="7715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>
                  <a:solidFill>
                    <a:schemeClr val="tx1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White Man’s Burden</a:t>
            </a:r>
            <a:endParaRPr lang="en-US" sz="5400" b="1" cap="none" spc="150" dirty="0">
              <a:ln w="11430">
                <a:solidFill>
                  <a:schemeClr val="tx1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written as a poem by Rudyard Kipling</a:t>
            </a:r>
            <a:endParaRPr lang="en-US" dirty="0"/>
          </a:p>
        </p:txBody>
      </p:sp>
      <p:pic>
        <p:nvPicPr>
          <p:cNvPr id="3" name="Picture 2" descr="Rudyard-Kipling.jpg"/>
          <p:cNvPicPr>
            <a:picLocks noChangeAspect="1"/>
          </p:cNvPicPr>
          <p:nvPr/>
        </p:nvPicPr>
        <p:blipFill>
          <a:blip r:embed="rId3"/>
          <a:srcRect t="1449"/>
          <a:stretch>
            <a:fillRect/>
          </a:stretch>
        </p:blipFill>
        <p:spPr>
          <a:xfrm>
            <a:off x="5506637" y="0"/>
            <a:ext cx="3637363" cy="518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really, it laid out what Europeans believed about their colonies.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124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Europeans felt that it was their right and duty to bring their progress to the more “backwards” countries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40386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Missionaries also pushed for expansion for religious conversion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also wanted to “civilize” and “westernize” the people they were colonizing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quini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343484"/>
            <a:ext cx="2205037" cy="2514516"/>
          </a:xfrm>
          <a:prstGeom prst="rect">
            <a:avLst/>
          </a:prstGeom>
        </p:spPr>
      </p:pic>
      <p:pic>
        <p:nvPicPr>
          <p:cNvPr id="5" name="Picture 4" descr="maxim gu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371601"/>
            <a:ext cx="3962400" cy="2895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Factors promoting imperialism in Africa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6858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major advantage that Europeans had was technology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Maxim Gun, invented in 1884, was the first automatic machine gun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286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Africans had to use outdated weapons like guns that had been traded during the slave trade years earlier</a:t>
            </a:r>
            <a:endParaRPr lang="en-US" dirty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895600"/>
            <a:ext cx="2057400" cy="1028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4419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Europeans could also control their colonies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8006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Steam engines allowed travel into the interior by rail and by river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7150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Quinine, developed in 1829, took care of the malaria problem and allowed Europeans to travel away from the coast</a:t>
            </a:r>
            <a:endParaRPr lang="en-US" dirty="0"/>
          </a:p>
        </p:txBody>
      </p:sp>
      <p:pic>
        <p:nvPicPr>
          <p:cNvPr id="13" name="Picture 12" descr="malaria%20re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8728" y="4191000"/>
            <a:ext cx="1795272" cy="1822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"/>
            <a:ext cx="7276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Africa itself there were factors that made the continent easier to colonize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838200"/>
            <a:ext cx="7749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were hundreds (or perhaps thousands) of different languages and cultures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1" y="15240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tribe, empire or ethnic group was constantly fighting with other groups over land, water, etc.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2590800"/>
            <a:ext cx="4900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Africans couldn’t unite against the Europeans</a:t>
            </a:r>
            <a:endParaRPr lang="en-US" dirty="0"/>
          </a:p>
        </p:txBody>
      </p:sp>
      <p:pic>
        <p:nvPicPr>
          <p:cNvPr id="7" name="Picture 6" descr="w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048000"/>
            <a:ext cx="6252308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frica.gif"/>
          <p:cNvPicPr>
            <a:picLocks noChangeAspect="1"/>
          </p:cNvPicPr>
          <p:nvPr/>
        </p:nvPicPr>
        <p:blipFill>
          <a:blip r:embed="rId3"/>
          <a:srcRect r="25265" b="41775"/>
          <a:stretch>
            <a:fillRect/>
          </a:stretch>
        </p:blipFill>
        <p:spPr>
          <a:xfrm>
            <a:off x="5029199" y="1219200"/>
            <a:ext cx="4114801" cy="36179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Division of Africa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5186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scramble for African territory began around 1880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143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French began to move from the western African coast to western Sudan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discovery of gold and diamonds in South Africa increased the desire to colonize</a:t>
            </a:r>
            <a:endParaRPr lang="en-US" dirty="0"/>
          </a:p>
        </p:txBody>
      </p:sp>
      <p:pic>
        <p:nvPicPr>
          <p:cNvPr id="7" name="Picture 6" descr="africa.gif"/>
          <p:cNvPicPr>
            <a:picLocks noChangeAspect="1"/>
          </p:cNvPicPr>
          <p:nvPr/>
        </p:nvPicPr>
        <p:blipFill>
          <a:blip r:embed="rId3"/>
          <a:srcRect l="38571" t="72278" r="20286"/>
          <a:stretch>
            <a:fillRect/>
          </a:stretch>
        </p:blipFill>
        <p:spPr>
          <a:xfrm>
            <a:off x="1066800" y="4343400"/>
            <a:ext cx="2505207" cy="1905000"/>
          </a:xfrm>
          <a:prstGeom prst="rect">
            <a:avLst/>
          </a:prstGeom>
        </p:spPr>
      </p:pic>
      <p:pic>
        <p:nvPicPr>
          <p:cNvPr id="8" name="Picture 7" descr="gol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267200"/>
            <a:ext cx="733044" cy="645617"/>
          </a:xfrm>
          <a:prstGeom prst="rect">
            <a:avLst/>
          </a:prstGeom>
        </p:spPr>
      </p:pic>
      <p:pic>
        <p:nvPicPr>
          <p:cNvPr id="9" name="Picture 8" descr="gia-diamond.jpg"/>
          <p:cNvPicPr>
            <a:picLocks noChangeAspect="1"/>
          </p:cNvPicPr>
          <p:nvPr/>
        </p:nvPicPr>
        <p:blipFill>
          <a:blip r:embed="rId5" cstate="print"/>
          <a:srcRect l="11143" t="2941" r="22571" b="21242"/>
          <a:stretch>
            <a:fillRect/>
          </a:stretch>
        </p:blipFill>
        <p:spPr>
          <a:xfrm>
            <a:off x="3810000" y="36576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ric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770" y="0"/>
            <a:ext cx="4705230" cy="53101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56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Berlin Conference divides Africa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8382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European countries feared that they would go to war with each other over Africa.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2438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prevent this, 14 countries got together in Germany in 1884-5 to lay down ground rules for dividing Africa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" y="38100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called the </a:t>
            </a:r>
            <a:r>
              <a:rPr lang="en-US" dirty="0" smtClean="0">
                <a:solidFill>
                  <a:srgbClr val="C00000"/>
                </a:solidFill>
              </a:rPr>
              <a:t>Berlin Conference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5105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Rules said that any European country could claim Africa as long as they ID’d the claim and proved they could control 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943600"/>
            <a:ext cx="471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1914 only Ethiopia and Liberia remained Free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800600" y="1981200"/>
            <a:ext cx="457200" cy="533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848600" y="1524000"/>
            <a:ext cx="9144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447800"/>
            <a:ext cx="2362200" cy="18814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151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Raw Materials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57200"/>
            <a:ext cx="918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Europeans thought that Africa would soon start buying huge quantities of European goods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914400"/>
            <a:ext cx="1242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They didn’t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European businesses needed raw materials from the continent and there were many natural resources in Africa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362200"/>
            <a:ext cx="3787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Belgian Congo had copper and Tin</a:t>
            </a:r>
            <a:endParaRPr lang="en-US" dirty="0"/>
          </a:p>
        </p:txBody>
      </p:sp>
      <p:pic>
        <p:nvPicPr>
          <p:cNvPr id="7" name="Picture 6" descr="copp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676400"/>
            <a:ext cx="2235200" cy="167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733800"/>
            <a:ext cx="357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South Africa had gold and diamonds</a:t>
            </a:r>
            <a:endParaRPr lang="en-US" dirty="0"/>
          </a:p>
        </p:txBody>
      </p:sp>
      <p:pic>
        <p:nvPicPr>
          <p:cNvPr id="10" name="Picture 9" descr="gol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124200"/>
            <a:ext cx="1647444" cy="1450960"/>
          </a:xfrm>
          <a:prstGeom prst="rect">
            <a:avLst/>
          </a:prstGeom>
        </p:spPr>
      </p:pic>
      <p:pic>
        <p:nvPicPr>
          <p:cNvPr id="11" name="Picture 10" descr="gia-diamond.jpg"/>
          <p:cNvPicPr>
            <a:picLocks noChangeAspect="1"/>
          </p:cNvPicPr>
          <p:nvPr/>
        </p:nvPicPr>
        <p:blipFill>
          <a:blip r:embed="rId6"/>
          <a:srcRect t="5229" r="22286"/>
          <a:stretch>
            <a:fillRect/>
          </a:stretch>
        </p:blipFill>
        <p:spPr>
          <a:xfrm>
            <a:off x="5257800" y="3200400"/>
            <a:ext cx="1295400" cy="1381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4572000"/>
            <a:ext cx="8167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were also cash crop plantations that grew peanuts, palm oil, cocoa, and rubber</a:t>
            </a:r>
            <a:endParaRPr lang="en-US" dirty="0"/>
          </a:p>
        </p:txBody>
      </p:sp>
      <p:pic>
        <p:nvPicPr>
          <p:cNvPr id="13" name="Picture 12" descr="peanut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895850"/>
            <a:ext cx="2286000" cy="1962150"/>
          </a:xfrm>
          <a:prstGeom prst="rect">
            <a:avLst/>
          </a:prstGeom>
        </p:spPr>
      </p:pic>
      <p:pic>
        <p:nvPicPr>
          <p:cNvPr id="14" name="Picture 13" descr="palm-oil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0" y="4876800"/>
            <a:ext cx="2362200" cy="1981200"/>
          </a:xfrm>
          <a:prstGeom prst="rect">
            <a:avLst/>
          </a:prstGeom>
        </p:spPr>
      </p:pic>
      <p:pic>
        <p:nvPicPr>
          <p:cNvPr id="15" name="Picture 14" descr="Cocoa-Pods-and-Cocoa-Beans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4876800"/>
            <a:ext cx="2438400" cy="1981200"/>
          </a:xfrm>
          <a:prstGeom prst="rect">
            <a:avLst/>
          </a:prstGeom>
        </p:spPr>
      </p:pic>
      <p:pic>
        <p:nvPicPr>
          <p:cNvPr id="16" name="Picture 15" descr="natural-raw-rubber-717405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6600" y="4876801"/>
            <a:ext cx="20574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zulu-king-cetshwayo-zul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819400"/>
            <a:ext cx="2762250" cy="30898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61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Three groups clash over South Africa</a:t>
            </a:r>
            <a:endParaRPr lang="en-US" dirty="0"/>
          </a:p>
        </p:txBody>
      </p:sp>
      <p:pic>
        <p:nvPicPr>
          <p:cNvPr id="3" name="Picture 2" descr="shaka.jpg"/>
          <p:cNvPicPr>
            <a:picLocks noChangeAspect="1"/>
          </p:cNvPicPr>
          <p:nvPr/>
        </p:nvPicPr>
        <p:blipFill>
          <a:blip r:embed="rId4"/>
          <a:srcRect r="9707"/>
          <a:stretch>
            <a:fillRect/>
          </a:stretch>
        </p:blipFill>
        <p:spPr>
          <a:xfrm>
            <a:off x="6781392" y="762000"/>
            <a:ext cx="2362608" cy="3822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1430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1816 a Zulu chief named Shaka created a large, centralized African Sta</a:t>
            </a:r>
            <a:r>
              <a:rPr lang="en-US" dirty="0" smtClean="0">
                <a:solidFill>
                  <a:schemeClr val="bg1"/>
                </a:solidFill>
              </a:rPr>
              <a:t>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1676400"/>
            <a:ext cx="5486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 successors couldn’t keep the empire together though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" y="2590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1879 the British invaded after Cetshwayo refused to dismiss his army and accept British rule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867400"/>
            <a:ext cx="353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Zulu nearly defeated the British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5879068"/>
            <a:ext cx="4914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Zulu lost at the battle of Ulundi in 1879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6488668"/>
            <a:ext cx="538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1887 the Zulu nation was finally under British control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rek-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24400"/>
            <a:ext cx="1676400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4008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Boers and the British settle the Cape</a:t>
            </a:r>
            <a:endParaRPr lang="en-US" dirty="0"/>
          </a:p>
        </p:txBody>
      </p:sp>
      <p:pic>
        <p:nvPicPr>
          <p:cNvPr id="3" name="Picture 2" descr="bo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81000"/>
            <a:ext cx="2356630" cy="2786503"/>
          </a:xfrm>
          <a:prstGeom prst="rect">
            <a:avLst/>
          </a:prstGeom>
        </p:spPr>
      </p:pic>
      <p:pic>
        <p:nvPicPr>
          <p:cNvPr id="5" name="Picture 4" descr="africa.gif"/>
          <p:cNvPicPr>
            <a:picLocks noChangeAspect="1"/>
          </p:cNvPicPr>
          <p:nvPr/>
        </p:nvPicPr>
        <p:blipFill>
          <a:blip r:embed="rId5"/>
          <a:srcRect l="38571" t="76478"/>
          <a:stretch>
            <a:fillRect/>
          </a:stretch>
        </p:blipFill>
        <p:spPr>
          <a:xfrm>
            <a:off x="3733800" y="609600"/>
            <a:ext cx="3581400" cy="1804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2362200"/>
            <a:ext cx="5380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first Europeans to settle in South Africa were Dutch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6035" y="3124200"/>
            <a:ext cx="848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came to the Cape of Good Hope and set up a weigh station for their exploring ships</a:t>
            </a:r>
            <a:endParaRPr lang="en-US" dirty="0"/>
          </a:p>
        </p:txBody>
      </p:sp>
      <p:pic>
        <p:nvPicPr>
          <p:cNvPr id="8" name="Picture 7" descr="cape fo good hop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6621" y="3429000"/>
            <a:ext cx="2417379" cy="175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36576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Dutch Farmers known as Boers (Afrikaners) gradually took African land and set up large farms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43434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British took over Cape Colony in the early </a:t>
            </a:r>
            <a:r>
              <a:rPr lang="en-US" dirty="0" err="1" smtClean="0"/>
              <a:t>1800s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48768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Dutch and the British clashed over land and slavery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00200" y="56388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</a:t>
            </a:r>
            <a:r>
              <a:rPr lang="en-US" dirty="0" err="1" smtClean="0"/>
              <a:t>1830s</a:t>
            </a:r>
            <a:r>
              <a:rPr lang="en-US" dirty="0" smtClean="0"/>
              <a:t> the Boers began to move north – this is known as the </a:t>
            </a:r>
            <a:r>
              <a:rPr lang="en-US" dirty="0" smtClean="0">
                <a:solidFill>
                  <a:srgbClr val="C00000"/>
                </a:solidFill>
              </a:rPr>
              <a:t>Great Trek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836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soon found themselves in conflict with the Zulu and other tribes they came across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The Boer War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827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diamonds and gold were discovered in Southern Africa people began to flood in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8878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Boers tried to protect their territory by keeping the outsiders from getting political rights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905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rebellion against the Boers failed but the Boers blamed the British and in 1899 went to war against them</a:t>
            </a:r>
            <a:endParaRPr lang="en-US" dirty="0"/>
          </a:p>
        </p:txBody>
      </p:sp>
      <p:pic>
        <p:nvPicPr>
          <p:cNvPr id="12" name="Picture 11" descr="omdur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23392"/>
            <a:ext cx="9144000" cy="4334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was the first “Total War”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33400"/>
            <a:ext cx="5721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Boers used commando guerilla raids against the British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2438400"/>
          <a:ext cx="5638800" cy="2164080"/>
        </p:xfrm>
        <a:graphic>
          <a:graphicData uri="http://schemas.openxmlformats.org/drawingml/2006/table">
            <a:tbl>
              <a:tblPr/>
              <a:tblGrid>
                <a:gridCol w="2819400"/>
                <a:gridCol w="2819400"/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latin typeface="Verdana"/>
                          <a:ea typeface="Times New Roman"/>
                          <a:cs typeface="Times New Roman"/>
                        </a:rPr>
                        <a:t>Statistics of Deaths in Concentration Camps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Married Women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3,288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Verdana"/>
                          <a:ea typeface="Times New Roman"/>
                          <a:cs typeface="Times New Roman"/>
                        </a:rPr>
                        <a:t>Girls over 16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825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Boys over 16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209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Children under 16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22,057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Verdana"/>
                          <a:ea typeface="Times New Roman"/>
                          <a:cs typeface="Times New Roman"/>
                        </a:rPr>
                        <a:t>Total Women &amp; Children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Verdana"/>
                          <a:ea typeface="Times New Roman"/>
                          <a:cs typeface="Times New Roman"/>
                        </a:rPr>
                        <a:t>26, 379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Old Men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Verdana"/>
                          <a:ea typeface="Times New Roman"/>
                          <a:cs typeface="Times New Roman"/>
                        </a:rPr>
                        <a:t>1,421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F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Grand Total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27, 800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1143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British burned farms, slaughtered livestock, and imprisoned women, children, and the elderly in concentration camps</a:t>
            </a:r>
            <a:endParaRPr lang="en-US" b="1" dirty="0"/>
          </a:p>
        </p:txBody>
      </p:sp>
      <p:pic>
        <p:nvPicPr>
          <p:cNvPr id="6" name="Picture 5" descr="lizzy vanzy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0"/>
            <a:ext cx="4376956" cy="2286000"/>
          </a:xfrm>
          <a:prstGeom prst="rect">
            <a:avLst/>
          </a:prstGeom>
        </p:spPr>
      </p:pic>
      <p:pic>
        <p:nvPicPr>
          <p:cNvPr id="7" name="Picture 6" descr="Boercamp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572000"/>
            <a:ext cx="48006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4275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Black Africans were also involved in the war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457200"/>
            <a:ext cx="633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fought, some served as scouts, guards, drivers, and workers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914400"/>
            <a:ext cx="7490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Black Africans who were captured were also put into the concentration camps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16002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Approximately 107,000 Black Africans were put in the camps and approximately 20,000 died there</a:t>
            </a:r>
            <a:endParaRPr lang="en-US" dirty="0"/>
          </a:p>
        </p:txBody>
      </p:sp>
      <p:pic>
        <p:nvPicPr>
          <p:cNvPr id="7" name="Picture 6" descr="genocide%2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0" y="1905000"/>
            <a:ext cx="4140200" cy="33225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4102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1910 the British won the war and the Boer republics were joined into a self-governing Union of South Africa that was controlled by the British</a:t>
            </a:r>
            <a:endParaRPr lang="en-US" dirty="0"/>
          </a:p>
        </p:txBody>
      </p:sp>
      <p:pic>
        <p:nvPicPr>
          <p:cNvPr id="9" name="Picture 8" descr="mainma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2200"/>
            <a:ext cx="25350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37160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Imperialis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New Period of Imperialism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066800"/>
            <a:ext cx="735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Each European nation had certain policies and goals for establishing colonies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447800"/>
            <a:ext cx="526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 forms of taking and controlling territory emerged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905000"/>
            <a:ext cx="13522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Colony</a:t>
            </a:r>
            <a:endParaRPr lang="en-US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514600"/>
            <a:ext cx="5873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country or territory governed internally by a foreign power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895600"/>
            <a:ext cx="23200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Protectorate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4290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country or territory with its own internal government but under the control of an outside power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962400"/>
            <a:ext cx="34912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Sphere of Influence</a:t>
            </a:r>
            <a:endParaRPr lang="en-US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583668"/>
            <a:ext cx="7942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area in which an outside power claims exclusive investment or trading privileges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5029200"/>
            <a:ext cx="39271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Economic Imperialism</a:t>
            </a:r>
            <a:endParaRPr lang="en-US" sz="3200" b="1" cap="none" spc="0" dirty="0">
              <a:ln w="3155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55626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independent but less developed country is controlled by private business interests rather than another government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Methods of Management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14400"/>
            <a:ext cx="28561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Control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1524000"/>
            <a:ext cx="2203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solidFill>
                    <a:schemeClr val="tx2"/>
                  </a:solidFill>
                </a:ln>
                <a:solidFill>
                  <a:schemeClr val="accent3"/>
                </a:solidFill>
                <a:effectLst/>
              </a:rPr>
              <a:t>Paternalism</a:t>
            </a:r>
            <a:endParaRPr lang="en-US" sz="3200" b="1" cap="none" spc="0" dirty="0">
              <a:ln>
                <a:solidFill>
                  <a:schemeClr val="tx2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057400"/>
            <a:ext cx="4968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Europeans governed their people in a parental way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2438400"/>
            <a:ext cx="488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Provided for needs but didn’t give them any rights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8588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Europeans brought in their own bureaucrats and didn’t train local people in European Government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38200" y="3429000"/>
            <a:ext cx="20167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Assimilation</a:t>
            </a:r>
            <a:endParaRPr lang="en-US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1" y="39624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the theory that over time the local populations would adopt European culture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05000" y="4648200"/>
            <a:ext cx="228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Mostly used by France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05000" y="51054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aid in the transition, all local schools, courts, and business were based on French institutions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57912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practice, the French abandoned assimilation and used association instead.  This is similar to indirect control but regarded African institutions and culture as inferior to the French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28498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Indirect Control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066800"/>
            <a:ext cx="2415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Relied on Existing rulers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611868"/>
            <a:ext cx="633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 rulers handled much of the daily management of the colony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224926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colony had a legislature that included colonial officials as well as local merchants and professionals nominated by the colonial government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23986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Theory was that people would be trained in the British form of government and then the local population would govern itself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152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Nigeria: A British Colony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 descr="nigeri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738" y="838200"/>
            <a:ext cx="3243262" cy="2923164"/>
          </a:xfrm>
          <a:prstGeom prst="rect">
            <a:avLst/>
          </a:prstGeom>
        </p:spPr>
      </p:pic>
      <p:pic>
        <p:nvPicPr>
          <p:cNvPr id="4" name="Picture 3" descr="royal niger.jpg"/>
          <p:cNvPicPr>
            <a:picLocks noChangeAspect="1"/>
          </p:cNvPicPr>
          <p:nvPr/>
        </p:nvPicPr>
        <p:blipFill>
          <a:blip r:embed="rId4"/>
          <a:srcRect l="8000" t="10000" r="8000" b="26000"/>
          <a:stretch>
            <a:fillRect/>
          </a:stretch>
        </p:blipFill>
        <p:spPr>
          <a:xfrm>
            <a:off x="0" y="4267200"/>
            <a:ext cx="4533900" cy="259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990600"/>
            <a:ext cx="602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British gained control of Nigeria through alliances and war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524000"/>
            <a:ext cx="5118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N. Nigeria was captured by the Royal Niger Company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2098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Co. took control of the palm oil trade along the Niger river after the Berlin Conference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276600"/>
            <a:ext cx="5929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gave the British a protectorate over the Niger River Delta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1" y="44196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1914 the British claim all of Nigeria as a colony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207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Managing the colony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3858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had to claim a colony </a:t>
            </a:r>
            <a:r>
              <a:rPr lang="en-US" b="1" dirty="0" smtClean="0"/>
              <a:t>and</a:t>
            </a:r>
            <a:r>
              <a:rPr lang="en-US" dirty="0" smtClean="0"/>
              <a:t> govern 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4478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About 250 ethnic groups lived in Nigeria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1905000"/>
            <a:ext cx="299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Hausa-Fulani in the North</a:t>
            </a:r>
            <a:endParaRPr lang="en-US" dirty="0"/>
          </a:p>
        </p:txBody>
      </p:sp>
      <p:pic>
        <p:nvPicPr>
          <p:cNvPr id="6" name="Picture 5" descr="hausa fula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838200"/>
            <a:ext cx="1496326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2819400"/>
            <a:ext cx="2875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Yoruba in the Southwest</a:t>
            </a:r>
            <a:endParaRPr lang="en-US" dirty="0"/>
          </a:p>
        </p:txBody>
      </p:sp>
      <p:pic>
        <p:nvPicPr>
          <p:cNvPr id="8" name="Picture 7" descr="yorub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2743200"/>
            <a:ext cx="1524000" cy="17190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7800" y="4724400"/>
            <a:ext cx="258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Igbo in the Southeast</a:t>
            </a:r>
            <a:endParaRPr lang="en-US" dirty="0"/>
          </a:p>
        </p:txBody>
      </p:sp>
      <p:pic>
        <p:nvPicPr>
          <p:cNvPr id="10" name="Picture 9" descr="igb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4572000"/>
            <a:ext cx="2725627" cy="2043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72200" y="8382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the area was so diverse the British used indirect control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77000" y="2667000"/>
            <a:ext cx="2362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worked well with the Hausa Fulani</a:t>
            </a:r>
          </a:p>
          <a:p>
            <a:r>
              <a:rPr lang="en-US" dirty="0" smtClean="0"/>
              <a:t>But the Yoruba and the Igbo resented British control and loss of power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lger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92" y="2057400"/>
            <a:ext cx="1626108" cy="1672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6200"/>
            <a:ext cx="67473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Bodoni MT Black" pitchFamily="18" charset="0"/>
              </a:rPr>
              <a:t>African Resistance</a:t>
            </a:r>
            <a:endParaRPr lang="en-US" sz="5400" dirty="0">
              <a:solidFill>
                <a:srgbClr val="FF0000"/>
              </a:solidFill>
              <a:latin typeface="Bodoni MT Blac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352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Unsuccessful attempts at resistance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14478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movements generally included active military resistance and religious resistance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2209800"/>
            <a:ext cx="519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Algerians resisted French rule for almost 50 years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3810000"/>
            <a:ext cx="595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Samori Toure led resistance in French West Africa for 16 years</a:t>
            </a:r>
            <a:endParaRPr lang="en-US" dirty="0"/>
          </a:p>
        </p:txBody>
      </p:sp>
      <p:pic>
        <p:nvPicPr>
          <p:cNvPr id="10" name="Picture 9" descr="Toure_Samor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2514600"/>
            <a:ext cx="1181100" cy="15616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7800" y="4343400"/>
            <a:ext cx="7696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German East Africa, native people believed that maji </a:t>
            </a:r>
            <a:r>
              <a:rPr lang="en-US" dirty="0" err="1" smtClean="0"/>
              <a:t>maji</a:t>
            </a:r>
            <a:r>
              <a:rPr lang="en-US" dirty="0" smtClean="0"/>
              <a:t>, or magic water sprinkled on their bodies would turn German bullets to water</a:t>
            </a:r>
            <a:endParaRPr lang="en-US" dirty="0"/>
          </a:p>
        </p:txBody>
      </p:sp>
      <p:pic>
        <p:nvPicPr>
          <p:cNvPr id="12" name="Picture 11" descr="maji_maj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600" y="5042074"/>
            <a:ext cx="1295400" cy="1815926"/>
          </a:xfrm>
          <a:prstGeom prst="rect">
            <a:avLst/>
          </a:prstGeom>
        </p:spPr>
      </p:pic>
      <p:pic>
        <p:nvPicPr>
          <p:cNvPr id="13" name="Picture 12" descr="german-east-afric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191000"/>
            <a:ext cx="1510862" cy="2667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57401" y="502920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unsuccessful but it united 20 different ethnic groups who believed that their war was ordained by God and their ancestors would return to help them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95600" y="5943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Official death toll was 75000, but probably double after the famine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1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owa.jpg"/>
          <p:cNvPicPr>
            <a:picLocks noChangeAspect="1"/>
          </p:cNvPicPr>
          <p:nvPr/>
        </p:nvPicPr>
        <p:blipFill>
          <a:blip r:embed="rId4"/>
          <a:srcRect l="6000" t="6667" r="6000" b="10667"/>
          <a:stretch>
            <a:fillRect/>
          </a:stretch>
        </p:blipFill>
        <p:spPr>
          <a:xfrm>
            <a:off x="0" y="4495800"/>
            <a:ext cx="3352800" cy="2362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Ethiopia: A Successful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esistance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914400"/>
            <a:ext cx="466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Menelik II became emperor of Ethiopia in 1889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meneli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685800"/>
            <a:ext cx="1517904" cy="2084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1600200"/>
            <a:ext cx="5842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He successfully played European powers again</a:t>
            </a:r>
            <a:r>
              <a:rPr lang="en-US" b="1" dirty="0" smtClean="0">
                <a:solidFill>
                  <a:schemeClr val="bg1"/>
                </a:solidFill>
              </a:rPr>
              <a:t>st each </a:t>
            </a:r>
            <a:r>
              <a:rPr lang="en-US" b="1" dirty="0" smtClean="0">
                <a:solidFill>
                  <a:srgbClr val="C00000"/>
                </a:solidFill>
              </a:rPr>
              <a:t>other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2438400" y="19812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While he was doing that he built up a l</a:t>
            </a:r>
            <a:r>
              <a:rPr lang="en-US" b="1" dirty="0" smtClean="0">
                <a:solidFill>
                  <a:schemeClr val="bg1"/>
                </a:solidFill>
              </a:rPr>
              <a:t>arge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modern arsenal bought from France and Russia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30480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Menelik signed a treaty with Italy that he thought only gave up a small piece of land, but Italy claimed the whole thing as a protectorate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39624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In 1869, at the battle of Adowa, Ethiopian forces successfully defeated the Italians and kept Ethiopia independent. 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4724400"/>
            <a:ext cx="3471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Kept his weapons stockpile as well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0"/>
            <a:ext cx="7998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Legacy of Colonial Rule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6680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Good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06680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Bad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3356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Colonialism reduced local warfare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828800"/>
            <a:ext cx="417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Improved sanitation, hospitals and schools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6403" y="2286000"/>
            <a:ext cx="3546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Lifespan and literacy both improved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27432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African products became valuable on the international market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3528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Railroads, dams, telephone, and telegraph lines were built in villages</a:t>
            </a:r>
            <a:endParaRPr lang="en-US" dirty="0">
              <a:solidFill>
                <a:srgbClr val="FF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675606" y="3962400"/>
            <a:ext cx="5791994" cy="79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90600" y="4038600"/>
            <a:ext cx="3581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** This really only benefitted Europeans, not the Africans living there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114300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Good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114300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Bad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1447800"/>
            <a:ext cx="325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CFEF5"/>
                </a:solidFill>
              </a:rPr>
              <a:t>Africans lost control of their land</a:t>
            </a:r>
            <a:endParaRPr lang="en-US" dirty="0">
              <a:solidFill>
                <a:srgbClr val="3CFEF5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1828800"/>
            <a:ext cx="2727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Africans lost independence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2286000"/>
            <a:ext cx="271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Many died of new diseases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2743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Famines b/c of cash crops instead of subsistence farming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9200" y="3429000"/>
            <a:ext cx="3064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Traditional culture broke down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0" y="3733800"/>
            <a:ext cx="364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Trad. Authority figures were replaced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0" y="41148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Men were forced to leave villages to find ways to support their families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1" y="4800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Admiration for Euro culture undercut African culture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81600" y="54864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Africa was divided with no regard for language, culture, or political issues that existed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Europeans claim Muslim lands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k independe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2400"/>
            <a:ext cx="1927829" cy="2895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8000">
                  <a:solidFill>
                    <a:srgbClr val="0000FF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Ottoman Empire Loses Power</a:t>
            </a:r>
            <a:endParaRPr lang="en-US" sz="4800" b="1" cap="none" spc="0" dirty="0">
              <a:ln w="18000">
                <a:solidFill>
                  <a:srgbClr val="0000FF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762000"/>
            <a:ext cx="1357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FF00"/>
                  </a:solidFill>
                </a:ln>
                <a:solidFill>
                  <a:srgbClr val="00B050"/>
                </a:solidFill>
              </a:rPr>
              <a:t>Reforms Fail</a:t>
            </a:r>
            <a:endParaRPr lang="en-US" b="1" dirty="0">
              <a:ln>
                <a:solidFill>
                  <a:srgbClr val="00FF0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1143000"/>
            <a:ext cx="7620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cap="none" spc="0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After Suleyman I died in 1566, the government broke up into many bickering factions</a:t>
            </a:r>
            <a:endParaRPr lang="en-US" sz="2000" b="1" cap="none" spc="0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1905000"/>
            <a:ext cx="3105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Corruption led to financial loss</a:t>
            </a:r>
            <a:endParaRPr lang="en-US" b="1" dirty="0">
              <a:ln>
                <a:solidFill>
                  <a:srgbClr val="0000FF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2286000"/>
            <a:ext cx="4161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Coinage was devalued leading to inflation</a:t>
            </a:r>
            <a:endParaRPr lang="en-US" b="1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7" name="Picture 6" descr="suleim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143000"/>
            <a:ext cx="990600" cy="15371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2743200"/>
            <a:ext cx="318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Selim III came to power in 1789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9" name="Picture 8" descr="selim i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752600"/>
            <a:ext cx="1911035" cy="2362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62200" y="3200400"/>
            <a:ext cx="3740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He attempted to modernize the army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3581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Older Janissaries resisted, he was overthrown, and reform stopped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4191000"/>
            <a:ext cx="412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Now nationalist revolts start to break out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4648200"/>
            <a:ext cx="655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In 1830 the Greeks win their independence and Serbia got self-rule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6401" y="5029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Ottoman weakness was becoming obvious to the European powers and now they started looking for ways to expand into Muslim areas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954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Geopolitics</a:t>
            </a:r>
            <a:endParaRPr lang="en-US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533400"/>
            <a:ext cx="7281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This is the interest in or taking of land for its strategic location or products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990600"/>
            <a:ext cx="417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3300"/>
                </a:solidFill>
              </a:rPr>
              <a:t>This area was important to the Europeans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524000"/>
            <a:ext cx="7851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The Ottomans controlled access to the Mediterranean and the Atlantic sea trade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1905000"/>
            <a:ext cx="390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They controlled access to the Black Sea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7" name="Picture 6" descr="Black_Sea_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286000"/>
            <a:ext cx="5028898" cy="38387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23622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Any landlocked European country had to go through Muslim lands to trade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81200" y="33528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Oil was also discovered in Persia in the early 1900s focusing more attention on the area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67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Russi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and the Crimean War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Russians had launched wars on the Ottomans for generations trying to get a warm water port on the Black Sea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38200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In 1853 – War breaks out between Russia and the Ottoman Empire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95400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Crimean War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52600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Called this because this is the peninsula in the Black Sea where most of the fighting happened</a:t>
            </a:r>
            <a:endParaRPr lang="en-US" dirty="0"/>
          </a:p>
        </p:txBody>
      </p:sp>
      <p:pic>
        <p:nvPicPr>
          <p:cNvPr id="6" name="Picture 5" descr="crimean_war.jpg"/>
          <p:cNvPicPr>
            <a:picLocks noChangeAspect="1"/>
          </p:cNvPicPr>
          <p:nvPr/>
        </p:nvPicPr>
        <p:blipFill>
          <a:blip r:embed="rId3"/>
          <a:srcRect l="39048" t="4888" r="32079" b="51629"/>
          <a:stretch>
            <a:fillRect/>
          </a:stretch>
        </p:blipFill>
        <p:spPr>
          <a:xfrm>
            <a:off x="2438400" y="2133600"/>
            <a:ext cx="3477391" cy="32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2578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Brits and the French want to keep Russia from gaining any more Ottoman land, so they take the side of the Ottomans and defeat the Russians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ttoman territorial losse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0"/>
            <a:ext cx="4276725" cy="4762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war showed the weakness of the Ottomans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457200"/>
            <a:ext cx="533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continued to lose land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" y="1219200"/>
            <a:ext cx="579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Russians aided the Slavs of the Balkans when they rebelled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638800" y="304800"/>
            <a:ext cx="1295400" cy="12192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" y="182880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Ottomans lost control of Romania, Montenegro, Cyprus, Bosnia, Herzegovina, and Bulgaria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114800" y="1295400"/>
            <a:ext cx="16764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" y="4419600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also lost almost all of their land in North Africa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343400" y="3124200"/>
            <a:ext cx="1752600" cy="12192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fghan.gif"/>
          <p:cNvPicPr>
            <a:picLocks noChangeAspect="1"/>
          </p:cNvPicPr>
          <p:nvPr/>
        </p:nvPicPr>
        <p:blipFill>
          <a:blip r:embed="rId3"/>
          <a:srcRect l="2122" t="1991" r="2387" b="2450"/>
          <a:stretch>
            <a:fillRect/>
          </a:stretch>
        </p:blipFill>
        <p:spPr>
          <a:xfrm>
            <a:off x="6096000" y="3886200"/>
            <a:ext cx="3048000" cy="2971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48576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Great Game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990600"/>
            <a:ext cx="8216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was the geopolitical struggle between GB and Russia over Muslim lands in C. Asia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7263" y="1752600"/>
            <a:ext cx="311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primarily fought over India</a:t>
            </a:r>
            <a:endParaRPr lang="en-US" dirty="0"/>
          </a:p>
        </p:txBody>
      </p:sp>
      <p:pic>
        <p:nvPicPr>
          <p:cNvPr id="6" name="Picture 5" descr="indiatem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447800"/>
            <a:ext cx="1700784" cy="1981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7263" y="3429000"/>
            <a:ext cx="677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Russia attempted to extend its empire and gain access to India’s riches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27263" y="4038600"/>
            <a:ext cx="5168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Britain defended its colony and attempted to spread its empire beyond India’s borders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5410200"/>
            <a:ext cx="482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Afghanistan became the center of these struggles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fghan-fo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4812527"/>
            <a:ext cx="2800350" cy="2045473"/>
          </a:xfrm>
          <a:prstGeom prst="rect">
            <a:avLst/>
          </a:prstGeom>
        </p:spPr>
      </p:pic>
      <p:pic>
        <p:nvPicPr>
          <p:cNvPr id="4" name="Picture 3" descr="afghan_mountains_opposite_vanj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0"/>
            <a:ext cx="2514600" cy="37624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607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</a:t>
            </a:r>
            <a:r>
              <a:rPr lang="en-US" dirty="0" err="1" smtClean="0"/>
              <a:t>1800s</a:t>
            </a:r>
            <a:r>
              <a:rPr lang="en-US" dirty="0" smtClean="0"/>
              <a:t> Afghanistan was an independent Muslim kingdom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609600"/>
            <a:ext cx="6060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Mountainous terrain and determined people kept invaders out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657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1881 – Britain withdrew from Afghanistan</a:t>
            </a:r>
            <a:endParaRPr lang="en-US" dirty="0"/>
          </a:p>
        </p:txBody>
      </p:sp>
      <p:pic>
        <p:nvPicPr>
          <p:cNvPr id="6" name="Picture 5" descr="afghan-girl-6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95400"/>
            <a:ext cx="2990850" cy="21397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876800"/>
            <a:ext cx="759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1921 – Britain agrees that it’s empire will not spread beyond the Khyber pass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191000"/>
            <a:ext cx="80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1917 – The newly formed Soviet Union signs a non aggression pact with Afghanistan.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410200"/>
            <a:ext cx="3682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1979 – The USSR invades Afghanistan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uhammadal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0800"/>
            <a:ext cx="2130661" cy="2667000"/>
          </a:xfrm>
          <a:prstGeom prst="rect">
            <a:avLst/>
          </a:prstGeom>
        </p:spPr>
      </p:pic>
      <p:pic>
        <p:nvPicPr>
          <p:cNvPr id="5" name="Picture 4" descr="redSea_Nile.jpg"/>
          <p:cNvPicPr>
            <a:picLocks noChangeAspect="1"/>
          </p:cNvPicPr>
          <p:nvPr/>
        </p:nvPicPr>
        <p:blipFill>
          <a:blip r:embed="rId4"/>
          <a:srcRect l="18616" t="16667" b="11111"/>
          <a:stretch>
            <a:fillRect/>
          </a:stretch>
        </p:blipFill>
        <p:spPr>
          <a:xfrm>
            <a:off x="4994374" y="1524000"/>
            <a:ext cx="4149626" cy="4953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6543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Egypt Initiates Reform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3015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Military and Economic Reform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2192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Modernization happened because of Fr interest in the area AND its strategic location at the head of the Red Sea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057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Napoleon’s loss in Egypt an new leader came to power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2743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Muhammad Ali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33601" y="36576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was originally part of an Ottoman expeditionary force, but he broke away.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27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1831 Ali fought a series of battles where he won Syria and Arabia</a:t>
            </a:r>
            <a:endParaRPr lang="en-US" dirty="0"/>
          </a:p>
        </p:txBody>
      </p:sp>
      <p:pic>
        <p:nvPicPr>
          <p:cNvPr id="3" name="Picture 2" descr="syria_ma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3524250" cy="3524250"/>
          </a:xfrm>
          <a:prstGeom prst="rect">
            <a:avLst/>
          </a:prstGeom>
        </p:spPr>
      </p:pic>
      <p:pic>
        <p:nvPicPr>
          <p:cNvPr id="4" name="Picture 3" descr="arabia ma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04800"/>
            <a:ext cx="3343275" cy="3590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962400"/>
            <a:ext cx="8034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European powers now recognize him and him heirs as the hereditary rulers of Egypt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648200"/>
            <a:ext cx="552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 began a series of reforms in the military and economy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257800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changed Egyptian agriculture to the plantation system where they grow cotton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5715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brought Egypt to the international marketplace</a:t>
            </a:r>
            <a:endParaRPr lang="en-US" dirty="0"/>
          </a:p>
        </p:txBody>
      </p:sp>
      <p:pic>
        <p:nvPicPr>
          <p:cNvPr id="9" name="Picture 8" descr="egyptian-cott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5257800"/>
            <a:ext cx="1467612" cy="13054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48400" y="53340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Peasants suffered because they lost their traditional farm land and had to grow cash crops instead of food crops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469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Suez Canal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suez-ca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0"/>
            <a:ext cx="2508681" cy="2018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964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Muhammad Ali’s grandson Isma’il continued the modernization of Egypt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Isma'il_Pash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828800"/>
            <a:ext cx="2136828" cy="27003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895600"/>
            <a:ext cx="431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supported the building of the Suez Canal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352800"/>
            <a:ext cx="661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CFEF5"/>
                </a:solidFill>
              </a:rPr>
              <a:t>This was a waterway to connect the Red sea with the Mediterranean</a:t>
            </a:r>
            <a:endParaRPr lang="en-US" dirty="0">
              <a:solidFill>
                <a:srgbClr val="3CFEF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810000"/>
            <a:ext cx="648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Built mainly with French $ from private groups using Egyptian labor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267200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Opened in 1869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334000"/>
            <a:ext cx="8221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Isma’il’s modernization efforts were expensive and put Egypt in debt of $450,000,000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791200"/>
            <a:ext cx="614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rgbClr val="9900FF"/>
                </a:solidFill>
              </a:rPr>
              <a:t>In 1882 the British took control of the canal and occupied Egypt</a:t>
            </a:r>
            <a:endParaRPr lang="en-US" dirty="0">
              <a:ln>
                <a:solidFill>
                  <a:schemeClr val="bg1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il we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508390"/>
            <a:ext cx="1501140" cy="23496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4214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Persia Pressured to Change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persia.gif"/>
          <p:cNvPicPr>
            <a:picLocks noChangeAspect="1"/>
          </p:cNvPicPr>
          <p:nvPr/>
        </p:nvPicPr>
        <p:blipFill>
          <a:blip r:embed="rId4"/>
          <a:srcRect l="27500" t="17647" b="18824"/>
          <a:stretch>
            <a:fillRect/>
          </a:stretch>
        </p:blipFill>
        <p:spPr>
          <a:xfrm>
            <a:off x="6934200" y="0"/>
            <a:ext cx="2209800" cy="137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295400"/>
            <a:ext cx="8077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Russia and Britain competed to try to bring Persia under their sphere of influence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676400"/>
            <a:ext cx="6044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Russia wanted access to the Persian Gulf and the Indian Ocean</a:t>
            </a:r>
            <a:endParaRPr lang="en-US" dirty="0"/>
          </a:p>
        </p:txBody>
      </p:sp>
      <p:pic>
        <p:nvPicPr>
          <p:cNvPr id="6" name="Picture 5" descr="arabian%20gul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57400"/>
            <a:ext cx="2895600" cy="1961769"/>
          </a:xfrm>
          <a:prstGeom prst="rect">
            <a:avLst/>
          </a:prstGeom>
        </p:spPr>
      </p:pic>
      <p:pic>
        <p:nvPicPr>
          <p:cNvPr id="7" name="Picture 6" descr="Indian-Ocean-Area-Map.jpg"/>
          <p:cNvPicPr>
            <a:picLocks noChangeAspect="1"/>
          </p:cNvPicPr>
          <p:nvPr/>
        </p:nvPicPr>
        <p:blipFill>
          <a:blip r:embed="rId6"/>
          <a:srcRect l="2694" t="4444" r="3001" b="33333"/>
          <a:stretch>
            <a:fillRect/>
          </a:stretch>
        </p:blipFill>
        <p:spPr>
          <a:xfrm>
            <a:off x="6686550" y="1905000"/>
            <a:ext cx="2457450" cy="1965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191000"/>
            <a:ext cx="636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Persia gave territory  to Russia twice after losses in 1813 and 1828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800600"/>
            <a:ext cx="615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Britain wanted Afghanistan as a buffer between India and Russia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257800"/>
            <a:ext cx="584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1857 Persia was forced to give up all claims in Afghanistan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867400"/>
            <a:ext cx="510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oil was discovered there in 1908 interest grew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lopersi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219200"/>
            <a:ext cx="2590800" cy="1951972"/>
          </a:xfrm>
          <a:prstGeom prst="rect">
            <a:avLst/>
          </a:prstGeom>
        </p:spPr>
      </p:pic>
      <p:pic>
        <p:nvPicPr>
          <p:cNvPr id="12" name="Picture 11" descr="tobacco_plant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0"/>
            <a:ext cx="1485900" cy="1485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417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Persia could not develop its own resources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57200"/>
            <a:ext cx="7048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raise money, the ruler began granting concessions to western business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382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concessions allowed businesses to buy the right to operate in an area or develop a certain product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00199" y="1524000"/>
            <a:ext cx="487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Anglo-Persian oil co. began to develop Persia’s oil fields in the early 1900s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2743200"/>
            <a:ext cx="2454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The Battle ove</a:t>
            </a:r>
            <a:r>
              <a:rPr lang="en-US" b="1" dirty="0" smtClean="0"/>
              <a:t>r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dirty="0" smtClean="0"/>
              <a:t>Tobacco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3352800"/>
            <a:ext cx="5501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people of Persia didn’t like the selling of concessions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3657600"/>
            <a:ext cx="455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Religious leaders usually supported the people</a:t>
            </a:r>
            <a:endParaRPr lang="en-US" dirty="0"/>
          </a:p>
        </p:txBody>
      </p:sp>
      <p:pic>
        <p:nvPicPr>
          <p:cNvPr id="15" name="Picture 14" descr="nasirald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38600"/>
            <a:ext cx="1131570" cy="1371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66800" y="4038600"/>
            <a:ext cx="595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1890- Nasir al-Din sold a concession to the British for Tobacco</a:t>
            </a:r>
            <a:endParaRPr lang="en-US" dirty="0"/>
          </a:p>
        </p:txBody>
      </p:sp>
      <p:pic>
        <p:nvPicPr>
          <p:cNvPr id="17" name="Picture 16" descr="alafghan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4495800"/>
            <a:ext cx="1195387" cy="15710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67000" y="4648200"/>
            <a:ext cx="499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Jamal al-Din al-Afghani wanted to modernize Persia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743200" y="5181600"/>
            <a:ext cx="6092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organizes a tobacco boycott and the concession is cancelled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6019800"/>
            <a:ext cx="592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1906 – revolutionaries force the ruler to create a constitution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6400800"/>
            <a:ext cx="7718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1908 – Russia and Britain take the country and divide it into spheres of influence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25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British Expand Control over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457200"/>
            <a:ext cx="348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East India Company Dominates</a:t>
            </a:r>
            <a:endParaRPr lang="en-US" dirty="0"/>
          </a:p>
        </p:txBody>
      </p:sp>
      <p:pic>
        <p:nvPicPr>
          <p:cNvPr id="4" name="Picture 3" descr="british_east_india_compa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0"/>
            <a:ext cx="37719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8382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Officially controlled by the British government BUT unofficially the East India Company ruled India with little to no interference from Britain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276600"/>
            <a:ext cx="387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Company even had their own army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810000"/>
            <a:ext cx="626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Led by British officers but staffed by Indian soldiers called </a:t>
            </a:r>
            <a:r>
              <a:rPr lang="en-US" dirty="0" smtClean="0">
                <a:solidFill>
                  <a:srgbClr val="0070C0"/>
                </a:solidFill>
              </a:rPr>
              <a:t>Sepoys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9" name="Picture 8" descr="sepo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3810000"/>
            <a:ext cx="1752600" cy="2523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rowded-train-in-ind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114800"/>
            <a:ext cx="5791200" cy="2743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2540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“Jewel in the Crown”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572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India was considered the most valuable of all British colonies because of their raw materials and huge population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219200"/>
            <a:ext cx="6068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Over 300,000,000 people were a huge market for British goods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905000"/>
            <a:ext cx="655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British restricted the Indian economy from operating on its own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1" y="2438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Had to produce raw materials and buy British goods, BUT making their own goods was prohibited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429000"/>
            <a:ext cx="29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British Transport Trade Goods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3962400"/>
            <a:ext cx="7980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Built </a:t>
            </a:r>
            <a:r>
              <a:rPr lang="en-US" dirty="0" err="1" smtClean="0">
                <a:solidFill>
                  <a:srgbClr val="FF0000"/>
                </a:solidFill>
              </a:rPr>
              <a:t>RRs</a:t>
            </a:r>
            <a:r>
              <a:rPr lang="en-US" dirty="0" smtClean="0">
                <a:solidFill>
                  <a:srgbClr val="FF0000"/>
                </a:solidFill>
              </a:rPr>
              <a:t> to transport raw products from the interior and manufactured goods back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51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raw materials were agricultural products</a:t>
            </a:r>
            <a:endParaRPr lang="en-US" dirty="0"/>
          </a:p>
        </p:txBody>
      </p:sp>
      <p:pic>
        <p:nvPicPr>
          <p:cNvPr id="3" name="Picture 2" descr="t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3386138" cy="2257425"/>
          </a:xfrm>
          <a:prstGeom prst="rect">
            <a:avLst/>
          </a:prstGeom>
        </p:spPr>
      </p:pic>
      <p:pic>
        <p:nvPicPr>
          <p:cNvPr id="4" name="Picture 3" descr="indian-indigo.jpg"/>
          <p:cNvPicPr>
            <a:picLocks noChangeAspect="1"/>
          </p:cNvPicPr>
          <p:nvPr/>
        </p:nvPicPr>
        <p:blipFill>
          <a:blip r:embed="rId4"/>
          <a:srcRect l="10000" t="9796" r="10000" b="8571"/>
          <a:stretch>
            <a:fillRect/>
          </a:stretch>
        </p:blipFill>
        <p:spPr>
          <a:xfrm>
            <a:off x="3733800" y="990600"/>
            <a:ext cx="2209800" cy="2301875"/>
          </a:xfrm>
          <a:prstGeom prst="rect">
            <a:avLst/>
          </a:prstGeom>
        </p:spPr>
      </p:pic>
      <p:pic>
        <p:nvPicPr>
          <p:cNvPr id="5" name="Picture 4" descr="coffe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200" y="990600"/>
            <a:ext cx="2971800" cy="2228850"/>
          </a:xfrm>
          <a:prstGeom prst="rect">
            <a:avLst/>
          </a:prstGeom>
        </p:spPr>
      </p:pic>
      <p:pic>
        <p:nvPicPr>
          <p:cNvPr id="6" name="Picture 5" descr="cotto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267200"/>
            <a:ext cx="3276600" cy="2590800"/>
          </a:xfrm>
          <a:prstGeom prst="rect">
            <a:avLst/>
          </a:prstGeom>
        </p:spPr>
      </p:pic>
      <p:pic>
        <p:nvPicPr>
          <p:cNvPr id="7" name="Picture 6" descr="ju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57600" y="4267200"/>
            <a:ext cx="2362200" cy="2590800"/>
          </a:xfrm>
          <a:prstGeom prst="rect">
            <a:avLst/>
          </a:prstGeom>
        </p:spPr>
      </p:pic>
      <p:pic>
        <p:nvPicPr>
          <p:cNvPr id="8" name="Picture 7" descr="opium5b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400" y="4267199"/>
            <a:ext cx="2895600" cy="25908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800" y="533400"/>
            <a:ext cx="50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533400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Indigo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67600" y="53340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Coffee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3657600"/>
            <a:ext cx="821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Cotton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3733800"/>
            <a:ext cx="57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Jute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1400" y="350520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Opium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38100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Shipped to china for Tea that was then sold in England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42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Indian goods benefitted from outside conflict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717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96600"/>
                </a:solidFill>
              </a:rPr>
              <a:t>Russian jute couldn’t get to Scottish Jute mills because of the Crimean War</a:t>
            </a:r>
            <a:endParaRPr lang="en-US" dirty="0">
              <a:solidFill>
                <a:srgbClr val="99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455" y="1295400"/>
            <a:ext cx="840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Cotton production had to increase when the U.S. Civil war cut off British cotton supplies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914400"/>
            <a:ext cx="4141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96600"/>
                </a:solidFill>
              </a:rPr>
              <a:t>Increased the demand of jute from Bengal</a:t>
            </a:r>
            <a:endParaRPr lang="en-US" dirty="0">
              <a:solidFill>
                <a:srgbClr val="99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3CFEF5"/>
                </a:solidFill>
                <a:latin typeface="Impact" pitchFamily="34" charset="0"/>
              </a:rPr>
              <a:t>Impact</a:t>
            </a:r>
            <a:endParaRPr lang="en-US" sz="36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3CFEF5"/>
              </a:solidFill>
              <a:latin typeface="Impac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2706469"/>
            <a:ext cx="1027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Negative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33616" y="2706469"/>
            <a:ext cx="933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600CC"/>
                </a:solidFill>
              </a:rPr>
              <a:t>Positive</a:t>
            </a:r>
            <a:endParaRPr lang="en-US" b="1" dirty="0">
              <a:solidFill>
                <a:srgbClr val="66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163669"/>
            <a:ext cx="385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India lost political and economic power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697069"/>
            <a:ext cx="2726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Indians lost their industries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306669"/>
            <a:ext cx="4522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Emphasis on cash crops reduced food supplies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4840069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Increased presence of missionaries and racist attitudes affected traditional life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4016" y="3163669"/>
            <a:ext cx="2720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Much the same as in Africa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24016" y="3773269"/>
            <a:ext cx="269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British ended local warfare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24016" y="4459069"/>
            <a:ext cx="3219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Increased sanitation and literacy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24016" y="4992469"/>
            <a:ext cx="26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Helped India to modernize</a:t>
            </a:r>
            <a:endParaRPr lang="en-US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Impact" pitchFamily="34" charset="0"/>
              </a:rPr>
              <a:t>The Sepoy Mutiny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1922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Impact" pitchFamily="34" charset="0"/>
              </a:rPr>
              <a:t>Indians Rebel</a:t>
            </a:r>
            <a:endParaRPr lang="en-US" sz="2400" b="1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600200"/>
            <a:ext cx="2824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Indians resented the British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0574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1857 – a rumor spread that the cartridges of the new Enfield rifles were greased with beef and pork fat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6" name="Picture 5" descr="en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425" y="2514600"/>
            <a:ext cx="23241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3886200"/>
            <a:ext cx="5241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To use the cartridges, soldiers had to bite off the ends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267200"/>
            <a:ext cx="6276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Hindus consider the cow sacred (and are generally vegetarians) </a:t>
            </a:r>
          </a:p>
          <a:p>
            <a:r>
              <a:rPr lang="en-US" dirty="0" smtClean="0">
                <a:latin typeface="Impact" pitchFamily="34" charset="0"/>
              </a:rPr>
              <a:t>and Muslims can’t eat pork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4953000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Both groups were outraged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334000"/>
            <a:ext cx="641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Commanders were shocked when Sepoys refused their cartridges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5943600"/>
            <a:ext cx="7375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The British reacted badly and those who refused their cartridges were jailed</a:t>
            </a:r>
            <a:endParaRPr lang="en-US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poy-Muti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25" y="0"/>
            <a:ext cx="5409475" cy="3727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336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May 10, 1857 – The Sepoy Rebelled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733800"/>
            <a:ext cx="574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The East India Co. took over a year to put down the rebellion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066800"/>
            <a:ext cx="5252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From there they moved through</a:t>
            </a:r>
            <a:r>
              <a:rPr lang="en-US" dirty="0" smtClean="0">
                <a:ln>
                  <a:solidFill>
                    <a:schemeClr val="bg1"/>
                  </a:solidFill>
                </a:ln>
                <a:latin typeface="Impact" pitchFamily="34" charset="0"/>
              </a:rPr>
              <a:t> the rest of the country</a:t>
            </a:r>
            <a:endParaRPr lang="en-US" dirty="0">
              <a:ln>
                <a:solidFill>
                  <a:schemeClr val="bg1"/>
                </a:solidFill>
              </a:ln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388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They marched to Delhi and took </a:t>
            </a:r>
            <a:r>
              <a:rPr lang="en-US" dirty="0" smtClean="0">
                <a:ln>
                  <a:solidFill>
                    <a:schemeClr val="bg1"/>
                  </a:solidFill>
                </a:ln>
                <a:latin typeface="Impact" pitchFamily="34" charset="0"/>
              </a:rPr>
              <a:t>the city</a:t>
            </a:r>
            <a:endParaRPr lang="en-US" dirty="0">
              <a:ln>
                <a:solidFill>
                  <a:schemeClr val="bg1"/>
                </a:solidFill>
              </a:ln>
              <a:latin typeface="Impac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021" y="4191000"/>
            <a:ext cx="8678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  <a:latin typeface="Impact" pitchFamily="34" charset="0"/>
              </a:rPr>
              <a:t>Indians couldn’t unite against the British because of weak leadership and religious issues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4648200"/>
            <a:ext cx="413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Impact" pitchFamily="34" charset="0"/>
              </a:rPr>
              <a:t>Muslims didn’t want the Mughals restored</a:t>
            </a:r>
            <a:endParaRPr lang="en-US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5105400"/>
            <a:ext cx="5586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Impact" pitchFamily="34" charset="0"/>
              </a:rPr>
              <a:t>Hindus preferred British leadership to Muslim leadership</a:t>
            </a:r>
            <a:endParaRPr lang="en-US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5562600"/>
            <a:ext cx="631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Impact" pitchFamily="34" charset="0"/>
              </a:rPr>
              <a:t>Local leaders who had made deals with the </a:t>
            </a:r>
            <a:r>
              <a:rPr lang="en-US" dirty="0" err="1" smtClean="0">
                <a:solidFill>
                  <a:srgbClr val="002060"/>
                </a:solidFill>
                <a:latin typeface="Impact" pitchFamily="34" charset="0"/>
              </a:rPr>
              <a:t>EIC</a:t>
            </a:r>
            <a:r>
              <a:rPr lang="en-US" dirty="0" smtClean="0">
                <a:solidFill>
                  <a:srgbClr val="002060"/>
                </a:solidFill>
                <a:latin typeface="Impact" pitchFamily="34" charset="0"/>
              </a:rPr>
              <a:t> didn’t get involved</a:t>
            </a:r>
            <a:endParaRPr lang="en-US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5943600"/>
            <a:ext cx="3809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Impact" pitchFamily="34" charset="0"/>
              </a:rPr>
              <a:t>The Sikhs remained loyal to the British</a:t>
            </a:r>
            <a:endParaRPr lang="en-US" dirty="0">
              <a:solidFill>
                <a:srgbClr val="002060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en victor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2286000" cy="31823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Impact" pitchFamily="34" charset="0"/>
              </a:rPr>
              <a:t>Turning Point</a:t>
            </a:r>
            <a:endParaRPr lang="en-US" dirty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401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1858  - British take direct control of India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066800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Impact" pitchFamily="34" charset="0"/>
              </a:rPr>
              <a:t>Called the </a:t>
            </a:r>
            <a:r>
              <a:rPr lang="en-US" dirty="0" smtClean="0">
                <a:ln>
                  <a:solidFill>
                    <a:srgbClr val="FF00FF"/>
                  </a:solidFill>
                </a:ln>
                <a:solidFill>
                  <a:srgbClr val="00FF00"/>
                </a:solidFill>
                <a:latin typeface="Impact" pitchFamily="34" charset="0"/>
              </a:rPr>
              <a:t>Raj</a:t>
            </a:r>
            <a:endParaRPr lang="en-US" dirty="0">
              <a:ln>
                <a:solidFill>
                  <a:srgbClr val="FF00FF"/>
                </a:solidFill>
              </a:ln>
              <a:solidFill>
                <a:srgbClr val="00FF00"/>
              </a:solidFill>
              <a:latin typeface="Impact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600200" y="1524000"/>
            <a:ext cx="5214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British rule in India during the reign of Queen Victoria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600200" y="1981200"/>
            <a:ext cx="5186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Cabinet ministers in England made policy, a governor</a:t>
            </a:r>
          </a:p>
          <a:p>
            <a:r>
              <a:rPr lang="en-US" dirty="0" smtClean="0">
                <a:latin typeface="Impact" pitchFamily="34" charset="0"/>
              </a:rPr>
              <a:t>general in India carried it out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819400" y="3135868"/>
            <a:ext cx="399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Princes who stayed loyal were rewarded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2826985" y="3669268"/>
            <a:ext cx="410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The British gained more and more control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2865575" y="4355068"/>
            <a:ext cx="6354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Mutiny increased the distrust between the British and the Indians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0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3300"/>
                </a:solidFill>
                <a:latin typeface="Impact" pitchFamily="34" charset="0"/>
              </a:rPr>
              <a:t>Nationalism in India</a:t>
            </a:r>
            <a:endParaRPr lang="en-US" dirty="0">
              <a:solidFill>
                <a:srgbClr val="FF3300"/>
              </a:solidFill>
              <a:latin typeface="Impact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2000" y="609600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Ram Mohun Roy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4" name="Picture 3" descr="rajar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0"/>
            <a:ext cx="1866900" cy="2669667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4572000" y="6096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Well educated Indian who began a campaign to modernize India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4495800" y="1371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Others began to attach themselves to Roy’s ideas and push for westernization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609600" y="3276600"/>
            <a:ext cx="2419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Nationalist groups form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743200" y="4114800"/>
            <a:ext cx="3265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Indian National Congress – 1885 </a:t>
            </a:r>
          </a:p>
          <a:p>
            <a:endParaRPr lang="en-US" dirty="0" smtClean="0">
              <a:latin typeface="Impact" pitchFamily="34" charset="0"/>
            </a:endParaRPr>
          </a:p>
          <a:p>
            <a:r>
              <a:rPr lang="en-US" dirty="0" smtClean="0">
                <a:latin typeface="Impact" pitchFamily="34" charset="0"/>
              </a:rPr>
              <a:t>Muslim League - 1906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3276600" y="5562600"/>
            <a:ext cx="3340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Wanted self government for India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10" name="Picture 9" descr="in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971800"/>
            <a:ext cx="2095500" cy="1371600"/>
          </a:xfrm>
          <a:prstGeom prst="rect">
            <a:avLst/>
          </a:prstGeom>
        </p:spPr>
      </p:pic>
      <p:pic>
        <p:nvPicPr>
          <p:cNvPr id="11" name="Picture 10" descr="flag_of_Muslim_Leagu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0400" y="4343400"/>
            <a:ext cx="2133600" cy="1371600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0" y="6019800"/>
            <a:ext cx="7152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1905 – The British divide Bengal into a Muslim section and a Hindu section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0" y="6488668"/>
            <a:ext cx="681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1911 – Pressure from nationalist groups forces Britain to unite the area</a:t>
            </a:r>
            <a:endParaRPr lang="en-US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lum/>
          </a:blip>
          <a:srcRect/>
          <a:stretch>
            <a:fillRect l="-1000" t="-35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29718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Imperialism in Southeast Asia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0"/>
            <a:ext cx="3315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Europeans invade the Pacific Rim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2400" y="2743200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The Dutch expand control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4" name="Picture 3" descr="pacific ri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0"/>
            <a:ext cx="3886200" cy="3093244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1752600" y="35052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The Dutch East India Company seized land in Malacca, fought for Java, and took Sumatra, part of Borneo, Celebes, the Moluccas, Bali, and part of Indonesia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-76200" y="4648200"/>
            <a:ext cx="7250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To manage these colonies the Dutch brought settlers to run the plantations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90908" y="5105400"/>
            <a:ext cx="895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Created a strict social class system of Dutch,  educated Indonesians, then plantation workers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52400" y="5715000"/>
            <a:ext cx="714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Impact" pitchFamily="34" charset="0"/>
              </a:rPr>
              <a:t>Dutch forced the farmers to plant 1/5 of their land as specific export crops.</a:t>
            </a:r>
            <a:endParaRPr lang="en-US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0"/>
            <a:ext cx="2549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The British take Malaya</a:t>
            </a:r>
            <a:endParaRPr lang="en-US" dirty="0">
              <a:latin typeface="Harrington" pitchFamily="82" charset="0"/>
            </a:endParaRPr>
          </a:p>
        </p:txBody>
      </p:sp>
      <p:pic>
        <p:nvPicPr>
          <p:cNvPr id="3" name="Picture 2" descr="malaya.jpg"/>
          <p:cNvPicPr>
            <a:picLocks noChangeAspect="1"/>
          </p:cNvPicPr>
          <p:nvPr/>
        </p:nvPicPr>
        <p:blipFill>
          <a:blip r:embed="rId3"/>
          <a:srcRect l="2943" t="3333" r="59412" b="18889"/>
          <a:stretch>
            <a:fillRect/>
          </a:stretch>
        </p:blipFill>
        <p:spPr>
          <a:xfrm>
            <a:off x="2590800" y="0"/>
            <a:ext cx="2538549" cy="2971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The British wanted a trading port to compete with the Dutch</a:t>
            </a:r>
            <a:endParaRPr lang="en-US" dirty="0">
              <a:latin typeface="Harrington" pitchFamily="82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4572000" y="2286000"/>
            <a:ext cx="609600" cy="76200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5105401" y="914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Took Singapore on the tip of the Malay Peninsula</a:t>
            </a:r>
            <a:endParaRPr lang="en-US" dirty="0">
              <a:latin typeface="Harrington" pitchFamily="82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0" y="3048000"/>
            <a:ext cx="5171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Also took land in Malaysia and Burma (Myanmar)</a:t>
            </a:r>
            <a:endParaRPr lang="en-US" dirty="0">
              <a:latin typeface="Harrington" pitchFamily="82" charset="0"/>
            </a:endParaRPr>
          </a:p>
        </p:txBody>
      </p:sp>
      <p:pic>
        <p:nvPicPr>
          <p:cNvPr id="9" name="Picture 8" descr="malaysia.bmp"/>
          <p:cNvPicPr>
            <a:picLocks noChangeAspect="1"/>
          </p:cNvPicPr>
          <p:nvPr/>
        </p:nvPicPr>
        <p:blipFill>
          <a:blip r:embed="rId4"/>
          <a:srcRect t="7270" r="1613" b="23888"/>
          <a:stretch>
            <a:fillRect/>
          </a:stretch>
        </p:blipFill>
        <p:spPr>
          <a:xfrm>
            <a:off x="0" y="3352800"/>
            <a:ext cx="3686503" cy="1752600"/>
          </a:xfrm>
          <a:prstGeom prst="rect">
            <a:avLst/>
          </a:prstGeom>
        </p:spPr>
      </p:pic>
      <p:pic>
        <p:nvPicPr>
          <p:cNvPr id="10" name="Picture 9" descr="map-burma.jpg"/>
          <p:cNvPicPr>
            <a:picLocks noChangeAspect="1"/>
          </p:cNvPicPr>
          <p:nvPr/>
        </p:nvPicPr>
        <p:blipFill>
          <a:blip r:embed="rId5"/>
          <a:srcRect l="3042" t="1111" r="11208" b="3333"/>
          <a:stretch>
            <a:fillRect/>
          </a:stretch>
        </p:blipFill>
        <p:spPr>
          <a:xfrm>
            <a:off x="3810000" y="3429000"/>
            <a:ext cx="1451344" cy="2971800"/>
          </a:xfrm>
          <a:prstGeom prst="rect">
            <a:avLst/>
          </a:prstGeom>
        </p:spPr>
      </p:pic>
      <p:sp>
        <p:nvSpPr>
          <p:cNvPr id="11" name="TextBox 3"/>
          <p:cNvSpPr txBox="1"/>
          <p:nvPr/>
        </p:nvSpPr>
        <p:spPr>
          <a:xfrm>
            <a:off x="5334000" y="3733800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Exported Tin and Rubber</a:t>
            </a:r>
            <a:endParaRPr lang="en-US" dirty="0">
              <a:latin typeface="Harrington" pitchFamily="82" charset="0"/>
            </a:endParaRPr>
          </a:p>
        </p:txBody>
      </p:sp>
      <p:pic>
        <p:nvPicPr>
          <p:cNvPr id="12" name="Picture 11" descr="tin.jpg"/>
          <p:cNvPicPr>
            <a:picLocks noChangeAspect="1"/>
          </p:cNvPicPr>
          <p:nvPr/>
        </p:nvPicPr>
        <p:blipFill>
          <a:blip r:embed="rId6" cstate="print"/>
          <a:srcRect l="14423" t="10161" r="17307" b="14990"/>
          <a:stretch>
            <a:fillRect/>
          </a:stretch>
        </p:blipFill>
        <p:spPr>
          <a:xfrm>
            <a:off x="5562600" y="4114800"/>
            <a:ext cx="1219200" cy="1064654"/>
          </a:xfrm>
          <a:prstGeom prst="rect">
            <a:avLst/>
          </a:prstGeom>
        </p:spPr>
      </p:pic>
      <p:pic>
        <p:nvPicPr>
          <p:cNvPr id="13" name="Picture 12" descr="rubber-ta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400" y="4038600"/>
            <a:ext cx="1066800" cy="1066800"/>
          </a:xfrm>
          <a:prstGeom prst="rect">
            <a:avLst/>
          </a:prstGeom>
        </p:spPr>
      </p:pic>
      <p:sp>
        <p:nvSpPr>
          <p:cNvPr id="14" name="TextBox 3"/>
          <p:cNvSpPr txBox="1"/>
          <p:nvPr/>
        </p:nvSpPr>
        <p:spPr>
          <a:xfrm>
            <a:off x="1" y="5181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Chinese encouraged to immigrate to be workers on rubber plantations</a:t>
            </a:r>
            <a:endParaRPr lang="en-US" dirty="0">
              <a:latin typeface="Harrington" pitchFamily="82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0" y="6324600"/>
            <a:ext cx="9161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Harrington" pitchFamily="82" charset="0"/>
              </a:rPr>
              <a:t>So many came to Malaysia that the native Malay became the minority in their own country</a:t>
            </a:r>
            <a:endParaRPr lang="en-US" dirty="0">
              <a:latin typeface="Harringto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dochina.gif"/>
          <p:cNvPicPr>
            <a:picLocks noChangeAspect="1"/>
          </p:cNvPicPr>
          <p:nvPr/>
        </p:nvPicPr>
        <p:blipFill>
          <a:blip r:embed="rId3"/>
          <a:srcRect l="10667" r="41333" b="38838"/>
          <a:stretch>
            <a:fillRect/>
          </a:stretch>
        </p:blipFill>
        <p:spPr>
          <a:xfrm>
            <a:off x="2819400" y="0"/>
            <a:ext cx="1371600" cy="19050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rot="16200000" flipV="1">
            <a:off x="3429000" y="533400"/>
            <a:ext cx="2971800" cy="2819400"/>
          </a:xfrm>
          <a:prstGeom prst="straightConnector1">
            <a:avLst/>
          </a:prstGeom>
          <a:ln w="28575">
            <a:solidFill>
              <a:srgbClr val="99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guyen dynas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37800" y="1066800"/>
            <a:ext cx="1306200" cy="1783735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0" y="0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French Control Indochina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9329" y="228600"/>
            <a:ext cx="4884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French had been in SE Asia since the </a:t>
            </a:r>
            <a:r>
              <a:rPr lang="en-US" dirty="0" err="1" smtClean="0">
                <a:latin typeface="Comic Sans MS" pitchFamily="66" charset="0"/>
              </a:rPr>
              <a:t>1600s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344288" y="685800"/>
            <a:ext cx="4799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Helped the Nguyen Dynasty come to power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0" y="1981200"/>
            <a:ext cx="784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1840 – 7 French Missionaries were killed by the anti-Christian Emperor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914400" y="2590800"/>
            <a:ext cx="7101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Napoleon III ordered the French army to invade South Vietnam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3800" y="1066800"/>
            <a:ext cx="457200" cy="762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0" y="3429000"/>
            <a:ext cx="7574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They also added Laos, Cambodia (Kampuchea), and Northern Vietnam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0" y="6019800"/>
            <a:ext cx="4342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They called the area French Indochina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2" name="Picture 11" descr="mcambod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3810000"/>
            <a:ext cx="1800225" cy="2205809"/>
          </a:xfrm>
          <a:prstGeom prst="rect">
            <a:avLst/>
          </a:prstGeom>
        </p:spPr>
      </p:pic>
      <p:pic>
        <p:nvPicPr>
          <p:cNvPr id="13" name="Picture 12" descr="map_of_lao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3886200"/>
            <a:ext cx="2349500" cy="17646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0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Used Direct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533400"/>
            <a:ext cx="4378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Filled all the </a:t>
            </a:r>
            <a:r>
              <a:rPr lang="en-US" dirty="0" err="1" smtClean="0">
                <a:latin typeface="Comic Sans MS" pitchFamily="66" charset="0"/>
              </a:rPr>
              <a:t>gov</a:t>
            </a:r>
            <a:r>
              <a:rPr lang="en-US" dirty="0" smtClean="0">
                <a:latin typeface="Comic Sans MS" pitchFamily="66" charset="0"/>
              </a:rPr>
              <a:t>. positions with French</a:t>
            </a:r>
          </a:p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491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Didn’t encourage local industry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914400" y="1295400"/>
            <a:ext cx="783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Increased the production of rice by 400% but most of it was exported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209800" y="1981200"/>
            <a:ext cx="655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omic Sans MS" pitchFamily="66" charset="0"/>
              </a:rPr>
              <a:t>This started the Vietnamese resistance against the French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7" name="Picture 6" descr="dien_bien_ph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0" y="0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FF00FF"/>
                </a:solidFill>
                <a:latin typeface="Baskerville Old Face" pitchFamily="18" charset="0"/>
              </a:rPr>
              <a:t>Colonial Impact</a:t>
            </a:r>
            <a:endParaRPr lang="en-US" b="1" dirty="0">
              <a:solidFill>
                <a:srgbClr val="FF00FF"/>
              </a:solidFill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838200"/>
            <a:ext cx="447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Economies grew based on export of cash crops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219200"/>
            <a:ext cx="4953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Modernization mostly benefitted European business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609600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Mixed Results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1600200"/>
            <a:ext cx="435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Education, sanitation, and health did improve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1" y="1981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Area became a melting pot of culture and religion because of huge influx of immigrant workers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2743200"/>
            <a:ext cx="6308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askerville Old Face" pitchFamily="18" charset="0"/>
              </a:rPr>
              <a:t>There are still religious and cultural problems today because of this</a:t>
            </a:r>
            <a:endParaRPr lang="en-US" b="1" dirty="0">
              <a:latin typeface="Baskerville Old Face" pitchFamily="18" charset="0"/>
            </a:endParaRPr>
          </a:p>
        </p:txBody>
      </p:sp>
      <p:pic>
        <p:nvPicPr>
          <p:cNvPr id="11" name="Picture 10" descr="18cot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429000"/>
            <a:ext cx="3276600" cy="3294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894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00FF"/>
                </a:solidFill>
                <a:latin typeface="Pristina" pitchFamily="66" charset="0"/>
              </a:rPr>
              <a:t>Siam Remains Independent</a:t>
            </a:r>
            <a:endParaRPr lang="en-US" sz="3200" b="1" dirty="0">
              <a:solidFill>
                <a:srgbClr val="0000FF"/>
              </a:solidFill>
              <a:latin typeface="Pristina" pitchFamily="66" charset="0"/>
            </a:endParaRPr>
          </a:p>
        </p:txBody>
      </p:sp>
      <p:pic>
        <p:nvPicPr>
          <p:cNvPr id="3" name="Picture 2" descr="siamMa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0"/>
            <a:ext cx="2297723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7000" y="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Pristina" pitchFamily="66" charset="0"/>
              </a:rPr>
              <a:t>Siam (Thailand) maintained independence all through the colonial period</a:t>
            </a:r>
            <a:endParaRPr lang="en-US" sz="2400" b="1" dirty="0">
              <a:latin typeface="Pristin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6002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Pristina" pitchFamily="66" charset="0"/>
              </a:rPr>
              <a:t>It lay between British Burma and French Indochina</a:t>
            </a:r>
            <a:endParaRPr lang="en-US" sz="2400" b="1" dirty="0">
              <a:latin typeface="Pristin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43200"/>
            <a:ext cx="8935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Pristina" pitchFamily="66" charset="0"/>
              </a:rPr>
              <a:t>Siamese  kings played the British and French against each other to keep their independence</a:t>
            </a:r>
            <a:endParaRPr lang="en-US" sz="2400" b="1" dirty="0">
              <a:latin typeface="Pristin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429000"/>
            <a:ext cx="6239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Pristina" pitchFamily="66" charset="0"/>
              </a:rPr>
              <a:t>Modernized under King Mongkut and his son Chulalongkorn</a:t>
            </a:r>
            <a:endParaRPr lang="en-US" sz="2400" b="1" dirty="0">
              <a:latin typeface="Pristina" pitchFamily="66" charset="0"/>
            </a:endParaRPr>
          </a:p>
        </p:txBody>
      </p:sp>
      <p:pic>
        <p:nvPicPr>
          <p:cNvPr id="8" name="Picture 7" descr="mongkut1.jpg"/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0" y="3962400"/>
            <a:ext cx="685800" cy="1982351"/>
          </a:xfrm>
          <a:prstGeom prst="rect">
            <a:avLst/>
          </a:prstGeom>
        </p:spPr>
      </p:pic>
      <p:pic>
        <p:nvPicPr>
          <p:cNvPr id="9" name="Picture 8" descr="King_Chulalongkorn_portrait_photograp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4038600"/>
            <a:ext cx="1094301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62201" y="4114800"/>
            <a:ext cx="6781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 smtClean="0">
                <a:solidFill>
                  <a:srgbClr val="0000FF"/>
                </a:solidFill>
                <a:latin typeface="Pristina" pitchFamily="66" charset="0"/>
              </a:rPr>
              <a:t>Started schools, reformed the legal system and reorganized government</a:t>
            </a:r>
            <a:endParaRPr lang="en-US" sz="2200" b="1" dirty="0">
              <a:solidFill>
                <a:srgbClr val="0000FF"/>
              </a:solidFill>
              <a:latin typeface="Pristin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4648200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FF0000"/>
                </a:solidFill>
                <a:latin typeface="Pristina" pitchFamily="66" charset="0"/>
              </a:rPr>
              <a:t>Built its own railroads and telegraph systems</a:t>
            </a:r>
            <a:endParaRPr lang="en-US" sz="2400" b="1" dirty="0">
              <a:solidFill>
                <a:srgbClr val="FF0000"/>
              </a:solidFill>
              <a:latin typeface="Pristin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5105400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FF0000"/>
                </a:solidFill>
                <a:latin typeface="Pristina" pitchFamily="66" charset="0"/>
              </a:rPr>
              <a:t>Ended Slavery</a:t>
            </a:r>
            <a:endParaRPr lang="en-US" sz="2400" b="1" dirty="0">
              <a:solidFill>
                <a:srgbClr val="FF0000"/>
              </a:solidFill>
              <a:latin typeface="Pristin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5943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Pristina" pitchFamily="66" charset="0"/>
              </a:rPr>
              <a:t>Because the changes came from within, the Siamese people escaped problems other countries faced</a:t>
            </a:r>
            <a:endParaRPr lang="en-US" sz="2400" b="1" dirty="0">
              <a:latin typeface="Pristin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United States Imperialism in the Pacific Islands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85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The Philippines change hands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5" name="Picture 4" descr="philsm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57200"/>
            <a:ext cx="2133600" cy="2371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743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The United States got the Philippines, Puerto Rico, and Guam after the Spanish-American War in 1898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7" name="Picture 6" descr="puerto ric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124200"/>
            <a:ext cx="2667000" cy="1613535"/>
          </a:xfrm>
          <a:prstGeom prst="rect">
            <a:avLst/>
          </a:prstGeom>
        </p:spPr>
      </p:pic>
      <p:pic>
        <p:nvPicPr>
          <p:cNvPr id="8" name="Picture 7" descr="guam%20saipan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200400"/>
            <a:ext cx="2228850" cy="14398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48006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Emiliano Aguinaldo claimed  that the U.S. had promised immediate independence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10" name="Picture 9" descr="aguinald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2800" y="4460413"/>
            <a:ext cx="1981200" cy="2397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inseed flax seed 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002364"/>
            <a:ext cx="3810000" cy="28556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Declared independence and established the Philippine Republic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U.S. defeated the Filipino nationalists in 1902 then promised to prepare them for self-rule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733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Built roads, railroads, hospitals, and schools BUT they encouraged cash crops and that led to famine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5" name="Picture 4" descr="us-troops-in-action-vs-filipinos-1899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447799"/>
            <a:ext cx="2057400" cy="2061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gar_ca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400550"/>
            <a:ext cx="3276600" cy="2457450"/>
          </a:xfrm>
          <a:prstGeom prst="rect">
            <a:avLst/>
          </a:prstGeom>
        </p:spPr>
      </p:pic>
      <p:pic>
        <p:nvPicPr>
          <p:cNvPr id="2" name="Picture 1" descr="hawa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33400"/>
            <a:ext cx="6400800" cy="3794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Hawaii becomes a republic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419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1790s Hawaii is a port on the way to China and East India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02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1820s Americans established sugarcane plantations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0198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By the 1850s sugar plantations account for 75% of Hawaii’s wealth</a:t>
            </a:r>
            <a:endParaRPr lang="en-US" sz="24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 smtClean="0">
                <a:latin typeface="Agency FB" pitchFamily="34" charset="0"/>
              </a:rPr>
              <a:t>1890s</a:t>
            </a:r>
            <a:r>
              <a:rPr lang="en-US" sz="2400" b="1" dirty="0" smtClean="0">
                <a:latin typeface="Agency FB" pitchFamily="34" charset="0"/>
              </a:rPr>
              <a:t> McKinley Tariff Act eliminated tariffs on all sugar now entering the U.S.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Hawaiian sugar is cheaper now than sugar coming from elsewhere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14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Business leaders start to push for </a:t>
            </a:r>
            <a:r>
              <a:rPr lang="en-US" sz="2400" b="1" dirty="0" smtClean="0">
                <a:solidFill>
                  <a:srgbClr val="FF0000"/>
                </a:solidFill>
                <a:latin typeface="Agency FB" pitchFamily="34" charset="0"/>
              </a:rPr>
              <a:t>annexation</a:t>
            </a:r>
            <a:endParaRPr lang="en-US" sz="24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31242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FF0000"/>
                </a:solidFill>
                <a:latin typeface="Agency FB" pitchFamily="34" charset="0"/>
              </a:rPr>
              <a:t>This is the adding of territory to the U.S.</a:t>
            </a:r>
            <a:endParaRPr lang="en-US" sz="24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If they become part of the U.S. sugar can be sold for an extra $.02/lb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7" name="Picture 6" descr="sug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0"/>
            <a:ext cx="28575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Queen Liliuokalani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3" name="Picture 2" descr="queen liliokalani.jpg"/>
          <p:cNvPicPr>
            <a:picLocks noChangeAspect="1"/>
          </p:cNvPicPr>
          <p:nvPr/>
        </p:nvPicPr>
        <p:blipFill>
          <a:blip r:embed="rId3"/>
          <a:srcRect t="1476" b="2214"/>
          <a:stretch>
            <a:fillRect/>
          </a:stretch>
        </p:blipFill>
        <p:spPr>
          <a:xfrm>
            <a:off x="3922110" y="0"/>
            <a:ext cx="52218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6002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1893 she called for a new constitution that would increase her power and restore the political power of Hawaiians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657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1893 – she is overthrown by U.S. businessmen</a:t>
            </a:r>
            <a:endParaRPr lang="en-US" sz="24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nford do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81000"/>
            <a:ext cx="3115733" cy="381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1894 Sanford B. Dole (pineapples) was named president of the new Republic of Hawaii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95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Asked U.S. to annex it but President Cleveland said no</a:t>
            </a:r>
            <a:endParaRPr lang="en-US" sz="2400" b="1" dirty="0">
              <a:latin typeface="Agency FB" pitchFamily="34" charset="0"/>
            </a:endParaRPr>
          </a:p>
        </p:txBody>
      </p:sp>
      <p:pic>
        <p:nvPicPr>
          <p:cNvPr id="5" name="Picture 4" descr="President_Grover_Clevelan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1752600"/>
            <a:ext cx="2057400" cy="3055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2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Agency FB" pitchFamily="34" charset="0"/>
              </a:rPr>
              <a:t>U.S. annexed Hawaii in 1898 </a:t>
            </a:r>
            <a:endParaRPr lang="en-US" sz="2400" b="1" dirty="0"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91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0000FF"/>
                </a:solidFill>
                <a:latin typeface="Agency FB" pitchFamily="34" charset="0"/>
              </a:rPr>
              <a:t>By the end of the </a:t>
            </a:r>
            <a:r>
              <a:rPr lang="en-US" sz="2400" b="1" dirty="0" err="1" smtClean="0">
                <a:solidFill>
                  <a:srgbClr val="0000FF"/>
                </a:solidFill>
                <a:latin typeface="Agency FB" pitchFamily="34" charset="0"/>
              </a:rPr>
              <a:t>1800s</a:t>
            </a:r>
            <a:r>
              <a:rPr lang="en-US" sz="2400" b="1" dirty="0" smtClean="0">
                <a:solidFill>
                  <a:srgbClr val="0000FF"/>
                </a:solidFill>
                <a:latin typeface="Agency FB" pitchFamily="34" charset="0"/>
              </a:rPr>
              <a:t> all land is claimed and these competing claims will be the focus of the </a:t>
            </a:r>
            <a:r>
              <a:rPr lang="en-US" sz="2400" b="1" smtClean="0">
                <a:solidFill>
                  <a:srgbClr val="0000FF"/>
                </a:solidFill>
                <a:latin typeface="Agency FB" pitchFamily="34" charset="0"/>
              </a:rPr>
              <a:t>20</a:t>
            </a:r>
            <a:r>
              <a:rPr lang="en-US" sz="2400" b="1" baseline="30000" smtClean="0">
                <a:solidFill>
                  <a:srgbClr val="0000FF"/>
                </a:solidFill>
                <a:latin typeface="Agency FB" pitchFamily="34" charset="0"/>
              </a:rPr>
              <a:t>th</a:t>
            </a:r>
            <a:r>
              <a:rPr lang="en-US" sz="2400" b="1" smtClean="0">
                <a:solidFill>
                  <a:srgbClr val="0000FF"/>
                </a:solidFill>
                <a:latin typeface="Agency FB" pitchFamily="34" charset="0"/>
              </a:rPr>
              <a:t> century.</a:t>
            </a:r>
            <a:endParaRPr lang="en-US" sz="2400" b="1" dirty="0">
              <a:solidFill>
                <a:srgbClr val="0000FF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4026</Words>
  <Application>Microsoft Office PowerPoint</Application>
  <PresentationFormat>On-screen Show (4:3)</PresentationFormat>
  <Paragraphs>484</Paragraphs>
  <Slides>65</Slides>
  <Notes>65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The Age of Imperialism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Age of Imperialism</dc:title>
  <dc:creator>rrichardson</dc:creator>
  <cp:lastModifiedBy>rrichardson</cp:lastModifiedBy>
  <cp:revision>20</cp:revision>
  <dcterms:created xsi:type="dcterms:W3CDTF">2011-05-11T13:22:37Z</dcterms:created>
  <dcterms:modified xsi:type="dcterms:W3CDTF">2012-02-27T13:11:45Z</dcterms:modified>
</cp:coreProperties>
</file>