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diagrams/quickStyle3.xml" ContentType="application/vnd.openxmlformats-officedocument.drawingml.diagramStyl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50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3300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606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Country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Before 1800</c:v>
                </c:pt>
                <c:pt idx="1">
                  <c:v>After 1800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Before 1800</c:v>
                </c:pt>
                <c:pt idx="1">
                  <c:v>After 1800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65</c:v>
                </c:pt>
              </c:numCache>
            </c:numRef>
          </c:val>
        </c:ser>
        <c:marker val="1"/>
        <c:axId val="82087936"/>
        <c:axId val="82089472"/>
      </c:lineChart>
      <c:catAx>
        <c:axId val="82087936"/>
        <c:scaling>
          <c:orientation val="minMax"/>
        </c:scaling>
        <c:axPos val="b"/>
        <c:tickLblPos val="nextTo"/>
        <c:crossAx val="82089472"/>
        <c:crosses val="autoZero"/>
        <c:auto val="1"/>
        <c:lblAlgn val="ctr"/>
        <c:lblOffset val="100"/>
      </c:catAx>
      <c:valAx>
        <c:axId val="82089472"/>
        <c:scaling>
          <c:orientation val="minMax"/>
        </c:scaling>
        <c:axPos val="l"/>
        <c:majorGridlines/>
        <c:numFmt formatCode="General" sourceLinked="1"/>
        <c:tickLblPos val="nextTo"/>
        <c:crossAx val="820879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Cities with </a:t>
            </a:r>
            <a:r>
              <a:rPr lang="en-US" sz="1600" dirty="0" err="1" smtClean="0"/>
              <a:t>100k</a:t>
            </a:r>
            <a:r>
              <a:rPr lang="en-US" sz="1600" dirty="0" smtClean="0"/>
              <a:t> people or more</a:t>
            </a:r>
            <a:endParaRPr lang="en-US" sz="16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100000 people</c:v>
                </c:pt>
              </c:strCache>
            </c:strRef>
          </c:tx>
          <c:cat>
            <c:numRef>
              <c:f>Sheet1!$A$2:$A$3</c:f>
              <c:numCache>
                <c:formatCode>General</c:formatCode>
                <c:ptCount val="2"/>
                <c:pt idx="0">
                  <c:v>1800</c:v>
                </c:pt>
                <c:pt idx="1">
                  <c:v>1850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</c:v>
                </c:pt>
                <c:pt idx="1">
                  <c:v>47</c:v>
                </c:pt>
              </c:numCache>
            </c:numRef>
          </c:val>
        </c:ser>
        <c:axId val="82109184"/>
        <c:axId val="82110720"/>
      </c:barChart>
      <c:catAx>
        <c:axId val="82109184"/>
        <c:scaling>
          <c:orientation val="minMax"/>
        </c:scaling>
        <c:axPos val="b"/>
        <c:numFmt formatCode="General" sourceLinked="1"/>
        <c:tickLblPos val="nextTo"/>
        <c:crossAx val="82110720"/>
        <c:crosses val="autoZero"/>
        <c:auto val="1"/>
        <c:lblAlgn val="ctr"/>
        <c:lblOffset val="100"/>
      </c:catAx>
      <c:valAx>
        <c:axId val="82110720"/>
        <c:scaling>
          <c:orientation val="minMax"/>
        </c:scaling>
        <c:axPos val="l"/>
        <c:majorGridlines/>
        <c:numFmt formatCode="General" sourceLinked="1"/>
        <c:tickLblPos val="nextTo"/>
        <c:crossAx val="8210918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title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Lifespan in years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Suburban</c:v>
                </c:pt>
                <c:pt idx="1">
                  <c:v>City</c:v>
                </c:pt>
                <c:pt idx="2">
                  <c:v>Today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</c:v>
                </c:pt>
                <c:pt idx="1">
                  <c:v>17</c:v>
                </c:pt>
                <c:pt idx="2">
                  <c:v>79.400000000000006</c:v>
                </c:pt>
              </c:numCache>
            </c:numRef>
          </c:val>
        </c:ser>
        <c:shape val="cone"/>
        <c:axId val="83134336"/>
        <c:axId val="83135872"/>
        <c:axId val="0"/>
      </c:bar3DChart>
      <c:catAx>
        <c:axId val="83134336"/>
        <c:scaling>
          <c:orientation val="minMax"/>
        </c:scaling>
        <c:axPos val="b"/>
        <c:tickLblPos val="nextTo"/>
        <c:crossAx val="83135872"/>
        <c:crosses val="autoZero"/>
        <c:auto val="1"/>
        <c:lblAlgn val="ctr"/>
        <c:lblOffset val="100"/>
      </c:catAx>
      <c:valAx>
        <c:axId val="83135872"/>
        <c:scaling>
          <c:orientation val="minMax"/>
        </c:scaling>
        <c:axPos val="l"/>
        <c:majorGridlines/>
        <c:numFmt formatCode="General" sourceLinked="1"/>
        <c:tickLblPos val="nextTo"/>
        <c:crossAx val="831343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059D25-EF83-4251-A9D6-4F36BCEFC4ED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</dgm:pt>
    <dgm:pt modelId="{94D17192-297E-4A7D-B75B-01A0A8150B77}">
      <dgm:prSet phldrT="[Text]"/>
      <dgm:spPr/>
      <dgm:t>
        <a:bodyPr/>
        <a:lstStyle/>
        <a:p>
          <a:r>
            <a:rPr lang="en-US" dirty="0" smtClean="0"/>
            <a:t>Sheffield and Birmingham are iron smelting centers</a:t>
          </a:r>
          <a:endParaRPr lang="en-US" dirty="0"/>
        </a:p>
      </dgm:t>
    </dgm:pt>
    <dgm:pt modelId="{9E464FEA-0877-49E6-9FF4-5AA9A48698F7}" type="parTrans" cxnId="{53BAD2BA-FF11-4C49-BB90-E76FCBBD3227}">
      <dgm:prSet/>
      <dgm:spPr/>
      <dgm:t>
        <a:bodyPr/>
        <a:lstStyle/>
        <a:p>
          <a:endParaRPr lang="en-US"/>
        </a:p>
      </dgm:t>
    </dgm:pt>
    <dgm:pt modelId="{643AFD6D-C0F2-449F-8F2D-3F8D70C4947A}" type="sibTrans" cxnId="{53BAD2BA-FF11-4C49-BB90-E76FCBBD3227}">
      <dgm:prSet/>
      <dgm:spPr/>
      <dgm:t>
        <a:bodyPr/>
        <a:lstStyle/>
        <a:p>
          <a:endParaRPr lang="en-US"/>
        </a:p>
      </dgm:t>
    </dgm:pt>
    <dgm:pt modelId="{3ACAF3A6-B9D2-49C1-908A-2A732A19C356}">
      <dgm:prSet phldrT="[Text]"/>
      <dgm:spPr/>
      <dgm:t>
        <a:bodyPr/>
        <a:lstStyle/>
        <a:p>
          <a:r>
            <a:rPr lang="en-US" dirty="0" smtClean="0"/>
            <a:t>Leeds and Manchester dominate textile manufacturing</a:t>
          </a:r>
          <a:endParaRPr lang="en-US" dirty="0"/>
        </a:p>
      </dgm:t>
    </dgm:pt>
    <dgm:pt modelId="{758F171E-B303-46A1-93F7-D45A4E0B6A1F}" type="parTrans" cxnId="{53C0A58B-D44E-451D-B554-B1B920E1BC8F}">
      <dgm:prSet/>
      <dgm:spPr/>
      <dgm:t>
        <a:bodyPr/>
        <a:lstStyle/>
        <a:p>
          <a:endParaRPr lang="en-US"/>
        </a:p>
      </dgm:t>
    </dgm:pt>
    <dgm:pt modelId="{14AE0908-FF47-4FE2-8150-69A583C5C5AC}" type="sibTrans" cxnId="{53C0A58B-D44E-451D-B554-B1B920E1BC8F}">
      <dgm:prSet/>
      <dgm:spPr/>
      <dgm:t>
        <a:bodyPr/>
        <a:lstStyle/>
        <a:p>
          <a:endParaRPr lang="en-US"/>
        </a:p>
      </dgm:t>
    </dgm:pt>
    <dgm:pt modelId="{1B95FF74-79AB-4A12-9B6E-827614976052}">
      <dgm:prSet phldrT="[Text]"/>
      <dgm:spPr/>
      <dgm:t>
        <a:bodyPr/>
        <a:lstStyle/>
        <a:p>
          <a:r>
            <a:rPr lang="en-US" dirty="0" smtClean="0"/>
            <a:t>Liverpool and Manchester are the center of the cotton industry</a:t>
          </a:r>
          <a:endParaRPr lang="en-US" dirty="0"/>
        </a:p>
      </dgm:t>
    </dgm:pt>
    <dgm:pt modelId="{3148C5D0-63C3-4026-8156-FBEE3777C46D}" type="parTrans" cxnId="{C1A0058E-0751-4C54-BC30-FDE47E8BD915}">
      <dgm:prSet/>
      <dgm:spPr/>
      <dgm:t>
        <a:bodyPr/>
        <a:lstStyle/>
        <a:p>
          <a:endParaRPr lang="en-US"/>
        </a:p>
      </dgm:t>
    </dgm:pt>
    <dgm:pt modelId="{73910DD6-F52E-4B19-BC0C-094AC7BB4064}" type="sibTrans" cxnId="{C1A0058E-0751-4C54-BC30-FDE47E8BD915}">
      <dgm:prSet/>
      <dgm:spPr/>
      <dgm:t>
        <a:bodyPr/>
        <a:lstStyle/>
        <a:p>
          <a:endParaRPr lang="en-US"/>
        </a:p>
      </dgm:t>
    </dgm:pt>
    <dgm:pt modelId="{9B15B7AA-2438-474D-9AB1-4FB4F7DEEBC0}" type="pres">
      <dgm:prSet presAssocID="{D1059D25-EF83-4251-A9D6-4F36BCEFC4ED}" presName="linearFlow" presStyleCnt="0">
        <dgm:presLayoutVars>
          <dgm:dir/>
          <dgm:resizeHandles val="exact"/>
        </dgm:presLayoutVars>
      </dgm:prSet>
      <dgm:spPr/>
    </dgm:pt>
    <dgm:pt modelId="{5CEFB984-F319-4609-BDC1-E9485689ADFC}" type="pres">
      <dgm:prSet presAssocID="{94D17192-297E-4A7D-B75B-01A0A8150B77}" presName="composite" presStyleCnt="0"/>
      <dgm:spPr/>
    </dgm:pt>
    <dgm:pt modelId="{A5A9330B-EB5A-40F0-8D02-B9CDA50D074A}" type="pres">
      <dgm:prSet presAssocID="{94D17192-297E-4A7D-B75B-01A0A8150B77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B08AC50-3C97-4EC1-A390-7CE26B99B203}" type="pres">
      <dgm:prSet presAssocID="{94D17192-297E-4A7D-B75B-01A0A8150B7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CFE881-EC3E-414F-9CE8-8918D2CE7194}" type="pres">
      <dgm:prSet presAssocID="{643AFD6D-C0F2-449F-8F2D-3F8D70C4947A}" presName="spacing" presStyleCnt="0"/>
      <dgm:spPr/>
    </dgm:pt>
    <dgm:pt modelId="{6D2C202E-8F74-46A8-A5A5-C36C9C11FE1C}" type="pres">
      <dgm:prSet presAssocID="{3ACAF3A6-B9D2-49C1-908A-2A732A19C356}" presName="composite" presStyleCnt="0"/>
      <dgm:spPr/>
    </dgm:pt>
    <dgm:pt modelId="{E1BC23CD-F92B-41DE-A7BF-9ECD2CF1CB23}" type="pres">
      <dgm:prSet presAssocID="{3ACAF3A6-B9D2-49C1-908A-2A732A19C356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2A3D0A7-A395-4C1D-B3E0-D13F96949497}" type="pres">
      <dgm:prSet presAssocID="{3ACAF3A6-B9D2-49C1-908A-2A732A19C35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72EEE-9D3D-41D0-ADE1-76CB82D92E7D}" type="pres">
      <dgm:prSet presAssocID="{14AE0908-FF47-4FE2-8150-69A583C5C5AC}" presName="spacing" presStyleCnt="0"/>
      <dgm:spPr/>
    </dgm:pt>
    <dgm:pt modelId="{56B9549F-D38B-46D6-B4C0-A34E37625429}" type="pres">
      <dgm:prSet presAssocID="{1B95FF74-79AB-4A12-9B6E-827614976052}" presName="composite" presStyleCnt="0"/>
      <dgm:spPr/>
    </dgm:pt>
    <dgm:pt modelId="{5CF145E0-6D87-4D9E-8C12-7886A0396FED}" type="pres">
      <dgm:prSet presAssocID="{1B95FF74-79AB-4A12-9B6E-827614976052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5CC0158-FBF7-49C6-B2ED-915E23A4E731}" type="pres">
      <dgm:prSet presAssocID="{1B95FF74-79AB-4A12-9B6E-82761497605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0058E-0751-4C54-BC30-FDE47E8BD915}" srcId="{D1059D25-EF83-4251-A9D6-4F36BCEFC4ED}" destId="{1B95FF74-79AB-4A12-9B6E-827614976052}" srcOrd="2" destOrd="0" parTransId="{3148C5D0-63C3-4026-8156-FBEE3777C46D}" sibTransId="{73910DD6-F52E-4B19-BC0C-094AC7BB4064}"/>
    <dgm:cxn modelId="{8F2DC2BE-F0A9-4DBC-A68D-5684859C3DBC}" type="presOf" srcId="{3ACAF3A6-B9D2-49C1-908A-2A732A19C356}" destId="{B2A3D0A7-A395-4C1D-B3E0-D13F96949497}" srcOrd="0" destOrd="0" presId="urn:microsoft.com/office/officeart/2005/8/layout/vList3"/>
    <dgm:cxn modelId="{F8C067AB-3456-4A40-83F0-42C5ECCB7B09}" type="presOf" srcId="{D1059D25-EF83-4251-A9D6-4F36BCEFC4ED}" destId="{9B15B7AA-2438-474D-9AB1-4FB4F7DEEBC0}" srcOrd="0" destOrd="0" presId="urn:microsoft.com/office/officeart/2005/8/layout/vList3"/>
    <dgm:cxn modelId="{53C0A58B-D44E-451D-B554-B1B920E1BC8F}" srcId="{D1059D25-EF83-4251-A9D6-4F36BCEFC4ED}" destId="{3ACAF3A6-B9D2-49C1-908A-2A732A19C356}" srcOrd="1" destOrd="0" parTransId="{758F171E-B303-46A1-93F7-D45A4E0B6A1F}" sibTransId="{14AE0908-FF47-4FE2-8150-69A583C5C5AC}"/>
    <dgm:cxn modelId="{413361D6-C007-4000-BA82-423C0A1DFFE6}" type="presOf" srcId="{1B95FF74-79AB-4A12-9B6E-827614976052}" destId="{65CC0158-FBF7-49C6-B2ED-915E23A4E731}" srcOrd="0" destOrd="0" presId="urn:microsoft.com/office/officeart/2005/8/layout/vList3"/>
    <dgm:cxn modelId="{53BAD2BA-FF11-4C49-BB90-E76FCBBD3227}" srcId="{D1059D25-EF83-4251-A9D6-4F36BCEFC4ED}" destId="{94D17192-297E-4A7D-B75B-01A0A8150B77}" srcOrd="0" destOrd="0" parTransId="{9E464FEA-0877-49E6-9FF4-5AA9A48698F7}" sibTransId="{643AFD6D-C0F2-449F-8F2D-3F8D70C4947A}"/>
    <dgm:cxn modelId="{63555DD4-4AA1-417F-AC1D-98276F327D17}" type="presOf" srcId="{94D17192-297E-4A7D-B75B-01A0A8150B77}" destId="{1B08AC50-3C97-4EC1-A390-7CE26B99B203}" srcOrd="0" destOrd="0" presId="urn:microsoft.com/office/officeart/2005/8/layout/vList3"/>
    <dgm:cxn modelId="{998A0B0C-9B78-47AE-87A9-C18BFFEDB534}" type="presParOf" srcId="{9B15B7AA-2438-474D-9AB1-4FB4F7DEEBC0}" destId="{5CEFB984-F319-4609-BDC1-E9485689ADFC}" srcOrd="0" destOrd="0" presId="urn:microsoft.com/office/officeart/2005/8/layout/vList3"/>
    <dgm:cxn modelId="{D8175ED8-1231-4117-80CC-47CBB91E7526}" type="presParOf" srcId="{5CEFB984-F319-4609-BDC1-E9485689ADFC}" destId="{A5A9330B-EB5A-40F0-8D02-B9CDA50D074A}" srcOrd="0" destOrd="0" presId="urn:microsoft.com/office/officeart/2005/8/layout/vList3"/>
    <dgm:cxn modelId="{B4EA09F4-A0A0-4B72-B2BD-A1066A72E4FF}" type="presParOf" srcId="{5CEFB984-F319-4609-BDC1-E9485689ADFC}" destId="{1B08AC50-3C97-4EC1-A390-7CE26B99B203}" srcOrd="1" destOrd="0" presId="urn:microsoft.com/office/officeart/2005/8/layout/vList3"/>
    <dgm:cxn modelId="{CA5AE20A-72D5-4581-8269-833D818CBB60}" type="presParOf" srcId="{9B15B7AA-2438-474D-9AB1-4FB4F7DEEBC0}" destId="{6CCFE881-EC3E-414F-9CE8-8918D2CE7194}" srcOrd="1" destOrd="0" presId="urn:microsoft.com/office/officeart/2005/8/layout/vList3"/>
    <dgm:cxn modelId="{E6D7C82D-E31D-4338-A83A-42C495E50885}" type="presParOf" srcId="{9B15B7AA-2438-474D-9AB1-4FB4F7DEEBC0}" destId="{6D2C202E-8F74-46A8-A5A5-C36C9C11FE1C}" srcOrd="2" destOrd="0" presId="urn:microsoft.com/office/officeart/2005/8/layout/vList3"/>
    <dgm:cxn modelId="{654EFE0D-858C-4A07-9D0D-A90807863AD8}" type="presParOf" srcId="{6D2C202E-8F74-46A8-A5A5-C36C9C11FE1C}" destId="{E1BC23CD-F92B-41DE-A7BF-9ECD2CF1CB23}" srcOrd="0" destOrd="0" presId="urn:microsoft.com/office/officeart/2005/8/layout/vList3"/>
    <dgm:cxn modelId="{4C161946-E612-432B-AEB0-0D5B379260D9}" type="presParOf" srcId="{6D2C202E-8F74-46A8-A5A5-C36C9C11FE1C}" destId="{B2A3D0A7-A395-4C1D-B3E0-D13F96949497}" srcOrd="1" destOrd="0" presId="urn:microsoft.com/office/officeart/2005/8/layout/vList3"/>
    <dgm:cxn modelId="{2E2FC7BC-437C-43DE-8851-12BA3D39046D}" type="presParOf" srcId="{9B15B7AA-2438-474D-9AB1-4FB4F7DEEBC0}" destId="{24272EEE-9D3D-41D0-ADE1-76CB82D92E7D}" srcOrd="3" destOrd="0" presId="urn:microsoft.com/office/officeart/2005/8/layout/vList3"/>
    <dgm:cxn modelId="{BAAA5ADD-7118-414B-814E-DFC32820F97D}" type="presParOf" srcId="{9B15B7AA-2438-474D-9AB1-4FB4F7DEEBC0}" destId="{56B9549F-D38B-46D6-B4C0-A34E37625429}" srcOrd="4" destOrd="0" presId="urn:microsoft.com/office/officeart/2005/8/layout/vList3"/>
    <dgm:cxn modelId="{AA9508B1-1947-441C-B4CE-AD08FD2DFEDF}" type="presParOf" srcId="{56B9549F-D38B-46D6-B4C0-A34E37625429}" destId="{5CF145E0-6D87-4D9E-8C12-7886A0396FED}" srcOrd="0" destOrd="0" presId="urn:microsoft.com/office/officeart/2005/8/layout/vList3"/>
    <dgm:cxn modelId="{AA8CFBA4-2370-4FCF-ACDB-0CDF6F573D62}" type="presParOf" srcId="{56B9549F-D38B-46D6-B4C0-A34E37625429}" destId="{65CC0158-FBF7-49C6-B2ED-915E23A4E731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6D606E-4988-41C6-BA1F-1BF917712C0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848AD5-17DD-468C-8A75-D4AFBD385FB2}">
      <dgm:prSet phldrT="[Text]" custT="1"/>
      <dgm:spPr/>
      <dgm:t>
        <a:bodyPr/>
        <a:lstStyle/>
        <a:p>
          <a:r>
            <a:rPr lang="en-US" sz="2400" dirty="0" smtClean="0"/>
            <a:t>No development plans, sanitary codes, or building codes</a:t>
          </a:r>
          <a:endParaRPr lang="en-US" sz="2400" dirty="0"/>
        </a:p>
      </dgm:t>
    </dgm:pt>
    <dgm:pt modelId="{920F167A-F1B5-4B80-99F0-1BD4735E2FF2}" type="parTrans" cxnId="{D7369CD6-8BD4-46A7-8D13-E175B9DECA02}">
      <dgm:prSet/>
      <dgm:spPr/>
      <dgm:t>
        <a:bodyPr/>
        <a:lstStyle/>
        <a:p>
          <a:endParaRPr lang="en-US"/>
        </a:p>
      </dgm:t>
    </dgm:pt>
    <dgm:pt modelId="{79C5BF23-A735-498F-B306-831B13F09DAC}" type="sibTrans" cxnId="{D7369CD6-8BD4-46A7-8D13-E175B9DECA02}">
      <dgm:prSet/>
      <dgm:spPr/>
      <dgm:t>
        <a:bodyPr/>
        <a:lstStyle/>
        <a:p>
          <a:endParaRPr lang="en-US"/>
        </a:p>
      </dgm:t>
    </dgm:pt>
    <dgm:pt modelId="{85A06700-DD09-4F4F-A1E7-3A4DC41B199E}">
      <dgm:prSet phldrT="[Text]" custT="1"/>
      <dgm:spPr/>
      <dgm:t>
        <a:bodyPr/>
        <a:lstStyle/>
        <a:p>
          <a:r>
            <a:rPr lang="en-US" sz="2400" dirty="0" smtClean="0"/>
            <a:t>No adequate housing, education, or police</a:t>
          </a:r>
          <a:endParaRPr lang="en-US" sz="2400" dirty="0"/>
        </a:p>
      </dgm:t>
    </dgm:pt>
    <dgm:pt modelId="{37F1625C-67DF-40A7-8428-CA4F3A806E3C}" type="parTrans" cxnId="{17B7DF3C-0382-43A2-A31B-BA8D2A293E29}">
      <dgm:prSet/>
      <dgm:spPr/>
      <dgm:t>
        <a:bodyPr/>
        <a:lstStyle/>
        <a:p>
          <a:endParaRPr lang="en-US"/>
        </a:p>
      </dgm:t>
    </dgm:pt>
    <dgm:pt modelId="{CAB8641F-FB29-469C-B9E0-91E9EBB7571B}" type="sibTrans" cxnId="{17B7DF3C-0382-43A2-A31B-BA8D2A293E29}">
      <dgm:prSet/>
      <dgm:spPr/>
      <dgm:t>
        <a:bodyPr/>
        <a:lstStyle/>
        <a:p>
          <a:endParaRPr lang="en-US"/>
        </a:p>
      </dgm:t>
    </dgm:pt>
    <dgm:pt modelId="{64C50BF7-3246-4811-9123-08E2A98EC618}">
      <dgm:prSet phldrT="[Text]" custT="1"/>
      <dgm:spPr/>
      <dgm:t>
        <a:bodyPr/>
        <a:lstStyle/>
        <a:p>
          <a:r>
            <a:rPr lang="en-US" sz="2400" dirty="0" smtClean="0"/>
            <a:t>Unpaved, undrained streets that filled with garbage and sewage</a:t>
          </a:r>
          <a:endParaRPr lang="en-US" sz="2400" dirty="0"/>
        </a:p>
      </dgm:t>
    </dgm:pt>
    <dgm:pt modelId="{1CCDCF27-CFBB-40BA-AB73-EE387448E40B}" type="parTrans" cxnId="{154E69DA-2BA9-4AC8-9492-6E03B2FBB2A7}">
      <dgm:prSet/>
      <dgm:spPr/>
      <dgm:t>
        <a:bodyPr/>
        <a:lstStyle/>
        <a:p>
          <a:endParaRPr lang="en-US"/>
        </a:p>
      </dgm:t>
    </dgm:pt>
    <dgm:pt modelId="{67A13BD0-398C-49A1-AD7F-B4DB0BD58AAA}" type="sibTrans" cxnId="{154E69DA-2BA9-4AC8-9492-6E03B2FBB2A7}">
      <dgm:prSet/>
      <dgm:spPr/>
      <dgm:t>
        <a:bodyPr/>
        <a:lstStyle/>
        <a:p>
          <a:endParaRPr lang="en-US"/>
        </a:p>
      </dgm:t>
    </dgm:pt>
    <dgm:pt modelId="{E55D9319-2560-4DFF-84E4-609D1E6F6293}" type="pres">
      <dgm:prSet presAssocID="{006D606E-4988-41C6-BA1F-1BF917712C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0C08D8-50A0-40CC-8930-F451BFE67EAB}" type="pres">
      <dgm:prSet presAssocID="{C9848AD5-17DD-468C-8A75-D4AFBD385FB2}" presName="parentLin" presStyleCnt="0"/>
      <dgm:spPr/>
    </dgm:pt>
    <dgm:pt modelId="{D74609CD-E61D-4671-A856-B15674F43A70}" type="pres">
      <dgm:prSet presAssocID="{C9848AD5-17DD-468C-8A75-D4AFBD385FB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74F457A-6E77-4C50-9E2D-5F438B775345}" type="pres">
      <dgm:prSet presAssocID="{C9848AD5-17DD-468C-8A75-D4AFBD385FB2}" presName="parentText" presStyleLbl="node1" presStyleIdx="0" presStyleCnt="3" custScaleX="118395" custScaleY="256494" custLinFactNeighborX="-90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540BB8-A808-4F0F-A4F0-C011F5234022}" type="pres">
      <dgm:prSet presAssocID="{C9848AD5-17DD-468C-8A75-D4AFBD385FB2}" presName="negativeSpace" presStyleCnt="0"/>
      <dgm:spPr/>
    </dgm:pt>
    <dgm:pt modelId="{0D4CEF07-33A6-4C41-BBA9-66794600A5D9}" type="pres">
      <dgm:prSet presAssocID="{C9848AD5-17DD-468C-8A75-D4AFBD385FB2}" presName="childText" presStyleLbl="conFgAcc1" presStyleIdx="0" presStyleCnt="3" custScaleX="600" custLinFactY="-31497" custLinFactNeighborX="11000" custLinFactNeighborY="-100000">
        <dgm:presLayoutVars>
          <dgm:bulletEnabled val="1"/>
        </dgm:presLayoutVars>
      </dgm:prSet>
      <dgm:spPr/>
    </dgm:pt>
    <dgm:pt modelId="{DB63921E-5F56-4324-BED7-7474A2E54808}" type="pres">
      <dgm:prSet presAssocID="{79C5BF23-A735-498F-B306-831B13F09DAC}" presName="spaceBetweenRectangles" presStyleCnt="0"/>
      <dgm:spPr/>
    </dgm:pt>
    <dgm:pt modelId="{912B20C4-7AAB-45F4-83BA-7A8A3F73F679}" type="pres">
      <dgm:prSet presAssocID="{85A06700-DD09-4F4F-A1E7-3A4DC41B199E}" presName="parentLin" presStyleCnt="0"/>
      <dgm:spPr/>
    </dgm:pt>
    <dgm:pt modelId="{CBD90F9C-F10D-4E2A-829D-8C4F62152174}" type="pres">
      <dgm:prSet presAssocID="{85A06700-DD09-4F4F-A1E7-3A4DC41B199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6C4F031-E61E-40AB-8041-8E1F42F3DFDB}" type="pres">
      <dgm:prSet presAssocID="{85A06700-DD09-4F4F-A1E7-3A4DC41B199E}" presName="parentText" presStyleLbl="node1" presStyleIdx="1" presStyleCnt="3" custScaleX="118449" custScaleY="231621" custLinFactNeighborX="-9091" custLinFactNeighborY="31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EBF70-74F7-4738-A72B-93ECA4EDC795}" type="pres">
      <dgm:prSet presAssocID="{85A06700-DD09-4F4F-A1E7-3A4DC41B199E}" presName="negativeSpace" presStyleCnt="0"/>
      <dgm:spPr/>
    </dgm:pt>
    <dgm:pt modelId="{24F68BAE-A2A8-4ABA-9C19-3D3C021F6549}" type="pres">
      <dgm:prSet presAssocID="{85A06700-DD09-4F4F-A1E7-3A4DC41B199E}" presName="childText" presStyleLbl="conFgAcc1" presStyleIdx="1" presStyleCnt="3" custScaleX="600" custLinFactY="-46502" custLinFactNeighborX="12000" custLinFactNeighborY="-100000">
        <dgm:presLayoutVars>
          <dgm:bulletEnabled val="1"/>
        </dgm:presLayoutVars>
      </dgm:prSet>
      <dgm:spPr/>
    </dgm:pt>
    <dgm:pt modelId="{8AF769ED-02D7-4400-9302-B76215FA7D18}" type="pres">
      <dgm:prSet presAssocID="{CAB8641F-FB29-469C-B9E0-91E9EBB7571B}" presName="spaceBetweenRectangles" presStyleCnt="0"/>
      <dgm:spPr/>
    </dgm:pt>
    <dgm:pt modelId="{64907323-1E78-436E-97EC-108D15EF8D05}" type="pres">
      <dgm:prSet presAssocID="{64C50BF7-3246-4811-9123-08E2A98EC618}" presName="parentLin" presStyleCnt="0"/>
      <dgm:spPr/>
    </dgm:pt>
    <dgm:pt modelId="{4098F474-9096-4346-85E6-5A9EB5E26D91}" type="pres">
      <dgm:prSet presAssocID="{64C50BF7-3246-4811-9123-08E2A98EC61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382027A-C385-4A62-835A-077C11A2D86A}" type="pres">
      <dgm:prSet presAssocID="{64C50BF7-3246-4811-9123-08E2A98EC618}" presName="parentText" presStyleLbl="node1" presStyleIdx="2" presStyleCnt="3" custScaleX="120904" custScaleY="265451" custLinFactNeighborX="-19922" custLinFactNeighborY="4614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F5ED25-7AD6-431F-9E96-5702EE9E7FD0}" type="pres">
      <dgm:prSet presAssocID="{64C50BF7-3246-4811-9123-08E2A98EC618}" presName="negativeSpace" presStyleCnt="0"/>
      <dgm:spPr/>
    </dgm:pt>
    <dgm:pt modelId="{FDD23781-B863-4A14-AB8E-B4EB3AB608AF}" type="pres">
      <dgm:prSet presAssocID="{64C50BF7-3246-4811-9123-08E2A98EC618}" presName="childText" presStyleLbl="conFgAcc1" presStyleIdx="2" presStyleCnt="3">
        <dgm:presLayoutVars>
          <dgm:bulletEnabled val="1"/>
        </dgm:presLayoutVars>
      </dgm:prSet>
      <dgm:spPr>
        <a:prstGeom prst="mathMultiply">
          <a:avLst/>
        </a:prstGeom>
      </dgm:spPr>
    </dgm:pt>
  </dgm:ptLst>
  <dgm:cxnLst>
    <dgm:cxn modelId="{DEB8ED20-A75A-4A29-81F7-9759E1ACA4FF}" type="presOf" srcId="{85A06700-DD09-4F4F-A1E7-3A4DC41B199E}" destId="{CBD90F9C-F10D-4E2A-829D-8C4F62152174}" srcOrd="0" destOrd="0" presId="urn:microsoft.com/office/officeart/2005/8/layout/list1"/>
    <dgm:cxn modelId="{17B7DF3C-0382-43A2-A31B-BA8D2A293E29}" srcId="{006D606E-4988-41C6-BA1F-1BF917712C08}" destId="{85A06700-DD09-4F4F-A1E7-3A4DC41B199E}" srcOrd="1" destOrd="0" parTransId="{37F1625C-67DF-40A7-8428-CA4F3A806E3C}" sibTransId="{CAB8641F-FB29-469C-B9E0-91E9EBB7571B}"/>
    <dgm:cxn modelId="{312E66D1-5B84-41C5-8393-F4A4FEFEB4FA}" type="presOf" srcId="{64C50BF7-3246-4811-9123-08E2A98EC618}" destId="{E382027A-C385-4A62-835A-077C11A2D86A}" srcOrd="1" destOrd="0" presId="urn:microsoft.com/office/officeart/2005/8/layout/list1"/>
    <dgm:cxn modelId="{154E69DA-2BA9-4AC8-9492-6E03B2FBB2A7}" srcId="{006D606E-4988-41C6-BA1F-1BF917712C08}" destId="{64C50BF7-3246-4811-9123-08E2A98EC618}" srcOrd="2" destOrd="0" parTransId="{1CCDCF27-CFBB-40BA-AB73-EE387448E40B}" sibTransId="{67A13BD0-398C-49A1-AD7F-B4DB0BD58AAA}"/>
    <dgm:cxn modelId="{13A17641-9E07-4BEF-AE4D-46F1935D9027}" type="presOf" srcId="{85A06700-DD09-4F4F-A1E7-3A4DC41B199E}" destId="{96C4F031-E61E-40AB-8041-8E1F42F3DFDB}" srcOrd="1" destOrd="0" presId="urn:microsoft.com/office/officeart/2005/8/layout/list1"/>
    <dgm:cxn modelId="{91FFE9FB-E4A0-4D40-930D-255A095FDFB1}" type="presOf" srcId="{64C50BF7-3246-4811-9123-08E2A98EC618}" destId="{4098F474-9096-4346-85E6-5A9EB5E26D91}" srcOrd="0" destOrd="0" presId="urn:microsoft.com/office/officeart/2005/8/layout/list1"/>
    <dgm:cxn modelId="{D25E4870-9C8B-455A-AC14-3E9D71CC33C5}" type="presOf" srcId="{C9848AD5-17DD-468C-8A75-D4AFBD385FB2}" destId="{D74609CD-E61D-4671-A856-B15674F43A70}" srcOrd="0" destOrd="0" presId="urn:microsoft.com/office/officeart/2005/8/layout/list1"/>
    <dgm:cxn modelId="{FC9210DA-CA1A-4454-87B0-A55E18E88C5B}" type="presOf" srcId="{C9848AD5-17DD-468C-8A75-D4AFBD385FB2}" destId="{E74F457A-6E77-4C50-9E2D-5F438B775345}" srcOrd="1" destOrd="0" presId="urn:microsoft.com/office/officeart/2005/8/layout/list1"/>
    <dgm:cxn modelId="{31463889-498A-46BC-A392-CA9602383473}" type="presOf" srcId="{006D606E-4988-41C6-BA1F-1BF917712C08}" destId="{E55D9319-2560-4DFF-84E4-609D1E6F6293}" srcOrd="0" destOrd="0" presId="urn:microsoft.com/office/officeart/2005/8/layout/list1"/>
    <dgm:cxn modelId="{D7369CD6-8BD4-46A7-8D13-E175B9DECA02}" srcId="{006D606E-4988-41C6-BA1F-1BF917712C08}" destId="{C9848AD5-17DD-468C-8A75-D4AFBD385FB2}" srcOrd="0" destOrd="0" parTransId="{920F167A-F1B5-4B80-99F0-1BD4735E2FF2}" sibTransId="{79C5BF23-A735-498F-B306-831B13F09DAC}"/>
    <dgm:cxn modelId="{2CA5D064-20BE-4E84-BDD8-6923BCD52FF6}" type="presParOf" srcId="{E55D9319-2560-4DFF-84E4-609D1E6F6293}" destId="{3B0C08D8-50A0-40CC-8930-F451BFE67EAB}" srcOrd="0" destOrd="0" presId="urn:microsoft.com/office/officeart/2005/8/layout/list1"/>
    <dgm:cxn modelId="{FF47BDD2-A1B4-4477-B5F1-7625649BE9A7}" type="presParOf" srcId="{3B0C08D8-50A0-40CC-8930-F451BFE67EAB}" destId="{D74609CD-E61D-4671-A856-B15674F43A70}" srcOrd="0" destOrd="0" presId="urn:microsoft.com/office/officeart/2005/8/layout/list1"/>
    <dgm:cxn modelId="{20EB4D71-B440-4755-A1D3-AE6765B96311}" type="presParOf" srcId="{3B0C08D8-50A0-40CC-8930-F451BFE67EAB}" destId="{E74F457A-6E77-4C50-9E2D-5F438B775345}" srcOrd="1" destOrd="0" presId="urn:microsoft.com/office/officeart/2005/8/layout/list1"/>
    <dgm:cxn modelId="{86C6BA8B-7C02-433F-B43D-E47FEE903E9C}" type="presParOf" srcId="{E55D9319-2560-4DFF-84E4-609D1E6F6293}" destId="{E2540BB8-A808-4F0F-A4F0-C011F5234022}" srcOrd="1" destOrd="0" presId="urn:microsoft.com/office/officeart/2005/8/layout/list1"/>
    <dgm:cxn modelId="{7DFDA76E-03D4-4276-8CE0-51BDB4AF89A5}" type="presParOf" srcId="{E55D9319-2560-4DFF-84E4-609D1E6F6293}" destId="{0D4CEF07-33A6-4C41-BBA9-66794600A5D9}" srcOrd="2" destOrd="0" presId="urn:microsoft.com/office/officeart/2005/8/layout/list1"/>
    <dgm:cxn modelId="{126B8E62-2930-44A0-B5E1-D5F9D5581DAF}" type="presParOf" srcId="{E55D9319-2560-4DFF-84E4-609D1E6F6293}" destId="{DB63921E-5F56-4324-BED7-7474A2E54808}" srcOrd="3" destOrd="0" presId="urn:microsoft.com/office/officeart/2005/8/layout/list1"/>
    <dgm:cxn modelId="{E4085F43-8059-435F-A44B-EAF8F393F6DE}" type="presParOf" srcId="{E55D9319-2560-4DFF-84E4-609D1E6F6293}" destId="{912B20C4-7AAB-45F4-83BA-7A8A3F73F679}" srcOrd="4" destOrd="0" presId="urn:microsoft.com/office/officeart/2005/8/layout/list1"/>
    <dgm:cxn modelId="{04B9AE7E-4BB1-4F48-BC3B-76DEC51917A1}" type="presParOf" srcId="{912B20C4-7AAB-45F4-83BA-7A8A3F73F679}" destId="{CBD90F9C-F10D-4E2A-829D-8C4F62152174}" srcOrd="0" destOrd="0" presId="urn:microsoft.com/office/officeart/2005/8/layout/list1"/>
    <dgm:cxn modelId="{543CF27A-527A-442B-93AD-277672CC4916}" type="presParOf" srcId="{912B20C4-7AAB-45F4-83BA-7A8A3F73F679}" destId="{96C4F031-E61E-40AB-8041-8E1F42F3DFDB}" srcOrd="1" destOrd="0" presId="urn:microsoft.com/office/officeart/2005/8/layout/list1"/>
    <dgm:cxn modelId="{FC521A58-5A58-491D-85E9-1683310D428D}" type="presParOf" srcId="{E55D9319-2560-4DFF-84E4-609D1E6F6293}" destId="{AF9EBF70-74F7-4738-A72B-93ECA4EDC795}" srcOrd="5" destOrd="0" presId="urn:microsoft.com/office/officeart/2005/8/layout/list1"/>
    <dgm:cxn modelId="{E44011D4-67D0-4CB1-A9E9-02178BB791F4}" type="presParOf" srcId="{E55D9319-2560-4DFF-84E4-609D1E6F6293}" destId="{24F68BAE-A2A8-4ABA-9C19-3D3C021F6549}" srcOrd="6" destOrd="0" presId="urn:microsoft.com/office/officeart/2005/8/layout/list1"/>
    <dgm:cxn modelId="{A208F157-E9FF-40FD-8C8D-73D0C4AC47C9}" type="presParOf" srcId="{E55D9319-2560-4DFF-84E4-609D1E6F6293}" destId="{8AF769ED-02D7-4400-9302-B76215FA7D18}" srcOrd="7" destOrd="0" presId="urn:microsoft.com/office/officeart/2005/8/layout/list1"/>
    <dgm:cxn modelId="{83028600-6479-4EB4-8FE8-D6AE94F97CCD}" type="presParOf" srcId="{E55D9319-2560-4DFF-84E4-609D1E6F6293}" destId="{64907323-1E78-436E-97EC-108D15EF8D05}" srcOrd="8" destOrd="0" presId="urn:microsoft.com/office/officeart/2005/8/layout/list1"/>
    <dgm:cxn modelId="{AC019893-C8F5-4B3C-B4A9-CB2570B71243}" type="presParOf" srcId="{64907323-1E78-436E-97EC-108D15EF8D05}" destId="{4098F474-9096-4346-85E6-5A9EB5E26D91}" srcOrd="0" destOrd="0" presId="urn:microsoft.com/office/officeart/2005/8/layout/list1"/>
    <dgm:cxn modelId="{9B2BFDA2-5364-4C0B-A424-C5572141E1D7}" type="presParOf" srcId="{64907323-1E78-436E-97EC-108D15EF8D05}" destId="{E382027A-C385-4A62-835A-077C11A2D86A}" srcOrd="1" destOrd="0" presId="urn:microsoft.com/office/officeart/2005/8/layout/list1"/>
    <dgm:cxn modelId="{B5E29FF3-08A6-4F47-81AD-C1CCAF408E39}" type="presParOf" srcId="{E55D9319-2560-4DFF-84E4-609D1E6F6293}" destId="{9FF5ED25-7AD6-431F-9E96-5702EE9E7FD0}" srcOrd="9" destOrd="0" presId="urn:microsoft.com/office/officeart/2005/8/layout/list1"/>
    <dgm:cxn modelId="{C99FBAA8-1E86-4EC6-8CF9-EE5F1D9F5D61}" type="presParOf" srcId="{E55D9319-2560-4DFF-84E4-609D1E6F6293}" destId="{FDD23781-B863-4A14-AB8E-B4EB3AB608AF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0AB82B-0BDC-4C99-98FD-D09781D95D22}" type="doc">
      <dgm:prSet loTypeId="urn:microsoft.com/office/officeart/2005/8/layout/list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947A2BE-0F02-4259-83DC-87F685AEE1CD}">
      <dgm:prSet phldrT="[Text]"/>
      <dgm:spPr/>
      <dgm:t>
        <a:bodyPr/>
        <a:lstStyle/>
        <a:p>
          <a:r>
            <a:rPr lang="en-US" dirty="0" smtClean="0"/>
            <a:t>Bohemia</a:t>
          </a:r>
          <a:endParaRPr lang="en-US" dirty="0"/>
        </a:p>
      </dgm:t>
    </dgm:pt>
    <dgm:pt modelId="{AAF6C451-4C69-4C32-9771-AD0803A658FC}" type="parTrans" cxnId="{DD8808DD-2428-4B6A-A2EB-F8245876B951}">
      <dgm:prSet/>
      <dgm:spPr/>
      <dgm:t>
        <a:bodyPr/>
        <a:lstStyle/>
        <a:p>
          <a:endParaRPr lang="en-US"/>
        </a:p>
      </dgm:t>
    </dgm:pt>
    <dgm:pt modelId="{2EE5F66B-DEC4-46A1-B1D9-0EC3CD244742}" type="sibTrans" cxnId="{DD8808DD-2428-4B6A-A2EB-F8245876B951}">
      <dgm:prSet/>
      <dgm:spPr/>
      <dgm:t>
        <a:bodyPr/>
        <a:lstStyle/>
        <a:p>
          <a:endParaRPr lang="en-US"/>
        </a:p>
      </dgm:t>
    </dgm:pt>
    <dgm:pt modelId="{8976BEFC-2062-4291-95DE-053516F75BB4}">
      <dgm:prSet phldrT="[Text]"/>
      <dgm:spPr/>
      <dgm:t>
        <a:bodyPr/>
        <a:lstStyle/>
        <a:p>
          <a:r>
            <a:rPr lang="en-US" dirty="0" smtClean="0"/>
            <a:t>Catalonia</a:t>
          </a:r>
          <a:endParaRPr lang="en-US" dirty="0"/>
        </a:p>
      </dgm:t>
    </dgm:pt>
    <dgm:pt modelId="{2DD3460B-E99A-4C64-A5CC-2896154EA7AD}" type="parTrans" cxnId="{A856C640-711F-4014-A0CD-614BF3A31F2B}">
      <dgm:prSet/>
      <dgm:spPr/>
      <dgm:t>
        <a:bodyPr/>
        <a:lstStyle/>
        <a:p>
          <a:endParaRPr lang="en-US"/>
        </a:p>
      </dgm:t>
    </dgm:pt>
    <dgm:pt modelId="{D68F458F-5255-4572-8AC2-660C044A694E}" type="sibTrans" cxnId="{A856C640-711F-4014-A0CD-614BF3A31F2B}">
      <dgm:prSet/>
      <dgm:spPr/>
      <dgm:t>
        <a:bodyPr/>
        <a:lstStyle/>
        <a:p>
          <a:endParaRPr lang="en-US"/>
        </a:p>
      </dgm:t>
    </dgm:pt>
    <dgm:pt modelId="{9280BEA7-9524-4E82-B4E6-44BF755C6D43}">
      <dgm:prSet phldrT="[Text]"/>
      <dgm:spPr/>
      <dgm:t>
        <a:bodyPr/>
        <a:lstStyle/>
        <a:p>
          <a:r>
            <a:rPr lang="en-US" dirty="0" smtClean="0"/>
            <a:t>Northern Italy</a:t>
          </a:r>
          <a:endParaRPr lang="en-US" dirty="0"/>
        </a:p>
      </dgm:t>
    </dgm:pt>
    <dgm:pt modelId="{F66B3972-EEB2-4A64-9AAA-21E83195848D}" type="parTrans" cxnId="{9F6D1D9C-6062-4A9C-8ADC-8ABD94A1A5DD}">
      <dgm:prSet/>
      <dgm:spPr/>
      <dgm:t>
        <a:bodyPr/>
        <a:lstStyle/>
        <a:p>
          <a:endParaRPr lang="en-US"/>
        </a:p>
      </dgm:t>
    </dgm:pt>
    <dgm:pt modelId="{2945D2E3-DF91-4181-B5DD-CE1C3561718B}" type="sibTrans" cxnId="{9F6D1D9C-6062-4A9C-8ADC-8ABD94A1A5DD}">
      <dgm:prSet/>
      <dgm:spPr/>
      <dgm:t>
        <a:bodyPr/>
        <a:lstStyle/>
        <a:p>
          <a:endParaRPr lang="en-US"/>
        </a:p>
      </dgm:t>
    </dgm:pt>
    <dgm:pt modelId="{C826C5F3-B371-4B22-B00B-D76621468DD9}">
      <dgm:prSet/>
      <dgm:spPr/>
      <dgm:t>
        <a:bodyPr/>
        <a:lstStyle/>
        <a:p>
          <a:r>
            <a:rPr lang="en-US" dirty="0" smtClean="0"/>
            <a:t>Developed a spinning industry</a:t>
          </a:r>
          <a:endParaRPr lang="en-US" dirty="0"/>
        </a:p>
      </dgm:t>
    </dgm:pt>
    <dgm:pt modelId="{A22BA8CB-40CD-48E9-B787-1E99DF63C6DC}" type="parTrans" cxnId="{6174DEA6-E2BC-4EF7-B75A-B6DCFFE8F490}">
      <dgm:prSet/>
      <dgm:spPr/>
      <dgm:t>
        <a:bodyPr/>
        <a:lstStyle/>
        <a:p>
          <a:endParaRPr lang="en-US"/>
        </a:p>
      </dgm:t>
    </dgm:pt>
    <dgm:pt modelId="{9B3263AE-CA7C-4869-9556-D9783C0B41E7}" type="sibTrans" cxnId="{6174DEA6-E2BC-4EF7-B75A-B6DCFFE8F490}">
      <dgm:prSet/>
      <dgm:spPr/>
      <dgm:t>
        <a:bodyPr/>
        <a:lstStyle/>
        <a:p>
          <a:endParaRPr lang="en-US"/>
        </a:p>
      </dgm:t>
    </dgm:pt>
    <dgm:pt modelId="{E104D9E7-F100-4956-87FC-CC02C763244B}">
      <dgm:prSet/>
      <dgm:spPr/>
      <dgm:t>
        <a:bodyPr/>
        <a:lstStyle/>
        <a:p>
          <a:r>
            <a:rPr lang="en-US" dirty="0" smtClean="0"/>
            <a:t>Processed more cotton than Belgium</a:t>
          </a:r>
          <a:endParaRPr lang="en-US" dirty="0"/>
        </a:p>
      </dgm:t>
    </dgm:pt>
    <dgm:pt modelId="{3821D6C8-959B-4F2C-9837-B7E1A462664C}" type="parTrans" cxnId="{981BF4CF-05C3-41A6-9F19-B1BEA5BE888D}">
      <dgm:prSet/>
      <dgm:spPr/>
      <dgm:t>
        <a:bodyPr/>
        <a:lstStyle/>
        <a:p>
          <a:endParaRPr lang="en-US"/>
        </a:p>
      </dgm:t>
    </dgm:pt>
    <dgm:pt modelId="{A4B22CBE-AED0-47A7-B18B-04F786F52CA7}" type="sibTrans" cxnId="{981BF4CF-05C3-41A6-9F19-B1BEA5BE888D}">
      <dgm:prSet/>
      <dgm:spPr/>
      <dgm:t>
        <a:bodyPr/>
        <a:lstStyle/>
        <a:p>
          <a:endParaRPr lang="en-US"/>
        </a:p>
      </dgm:t>
    </dgm:pt>
    <dgm:pt modelId="{C7AD772B-A494-4343-9AE4-A4A42C1C82CC}">
      <dgm:prSet/>
      <dgm:spPr/>
      <dgm:t>
        <a:bodyPr/>
        <a:lstStyle/>
        <a:p>
          <a:r>
            <a:rPr lang="en-US" dirty="0" smtClean="0"/>
            <a:t>Worked with spinning silk</a:t>
          </a:r>
          <a:endParaRPr lang="en-US" dirty="0"/>
        </a:p>
      </dgm:t>
    </dgm:pt>
    <dgm:pt modelId="{8CA42812-41A8-4DDF-AD60-6A2E491EAFBF}" type="parTrans" cxnId="{398623DA-EE61-4042-8881-721153A5F6E9}">
      <dgm:prSet/>
      <dgm:spPr/>
      <dgm:t>
        <a:bodyPr/>
        <a:lstStyle/>
        <a:p>
          <a:endParaRPr lang="en-US"/>
        </a:p>
      </dgm:t>
    </dgm:pt>
    <dgm:pt modelId="{E92AC011-79F7-49BD-BAF0-2F5E85B75AD3}" type="sibTrans" cxnId="{398623DA-EE61-4042-8881-721153A5F6E9}">
      <dgm:prSet/>
      <dgm:spPr/>
      <dgm:t>
        <a:bodyPr/>
        <a:lstStyle/>
        <a:p>
          <a:endParaRPr lang="en-US"/>
        </a:p>
      </dgm:t>
    </dgm:pt>
    <dgm:pt modelId="{5BE5B3C6-274C-473B-B437-79821548D73A}" type="pres">
      <dgm:prSet presAssocID="{EC0AB82B-0BDC-4C99-98FD-D09781D95D2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EF8AF5-97F6-421D-8EB4-BD90328A3AB1}" type="pres">
      <dgm:prSet presAssocID="{D947A2BE-0F02-4259-83DC-87F685AEE1CD}" presName="parentLin" presStyleCnt="0"/>
      <dgm:spPr/>
    </dgm:pt>
    <dgm:pt modelId="{DC75517B-C33C-42A5-980B-4240E4A768A1}" type="pres">
      <dgm:prSet presAssocID="{D947A2BE-0F02-4259-83DC-87F685AEE1C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3EF600E8-AA37-43B3-AD7D-38C765F62828}" type="pres">
      <dgm:prSet presAssocID="{D947A2BE-0F02-4259-83DC-87F685AEE1C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87AE7-86B5-4B62-945C-6D65115FD1B9}" type="pres">
      <dgm:prSet presAssocID="{D947A2BE-0F02-4259-83DC-87F685AEE1CD}" presName="negativeSpace" presStyleCnt="0"/>
      <dgm:spPr/>
    </dgm:pt>
    <dgm:pt modelId="{19651BB2-7D69-4FA1-B56B-17086FC2AA80}" type="pres">
      <dgm:prSet presAssocID="{D947A2BE-0F02-4259-83DC-87F685AEE1C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435C99-69D3-4182-B184-A1077ED5C43B}" type="pres">
      <dgm:prSet presAssocID="{2EE5F66B-DEC4-46A1-B1D9-0EC3CD244742}" presName="spaceBetweenRectangles" presStyleCnt="0"/>
      <dgm:spPr/>
    </dgm:pt>
    <dgm:pt modelId="{ECE565B9-03E8-43B0-92CF-7CA301DEC21F}" type="pres">
      <dgm:prSet presAssocID="{8976BEFC-2062-4291-95DE-053516F75BB4}" presName="parentLin" presStyleCnt="0"/>
      <dgm:spPr/>
    </dgm:pt>
    <dgm:pt modelId="{862E9C14-468C-425F-A894-7E2A892275B7}" type="pres">
      <dgm:prSet presAssocID="{8976BEFC-2062-4291-95DE-053516F75BB4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77E484C-409F-4F3D-A51F-A22CCF28C900}" type="pres">
      <dgm:prSet presAssocID="{8976BEFC-2062-4291-95DE-053516F75BB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6BE694-E44F-4777-A11E-E62C79B47CDB}" type="pres">
      <dgm:prSet presAssocID="{8976BEFC-2062-4291-95DE-053516F75BB4}" presName="negativeSpace" presStyleCnt="0"/>
      <dgm:spPr/>
    </dgm:pt>
    <dgm:pt modelId="{55CD482F-25B7-435F-9D28-734EAE129F5C}" type="pres">
      <dgm:prSet presAssocID="{8976BEFC-2062-4291-95DE-053516F75BB4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D06815-BFAF-4CC0-892F-3A9D7C352E04}" type="pres">
      <dgm:prSet presAssocID="{D68F458F-5255-4572-8AC2-660C044A694E}" presName="spaceBetweenRectangles" presStyleCnt="0"/>
      <dgm:spPr/>
    </dgm:pt>
    <dgm:pt modelId="{EF58FFB3-0386-4DFD-949F-C9508B2F275E}" type="pres">
      <dgm:prSet presAssocID="{9280BEA7-9524-4E82-B4E6-44BF755C6D43}" presName="parentLin" presStyleCnt="0"/>
      <dgm:spPr/>
    </dgm:pt>
    <dgm:pt modelId="{7E0610BC-9F94-44F3-AF25-1D58872381C1}" type="pres">
      <dgm:prSet presAssocID="{9280BEA7-9524-4E82-B4E6-44BF755C6D4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0D8122AC-F5E5-4FF4-BB2D-A72A064182D3}" type="pres">
      <dgm:prSet presAssocID="{9280BEA7-9524-4E82-B4E6-44BF755C6D4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FEBFB-D36B-4780-A0B1-020B64CE9EB2}" type="pres">
      <dgm:prSet presAssocID="{9280BEA7-9524-4E82-B4E6-44BF755C6D43}" presName="negativeSpace" presStyleCnt="0"/>
      <dgm:spPr/>
    </dgm:pt>
    <dgm:pt modelId="{D1D599D5-2007-4834-AAFF-55357FA7847D}" type="pres">
      <dgm:prSet presAssocID="{9280BEA7-9524-4E82-B4E6-44BF755C6D4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CAFB44-836A-4452-9387-B1D69146F9F4}" type="presOf" srcId="{9280BEA7-9524-4E82-B4E6-44BF755C6D43}" destId="{7E0610BC-9F94-44F3-AF25-1D58872381C1}" srcOrd="0" destOrd="0" presId="urn:microsoft.com/office/officeart/2005/8/layout/list1"/>
    <dgm:cxn modelId="{A856C640-711F-4014-A0CD-614BF3A31F2B}" srcId="{EC0AB82B-0BDC-4C99-98FD-D09781D95D22}" destId="{8976BEFC-2062-4291-95DE-053516F75BB4}" srcOrd="1" destOrd="0" parTransId="{2DD3460B-E99A-4C64-A5CC-2896154EA7AD}" sibTransId="{D68F458F-5255-4572-8AC2-660C044A694E}"/>
    <dgm:cxn modelId="{54023262-08F9-4C65-A405-AABF0F43E9BC}" type="presOf" srcId="{D947A2BE-0F02-4259-83DC-87F685AEE1CD}" destId="{DC75517B-C33C-42A5-980B-4240E4A768A1}" srcOrd="0" destOrd="0" presId="urn:microsoft.com/office/officeart/2005/8/layout/list1"/>
    <dgm:cxn modelId="{DD8808DD-2428-4B6A-A2EB-F8245876B951}" srcId="{EC0AB82B-0BDC-4C99-98FD-D09781D95D22}" destId="{D947A2BE-0F02-4259-83DC-87F685AEE1CD}" srcOrd="0" destOrd="0" parTransId="{AAF6C451-4C69-4C32-9771-AD0803A658FC}" sibTransId="{2EE5F66B-DEC4-46A1-B1D9-0EC3CD244742}"/>
    <dgm:cxn modelId="{9B1C883F-439A-4551-8E5E-03B89A8E3264}" type="presOf" srcId="{8976BEFC-2062-4291-95DE-053516F75BB4}" destId="{862E9C14-468C-425F-A894-7E2A892275B7}" srcOrd="0" destOrd="0" presId="urn:microsoft.com/office/officeart/2005/8/layout/list1"/>
    <dgm:cxn modelId="{7FB6999A-EB24-43F3-A1FA-B8AA916C38B7}" type="presOf" srcId="{9280BEA7-9524-4E82-B4E6-44BF755C6D43}" destId="{0D8122AC-F5E5-4FF4-BB2D-A72A064182D3}" srcOrd="1" destOrd="0" presId="urn:microsoft.com/office/officeart/2005/8/layout/list1"/>
    <dgm:cxn modelId="{04BF1791-A7FD-4CAF-A2C8-0088395EDD98}" type="presOf" srcId="{8976BEFC-2062-4291-95DE-053516F75BB4}" destId="{277E484C-409F-4F3D-A51F-A22CCF28C900}" srcOrd="1" destOrd="0" presId="urn:microsoft.com/office/officeart/2005/8/layout/list1"/>
    <dgm:cxn modelId="{C644D3D0-2933-484A-A04B-5E2E877EBDED}" type="presOf" srcId="{C7AD772B-A494-4343-9AE4-A4A42C1C82CC}" destId="{D1D599D5-2007-4834-AAFF-55357FA7847D}" srcOrd="0" destOrd="0" presId="urn:microsoft.com/office/officeart/2005/8/layout/list1"/>
    <dgm:cxn modelId="{981BF4CF-05C3-41A6-9F19-B1BEA5BE888D}" srcId="{8976BEFC-2062-4291-95DE-053516F75BB4}" destId="{E104D9E7-F100-4956-87FC-CC02C763244B}" srcOrd="0" destOrd="0" parTransId="{3821D6C8-959B-4F2C-9837-B7E1A462664C}" sibTransId="{A4B22CBE-AED0-47A7-B18B-04F786F52CA7}"/>
    <dgm:cxn modelId="{CDD8ECDC-5839-487D-927E-0497C80F1A8D}" type="presOf" srcId="{D947A2BE-0F02-4259-83DC-87F685AEE1CD}" destId="{3EF600E8-AA37-43B3-AD7D-38C765F62828}" srcOrd="1" destOrd="0" presId="urn:microsoft.com/office/officeart/2005/8/layout/list1"/>
    <dgm:cxn modelId="{9F6D1D9C-6062-4A9C-8ADC-8ABD94A1A5DD}" srcId="{EC0AB82B-0BDC-4C99-98FD-D09781D95D22}" destId="{9280BEA7-9524-4E82-B4E6-44BF755C6D43}" srcOrd="2" destOrd="0" parTransId="{F66B3972-EEB2-4A64-9AAA-21E83195848D}" sibTransId="{2945D2E3-DF91-4181-B5DD-CE1C3561718B}"/>
    <dgm:cxn modelId="{D1360AAB-6737-4CC6-94CB-452F62B2ADB5}" type="presOf" srcId="{EC0AB82B-0BDC-4C99-98FD-D09781D95D22}" destId="{5BE5B3C6-274C-473B-B437-79821548D73A}" srcOrd="0" destOrd="0" presId="urn:microsoft.com/office/officeart/2005/8/layout/list1"/>
    <dgm:cxn modelId="{B4C6680F-0017-4F3D-A687-75FC782C240E}" type="presOf" srcId="{C826C5F3-B371-4B22-B00B-D76621468DD9}" destId="{19651BB2-7D69-4FA1-B56B-17086FC2AA80}" srcOrd="0" destOrd="0" presId="urn:microsoft.com/office/officeart/2005/8/layout/list1"/>
    <dgm:cxn modelId="{0F6C1DBB-47CF-4616-B7CC-58B8B7B7DD27}" type="presOf" srcId="{E104D9E7-F100-4956-87FC-CC02C763244B}" destId="{55CD482F-25B7-435F-9D28-734EAE129F5C}" srcOrd="0" destOrd="0" presId="urn:microsoft.com/office/officeart/2005/8/layout/list1"/>
    <dgm:cxn modelId="{398623DA-EE61-4042-8881-721153A5F6E9}" srcId="{9280BEA7-9524-4E82-B4E6-44BF755C6D43}" destId="{C7AD772B-A494-4343-9AE4-A4A42C1C82CC}" srcOrd="0" destOrd="0" parTransId="{8CA42812-41A8-4DDF-AD60-6A2E491EAFBF}" sibTransId="{E92AC011-79F7-49BD-BAF0-2F5E85B75AD3}"/>
    <dgm:cxn modelId="{6174DEA6-E2BC-4EF7-B75A-B6DCFFE8F490}" srcId="{D947A2BE-0F02-4259-83DC-87F685AEE1CD}" destId="{C826C5F3-B371-4B22-B00B-D76621468DD9}" srcOrd="0" destOrd="0" parTransId="{A22BA8CB-40CD-48E9-B787-1E99DF63C6DC}" sibTransId="{9B3263AE-CA7C-4869-9556-D9783C0B41E7}"/>
    <dgm:cxn modelId="{21FF4723-9A06-4177-BFFF-FD53BCECEC26}" type="presParOf" srcId="{5BE5B3C6-274C-473B-B437-79821548D73A}" destId="{58EF8AF5-97F6-421D-8EB4-BD90328A3AB1}" srcOrd="0" destOrd="0" presId="urn:microsoft.com/office/officeart/2005/8/layout/list1"/>
    <dgm:cxn modelId="{06DC6AB0-098E-49F2-8F50-5A9A4B246160}" type="presParOf" srcId="{58EF8AF5-97F6-421D-8EB4-BD90328A3AB1}" destId="{DC75517B-C33C-42A5-980B-4240E4A768A1}" srcOrd="0" destOrd="0" presId="urn:microsoft.com/office/officeart/2005/8/layout/list1"/>
    <dgm:cxn modelId="{B41FC999-B3AB-4125-BF03-AB0B547D8329}" type="presParOf" srcId="{58EF8AF5-97F6-421D-8EB4-BD90328A3AB1}" destId="{3EF600E8-AA37-43B3-AD7D-38C765F62828}" srcOrd="1" destOrd="0" presId="urn:microsoft.com/office/officeart/2005/8/layout/list1"/>
    <dgm:cxn modelId="{EAE90F13-A320-4181-9697-A4F30862D1AF}" type="presParOf" srcId="{5BE5B3C6-274C-473B-B437-79821548D73A}" destId="{BDF87AE7-86B5-4B62-945C-6D65115FD1B9}" srcOrd="1" destOrd="0" presId="urn:microsoft.com/office/officeart/2005/8/layout/list1"/>
    <dgm:cxn modelId="{702064E6-1EB2-4594-BF85-7466B69588EE}" type="presParOf" srcId="{5BE5B3C6-274C-473B-B437-79821548D73A}" destId="{19651BB2-7D69-4FA1-B56B-17086FC2AA80}" srcOrd="2" destOrd="0" presId="urn:microsoft.com/office/officeart/2005/8/layout/list1"/>
    <dgm:cxn modelId="{7E824EE5-07F8-4ABB-8D01-6708EFBCB25F}" type="presParOf" srcId="{5BE5B3C6-274C-473B-B437-79821548D73A}" destId="{EB435C99-69D3-4182-B184-A1077ED5C43B}" srcOrd="3" destOrd="0" presId="urn:microsoft.com/office/officeart/2005/8/layout/list1"/>
    <dgm:cxn modelId="{6406A2C7-2376-4901-B7FA-870FEC3EF65B}" type="presParOf" srcId="{5BE5B3C6-274C-473B-B437-79821548D73A}" destId="{ECE565B9-03E8-43B0-92CF-7CA301DEC21F}" srcOrd="4" destOrd="0" presId="urn:microsoft.com/office/officeart/2005/8/layout/list1"/>
    <dgm:cxn modelId="{789DE9C3-9BD8-4D4B-BC1A-97C9C2F34845}" type="presParOf" srcId="{ECE565B9-03E8-43B0-92CF-7CA301DEC21F}" destId="{862E9C14-468C-425F-A894-7E2A892275B7}" srcOrd="0" destOrd="0" presId="urn:microsoft.com/office/officeart/2005/8/layout/list1"/>
    <dgm:cxn modelId="{B7C8A077-E4A7-41E3-8615-4DD6D537CBF4}" type="presParOf" srcId="{ECE565B9-03E8-43B0-92CF-7CA301DEC21F}" destId="{277E484C-409F-4F3D-A51F-A22CCF28C900}" srcOrd="1" destOrd="0" presId="urn:microsoft.com/office/officeart/2005/8/layout/list1"/>
    <dgm:cxn modelId="{FD112FDE-A206-4E2B-94BC-EAE6128B30D4}" type="presParOf" srcId="{5BE5B3C6-274C-473B-B437-79821548D73A}" destId="{036BE694-E44F-4777-A11E-E62C79B47CDB}" srcOrd="5" destOrd="0" presId="urn:microsoft.com/office/officeart/2005/8/layout/list1"/>
    <dgm:cxn modelId="{EC53F0E0-0882-4D6E-B441-1D84388CB09B}" type="presParOf" srcId="{5BE5B3C6-274C-473B-B437-79821548D73A}" destId="{55CD482F-25B7-435F-9D28-734EAE129F5C}" srcOrd="6" destOrd="0" presId="urn:microsoft.com/office/officeart/2005/8/layout/list1"/>
    <dgm:cxn modelId="{D26D95E9-896B-42F6-B3D9-8BAC2155A8DE}" type="presParOf" srcId="{5BE5B3C6-274C-473B-B437-79821548D73A}" destId="{61D06815-BFAF-4CC0-892F-3A9D7C352E04}" srcOrd="7" destOrd="0" presId="urn:microsoft.com/office/officeart/2005/8/layout/list1"/>
    <dgm:cxn modelId="{4DE75BFE-BECA-4E45-8D39-9D2D78DE31DF}" type="presParOf" srcId="{5BE5B3C6-274C-473B-B437-79821548D73A}" destId="{EF58FFB3-0386-4DFD-949F-C9508B2F275E}" srcOrd="8" destOrd="0" presId="urn:microsoft.com/office/officeart/2005/8/layout/list1"/>
    <dgm:cxn modelId="{F552CB25-72DA-460A-BCF2-792B3F2BFF63}" type="presParOf" srcId="{EF58FFB3-0386-4DFD-949F-C9508B2F275E}" destId="{7E0610BC-9F94-44F3-AF25-1D58872381C1}" srcOrd="0" destOrd="0" presId="urn:microsoft.com/office/officeart/2005/8/layout/list1"/>
    <dgm:cxn modelId="{D6F96D1B-F115-4F18-A46E-65D42E5BA49D}" type="presParOf" srcId="{EF58FFB3-0386-4DFD-949F-C9508B2F275E}" destId="{0D8122AC-F5E5-4FF4-BB2D-A72A064182D3}" srcOrd="1" destOrd="0" presId="urn:microsoft.com/office/officeart/2005/8/layout/list1"/>
    <dgm:cxn modelId="{32531AF9-B66C-40E5-8EB2-16BCDD77EBE8}" type="presParOf" srcId="{5BE5B3C6-274C-473B-B437-79821548D73A}" destId="{358FEBFB-D36B-4780-A0B1-020B64CE9EB2}" srcOrd="9" destOrd="0" presId="urn:microsoft.com/office/officeart/2005/8/layout/list1"/>
    <dgm:cxn modelId="{8B54C580-A398-4E55-83D0-D358CE38D13B}" type="presParOf" srcId="{5BE5B3C6-274C-473B-B437-79821548D73A}" destId="{D1D599D5-2007-4834-AAFF-55357FA7847D}" srcOrd="10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3974AC-D79C-4E9F-B47B-13EBB7385FC5}" type="doc">
      <dgm:prSet loTypeId="urn:microsoft.com/office/officeart/2005/8/layout/chevron2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52C8005-97D9-4FEA-B4F9-03EE34CD768D}">
      <dgm:prSet phldrT="[Text]" custT="1"/>
      <dgm:spPr/>
      <dgm:t>
        <a:bodyPr/>
        <a:lstStyle/>
        <a:p>
          <a:r>
            <a:rPr lang="en-US" sz="2000" b="1" smtClean="0"/>
            <a:t>Law of Self interest</a:t>
          </a:r>
          <a:endParaRPr lang="en-US" sz="2000" b="1" dirty="0"/>
        </a:p>
      </dgm:t>
    </dgm:pt>
    <dgm:pt modelId="{D5368C20-827D-4DD7-AF0C-BB8E6171A27D}" type="parTrans" cxnId="{4E9596FE-C1B3-46D5-9922-1F988CD108FB}">
      <dgm:prSet/>
      <dgm:spPr/>
      <dgm:t>
        <a:bodyPr/>
        <a:lstStyle/>
        <a:p>
          <a:endParaRPr lang="en-US"/>
        </a:p>
      </dgm:t>
    </dgm:pt>
    <dgm:pt modelId="{83E91E51-2F61-44E8-A328-5FE290017122}" type="sibTrans" cxnId="{4E9596FE-C1B3-46D5-9922-1F988CD108FB}">
      <dgm:prSet/>
      <dgm:spPr/>
      <dgm:t>
        <a:bodyPr/>
        <a:lstStyle/>
        <a:p>
          <a:endParaRPr lang="en-US"/>
        </a:p>
      </dgm:t>
    </dgm:pt>
    <dgm:pt modelId="{F8E83F08-027F-4A57-B962-739BE652F5AA}">
      <dgm:prSet phldrT="[Text]"/>
      <dgm:spPr/>
      <dgm:t>
        <a:bodyPr/>
        <a:lstStyle/>
        <a:p>
          <a:r>
            <a:rPr lang="en-US" dirty="0" smtClean="0"/>
            <a:t>People work for their own good</a:t>
          </a:r>
          <a:endParaRPr lang="en-US" dirty="0"/>
        </a:p>
      </dgm:t>
    </dgm:pt>
    <dgm:pt modelId="{E66C9922-3315-4BC9-9EDB-AA69B29F186F}" type="parTrans" cxnId="{CA331887-45BA-44F9-9479-3F055BE38628}">
      <dgm:prSet/>
      <dgm:spPr/>
      <dgm:t>
        <a:bodyPr/>
        <a:lstStyle/>
        <a:p>
          <a:endParaRPr lang="en-US"/>
        </a:p>
      </dgm:t>
    </dgm:pt>
    <dgm:pt modelId="{76385809-1E3A-44D2-B834-145A4199A005}" type="sibTrans" cxnId="{CA331887-45BA-44F9-9479-3F055BE38628}">
      <dgm:prSet/>
      <dgm:spPr/>
      <dgm:t>
        <a:bodyPr/>
        <a:lstStyle/>
        <a:p>
          <a:endParaRPr lang="en-US"/>
        </a:p>
      </dgm:t>
    </dgm:pt>
    <dgm:pt modelId="{68D0FB99-4F0E-4B0E-A0F1-527636ED2195}">
      <dgm:prSet phldrT="[Text]" custT="1"/>
      <dgm:spPr/>
      <dgm:t>
        <a:bodyPr/>
        <a:lstStyle/>
        <a:p>
          <a:r>
            <a:rPr lang="en-US" sz="2000" b="1" smtClean="0"/>
            <a:t>Law of Competition</a:t>
          </a:r>
          <a:endParaRPr lang="en-US" sz="2000" b="1" dirty="0"/>
        </a:p>
      </dgm:t>
    </dgm:pt>
    <dgm:pt modelId="{C8505F2B-2154-4E7C-ADEE-EB77A70B50ED}" type="parTrans" cxnId="{56654FC7-9976-49B6-A18A-FEC419640F53}">
      <dgm:prSet/>
      <dgm:spPr/>
      <dgm:t>
        <a:bodyPr/>
        <a:lstStyle/>
        <a:p>
          <a:endParaRPr lang="en-US"/>
        </a:p>
      </dgm:t>
    </dgm:pt>
    <dgm:pt modelId="{037B631D-154A-4091-B7D6-76FA7BB953AA}" type="sibTrans" cxnId="{56654FC7-9976-49B6-A18A-FEC419640F53}">
      <dgm:prSet/>
      <dgm:spPr/>
      <dgm:t>
        <a:bodyPr/>
        <a:lstStyle/>
        <a:p>
          <a:endParaRPr lang="en-US"/>
        </a:p>
      </dgm:t>
    </dgm:pt>
    <dgm:pt modelId="{4F2EED2A-A78A-401E-A097-DB1A87C0B5B0}">
      <dgm:prSet phldrT="[Text]"/>
      <dgm:spPr/>
      <dgm:t>
        <a:bodyPr/>
        <a:lstStyle/>
        <a:p>
          <a:r>
            <a:rPr lang="en-US" dirty="0" smtClean="0"/>
            <a:t>Competition forces people to make a better product</a:t>
          </a:r>
          <a:endParaRPr lang="en-US" dirty="0"/>
        </a:p>
      </dgm:t>
    </dgm:pt>
    <dgm:pt modelId="{3340B131-DDE8-49FA-8E51-8F3D46D8880F}" type="parTrans" cxnId="{56DA4748-C3E9-43AB-8353-E213E6CBA8E0}">
      <dgm:prSet/>
      <dgm:spPr/>
      <dgm:t>
        <a:bodyPr/>
        <a:lstStyle/>
        <a:p>
          <a:endParaRPr lang="en-US"/>
        </a:p>
      </dgm:t>
    </dgm:pt>
    <dgm:pt modelId="{366E06C1-13E7-4FDB-B91E-8A0A5E324857}" type="sibTrans" cxnId="{56DA4748-C3E9-43AB-8353-E213E6CBA8E0}">
      <dgm:prSet/>
      <dgm:spPr/>
      <dgm:t>
        <a:bodyPr/>
        <a:lstStyle/>
        <a:p>
          <a:endParaRPr lang="en-US"/>
        </a:p>
      </dgm:t>
    </dgm:pt>
    <dgm:pt modelId="{1F0AA5C6-E308-46D0-9E03-5841EC5DD70E}">
      <dgm:prSet phldrT="[Text]" custT="1"/>
      <dgm:spPr/>
      <dgm:t>
        <a:bodyPr/>
        <a:lstStyle/>
        <a:p>
          <a:r>
            <a:rPr lang="en-US" sz="2000" b="1" smtClean="0"/>
            <a:t>Law of Supply and Demand</a:t>
          </a:r>
          <a:endParaRPr lang="en-US" sz="2000" b="1" dirty="0"/>
        </a:p>
      </dgm:t>
    </dgm:pt>
    <dgm:pt modelId="{FC96D3FA-F0C6-47E7-8FF6-0AB3410783AA}" type="parTrans" cxnId="{58B5A201-C4E1-426F-960F-DBB794A093D0}">
      <dgm:prSet/>
      <dgm:spPr/>
      <dgm:t>
        <a:bodyPr/>
        <a:lstStyle/>
        <a:p>
          <a:endParaRPr lang="en-US"/>
        </a:p>
      </dgm:t>
    </dgm:pt>
    <dgm:pt modelId="{300CE0C0-29CC-4675-9193-18FD10792639}" type="sibTrans" cxnId="{58B5A201-C4E1-426F-960F-DBB794A093D0}">
      <dgm:prSet/>
      <dgm:spPr/>
      <dgm:t>
        <a:bodyPr/>
        <a:lstStyle/>
        <a:p>
          <a:endParaRPr lang="en-US"/>
        </a:p>
      </dgm:t>
    </dgm:pt>
    <dgm:pt modelId="{FE867688-B70D-47F0-B159-659234F53678}">
      <dgm:prSet phldrT="[Text]"/>
      <dgm:spPr/>
      <dgm:t>
        <a:bodyPr/>
        <a:lstStyle/>
        <a:p>
          <a:r>
            <a:rPr lang="en-US" dirty="0" smtClean="0"/>
            <a:t>Enough goods would be produced at the lowest possible prices to meet demand in a market economy</a:t>
          </a:r>
          <a:endParaRPr lang="en-US" dirty="0"/>
        </a:p>
      </dgm:t>
    </dgm:pt>
    <dgm:pt modelId="{F2BA6BF6-ABC6-404C-B22F-87BD154B38D1}" type="parTrans" cxnId="{68A456B0-DE79-4A07-A8BB-477428CA3F6F}">
      <dgm:prSet/>
      <dgm:spPr/>
      <dgm:t>
        <a:bodyPr/>
        <a:lstStyle/>
        <a:p>
          <a:endParaRPr lang="en-US"/>
        </a:p>
      </dgm:t>
    </dgm:pt>
    <dgm:pt modelId="{8EC40B0E-90F2-4218-833A-B144DF49F9B2}" type="sibTrans" cxnId="{68A456B0-DE79-4A07-A8BB-477428CA3F6F}">
      <dgm:prSet/>
      <dgm:spPr/>
      <dgm:t>
        <a:bodyPr/>
        <a:lstStyle/>
        <a:p>
          <a:endParaRPr lang="en-US"/>
        </a:p>
      </dgm:t>
    </dgm:pt>
    <dgm:pt modelId="{47D325DC-E65D-4A90-A0E6-8ACCD0EA06AA}" type="pres">
      <dgm:prSet presAssocID="{633974AC-D79C-4E9F-B47B-13EBB7385FC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07E78D-FC10-463B-BD24-5B558D9471E0}" type="pres">
      <dgm:prSet presAssocID="{352C8005-97D9-4FEA-B4F9-03EE34CD768D}" presName="composite" presStyleCnt="0"/>
      <dgm:spPr/>
    </dgm:pt>
    <dgm:pt modelId="{91ACE4CC-547E-4C7D-ABA3-00293ABBBE2B}" type="pres">
      <dgm:prSet presAssocID="{352C8005-97D9-4FEA-B4F9-03EE34CD768D}" presName="parentText" presStyleLbl="alignNode1" presStyleIdx="0" presStyleCnt="3" custScaleX="1113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372969-E3B0-4A60-85C1-68A4D5D82AC1}" type="pres">
      <dgm:prSet presAssocID="{352C8005-97D9-4FEA-B4F9-03EE34CD768D}" presName="descendantText" presStyleLbl="alignAcc1" presStyleIdx="0" presStyleCnt="3" custScaleX="100649" custLinFactNeighborX="15080" custLinFactNeighborY="-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98C16D-17F6-43AC-89E6-E8FCEF184955}" type="pres">
      <dgm:prSet presAssocID="{83E91E51-2F61-44E8-A328-5FE290017122}" presName="sp" presStyleCnt="0"/>
      <dgm:spPr/>
    </dgm:pt>
    <dgm:pt modelId="{9970EB24-BF00-4625-9042-1A8707C20EB1}" type="pres">
      <dgm:prSet presAssocID="{68D0FB99-4F0E-4B0E-A0F1-527636ED2195}" presName="composite" presStyleCnt="0"/>
      <dgm:spPr/>
    </dgm:pt>
    <dgm:pt modelId="{37EFC026-A91B-4EA0-A824-24B64D19A540}" type="pres">
      <dgm:prSet presAssocID="{68D0FB99-4F0E-4B0E-A0F1-527636ED219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5E258-5409-48B4-8935-1D40516C722F}" type="pres">
      <dgm:prSet presAssocID="{68D0FB99-4F0E-4B0E-A0F1-527636ED219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6C3638-A0BF-4166-BF3C-9296D257914B}" type="pres">
      <dgm:prSet presAssocID="{037B631D-154A-4091-B7D6-76FA7BB953AA}" presName="sp" presStyleCnt="0"/>
      <dgm:spPr/>
    </dgm:pt>
    <dgm:pt modelId="{BA274C9D-F27E-417D-A27B-7BEB5B718D30}" type="pres">
      <dgm:prSet presAssocID="{1F0AA5C6-E308-46D0-9E03-5841EC5DD70E}" presName="composite" presStyleCnt="0"/>
      <dgm:spPr/>
    </dgm:pt>
    <dgm:pt modelId="{7D2A402B-7B68-4919-826B-AE050A3FCDFC}" type="pres">
      <dgm:prSet presAssocID="{1F0AA5C6-E308-46D0-9E03-5841EC5DD70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F1F10-5D3F-456B-83C0-893C41EF44AF}" type="pres">
      <dgm:prSet presAssocID="{1F0AA5C6-E308-46D0-9E03-5841EC5DD70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331887-45BA-44F9-9479-3F055BE38628}" srcId="{352C8005-97D9-4FEA-B4F9-03EE34CD768D}" destId="{F8E83F08-027F-4A57-B962-739BE652F5AA}" srcOrd="0" destOrd="0" parTransId="{E66C9922-3315-4BC9-9EDB-AA69B29F186F}" sibTransId="{76385809-1E3A-44D2-B834-145A4199A005}"/>
    <dgm:cxn modelId="{68A456B0-DE79-4A07-A8BB-477428CA3F6F}" srcId="{1F0AA5C6-E308-46D0-9E03-5841EC5DD70E}" destId="{FE867688-B70D-47F0-B159-659234F53678}" srcOrd="0" destOrd="0" parTransId="{F2BA6BF6-ABC6-404C-B22F-87BD154B38D1}" sibTransId="{8EC40B0E-90F2-4218-833A-B144DF49F9B2}"/>
    <dgm:cxn modelId="{27DC1288-A9C1-425B-8F70-F11CEE191C03}" type="presOf" srcId="{633974AC-D79C-4E9F-B47B-13EBB7385FC5}" destId="{47D325DC-E65D-4A90-A0E6-8ACCD0EA06AA}" srcOrd="0" destOrd="0" presId="urn:microsoft.com/office/officeart/2005/8/layout/chevron2"/>
    <dgm:cxn modelId="{58B5A201-C4E1-426F-960F-DBB794A093D0}" srcId="{633974AC-D79C-4E9F-B47B-13EBB7385FC5}" destId="{1F0AA5C6-E308-46D0-9E03-5841EC5DD70E}" srcOrd="2" destOrd="0" parTransId="{FC96D3FA-F0C6-47E7-8FF6-0AB3410783AA}" sibTransId="{300CE0C0-29CC-4675-9193-18FD10792639}"/>
    <dgm:cxn modelId="{4E81C95D-153D-492E-B48B-1442A651A7E6}" type="presOf" srcId="{FE867688-B70D-47F0-B159-659234F53678}" destId="{24DF1F10-5D3F-456B-83C0-893C41EF44AF}" srcOrd="0" destOrd="0" presId="urn:microsoft.com/office/officeart/2005/8/layout/chevron2"/>
    <dgm:cxn modelId="{F51F57D5-6BCA-41A5-994B-85790E148686}" type="presOf" srcId="{4F2EED2A-A78A-401E-A097-DB1A87C0B5B0}" destId="{1A05E258-5409-48B4-8935-1D40516C722F}" srcOrd="0" destOrd="0" presId="urn:microsoft.com/office/officeart/2005/8/layout/chevron2"/>
    <dgm:cxn modelId="{56654FC7-9976-49B6-A18A-FEC419640F53}" srcId="{633974AC-D79C-4E9F-B47B-13EBB7385FC5}" destId="{68D0FB99-4F0E-4B0E-A0F1-527636ED2195}" srcOrd="1" destOrd="0" parTransId="{C8505F2B-2154-4E7C-ADEE-EB77A70B50ED}" sibTransId="{037B631D-154A-4091-B7D6-76FA7BB953AA}"/>
    <dgm:cxn modelId="{BDA33C2E-DBF9-414D-9CCC-52DD5A7F53F6}" type="presOf" srcId="{68D0FB99-4F0E-4B0E-A0F1-527636ED2195}" destId="{37EFC026-A91B-4EA0-A824-24B64D19A540}" srcOrd="0" destOrd="0" presId="urn:microsoft.com/office/officeart/2005/8/layout/chevron2"/>
    <dgm:cxn modelId="{4E9596FE-C1B3-46D5-9922-1F988CD108FB}" srcId="{633974AC-D79C-4E9F-B47B-13EBB7385FC5}" destId="{352C8005-97D9-4FEA-B4F9-03EE34CD768D}" srcOrd="0" destOrd="0" parTransId="{D5368C20-827D-4DD7-AF0C-BB8E6171A27D}" sibTransId="{83E91E51-2F61-44E8-A328-5FE290017122}"/>
    <dgm:cxn modelId="{56DA4748-C3E9-43AB-8353-E213E6CBA8E0}" srcId="{68D0FB99-4F0E-4B0E-A0F1-527636ED2195}" destId="{4F2EED2A-A78A-401E-A097-DB1A87C0B5B0}" srcOrd="0" destOrd="0" parTransId="{3340B131-DDE8-49FA-8E51-8F3D46D8880F}" sibTransId="{366E06C1-13E7-4FDB-B91E-8A0A5E324857}"/>
    <dgm:cxn modelId="{EC862B0D-2C03-4CAB-A389-0739FA40D61A}" type="presOf" srcId="{F8E83F08-027F-4A57-B962-739BE652F5AA}" destId="{01372969-E3B0-4A60-85C1-68A4D5D82AC1}" srcOrd="0" destOrd="0" presId="urn:microsoft.com/office/officeart/2005/8/layout/chevron2"/>
    <dgm:cxn modelId="{B0D87B27-541E-4A6B-AA49-5E7809EC3B9B}" type="presOf" srcId="{352C8005-97D9-4FEA-B4F9-03EE34CD768D}" destId="{91ACE4CC-547E-4C7D-ABA3-00293ABBBE2B}" srcOrd="0" destOrd="0" presId="urn:microsoft.com/office/officeart/2005/8/layout/chevron2"/>
    <dgm:cxn modelId="{BD87E99D-FF99-4C66-854D-5E7987E43707}" type="presOf" srcId="{1F0AA5C6-E308-46D0-9E03-5841EC5DD70E}" destId="{7D2A402B-7B68-4919-826B-AE050A3FCDFC}" srcOrd="0" destOrd="0" presId="urn:microsoft.com/office/officeart/2005/8/layout/chevron2"/>
    <dgm:cxn modelId="{74EF589D-3E2C-4198-983C-E6E658943939}" type="presParOf" srcId="{47D325DC-E65D-4A90-A0E6-8ACCD0EA06AA}" destId="{E507E78D-FC10-463B-BD24-5B558D9471E0}" srcOrd="0" destOrd="0" presId="urn:microsoft.com/office/officeart/2005/8/layout/chevron2"/>
    <dgm:cxn modelId="{AAFECF5D-8852-408C-953C-C6B665FFA11A}" type="presParOf" srcId="{E507E78D-FC10-463B-BD24-5B558D9471E0}" destId="{91ACE4CC-547E-4C7D-ABA3-00293ABBBE2B}" srcOrd="0" destOrd="0" presId="urn:microsoft.com/office/officeart/2005/8/layout/chevron2"/>
    <dgm:cxn modelId="{9DB49833-D144-4778-BB41-95FB8DA33FD6}" type="presParOf" srcId="{E507E78D-FC10-463B-BD24-5B558D9471E0}" destId="{01372969-E3B0-4A60-85C1-68A4D5D82AC1}" srcOrd="1" destOrd="0" presId="urn:microsoft.com/office/officeart/2005/8/layout/chevron2"/>
    <dgm:cxn modelId="{E5C8F24D-3430-48A3-A22E-1FBF6CDAAA2F}" type="presParOf" srcId="{47D325DC-E65D-4A90-A0E6-8ACCD0EA06AA}" destId="{1598C16D-17F6-43AC-89E6-E8FCEF184955}" srcOrd="1" destOrd="0" presId="urn:microsoft.com/office/officeart/2005/8/layout/chevron2"/>
    <dgm:cxn modelId="{581E6349-2315-4E34-9ED7-9C75C337D3A9}" type="presParOf" srcId="{47D325DC-E65D-4A90-A0E6-8ACCD0EA06AA}" destId="{9970EB24-BF00-4625-9042-1A8707C20EB1}" srcOrd="2" destOrd="0" presId="urn:microsoft.com/office/officeart/2005/8/layout/chevron2"/>
    <dgm:cxn modelId="{86AAB185-2166-49AE-A6BA-D1BF2814B750}" type="presParOf" srcId="{9970EB24-BF00-4625-9042-1A8707C20EB1}" destId="{37EFC026-A91B-4EA0-A824-24B64D19A540}" srcOrd="0" destOrd="0" presId="urn:microsoft.com/office/officeart/2005/8/layout/chevron2"/>
    <dgm:cxn modelId="{0DE5F3F0-3790-4542-A385-7553146BADD8}" type="presParOf" srcId="{9970EB24-BF00-4625-9042-1A8707C20EB1}" destId="{1A05E258-5409-48B4-8935-1D40516C722F}" srcOrd="1" destOrd="0" presId="urn:microsoft.com/office/officeart/2005/8/layout/chevron2"/>
    <dgm:cxn modelId="{2D8D174A-9F73-4C87-A339-1F623E94BFE5}" type="presParOf" srcId="{47D325DC-E65D-4A90-A0E6-8ACCD0EA06AA}" destId="{606C3638-A0BF-4166-BF3C-9296D257914B}" srcOrd="3" destOrd="0" presId="urn:microsoft.com/office/officeart/2005/8/layout/chevron2"/>
    <dgm:cxn modelId="{EBBDE0DC-059A-4DB4-88D9-0B3739C2B4A4}" type="presParOf" srcId="{47D325DC-E65D-4A90-A0E6-8ACCD0EA06AA}" destId="{BA274C9D-F27E-417D-A27B-7BEB5B718D30}" srcOrd="4" destOrd="0" presId="urn:microsoft.com/office/officeart/2005/8/layout/chevron2"/>
    <dgm:cxn modelId="{C302F8A0-5D2C-488F-BD29-1075BF7B9A16}" type="presParOf" srcId="{BA274C9D-F27E-417D-A27B-7BEB5B718D30}" destId="{7D2A402B-7B68-4919-826B-AE050A3FCDFC}" srcOrd="0" destOrd="0" presId="urn:microsoft.com/office/officeart/2005/8/layout/chevron2"/>
    <dgm:cxn modelId="{9C941115-71CB-423D-8E2A-196CD046B649}" type="presParOf" srcId="{BA274C9D-F27E-417D-A27B-7BEB5B718D30}" destId="{24DF1F10-5D3F-456B-83C0-893C41EF44AF}" srcOrd="1" destOrd="0" presId="urn:microsoft.com/office/officeart/2005/8/layout/chevron2"/>
  </dgm:cxnLst>
  <dgm:bg>
    <a:solidFill>
      <a:schemeClr val="bg1"/>
    </a:solidFill>
  </dgm:bg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6820C2-514C-4088-B3A3-9A12AB21B40E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ACF626-D2BA-4D8E-B93A-A7901508A943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Better wages = more population = more workers</a:t>
          </a:r>
          <a:endParaRPr lang="en-US" sz="1400" b="1" dirty="0">
            <a:solidFill>
              <a:schemeClr val="bg1"/>
            </a:solidFill>
          </a:endParaRPr>
        </a:p>
      </dgm:t>
    </dgm:pt>
    <dgm:pt modelId="{7990423A-EF77-4379-8486-28CA3385F502}" type="parTrans" cxnId="{C6BA06CC-CBB6-417E-BF6F-C412096F2D47}">
      <dgm:prSet/>
      <dgm:spPr/>
      <dgm:t>
        <a:bodyPr/>
        <a:lstStyle/>
        <a:p>
          <a:endParaRPr lang="en-US"/>
        </a:p>
      </dgm:t>
    </dgm:pt>
    <dgm:pt modelId="{5F6E455D-A23D-43CF-BF32-CF18E14123C3}" type="sibTrans" cxnId="{C6BA06CC-CBB6-417E-BF6F-C412096F2D47}">
      <dgm:prSet/>
      <dgm:spPr/>
      <dgm:t>
        <a:bodyPr/>
        <a:lstStyle/>
        <a:p>
          <a:endParaRPr lang="en-US"/>
        </a:p>
      </dgm:t>
    </dgm:pt>
    <dgm:pt modelId="{2D416480-C6A2-46CC-BCCB-FF4FD610A3E9}">
      <dgm:prSet phldrT="[Text]"/>
      <dgm:spPr/>
      <dgm:t>
        <a:bodyPr/>
        <a:lstStyle/>
        <a:p>
          <a:r>
            <a:rPr lang="en-US" dirty="0" smtClean="0"/>
            <a:t>New workers can be paid less b/c there are more of them</a:t>
          </a:r>
          <a:endParaRPr lang="en-US" dirty="0"/>
        </a:p>
      </dgm:t>
    </dgm:pt>
    <dgm:pt modelId="{B3F9D20F-5447-4379-870A-1A8293A34E79}" type="parTrans" cxnId="{F2837342-9C55-41C1-9519-37C86118782A}">
      <dgm:prSet/>
      <dgm:spPr/>
      <dgm:t>
        <a:bodyPr/>
        <a:lstStyle/>
        <a:p>
          <a:endParaRPr lang="en-US"/>
        </a:p>
      </dgm:t>
    </dgm:pt>
    <dgm:pt modelId="{D2617105-38E1-46EE-B8F7-34C660BEDE1F}" type="sibTrans" cxnId="{F2837342-9C55-41C1-9519-37C86118782A}">
      <dgm:prSet/>
      <dgm:spPr/>
      <dgm:t>
        <a:bodyPr/>
        <a:lstStyle/>
        <a:p>
          <a:endParaRPr lang="en-US"/>
        </a:p>
      </dgm:t>
    </dgm:pt>
    <dgm:pt modelId="{BFD39CB9-7A8F-465B-BF31-806EC3B21689}">
      <dgm:prSet phldrT="[Text]"/>
      <dgm:spPr/>
      <dgm:t>
        <a:bodyPr/>
        <a:lstStyle/>
        <a:p>
          <a:r>
            <a:rPr lang="en-US" dirty="0" smtClean="0"/>
            <a:t>Lower wages = lower population = fewer workers</a:t>
          </a:r>
          <a:endParaRPr lang="en-US" dirty="0"/>
        </a:p>
      </dgm:t>
    </dgm:pt>
    <dgm:pt modelId="{C1342771-3AEF-4B1D-940B-2CC91FCEEBC5}" type="parTrans" cxnId="{D1DDB06B-8A77-45AA-8C57-77F14B3E96BB}">
      <dgm:prSet/>
      <dgm:spPr/>
      <dgm:t>
        <a:bodyPr/>
        <a:lstStyle/>
        <a:p>
          <a:endParaRPr lang="en-US"/>
        </a:p>
      </dgm:t>
    </dgm:pt>
    <dgm:pt modelId="{C015F4AD-6B4D-475B-9B0F-369382BDA2A4}" type="sibTrans" cxnId="{D1DDB06B-8A77-45AA-8C57-77F14B3E96BB}">
      <dgm:prSet/>
      <dgm:spPr/>
      <dgm:t>
        <a:bodyPr/>
        <a:lstStyle/>
        <a:p>
          <a:endParaRPr lang="en-US"/>
        </a:p>
      </dgm:t>
    </dgm:pt>
    <dgm:pt modelId="{DC8064FA-F3B0-4528-9D85-6FDD3DE33715}" type="pres">
      <dgm:prSet presAssocID="{376820C2-514C-4088-B3A3-9A12AB21B40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2A98A5-859A-40AA-96B5-6AD69A954C4B}" type="pres">
      <dgm:prSet presAssocID="{00ACF626-D2BA-4D8E-B93A-A7901508A943}" presName="node" presStyleLbl="node1" presStyleIdx="0" presStyleCnt="3" custScaleX="104833" custScaleY="164624" custRadScaleRad="82426" custRadScaleInc="4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77460A-4D29-44B6-94C2-2ABA003AD427}" type="pres">
      <dgm:prSet presAssocID="{5F6E455D-A23D-43CF-BF32-CF18E14123C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ECD0AD93-EE3D-496F-9D5D-A0AB1E9591CE}" type="pres">
      <dgm:prSet presAssocID="{5F6E455D-A23D-43CF-BF32-CF18E14123C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BD631B4C-49B0-4EB1-BC0E-7E454A3C78F0}" type="pres">
      <dgm:prSet presAssocID="{2D416480-C6A2-46CC-BCCB-FF4FD610A3E9}" presName="node" presStyleLbl="node1" presStyleIdx="1" presStyleCnt="3" custScaleX="116267" custScaleY="152794" custRadScaleRad="98123" custRadScaleInc="-130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2DBD7-AF35-4477-BF01-CC886AA48D16}" type="pres">
      <dgm:prSet presAssocID="{D2617105-38E1-46EE-B8F7-34C660BEDE1F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D7D7721-45E9-4D9B-8E48-9AB0A881FAEB}" type="pres">
      <dgm:prSet presAssocID="{D2617105-38E1-46EE-B8F7-34C660BEDE1F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CB1E453-7730-46B0-BE9C-F9CF158CCC95}" type="pres">
      <dgm:prSet presAssocID="{BFD39CB9-7A8F-465B-BF31-806EC3B21689}" presName="node" presStyleLbl="node1" presStyleIdx="2" presStyleCnt="3" custScaleX="123603" custScaleY="170538" custRadScaleRad="90643" custRadScaleInc="15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EA49E7-E162-431A-8190-A1E7F71128B2}" type="pres">
      <dgm:prSet presAssocID="{C015F4AD-6B4D-475B-9B0F-369382BDA2A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24C53742-C6EB-4B71-A89B-1DDF55C75D4E}" type="pres">
      <dgm:prSet presAssocID="{C015F4AD-6B4D-475B-9B0F-369382BDA2A4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799E511-458C-4508-BA96-575F3A4DC166}" type="presOf" srcId="{2D416480-C6A2-46CC-BCCB-FF4FD610A3E9}" destId="{BD631B4C-49B0-4EB1-BC0E-7E454A3C78F0}" srcOrd="0" destOrd="0" presId="urn:microsoft.com/office/officeart/2005/8/layout/cycle7"/>
    <dgm:cxn modelId="{9A52DA86-E339-4F5C-879A-F410E32B82B1}" type="presOf" srcId="{C015F4AD-6B4D-475B-9B0F-369382BDA2A4}" destId="{16EA49E7-E162-431A-8190-A1E7F71128B2}" srcOrd="0" destOrd="0" presId="urn:microsoft.com/office/officeart/2005/8/layout/cycle7"/>
    <dgm:cxn modelId="{F2837342-9C55-41C1-9519-37C86118782A}" srcId="{376820C2-514C-4088-B3A3-9A12AB21B40E}" destId="{2D416480-C6A2-46CC-BCCB-FF4FD610A3E9}" srcOrd="1" destOrd="0" parTransId="{B3F9D20F-5447-4379-870A-1A8293A34E79}" sibTransId="{D2617105-38E1-46EE-B8F7-34C660BEDE1F}"/>
    <dgm:cxn modelId="{A86F7018-3EA7-46EE-81A9-ED286C9D14CB}" type="presOf" srcId="{5F6E455D-A23D-43CF-BF32-CF18E14123C3}" destId="{ECD0AD93-EE3D-496F-9D5D-A0AB1E9591CE}" srcOrd="1" destOrd="0" presId="urn:microsoft.com/office/officeart/2005/8/layout/cycle7"/>
    <dgm:cxn modelId="{363283ED-3915-4AFA-8DB2-30F106C499CC}" type="presOf" srcId="{BFD39CB9-7A8F-465B-BF31-806EC3B21689}" destId="{ECB1E453-7730-46B0-BE9C-F9CF158CCC95}" srcOrd="0" destOrd="0" presId="urn:microsoft.com/office/officeart/2005/8/layout/cycle7"/>
    <dgm:cxn modelId="{D1DDB06B-8A77-45AA-8C57-77F14B3E96BB}" srcId="{376820C2-514C-4088-B3A3-9A12AB21B40E}" destId="{BFD39CB9-7A8F-465B-BF31-806EC3B21689}" srcOrd="2" destOrd="0" parTransId="{C1342771-3AEF-4B1D-940B-2CC91FCEEBC5}" sibTransId="{C015F4AD-6B4D-475B-9B0F-369382BDA2A4}"/>
    <dgm:cxn modelId="{7C1AD391-3A14-4BEC-8F35-1D35976216FF}" type="presOf" srcId="{D2617105-38E1-46EE-B8F7-34C660BEDE1F}" destId="{CD62DBD7-AF35-4477-BF01-CC886AA48D16}" srcOrd="0" destOrd="0" presId="urn:microsoft.com/office/officeart/2005/8/layout/cycle7"/>
    <dgm:cxn modelId="{ED5382A0-76F9-4DEC-B512-1A7FB9DB6AB5}" type="presOf" srcId="{00ACF626-D2BA-4D8E-B93A-A7901508A943}" destId="{2F2A98A5-859A-40AA-96B5-6AD69A954C4B}" srcOrd="0" destOrd="0" presId="urn:microsoft.com/office/officeart/2005/8/layout/cycle7"/>
    <dgm:cxn modelId="{C73CF862-7AF0-4D03-B58F-92596FA54075}" type="presOf" srcId="{D2617105-38E1-46EE-B8F7-34C660BEDE1F}" destId="{FD7D7721-45E9-4D9B-8E48-9AB0A881FAEB}" srcOrd="1" destOrd="0" presId="urn:microsoft.com/office/officeart/2005/8/layout/cycle7"/>
    <dgm:cxn modelId="{D86DF25D-C6B7-4611-899B-5A1DB1A8A239}" type="presOf" srcId="{376820C2-514C-4088-B3A3-9A12AB21B40E}" destId="{DC8064FA-F3B0-4528-9D85-6FDD3DE33715}" srcOrd="0" destOrd="0" presId="urn:microsoft.com/office/officeart/2005/8/layout/cycle7"/>
    <dgm:cxn modelId="{96679642-2FE6-456E-8EBE-0C9E46D95FFF}" type="presOf" srcId="{C015F4AD-6B4D-475B-9B0F-369382BDA2A4}" destId="{24C53742-C6EB-4B71-A89B-1DDF55C75D4E}" srcOrd="1" destOrd="0" presId="urn:microsoft.com/office/officeart/2005/8/layout/cycle7"/>
    <dgm:cxn modelId="{C6BA06CC-CBB6-417E-BF6F-C412096F2D47}" srcId="{376820C2-514C-4088-B3A3-9A12AB21B40E}" destId="{00ACF626-D2BA-4D8E-B93A-A7901508A943}" srcOrd="0" destOrd="0" parTransId="{7990423A-EF77-4379-8486-28CA3385F502}" sibTransId="{5F6E455D-A23D-43CF-BF32-CF18E14123C3}"/>
    <dgm:cxn modelId="{7D4ADC69-7FC1-47E0-8EAC-E29D9F08469A}" type="presOf" srcId="{5F6E455D-A23D-43CF-BF32-CF18E14123C3}" destId="{FE77460A-4D29-44B6-94C2-2ABA003AD427}" srcOrd="0" destOrd="0" presId="urn:microsoft.com/office/officeart/2005/8/layout/cycle7"/>
    <dgm:cxn modelId="{EC7F411A-988B-4E53-BE15-AAD79FCBF1FE}" type="presParOf" srcId="{DC8064FA-F3B0-4528-9D85-6FDD3DE33715}" destId="{2F2A98A5-859A-40AA-96B5-6AD69A954C4B}" srcOrd="0" destOrd="0" presId="urn:microsoft.com/office/officeart/2005/8/layout/cycle7"/>
    <dgm:cxn modelId="{E20339DD-4133-4693-9E2A-BB5B5DA25B33}" type="presParOf" srcId="{DC8064FA-F3B0-4528-9D85-6FDD3DE33715}" destId="{FE77460A-4D29-44B6-94C2-2ABA003AD427}" srcOrd="1" destOrd="0" presId="urn:microsoft.com/office/officeart/2005/8/layout/cycle7"/>
    <dgm:cxn modelId="{E7A5C011-8E49-4F5A-B79B-2EA0BD1C186E}" type="presParOf" srcId="{FE77460A-4D29-44B6-94C2-2ABA003AD427}" destId="{ECD0AD93-EE3D-496F-9D5D-A0AB1E9591CE}" srcOrd="0" destOrd="0" presId="urn:microsoft.com/office/officeart/2005/8/layout/cycle7"/>
    <dgm:cxn modelId="{93E20B73-B421-420D-9272-8F637E13870D}" type="presParOf" srcId="{DC8064FA-F3B0-4528-9D85-6FDD3DE33715}" destId="{BD631B4C-49B0-4EB1-BC0E-7E454A3C78F0}" srcOrd="2" destOrd="0" presId="urn:microsoft.com/office/officeart/2005/8/layout/cycle7"/>
    <dgm:cxn modelId="{8C562DAD-F352-420E-BEF2-968CF0121EED}" type="presParOf" srcId="{DC8064FA-F3B0-4528-9D85-6FDD3DE33715}" destId="{CD62DBD7-AF35-4477-BF01-CC886AA48D16}" srcOrd="3" destOrd="0" presId="urn:microsoft.com/office/officeart/2005/8/layout/cycle7"/>
    <dgm:cxn modelId="{B0A8B32E-5340-434A-B39F-EDD73FC66359}" type="presParOf" srcId="{CD62DBD7-AF35-4477-BF01-CC886AA48D16}" destId="{FD7D7721-45E9-4D9B-8E48-9AB0A881FAEB}" srcOrd="0" destOrd="0" presId="urn:microsoft.com/office/officeart/2005/8/layout/cycle7"/>
    <dgm:cxn modelId="{76377999-0FED-4D9F-B0CE-F479320DBEB6}" type="presParOf" srcId="{DC8064FA-F3B0-4528-9D85-6FDD3DE33715}" destId="{ECB1E453-7730-46B0-BE9C-F9CF158CCC95}" srcOrd="4" destOrd="0" presId="urn:microsoft.com/office/officeart/2005/8/layout/cycle7"/>
    <dgm:cxn modelId="{4607F710-87CE-4C24-8D6B-A3933E29AC17}" type="presParOf" srcId="{DC8064FA-F3B0-4528-9D85-6FDD3DE33715}" destId="{16EA49E7-E162-431A-8190-A1E7F71128B2}" srcOrd="5" destOrd="0" presId="urn:microsoft.com/office/officeart/2005/8/layout/cycle7"/>
    <dgm:cxn modelId="{FC79B49D-C808-43DB-BE13-3B595424713E}" type="presParOf" srcId="{16EA49E7-E162-431A-8190-A1E7F71128B2}" destId="{24C53742-C6EB-4B71-A89B-1DDF55C75D4E}" srcOrd="0" destOrd="0" presId="urn:microsoft.com/office/officeart/2005/8/layout/cycle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F04E7-48B0-441A-82EC-A853FCD96B54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3FC6F-7EAF-4EA6-BF8E-35FB07402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3FC6F-7EAF-4EA6-BF8E-35FB07402ABD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60488-CCE6-4B64-969E-1669812D9978}" type="datetimeFigureOut">
              <a:rPr lang="en-US" smtClean="0"/>
              <a:pPr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81429-B4B5-47E6-9B3B-F04B502B4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gif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gi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98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Relationship Id="rId9" Type="http://schemas.openxmlformats.org/officeDocument/2006/relationships/diagramColors" Target="../diagrams/colors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01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0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gif"/><Relationship Id="rId4" Type="http://schemas.openxmlformats.org/officeDocument/2006/relationships/image" Target="../media/image12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The Industrial Revolution</a:t>
            </a:r>
            <a:endParaRPr lang="en-US" sz="5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1700 - 1900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eeddri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5120476"/>
            <a:ext cx="3124200" cy="1737523"/>
          </a:xfrm>
          <a:prstGeom prst="rect">
            <a:avLst/>
          </a:prstGeom>
        </p:spPr>
      </p:pic>
      <p:pic>
        <p:nvPicPr>
          <p:cNvPr id="10" name="Picture 9" descr="jethro tu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3200400"/>
            <a:ext cx="1888236" cy="2400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gency FB" pitchFamily="34" charset="0"/>
              </a:rPr>
              <a:t>The Beginnings of 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gency FB" pitchFamily="34" charset="0"/>
              </a:rPr>
              <a:t>Industrialization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gency FB" pitchFamily="34" charset="0"/>
              </a:rPr>
              <a:t>Began in Britain with changes in farming</a:t>
            </a:r>
            <a:endParaRPr lang="en-US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574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Wealthy landowners began buying up small village farms and then separating the land with fences</a:t>
            </a:r>
            <a:endParaRPr lang="en-US" dirty="0"/>
          </a:p>
        </p:txBody>
      </p:sp>
      <p:pic>
        <p:nvPicPr>
          <p:cNvPr id="7" name="Picture 6" descr="enclosures-ara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52800"/>
            <a:ext cx="3251200" cy="2438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7432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are called </a:t>
            </a:r>
            <a:r>
              <a:rPr lang="en-US" dirty="0" smtClean="0">
                <a:solidFill>
                  <a:srgbClr val="FF0000"/>
                </a:solidFill>
              </a:rPr>
              <a:t>enclosures </a:t>
            </a:r>
            <a:r>
              <a:rPr lang="en-US" dirty="0" smtClean="0"/>
              <a:t>and they meant larger fields to grow crops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3276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Farmers like </a:t>
            </a:r>
            <a:r>
              <a:rPr lang="en-US" dirty="0" err="1" smtClean="0">
                <a:solidFill>
                  <a:srgbClr val="FF0000"/>
                </a:solidFill>
              </a:rPr>
              <a:t>Jethro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Tull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could now </a:t>
            </a:r>
            <a:r>
              <a:rPr lang="en-US" dirty="0" smtClean="0">
                <a:solidFill>
                  <a:schemeClr val="bg1"/>
                </a:solidFill>
              </a:rPr>
              <a:t>experi</a:t>
            </a:r>
            <a:r>
              <a:rPr lang="en-US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ment </a:t>
            </a:r>
            <a:r>
              <a:rPr lang="en-US" dirty="0" smtClean="0"/>
              <a:t>with better ways to seed.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0" y="46482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invented the </a:t>
            </a:r>
            <a:r>
              <a:rPr lang="en-US" dirty="0" smtClean="0">
                <a:solidFill>
                  <a:srgbClr val="FF0000"/>
                </a:solidFill>
              </a:rPr>
              <a:t>seed drill</a:t>
            </a:r>
            <a:r>
              <a:rPr lang="en-US" dirty="0" smtClean="0"/>
              <a:t> which meant farmers could plant well seeded straight rows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op-rotation.jpg"/>
          <p:cNvPicPr preferRelativeResize="0">
            <a:picLocks/>
          </p:cNvPicPr>
          <p:nvPr/>
        </p:nvPicPr>
        <p:blipFill>
          <a:blip r:embed="rId3"/>
          <a:srcRect l="14000" t="7206" r="12000" b="6306"/>
          <a:stretch>
            <a:fillRect/>
          </a:stretch>
        </p:blipFill>
        <p:spPr>
          <a:xfrm>
            <a:off x="1828800" y="2895600"/>
            <a:ext cx="2743200" cy="259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219200"/>
            <a:ext cx="2929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Baskerville Old Face" pitchFamily="18" charset="0"/>
              </a:rPr>
              <a:t>Crop Rotation:</a:t>
            </a:r>
            <a:endParaRPr lang="en-US" sz="3600" dirty="0">
              <a:solidFill>
                <a:srgbClr val="00B050"/>
              </a:solidFill>
              <a:latin typeface="Baskerville Old Face" pitchFamily="18" charset="0"/>
            </a:endParaRPr>
          </a:p>
        </p:txBody>
      </p:sp>
      <p:pic>
        <p:nvPicPr>
          <p:cNvPr id="6" name="Picture 5" descr="charles townshen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6381" y="4038600"/>
            <a:ext cx="2237619" cy="281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34290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Charles Townshend introduced this idea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17526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gency FB" pitchFamily="34" charset="0"/>
              </a:rPr>
              <a:t>Crop rotation says that if you divide a field into different crops you should move those crops to a different part of the field next season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uhaus 93" pitchFamily="82" charset="0"/>
              </a:rPr>
              <a:t>People also tried new harvesting methods now, including:</a:t>
            </a:r>
            <a:endParaRPr lang="en-US" sz="36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5400" b="1" cap="none" spc="0" dirty="0" smtClean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Large landowners brought in tenant farmers to work on their land</a:t>
            </a:r>
            <a:endParaRPr lang="en-US" sz="54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95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rgbClr val="FF3399"/>
                </a:solidFill>
                <a:latin typeface="Arial Black" pitchFamily="34" charset="0"/>
              </a:rPr>
              <a:t>A tenant farmer was a person who worked on another person’s land and paid rent there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rgbClr val="FF3399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267200"/>
            <a:ext cx="8816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Bauhaus 93" pitchFamily="82" charset="0"/>
              </a:rPr>
              <a:t>If you didn’t want to do this you had to move to the city  and hope to find work there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Livestock breeders began to wor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 on making better animals as well</a:t>
            </a:r>
            <a:endParaRPr lang="en-US" sz="2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838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Robert Bakewell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3" descr="bakewell_robe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2362200" cy="30497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14800" y="1752600"/>
            <a:ext cx="337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Increased mutton </a:t>
            </a:r>
            <a:r>
              <a:rPr lang="en-US" dirty="0">
                <a:solidFill>
                  <a:prstClr val="black"/>
                </a:solidFill>
              </a:rPr>
              <a:t>output by only allowing his best sheep to breed</a:t>
            </a:r>
            <a:endParaRPr lang="en-US" dirty="0"/>
          </a:p>
        </p:txBody>
      </p:sp>
      <p:pic>
        <p:nvPicPr>
          <p:cNvPr id="6" name="Picture 5" descr="shee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2514600"/>
            <a:ext cx="2971800" cy="2209800"/>
          </a:xfrm>
          <a:prstGeom prst="rect">
            <a:avLst/>
          </a:prstGeom>
        </p:spPr>
      </p:pic>
      <p:pic>
        <p:nvPicPr>
          <p:cNvPr id="7" name="Picture 6" descr="sheep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514600"/>
            <a:ext cx="2857500" cy="2209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62400" y="4876800"/>
            <a:ext cx="444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Lambs increased in size from 18 to 50 pounds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486400"/>
            <a:ext cx="586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increases the supply of meat available to the population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" y="58674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As food supplies grow and living conditions improve, the population grows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4400" y="6248400"/>
            <a:ext cx="8124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A growing population means a growing demand for “stuff.”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Old English Text MT" pitchFamily="66" charset="0"/>
              </a:rPr>
              <a:t>Why does industrialization begin in England?</a:t>
            </a:r>
            <a:endParaRPr lang="en-US" sz="4400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latin typeface="Old English Text M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76400"/>
            <a:ext cx="4244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FFFF00"/>
                  </a:solidFill>
                </a:ln>
              </a:rPr>
              <a:t>Because they have many natural resources</a:t>
            </a:r>
            <a:endParaRPr lang="en-US" b="1" dirty="0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2057400"/>
            <a:ext cx="57515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B0F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Water </a:t>
            </a:r>
            <a:r>
              <a:rPr lang="en-US" b="1" dirty="0" smtClean="0"/>
              <a:t>– to run factories and machines</a:t>
            </a:r>
          </a:p>
          <a:p>
            <a:r>
              <a:rPr lang="en-US" b="1" dirty="0" smtClean="0"/>
              <a:t>Coal – for power</a:t>
            </a:r>
          </a:p>
          <a:p>
            <a:r>
              <a:rPr lang="en-US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Iron ore </a:t>
            </a:r>
            <a:r>
              <a:rPr lang="en-US" b="1" dirty="0" smtClean="0"/>
              <a:t>– for construction of machines tools and buildings</a:t>
            </a:r>
          </a:p>
          <a:p>
            <a:r>
              <a:rPr lang="en-US" b="1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</a:rPr>
              <a:t>Rivers</a:t>
            </a:r>
            <a:r>
              <a:rPr lang="en-US" b="1" dirty="0" smtClean="0"/>
              <a:t> – for transportation</a:t>
            </a:r>
          </a:p>
          <a:p>
            <a:r>
              <a:rPr lang="en-US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Deep Harbors </a:t>
            </a:r>
            <a:r>
              <a:rPr lang="en-US" b="1" dirty="0" smtClean="0"/>
              <a:t>– For shipping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0" y="3657600"/>
            <a:ext cx="4786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n>
                  <a:solidFill>
                    <a:srgbClr val="FFFF00"/>
                  </a:solidFill>
                </a:ln>
                <a:solidFill>
                  <a:prstClr val="black"/>
                </a:solidFill>
              </a:rPr>
              <a:t>Because </a:t>
            </a:r>
            <a:r>
              <a:rPr lang="en-US" b="1" dirty="0" smtClean="0">
                <a:ln>
                  <a:solidFill>
                    <a:srgbClr val="FFFF00"/>
                  </a:solidFill>
                </a:ln>
                <a:solidFill>
                  <a:prstClr val="black"/>
                </a:solidFill>
              </a:rPr>
              <a:t>they have a growing economy</a:t>
            </a:r>
            <a:endParaRPr lang="en-US" b="1" dirty="0">
              <a:ln>
                <a:solidFill>
                  <a:srgbClr val="FFFF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181600"/>
            <a:ext cx="4786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n>
                  <a:solidFill>
                    <a:srgbClr val="FFFF00"/>
                  </a:solidFill>
                </a:ln>
                <a:solidFill>
                  <a:prstClr val="black"/>
                </a:solidFill>
              </a:rPr>
              <a:t>Because </a:t>
            </a:r>
            <a:r>
              <a:rPr lang="en-US" b="1" dirty="0" smtClean="0">
                <a:ln>
                  <a:solidFill>
                    <a:srgbClr val="FFFF00"/>
                  </a:solidFill>
                </a:ln>
                <a:solidFill>
                  <a:prstClr val="black"/>
                </a:solidFill>
              </a:rPr>
              <a:t>they have a stable government</a:t>
            </a:r>
            <a:endParaRPr lang="en-US" b="1" dirty="0">
              <a:ln>
                <a:solidFill>
                  <a:srgbClr val="FFFF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4191000"/>
            <a:ext cx="40793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Business people invest in new inventions</a:t>
            </a:r>
          </a:p>
          <a:p>
            <a:r>
              <a:rPr lang="en-US" b="1" dirty="0" smtClean="0"/>
              <a:t>Loans are available for expansion</a:t>
            </a:r>
          </a:p>
          <a:p>
            <a:r>
              <a:rPr lang="en-US" b="1" dirty="0" smtClean="0"/>
              <a:t>Britain is increasing overseas trade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5638800"/>
            <a:ext cx="5049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Britain took part in wars, BUT not on their own soil</a:t>
            </a:r>
          </a:p>
          <a:p>
            <a:r>
              <a:rPr lang="en-US" b="1" dirty="0" smtClean="0"/>
              <a:t>Military was successful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rkwright.jpg"/>
          <p:cNvPicPr>
            <a:picLocks noChangeAspect="1"/>
          </p:cNvPicPr>
          <p:nvPr/>
        </p:nvPicPr>
        <p:blipFill>
          <a:blip r:embed="rId3"/>
          <a:srcRect l="61050"/>
          <a:stretch>
            <a:fillRect/>
          </a:stretch>
        </p:blipFill>
        <p:spPr>
          <a:xfrm>
            <a:off x="2514600" y="4343400"/>
            <a:ext cx="893477" cy="1514475"/>
          </a:xfrm>
          <a:prstGeom prst="rect">
            <a:avLst/>
          </a:prstGeom>
        </p:spPr>
      </p:pic>
      <p:pic>
        <p:nvPicPr>
          <p:cNvPr id="16" name="Picture 15" descr="jenn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429000"/>
            <a:ext cx="1728787" cy="1064713"/>
          </a:xfrm>
          <a:prstGeom prst="rect">
            <a:avLst/>
          </a:prstGeom>
        </p:spPr>
      </p:pic>
      <p:pic>
        <p:nvPicPr>
          <p:cNvPr id="15" name="Picture 14" descr="hargreaves.jpg"/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514600" y="2819400"/>
            <a:ext cx="1208260" cy="1595437"/>
          </a:xfrm>
          <a:prstGeom prst="rect">
            <a:avLst/>
          </a:prstGeom>
        </p:spPr>
      </p:pic>
      <p:pic>
        <p:nvPicPr>
          <p:cNvPr id="7" name="Picture 6" descr="flying shutt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1600200"/>
            <a:ext cx="1828800" cy="17221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Inventions Spur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Industrialization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914400"/>
            <a:ext cx="45368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/>
                <a:solidFill>
                  <a:schemeClr val="accent3"/>
                </a:solidFill>
                <a:effectLst/>
                <a:latin typeface="Baskerville Old Face" pitchFamily="18" charset="0"/>
              </a:rPr>
              <a:t>The Textile 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Baskerville Old Face" pitchFamily="18" charset="0"/>
              </a:rPr>
              <a:t>Industry:</a:t>
            </a:r>
            <a:endParaRPr lang="en-US" sz="4000" b="1" cap="none" spc="0" dirty="0">
              <a:ln/>
              <a:solidFill>
                <a:schemeClr val="accent3"/>
              </a:solidFill>
              <a:effectLst/>
              <a:latin typeface="Baskerville Old Fac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752600"/>
            <a:ext cx="179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1733 – John Kay  </a:t>
            </a:r>
            <a:endParaRPr lang="en-US" dirty="0"/>
          </a:p>
        </p:txBody>
      </p:sp>
      <p:pic>
        <p:nvPicPr>
          <p:cNvPr id="5" name="Picture 4" descr="john ka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1447800"/>
            <a:ext cx="1335532" cy="167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24200" y="1752600"/>
            <a:ext cx="143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Flying shuttle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15201" y="18288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doubles the amount of work a weaver can do in a day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91200" y="1752600"/>
            <a:ext cx="144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Boat shaped piece of wood that speeds back and forth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657600"/>
            <a:ext cx="252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1764 – </a:t>
            </a:r>
            <a:r>
              <a:rPr lang="en-US" dirty="0"/>
              <a:t>J</a:t>
            </a:r>
            <a:r>
              <a:rPr lang="en-US" dirty="0" smtClean="0"/>
              <a:t>ames Hargreaves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00400" y="3733800"/>
            <a:ext cx="1605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chemeClr val="bg1"/>
                </a:solidFill>
              </a:rPr>
              <a:t>Spin</a:t>
            </a:r>
            <a:r>
              <a:rPr lang="en-US" b="1" dirty="0" smtClean="0">
                <a:solidFill>
                  <a:prstClr val="black"/>
                </a:solidFill>
              </a:rPr>
              <a:t>ning 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</a:rPr>
              <a:t>Jenny</a:t>
            </a:r>
            <a:endParaRPr lang="en-US" b="1" dirty="0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7400" y="3429000"/>
            <a:ext cx="16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Helped weavers keep up with the flying shuttle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15200" y="3429000"/>
            <a:ext cx="1503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One spinner can now work 8 threads at a time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4953000"/>
            <a:ext cx="2546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1769 – Richard Arkwright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29000" y="4876800"/>
            <a:ext cx="1424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prstClr val="white"/>
                </a:solidFill>
              </a:rPr>
              <a:t>Water Frame</a:t>
            </a:r>
            <a:endParaRPr lang="en-US" b="1" dirty="0">
              <a:ln>
                <a:solidFill>
                  <a:srgbClr val="C00000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20" name="Picture 19" descr="waterframe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3000" y="4648200"/>
            <a:ext cx="1219200" cy="1371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362700" y="4783436"/>
            <a:ext cx="228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Used waterpower to drive spinning wheels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  <p:bldP spid="9" grpId="0"/>
      <p:bldP spid="10" grpId="0"/>
      <p:bldP spid="11" grpId="0"/>
      <p:bldP spid="13" grpId="0"/>
      <p:bldP spid="14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muel crompton.jpg"/>
          <p:cNvPicPr>
            <a:picLocks noChangeAspect="1"/>
          </p:cNvPicPr>
          <p:nvPr/>
        </p:nvPicPr>
        <p:blipFill>
          <a:blip r:embed="rId3"/>
          <a:srcRect t="12270" r="11615"/>
          <a:stretch>
            <a:fillRect/>
          </a:stretch>
        </p:blipFill>
        <p:spPr>
          <a:xfrm>
            <a:off x="2133600" y="0"/>
            <a:ext cx="1066800" cy="1466784"/>
          </a:xfrm>
          <a:prstGeom prst="rect">
            <a:avLst/>
          </a:prstGeom>
        </p:spPr>
      </p:pic>
      <p:pic>
        <p:nvPicPr>
          <p:cNvPr id="9" name="Picture 8" descr="spinning_mu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0"/>
            <a:ext cx="1731211" cy="1233488"/>
          </a:xfrm>
          <a:prstGeom prst="rect">
            <a:avLst/>
          </a:prstGeom>
        </p:spPr>
      </p:pic>
      <p:pic>
        <p:nvPicPr>
          <p:cNvPr id="6" name="Picture 5" descr="edmund-Cartwrigh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2743200"/>
            <a:ext cx="1143000" cy="14347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2400"/>
            <a:ext cx="2562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1779 – Samuel Cromp</a:t>
            </a:r>
            <a:r>
              <a:rPr lang="en-US" dirty="0" smtClean="0">
                <a:solidFill>
                  <a:schemeClr val="bg1"/>
                </a:solidFill>
              </a:rPr>
              <a:t>ton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95600"/>
            <a:ext cx="270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1787 – Edmund Cartwrig</a:t>
            </a:r>
            <a:r>
              <a:rPr lang="en-US" dirty="0" smtClean="0">
                <a:solidFill>
                  <a:schemeClr val="bg1"/>
                </a:solidFill>
              </a:rPr>
              <a:t>ht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228600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</a:t>
            </a:r>
            <a:r>
              <a:rPr lang="en-US" dirty="0" smtClean="0"/>
              <a:t>pinning Mule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00" y="0"/>
            <a:ext cx="152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Combination of the Spinning Jenny and the Water Frame.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0" y="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Made finer, stronger, consistent thread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3048000"/>
            <a:ext cx="1312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Power loom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powerloo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2590800"/>
            <a:ext cx="2025284" cy="1476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1722" y="2590800"/>
            <a:ext cx="2702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All the elements of the previous inventors are combined into one machine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" y="434340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7780" cmpd="sng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gency FB" pitchFamily="34" charset="0"/>
              </a:rPr>
              <a:t>These items are all large and expensive so they can’t be kept in cottages</a:t>
            </a:r>
            <a:endParaRPr lang="en-US" sz="3200" b="1" cap="none" spc="0" dirty="0">
              <a:ln w="17780" cmpd="sng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gency FB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54864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 smtClean="0">
                <a:ln w="17780" cmpd="sng">
                  <a:solidFill>
                    <a:srgbClr val="4F81BD">
                      <a:lumMod val="20000"/>
                      <a:lumOff val="80000"/>
                    </a:srgb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gency FB" pitchFamily="34" charset="0"/>
              </a:rPr>
              <a:t>Merchants now set up factories near rivers with these machines in them</a:t>
            </a:r>
            <a:endParaRPr lang="en-US" sz="3200" b="1" dirty="0">
              <a:ln w="17780" cmpd="sng">
                <a:solidFill>
                  <a:srgbClr val="4F81BD">
                    <a:lumMod val="20000"/>
                    <a:lumOff val="80000"/>
                  </a:srgb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ttong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9045"/>
            <a:ext cx="3048000" cy="2558955"/>
          </a:xfrm>
          <a:prstGeom prst="rect">
            <a:avLst/>
          </a:prstGeom>
        </p:spPr>
      </p:pic>
      <p:pic>
        <p:nvPicPr>
          <p:cNvPr id="2" name="Picture 1" descr="cott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225" y="0"/>
            <a:ext cx="3533775" cy="3143250"/>
          </a:xfrm>
          <a:prstGeom prst="rect">
            <a:avLst/>
          </a:prstGeom>
        </p:spPr>
      </p:pic>
      <p:pic>
        <p:nvPicPr>
          <p:cNvPr id="4" name="Picture 3" descr="whitne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286000"/>
            <a:ext cx="286893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England got its Cotton from the American South and the demand was so large that people invented ways to pick and clean it faster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4038600"/>
            <a:ext cx="119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Cotton 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524000"/>
            <a:ext cx="429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1793 Eli Whitney invented the cotton gin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1" y="3429000"/>
            <a:ext cx="327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Removed seeds from raw cotton</a:t>
            </a:r>
          </a:p>
          <a:p>
            <a:endParaRPr lang="en-US" dirty="0" smtClean="0"/>
          </a:p>
          <a:p>
            <a:r>
              <a:rPr lang="en-US" dirty="0" smtClean="0"/>
              <a:t>Increased amount of cotton that could be cleaned by one person</a:t>
            </a:r>
          </a:p>
          <a:p>
            <a:endParaRPr lang="en-US" dirty="0" smtClean="0"/>
          </a:p>
          <a:p>
            <a:r>
              <a:rPr lang="en-US" dirty="0" smtClean="0"/>
              <a:t>Increased American cotton production from 1.5 million pounds to 85 million pounds between 1790 and 1810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967335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Lucida Calligraphy" pitchFamily="66" charset="0"/>
              </a:rPr>
              <a:t>Transportation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Lucida Calligraph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mes_wat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71665"/>
            <a:ext cx="3048000" cy="3786335"/>
          </a:xfrm>
          <a:prstGeom prst="rect">
            <a:avLst/>
          </a:prstGeom>
        </p:spPr>
      </p:pic>
      <p:pic>
        <p:nvPicPr>
          <p:cNvPr id="2" name="Picture 1" descr="watts_steam_engi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114800" cy="304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42997" y="0"/>
            <a:ext cx="5301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Steam Engine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11430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1765 </a:t>
            </a:r>
            <a:r>
              <a:rPr lang="en-US" dirty="0" smtClean="0">
                <a:solidFill>
                  <a:srgbClr val="FF3399"/>
                </a:solidFill>
              </a:rPr>
              <a:t>James Watt </a:t>
            </a:r>
            <a:r>
              <a:rPr lang="en-US" dirty="0" smtClean="0"/>
              <a:t>improved the existing steam engine to make it safer and more efficient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0" y="2133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1774 Watt joins forces with an entrepreneur named Matthew Buolton</a:t>
            </a:r>
            <a:endParaRPr lang="en-US" dirty="0"/>
          </a:p>
        </p:txBody>
      </p:sp>
      <p:pic>
        <p:nvPicPr>
          <p:cNvPr id="7" name="Picture 6" descr="boultonMatthewTh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95800"/>
            <a:ext cx="1295400" cy="1619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33600" y="3048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FF0000"/>
                </a:solidFill>
              </a:rPr>
              <a:t>entrepreneur</a:t>
            </a:r>
            <a:r>
              <a:rPr lang="en-US" dirty="0" smtClean="0"/>
              <a:t> organizes, manages, and takes on the risks of a business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2116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Boulton</a:t>
            </a:r>
            <a:r>
              <a:rPr lang="en-US" dirty="0" smtClean="0"/>
              <a:t> pays Watt’s salary and encourages him to make better and better engines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5394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Water Transportation: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0025" y="914400"/>
            <a:ext cx="5623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Steam could be used to propel boats</a:t>
            </a:r>
            <a:endParaRPr lang="en-US" sz="28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Picture 3" descr="robert fult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47800"/>
            <a:ext cx="2743200" cy="2438400"/>
          </a:xfrm>
          <a:prstGeom prst="rect">
            <a:avLst/>
          </a:prstGeom>
        </p:spPr>
      </p:pic>
      <p:pic>
        <p:nvPicPr>
          <p:cNvPr id="5" name="Picture 4" descr="fultonsfolly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4019550"/>
            <a:ext cx="4114800" cy="2838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0" y="175260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</a:rPr>
              <a:t>Robert Fulton put a Watt steam engine into a steamboat called the </a:t>
            </a:r>
            <a:r>
              <a:rPr lang="en-US" sz="3200" b="1" i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</a:rPr>
              <a:t>Clermont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800600"/>
            <a:ext cx="655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First successful trip – 1807 – then it became a ferry up and down the Hudson River</a:t>
            </a:r>
            <a:endParaRPr lang="en-US" sz="2800" b="1" i="1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3233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Water Transportation, cont.: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066800"/>
            <a:ext cx="2196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Canals: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1981200"/>
            <a:ext cx="67239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Manmade waterways</a:t>
            </a:r>
            <a:endParaRPr lang="en-US" sz="5400" b="1" cap="none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2967335"/>
            <a:ext cx="91440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FF3399"/>
                </a:solidFill>
                <a:effectLst/>
              </a:rPr>
              <a:t>By the mid 1800s there are 4,250 miles of canal in </a:t>
            </a:r>
            <a:r>
              <a:rPr lang="en-US" sz="5400" b="1" dirty="0">
                <a:ln w="50800"/>
                <a:solidFill>
                  <a:srgbClr val="FF3399"/>
                </a:solidFill>
              </a:rPr>
              <a:t>E</a:t>
            </a:r>
            <a:r>
              <a:rPr lang="en-US" sz="5400" b="1" cap="none" spc="0" dirty="0" smtClean="0">
                <a:ln w="50800"/>
                <a:solidFill>
                  <a:srgbClr val="FF3399"/>
                </a:solidFill>
                <a:effectLst/>
              </a:rPr>
              <a:t>ngland</a:t>
            </a:r>
            <a:endParaRPr lang="en-US" sz="5400" b="1" cap="none" spc="0" dirty="0">
              <a:ln w="50800"/>
              <a:solidFill>
                <a:srgbClr val="FF3399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5181600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Greatly reduced the cost of transporting goods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2369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Road Transportation: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Dramatic improvements were made because of a man named John McAdam</a:t>
            </a:r>
            <a:endParaRPr lang="en-US" sz="3600" b="0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 descr="macadam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232" y="1676400"/>
            <a:ext cx="2334768" cy="34015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514600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 the early 1800s, McAdam layered road beds with large stones for drainage, over these he put crushed rock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macadamdrawing.gif"/>
          <p:cNvPicPr>
            <a:picLocks noChangeAspect="1"/>
          </p:cNvPicPr>
          <p:nvPr/>
        </p:nvPicPr>
        <p:blipFill>
          <a:blip r:embed="rId5"/>
          <a:srcRect t="63636"/>
          <a:stretch>
            <a:fillRect/>
          </a:stretch>
        </p:blipFill>
        <p:spPr>
          <a:xfrm>
            <a:off x="228600" y="4038600"/>
            <a:ext cx="5257800" cy="121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6388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Now even in bad weather heavy carriages could travel the roads without sinking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211669"/>
            <a:ext cx="942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FFFF00"/>
                  </a:solidFill>
                </a:ln>
              </a:rPr>
              <a:t>Private investors built these roads and operated them for profit</a:t>
            </a:r>
          </a:p>
          <a:p>
            <a:r>
              <a:rPr lang="en-US" b="1" dirty="0" smtClean="0">
                <a:ln>
                  <a:solidFill>
                    <a:srgbClr val="FFFF00"/>
                  </a:solidFill>
                </a:ln>
              </a:rPr>
              <a:t>Called turnpikes because you had to stop at a turnstile to pay the toll and move on</a:t>
            </a:r>
            <a:endParaRPr lang="en-US" b="1" dirty="0">
              <a:ln>
                <a:solidFill>
                  <a:srgbClr val="FFFF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railway age begins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2" descr="Richard-Trevithic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762000"/>
            <a:ext cx="2057400" cy="3142211"/>
          </a:xfrm>
          <a:prstGeom prst="rect">
            <a:avLst/>
          </a:prstGeom>
        </p:spPr>
      </p:pic>
      <p:pic>
        <p:nvPicPr>
          <p:cNvPr id="4" name="Picture 3" descr="Richard-Trevithick-Steam-Engin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800" y="838200"/>
            <a:ext cx="2362200" cy="29093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990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1804 – Richard Trevithick hauled 10 tons of ir</a:t>
            </a:r>
            <a:r>
              <a:rPr lang="en-US" b="1" dirty="0" smtClean="0">
                <a:solidFill>
                  <a:schemeClr val="bg1"/>
                </a:solidFill>
              </a:rPr>
              <a:t>o</a:t>
            </a:r>
            <a:r>
              <a:rPr lang="en-US" b="1" dirty="0" smtClean="0"/>
              <a:t>n over 10 miles of track in a steam locomotive</a:t>
            </a:r>
            <a:endParaRPr lang="en-US" b="1" dirty="0"/>
          </a:p>
        </p:txBody>
      </p:sp>
      <p:pic>
        <p:nvPicPr>
          <p:cNvPr id="6" name="Picture 5" descr="george stephenson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038600"/>
            <a:ext cx="1981200" cy="2674620"/>
          </a:xfrm>
          <a:prstGeom prst="rect">
            <a:avLst/>
          </a:prstGeom>
        </p:spPr>
      </p:pic>
      <p:pic>
        <p:nvPicPr>
          <p:cNvPr id="8" name="Picture 7" descr="stephenso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4879474"/>
            <a:ext cx="2819400" cy="19785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62200" y="48006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1821 – George Stephenson  created the world’s first railroad line that ran 27 miles from Yorkshire to Stockton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Liverpool – Manchester Railroad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Kristen ITC" pitchFamily="66" charset="0"/>
              </a:rPr>
              <a:t>Investors wanted a railroad line to connect the port of Liverpool with the inland city of Manchester</a:t>
            </a:r>
            <a:endParaRPr lang="en-US" sz="1400" dirty="0">
              <a:latin typeface="Kristen ITC" pitchFamily="66" charset="0"/>
            </a:endParaRPr>
          </a:p>
        </p:txBody>
      </p:sp>
      <p:pic>
        <p:nvPicPr>
          <p:cNvPr id="4" name="Picture 3" descr="england ma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415" y="1295400"/>
            <a:ext cx="3459585" cy="396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12077" y="3839535"/>
            <a:ext cx="9144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>
                <a:solidFill>
                  <a:srgbClr val="000000"/>
                </a:solidFill>
              </a:rPr>
              <a:t>.-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 descr="the rock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60972"/>
            <a:ext cx="4857750" cy="33970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676400"/>
            <a:ext cx="5282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Kristen ITC" pitchFamily="66" charset="0"/>
              </a:rPr>
              <a:t>In 1829 trials were held to find the best locomotive</a:t>
            </a:r>
            <a:endParaRPr lang="en-US" sz="1600" dirty="0">
              <a:latin typeface="Kristen ITC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26670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Kristen ITC" pitchFamily="66" charset="0"/>
              </a:rPr>
              <a:t>Stephenson’s </a:t>
            </a:r>
            <a:r>
              <a:rPr lang="en-US" sz="1600" b="1" i="1" dirty="0" smtClean="0">
                <a:solidFill>
                  <a:srgbClr val="FF0000"/>
                </a:solidFill>
                <a:latin typeface="Kristen ITC" pitchFamily="66" charset="0"/>
              </a:rPr>
              <a:t>Rocket</a:t>
            </a:r>
            <a:r>
              <a:rPr lang="en-US" sz="1600" b="1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1600" b="1" dirty="0" smtClean="0">
                <a:latin typeface="Kristen ITC" pitchFamily="66" charset="0"/>
              </a:rPr>
              <a:t> won when It reaches speeds of 24 mph hauling 13 tons</a:t>
            </a:r>
            <a:endParaRPr lang="en-US" sz="1600" b="1" dirty="0">
              <a:latin typeface="Kristen ITC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6801" y="55626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Kristen ITC" pitchFamily="66" charset="0"/>
              </a:rPr>
              <a:t>The line officially opened in 1830</a:t>
            </a:r>
            <a:endParaRPr lang="en-US" sz="1600" dirty="0"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fa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1"/>
            <a:ext cx="1633196" cy="1295400"/>
          </a:xfrm>
          <a:prstGeom prst="rect">
            <a:avLst/>
          </a:prstGeom>
        </p:spPr>
      </p:pic>
      <p:pic>
        <p:nvPicPr>
          <p:cNvPr id="14" name="Picture 13" descr="jumping_fish_clip_art_62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7800" y="3276600"/>
            <a:ext cx="1002667" cy="910658"/>
          </a:xfrm>
          <a:prstGeom prst="rect">
            <a:avLst/>
          </a:prstGeom>
        </p:spPr>
      </p:pic>
      <p:pic>
        <p:nvPicPr>
          <p:cNvPr id="13" name="Picture 12" descr="in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4912360"/>
            <a:ext cx="2133600" cy="1945640"/>
          </a:xfrm>
          <a:prstGeom prst="rect">
            <a:avLst/>
          </a:prstGeom>
        </p:spPr>
      </p:pic>
      <p:pic>
        <p:nvPicPr>
          <p:cNvPr id="12" name="Picture 11" descr="coal_Miner_1_lar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800" y="1981200"/>
            <a:ext cx="1429512" cy="1828800"/>
          </a:xfrm>
          <a:prstGeom prst="rect">
            <a:avLst/>
          </a:prstGeom>
        </p:spPr>
      </p:pic>
      <p:pic>
        <p:nvPicPr>
          <p:cNvPr id="11" name="Picture 10" descr="enginee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9" y="1981200"/>
            <a:ext cx="1465847" cy="13106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aiandra GD" pitchFamily="34" charset="0"/>
              </a:rPr>
              <a:t>Railroads revolutionize life in Britain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Maiandra G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34868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iandra GD" pitchFamily="34" charset="0"/>
              </a:rPr>
              <a:t>4 major effects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600200"/>
            <a:ext cx="442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Maiandra GD" pitchFamily="34" charset="0"/>
              </a:rPr>
              <a:t>Spurred growth with cheap transportation</a:t>
            </a:r>
            <a:endParaRPr lang="en-US" b="1" dirty="0">
              <a:latin typeface="Maiandra G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981200"/>
            <a:ext cx="7101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Maiandra GD" pitchFamily="34" charset="0"/>
              </a:rPr>
              <a:t>Created hundreds of thousands of new jobs for engineers and m</a:t>
            </a:r>
            <a:r>
              <a:rPr lang="en-US" b="1" dirty="0" smtClean="0">
                <a:solidFill>
                  <a:schemeClr val="bg1"/>
                </a:solidFill>
                <a:latin typeface="Maiandra GD" pitchFamily="34" charset="0"/>
              </a:rPr>
              <a:t>iners</a:t>
            </a:r>
            <a:endParaRPr lang="en-US" b="1" dirty="0">
              <a:solidFill>
                <a:schemeClr val="bg1"/>
              </a:solidFill>
              <a:latin typeface="Maiandra G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276600"/>
            <a:ext cx="433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Maiandra GD" pitchFamily="34" charset="0"/>
              </a:rPr>
              <a:t>Boosted agricultural and fishing industries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23947" y="4419600"/>
            <a:ext cx="7920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Maiandra GD" pitchFamily="34" charset="0"/>
              </a:rPr>
              <a:t>Made travel easier and encouraged people to take trips or commute to work</a:t>
            </a:r>
            <a:endParaRPr lang="en-US" b="1" dirty="0">
              <a:latin typeface="Maiandra G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24384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Maiandra GD" pitchFamily="34" charset="0"/>
              </a:rPr>
              <a:t>Engineers drove the trains, miners provided the iron to build them and the coal to power them</a:t>
            </a:r>
            <a:endParaRPr lang="en-US" b="1" dirty="0">
              <a:solidFill>
                <a:srgbClr val="7030A0"/>
              </a:solidFill>
              <a:latin typeface="Maiandra G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3733800"/>
            <a:ext cx="7766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Maiandra GD" pitchFamily="34" charset="0"/>
              </a:rPr>
              <a:t>Goods could now get from the sea to the city and from the farm to the city</a:t>
            </a:r>
            <a:endParaRPr lang="en-US" b="1" dirty="0">
              <a:solidFill>
                <a:srgbClr val="7030A0"/>
              </a:solidFill>
              <a:latin typeface="Maiandra G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1" y="5029200"/>
            <a:ext cx="5257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Maiandra GD" pitchFamily="34" charset="0"/>
              </a:rPr>
              <a:t>Lured city dwellers to resorts in the countryside and made the hospitality industry grow</a:t>
            </a:r>
            <a:endParaRPr lang="en-US" b="1" dirty="0">
              <a:solidFill>
                <a:srgbClr val="7030A0"/>
              </a:solidFill>
              <a:latin typeface="Maiandra G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2743200"/>
            <a:ext cx="91439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Matura MT Script Capitals" pitchFamily="66" charset="0"/>
              </a:rPr>
              <a:t>Industrialization</a:t>
            </a:r>
            <a:endParaRPr lang="en-US" sz="8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  <a:latin typeface="Matura MT Script Capital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3133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atura MT Script Capitals" pitchFamily="66" charset="0"/>
              </a:rPr>
              <a:t>Industrialization changes life</a:t>
            </a:r>
            <a:endParaRPr lang="en-US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838200"/>
            <a:ext cx="77963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atura MT Script Capitals" pitchFamily="66" charset="0"/>
              </a:rPr>
              <a:t>The Rise of Industrial Cities</a:t>
            </a:r>
            <a:endParaRPr lang="en-US" sz="4400" b="1" cap="none" spc="0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7030A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Matura MT Script Capitals" pitchFamily="66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914400" y="2133600"/>
          <a:ext cx="37338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676400"/>
            <a:ext cx="290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Population Change in Europe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1600200"/>
            <a:ext cx="2651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Growth of Cities in Europe</a:t>
            </a:r>
            <a:endParaRPr lang="en-US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4953000" y="2057400"/>
          <a:ext cx="2971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4495800"/>
            <a:ext cx="4089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Population shift was because of factories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029200"/>
            <a:ext cx="4787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Most urban areas at least doubled in population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524000" y="5562600"/>
            <a:ext cx="24352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iandra GD" pitchFamily="34" charset="0"/>
              </a:rPr>
              <a:t>urbanization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iandra G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5715000"/>
            <a:ext cx="4039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act of building and moving into cities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4" grpId="0">
        <p:bldAsOne/>
      </p:bldGraphic>
      <p:bldP spid="5" grpId="0"/>
      <p:bldP spid="6" grpId="0"/>
      <p:bldGraphic spid="7" grpId="0">
        <p:bldAsOne/>
      </p:bldGraphic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rriai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0"/>
            <a:ext cx="5467350" cy="3076575"/>
          </a:xfrm>
          <a:prstGeom prst="rect">
            <a:avLst/>
          </a:prstGeom>
        </p:spPr>
      </p:pic>
      <p:pic>
        <p:nvPicPr>
          <p:cNvPr id="3" name="Picture 2" descr="south-wales-ma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65554"/>
            <a:ext cx="6053138" cy="2792446"/>
          </a:xfrm>
          <a:prstGeom prst="rect">
            <a:avLst/>
          </a:prstGeom>
        </p:spPr>
      </p:pic>
      <p:pic>
        <p:nvPicPr>
          <p:cNvPr id="4" name="Picture 3" descr="clyde ri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880" y="4038600"/>
            <a:ext cx="3881120" cy="281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Factories developed in clusters near sources of power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3124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Major new industrial centers sprung up in the coal rich areas of Southern Wales and the Clyde River valley in Scotland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ings-to-do-in-lond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00" y="228600"/>
            <a:ext cx="4165600" cy="3124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6018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most important city was London, England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762000"/>
            <a:ext cx="3276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During the 1800s the population exploded creating a huge labor pool and market for goods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9812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London became Europe’s largest city but was soon challenged by newer cities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0" y="3657600"/>
          <a:ext cx="91440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A9330B-EB5A-40F0-8D02-B9CDA50D07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graphicEl>
                                              <a:dgm id="{A5A9330B-EB5A-40F0-8D02-B9CDA50D07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A5A9330B-EB5A-40F0-8D02-B9CDA50D07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A5A9330B-EB5A-40F0-8D02-B9CDA50D07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08AC50-3C97-4EC1-A390-7CE26B99B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graphicEl>
                                              <a:dgm id="{1B08AC50-3C97-4EC1-A390-7CE26B99B2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1B08AC50-3C97-4EC1-A390-7CE26B99B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1B08AC50-3C97-4EC1-A390-7CE26B99B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1BC23CD-F92B-41DE-A7BF-9ECD2CF1C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graphicEl>
                                              <a:dgm id="{E1BC23CD-F92B-41DE-A7BF-9ECD2CF1C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E1BC23CD-F92B-41DE-A7BF-9ECD2CF1C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graphicEl>
                                              <a:dgm id="{E1BC23CD-F92B-41DE-A7BF-9ECD2CF1C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2A3D0A7-A395-4C1D-B3E0-D13F96949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graphicEl>
                                              <a:dgm id="{B2A3D0A7-A395-4C1D-B3E0-D13F969494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graphicEl>
                                              <a:dgm id="{B2A3D0A7-A395-4C1D-B3E0-D13F96949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graphicEl>
                                              <a:dgm id="{B2A3D0A7-A395-4C1D-B3E0-D13F96949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F145E0-6D87-4D9E-8C12-7886A0396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>
                                            <p:graphicEl>
                                              <a:dgm id="{5CF145E0-6D87-4D9E-8C12-7886A0396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graphicEl>
                                              <a:dgm id="{5CF145E0-6D87-4D9E-8C12-7886A0396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graphicEl>
                                              <a:dgm id="{5CF145E0-6D87-4D9E-8C12-7886A0396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CC0158-FBF7-49C6-B2ED-915E23A4E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graphicEl>
                                              <a:dgm id="{65CC0158-FBF7-49C6-B2ED-915E23A4E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graphicEl>
                                              <a:dgm id="{65CC0158-FBF7-49C6-B2ED-915E23A4E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graphicEl>
                                              <a:dgm id="{65CC0158-FBF7-49C6-B2ED-915E23A4E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Graphic spid="6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ving condito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49775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7190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Rapid growth led to miserable living conditions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2971800"/>
          <a:ext cx="6705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 descr="Sewage-pipe-befor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5074627"/>
            <a:ext cx="2318385" cy="1783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F457A-6E77-4C50-9E2D-5F438B775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F457A-6E77-4C50-9E2D-5F438B775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F457A-6E77-4C50-9E2D-5F438B775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F457A-6E77-4C50-9E2D-5F438B775345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F457A-6E77-4C50-9E2D-5F438B775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4CEF07-33A6-4C41-BBA9-66794600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4CEF07-33A6-4C41-BBA9-66794600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4CEF07-33A6-4C41-BBA9-66794600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4CEF07-33A6-4C41-BBA9-66794600A5D9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4CEF07-33A6-4C41-BBA9-66794600A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C4F031-E61E-40AB-8041-8E1F42F3D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C4F031-E61E-40AB-8041-8E1F42F3D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C4F031-E61E-40AB-8041-8E1F42F3D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C4F031-E61E-40AB-8041-8E1F42F3DFDB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C4F031-E61E-40AB-8041-8E1F42F3D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F68BAE-A2A8-4ABA-9C19-3D3C021F65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F68BAE-A2A8-4ABA-9C19-3D3C021F65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F68BAE-A2A8-4ABA-9C19-3D3C021F65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F68BAE-A2A8-4ABA-9C19-3D3C021F6549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F68BAE-A2A8-4ABA-9C19-3D3C021F65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82027A-C385-4A62-835A-077C11A2D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82027A-C385-4A62-835A-077C11A2D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82027A-C385-4A62-835A-077C11A2D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82027A-C385-4A62-835A-077C11A2D86A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82027A-C385-4A62-835A-077C11A2D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D23781-B863-4A14-AB8E-B4EB3AB60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D23781-B863-4A14-AB8E-B4EB3AB60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D23781-B863-4A14-AB8E-B4EB3AB60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D23781-B863-4A14-AB8E-B4EB3AB608AF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D23781-B863-4A14-AB8E-B4EB3AB60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6544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Matura MT Script Capitals" pitchFamily="66" charset="0"/>
              </a:rPr>
              <a:t>Sickness was widespread</a:t>
            </a:r>
            <a:endParaRPr lang="en-US" sz="4400" dirty="0">
              <a:latin typeface="Matura MT Script Capitals" pitchFamily="66" charset="0"/>
            </a:endParaRPr>
          </a:p>
        </p:txBody>
      </p:sp>
      <p:pic>
        <p:nvPicPr>
          <p:cNvPr id="3" name="Picture 2" descr="chole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90600"/>
            <a:ext cx="3394624" cy="2286000"/>
          </a:xfrm>
          <a:prstGeom prst="rect">
            <a:avLst/>
          </a:prstGeom>
        </p:spPr>
      </p:pic>
      <p:pic>
        <p:nvPicPr>
          <p:cNvPr id="4" name="Picture 3" descr="cholera1.jpg"/>
          <p:cNvPicPr>
            <a:picLocks noChangeAspect="1"/>
          </p:cNvPicPr>
          <p:nvPr/>
        </p:nvPicPr>
        <p:blipFill>
          <a:blip r:embed="rId4"/>
          <a:srcRect l="3131" t="2641" r="4403" b="9185"/>
          <a:stretch>
            <a:fillRect/>
          </a:stretch>
        </p:blipFill>
        <p:spPr>
          <a:xfrm>
            <a:off x="3124200" y="1143000"/>
            <a:ext cx="3825296" cy="2743200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2057400" y="3962400"/>
          <a:ext cx="4800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2954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atura MT Script Capitals" pitchFamily="66" charset="0"/>
              </a:rPr>
              <a:t>Cholera swept through housing areas</a:t>
            </a:r>
            <a:endParaRPr lang="en-US" sz="2000" dirty="0">
              <a:latin typeface="Matura MT Script Capital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3124200"/>
            <a:ext cx="3581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Matura MT Script Capitals" pitchFamily="66" charset="0"/>
              </a:rPr>
              <a:t>The average lifespan in industrial areas was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  <a:t>17.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Matura MT Script Capitals" pitchFamily="66" charset="0"/>
              </a:rPr>
              <a:t>  </a:t>
            </a:r>
          </a:p>
          <a:p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Matura MT Script Capitals" pitchFamily="66" charset="0"/>
              </a:rPr>
              <a:t>In surrounding areas it was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  <a:t>38</a:t>
            </a:r>
            <a:endParaRPr lang="en-US" sz="28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657671"/>
            <a:ext cx="2133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wealthy moved to the suburbs and rarely suffered sickness or poverty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6" grpId="0"/>
      <p:bldP spid="7" grpId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037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Working Conditions: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working conditio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249" y="914400"/>
            <a:ext cx="6697751" cy="4876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0668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make as much money as possible, owners kept factories open as many hours as possible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6670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average worker worked </a:t>
            </a:r>
            <a:r>
              <a:rPr lang="en-US" b="1" dirty="0" smtClean="0">
                <a:solidFill>
                  <a:srgbClr val="FF0000"/>
                </a:solidFill>
              </a:rPr>
              <a:t>6 days a week </a:t>
            </a:r>
            <a:r>
              <a:rPr lang="en-US" dirty="0" smtClean="0"/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14 hours a day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ill injury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944949"/>
            <a:ext cx="3581400" cy="49130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People were often injured in factories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mill injury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00200"/>
            <a:ext cx="4505325" cy="3170414"/>
          </a:xfrm>
          <a:prstGeom prst="rect">
            <a:avLst/>
          </a:prstGeom>
        </p:spPr>
      </p:pic>
      <p:pic>
        <p:nvPicPr>
          <p:cNvPr id="4" name="Picture 3" descr="mill injur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3505200"/>
            <a:ext cx="3273020" cy="2286000"/>
          </a:xfrm>
          <a:prstGeom prst="rect">
            <a:avLst/>
          </a:prstGeom>
        </p:spPr>
      </p:pic>
      <p:pic>
        <p:nvPicPr>
          <p:cNvPr id="6" name="Picture 5" descr="scalpin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810864"/>
            <a:ext cx="1671828" cy="2047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ild%20labour%20in%20coal%20mi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200400"/>
            <a:ext cx="4419600" cy="3657600"/>
          </a:xfrm>
          <a:prstGeom prst="rect">
            <a:avLst/>
          </a:prstGeom>
        </p:spPr>
      </p:pic>
      <p:pic>
        <p:nvPicPr>
          <p:cNvPr id="4" name="Picture 3" descr="child mi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52800"/>
            <a:ext cx="5105400" cy="350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6019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Mills were: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- poorly lit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- Unclean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- no safety features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- no government protections for on the job    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injuries or unemployment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- Coal dust destroyed lungs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	 - the average miner’s lifespan was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	    10 years shorter than other workers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- Women and children worked in Mines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	 - smaller and could get into smaller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	    spaces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	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cheapest form of labor available</a:t>
            </a:r>
          </a:p>
        </p:txBody>
      </p:sp>
      <p:pic>
        <p:nvPicPr>
          <p:cNvPr id="3" name="Picture 2" descr="black_lung-thumb-270x22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0"/>
            <a:ext cx="4038600" cy="3360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962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Class Tensions Grow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The Rise of the Middle Class</a:t>
            </a:r>
            <a:endParaRPr lang="en-US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362200"/>
            <a:ext cx="654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new middle class will change the class structure of Great Britain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3254" y="2895600"/>
            <a:ext cx="6949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past landowners and nobles had been at the top of British Society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0" y="3657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Now, the middle class had the most wealth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2857" y="4343400"/>
            <a:ext cx="839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Soon a Middle Class arose that was neither rich or poor and was divided into subclasses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1" y="4953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Upper middle class – doctors, government employees, lawyers, and factory managers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57912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Lower middle class – factory overseers, skilled workers, mechanical drafters, toolmakers, and printers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720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Working Class: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192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During the 1800s laborers saw little improvement in their working conditions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752600"/>
            <a:ext cx="5114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were even put out of work by better machines</a:t>
            </a:r>
            <a:endParaRPr lang="en-US" dirty="0"/>
          </a:p>
        </p:txBody>
      </p:sp>
      <p:pic>
        <p:nvPicPr>
          <p:cNvPr id="5" name="Picture 4" descr="lu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524000"/>
            <a:ext cx="2524125" cy="35896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1" y="37338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of that some people destroyed machines that they thought were putting them out of business</a:t>
            </a:r>
            <a:endParaRPr lang="en-US" dirty="0"/>
          </a:p>
        </p:txBody>
      </p:sp>
      <p:pic>
        <p:nvPicPr>
          <p:cNvPr id="7" name="Picture 6" descr="luddit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38480"/>
            <a:ext cx="3962400" cy="24195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6200" y="495300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Called Luddites after Ned Ludd who supposedly destroyed weaving machines around 1779 and they attacked whole factories in GB in 1811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51112" y="6488668"/>
            <a:ext cx="3992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Actually destroyed laborsaving machines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auhaus 93" pitchFamily="82" charset="0"/>
              </a:rPr>
              <a:t>Positive effects of the Industrial Revolution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auhaus 93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 smtClean="0"/>
              <a:t>Created jobs</a:t>
            </a:r>
          </a:p>
          <a:p>
            <a:pPr marL="342900" indent="-342900">
              <a:buAutoNum type="alphaUcPeriod"/>
            </a:pPr>
            <a:r>
              <a:rPr lang="en-US" dirty="0" smtClean="0"/>
              <a:t>Contributed to the wealth of nations</a:t>
            </a:r>
          </a:p>
          <a:p>
            <a:pPr marL="342900" indent="-342900">
              <a:buAutoNum type="alphaUcPeriod"/>
            </a:pPr>
            <a:r>
              <a:rPr lang="en-US" dirty="0" smtClean="0"/>
              <a:t>Fostered technology and inventions</a:t>
            </a:r>
          </a:p>
          <a:p>
            <a:pPr marL="342900" indent="-342900">
              <a:buAutoNum type="alphaUcPeriod"/>
            </a:pPr>
            <a:r>
              <a:rPr lang="en-US" dirty="0" smtClean="0"/>
              <a:t>Increased production of goods</a:t>
            </a:r>
          </a:p>
          <a:p>
            <a:pPr marL="342900" indent="-342900">
              <a:buAutoNum type="alphaUcPeriod"/>
            </a:pPr>
            <a:r>
              <a:rPr lang="en-US" dirty="0" smtClean="0"/>
              <a:t>Raised the standard of living</a:t>
            </a:r>
          </a:p>
          <a:p>
            <a:pPr marL="342900" indent="-342900">
              <a:buAutoNum type="alphaUcPeriod"/>
            </a:pPr>
            <a:r>
              <a:rPr lang="en-US" dirty="0" smtClean="0"/>
              <a:t>Provided hope</a:t>
            </a:r>
          </a:p>
          <a:p>
            <a:pPr marL="342900" indent="-342900">
              <a:buAutoNum type="alphaUcPeriod"/>
            </a:pPr>
            <a:r>
              <a:rPr lang="en-US" dirty="0" smtClean="0"/>
              <a:t>Better diet</a:t>
            </a:r>
          </a:p>
          <a:p>
            <a:pPr marL="342900" indent="-342900">
              <a:buAutoNum type="alphaUcPeriod"/>
            </a:pPr>
            <a:r>
              <a:rPr lang="en-US" dirty="0" smtClean="0"/>
              <a:t>Better housing</a:t>
            </a:r>
          </a:p>
          <a:p>
            <a:pPr marL="342900" indent="-342900">
              <a:buAutoNum type="alphaUcPeriod"/>
            </a:pPr>
            <a:r>
              <a:rPr lang="en-US" dirty="0" smtClean="0"/>
              <a:t>Cheaper mass produced goods like clothing</a:t>
            </a:r>
          </a:p>
          <a:p>
            <a:pPr marL="342900" indent="-342900">
              <a:buAutoNum type="alphaUcPeriod"/>
            </a:pPr>
            <a:r>
              <a:rPr lang="en-US" dirty="0" smtClean="0"/>
              <a:t>Educational opportunities</a:t>
            </a:r>
          </a:p>
          <a:p>
            <a:pPr marL="342900" indent="-342900">
              <a:buAutoNum type="alphaUcPeriod"/>
            </a:pPr>
            <a:endParaRPr lang="en-US" dirty="0" smtClean="0"/>
          </a:p>
          <a:p>
            <a:pPr marL="342900" indent="-342900"/>
            <a:r>
              <a:rPr lang="en-US" dirty="0" smtClean="0"/>
              <a:t>And in the long term: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lphaLcPeriod"/>
            </a:pPr>
            <a:r>
              <a:rPr lang="en-US" dirty="0" smtClean="0"/>
              <a:t>More affordable consumer goods</a:t>
            </a:r>
          </a:p>
          <a:p>
            <a:pPr marL="342900" indent="-342900">
              <a:buAutoNum type="alphaLcPeriod"/>
            </a:pPr>
            <a:r>
              <a:rPr lang="en-US" dirty="0" smtClean="0"/>
              <a:t>Better working conditions</a:t>
            </a:r>
          </a:p>
          <a:p>
            <a:pPr marL="342900" indent="-342900">
              <a:buAutoNum type="alphaLcPeriod"/>
            </a:pPr>
            <a:r>
              <a:rPr lang="en-US" dirty="0" smtClean="0"/>
              <a:t>More tax revenue</a:t>
            </a:r>
          </a:p>
          <a:p>
            <a:pPr marL="800100" lvl="1" indent="-342900">
              <a:buAutoNum type="alphaLcPeriod"/>
            </a:pPr>
            <a:r>
              <a:rPr lang="en-US" dirty="0" smtClean="0"/>
              <a:t>These are invested to improve everyone’s standard of living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125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Mills of Manchester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mills of manches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762000"/>
            <a:ext cx="6912864" cy="38343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572000"/>
            <a:ext cx="3091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Advantages:</a:t>
            </a:r>
          </a:p>
          <a:p>
            <a:pPr marL="342900" indent="-342900">
              <a:buAutoNum type="arabicPeriod"/>
            </a:pPr>
            <a:r>
              <a:rPr lang="en-US" dirty="0" smtClean="0"/>
              <a:t>Easy access to water power</a:t>
            </a:r>
          </a:p>
          <a:p>
            <a:pPr marL="342900" indent="-342900">
              <a:buAutoNum type="arabicPeriod"/>
            </a:pPr>
            <a:r>
              <a:rPr lang="en-US" dirty="0" smtClean="0"/>
              <a:t>Cheap labor</a:t>
            </a:r>
          </a:p>
          <a:p>
            <a:pPr marL="342900" indent="-342900">
              <a:buAutoNum type="arabicPeriod"/>
            </a:pPr>
            <a:r>
              <a:rPr lang="en-US" dirty="0" smtClean="0"/>
              <a:t>Outlet to the sea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4572000"/>
            <a:ext cx="2690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But:</a:t>
            </a:r>
          </a:p>
          <a:p>
            <a:pPr marL="342900" indent="-342900">
              <a:buAutoNum type="arabicPeriod"/>
            </a:pPr>
            <a:r>
              <a:rPr lang="en-US" dirty="0" smtClean="0"/>
              <a:t>Fast growing and filthy</a:t>
            </a:r>
          </a:p>
          <a:p>
            <a:pPr marL="342900" indent="-342900">
              <a:buAutoNum type="arabicPeriod"/>
            </a:pPr>
            <a:r>
              <a:rPr lang="en-US" dirty="0" smtClean="0"/>
              <a:t>Great numbers of poor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4999" y="4572000"/>
            <a:ext cx="34290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Industrialists made a fortune</a:t>
            </a:r>
          </a:p>
          <a:p>
            <a:pPr marL="342900" indent="-342900">
              <a:buAutoNum type="arabicPeriod"/>
            </a:pPr>
            <a:r>
              <a:rPr lang="en-US" dirty="0" smtClean="0"/>
              <a:t>$ was spent on improvements</a:t>
            </a:r>
          </a:p>
          <a:p>
            <a:pPr marL="342900" indent="-342900">
              <a:buAutoNum type="arabicPeriod"/>
            </a:pPr>
            <a:r>
              <a:rPr lang="en-US" dirty="0" smtClean="0"/>
              <a:t>Used the cheapest labor available</a:t>
            </a:r>
          </a:p>
          <a:p>
            <a:pPr marL="342900" indent="-342900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5791200"/>
            <a:ext cx="6935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Children as young as 6 worked in the factories for up to 84 hours/week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6172200"/>
            <a:ext cx="630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first </a:t>
            </a:r>
            <a:r>
              <a:rPr lang="en-US" b="1" dirty="0" smtClean="0">
                <a:solidFill>
                  <a:srgbClr val="FF0000"/>
                </a:solidFill>
              </a:rPr>
              <a:t>Factory Act of 1819 </a:t>
            </a:r>
            <a:r>
              <a:rPr lang="en-US" b="1" dirty="0" smtClean="0"/>
              <a:t>finally limits working age and hours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  <p:bldP spid="6" grpId="0" build="p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29718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Industrialization Spreads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683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Industry in the U.S.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798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Just like in Britain it began in the textile industry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5146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Berlin Sans FB Demi" pitchFamily="34" charset="0"/>
              </a:rPr>
              <a:t>The British forbade engineers, mechanics, and toolmakers from leaving the country to keep industrial secrets safe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4267200"/>
            <a:ext cx="5410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24500" cmpd="dbl">
                  <a:solidFill>
                    <a:schemeClr val="accent5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Didn’t Work</a:t>
            </a:r>
            <a:endParaRPr lang="en-US" sz="8000" b="1" cap="none" spc="0" dirty="0">
              <a:ln w="24500" cmpd="dbl">
                <a:solidFill>
                  <a:schemeClr val="accent5">
                    <a:lumMod val="5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wellmil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200400"/>
            <a:ext cx="2362200" cy="18560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04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Berlin Sans FB Demi" pitchFamily="34" charset="0"/>
              </a:rPr>
              <a:t>1789 – Samuel Slater                                     emigrated to the U.S. and built a spinning machine from memory</a:t>
            </a:r>
            <a:endParaRPr lang="en-US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pic>
        <p:nvPicPr>
          <p:cNvPr id="3" name="Picture 2" descr="sla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0"/>
            <a:ext cx="1762125" cy="21230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2743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erlin Sans FB Demi" pitchFamily="34" charset="0"/>
              </a:rPr>
              <a:t>1790 – Moses Brown                          opened the first factory in the U.S. in Pawtucket RI, using Slater’s                                design.  His factory only made thread.</a:t>
            </a:r>
            <a:endParaRPr lang="en-US" dirty="0">
              <a:latin typeface="Berlin Sans FB Demi" pitchFamily="34" charset="0"/>
            </a:endParaRPr>
          </a:p>
        </p:txBody>
      </p:sp>
      <p:pic>
        <p:nvPicPr>
          <p:cNvPr id="5" name="Picture 4" descr="brown.jpg"/>
          <p:cNvPicPr>
            <a:picLocks noChangeAspect="1"/>
          </p:cNvPicPr>
          <p:nvPr/>
        </p:nvPicPr>
        <p:blipFill>
          <a:blip r:embed="rId5"/>
          <a:srcRect r="50000"/>
          <a:stretch>
            <a:fillRect/>
          </a:stretch>
        </p:blipFill>
        <p:spPr>
          <a:xfrm>
            <a:off x="2209800" y="1905000"/>
            <a:ext cx="1295400" cy="22734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0292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Berlin Sans FB Demi" pitchFamily="34" charset="0"/>
              </a:rPr>
              <a:t>1813 – Francis Cabot Lowell                                   and four other investors mechanized every stage of cloth making.                                Their first factory, in Waltham, MA was so successful they were able                                  to build a bigger business in another town.  When Lowell died,                                      the other investors named Lowell, MA after him. </a:t>
            </a:r>
            <a:endParaRPr lang="en-US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  <p:pic>
        <p:nvPicPr>
          <p:cNvPr id="7" name="Picture 6" descr="lowel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3886200"/>
            <a:ext cx="1752600" cy="2238375"/>
          </a:xfrm>
          <a:prstGeom prst="rect">
            <a:avLst/>
          </a:prstGeom>
        </p:spPr>
      </p:pic>
      <p:pic>
        <p:nvPicPr>
          <p:cNvPr id="8" name="Picture 7" descr="slatermachie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1000" y="990600"/>
            <a:ext cx="1886139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>Thousands of young women flocked to the mills in factory towns for the chance of decent wages and some independence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3" name="Picture 2" descr="spinn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3673827" cy="50434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19800"/>
            <a:ext cx="468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Bauhaus 93" pitchFamily="82" charset="0"/>
              </a:rPr>
              <a:t>They worked 12 hrs a day, 6 days per week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 descr="sharonMillB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838200"/>
            <a:ext cx="3505200" cy="49542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3600" dirty="0" smtClean="0">
                <a:latin typeface="Poor Richard" pitchFamily="18" charset="0"/>
              </a:rPr>
              <a:t>Later Expansion of U.S. Industry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1" y="9144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Poor Richard" pitchFamily="18" charset="0"/>
              </a:rPr>
              <a:t>The Northeast experienced industrial growth, but most of the rest of the country remained agricultural</a:t>
            </a:r>
            <a:endParaRPr lang="en-US" sz="2400" dirty="0">
              <a:solidFill>
                <a:srgbClr val="C00000"/>
              </a:solidFill>
              <a:latin typeface="Poor Richar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1828800"/>
            <a:ext cx="3648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latin typeface="Poor Richard" pitchFamily="18" charset="0"/>
              </a:rPr>
              <a:t>This ends with the Civil War in 1865</a:t>
            </a:r>
            <a:endParaRPr lang="en-US" sz="2000" dirty="0">
              <a:solidFill>
                <a:srgbClr val="002060"/>
              </a:solidFill>
              <a:latin typeface="Poor Richard" pitchFamily="18" charset="0"/>
            </a:endParaRPr>
          </a:p>
        </p:txBody>
      </p:sp>
      <p:pic>
        <p:nvPicPr>
          <p:cNvPr id="7" name="Picture 6" descr="secess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209799"/>
            <a:ext cx="6705600" cy="4433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leph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72000"/>
            <a:ext cx="2341934" cy="2057400"/>
          </a:xfrm>
          <a:prstGeom prst="rect">
            <a:avLst/>
          </a:prstGeom>
        </p:spPr>
      </p:pic>
      <p:pic>
        <p:nvPicPr>
          <p:cNvPr id="10" name="Picture 9" descr="telegraph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895600"/>
            <a:ext cx="2171700" cy="15256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4400" y="609600"/>
            <a:ext cx="2438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Baskerville Old Face" pitchFamily="18" charset="0"/>
              </a:rPr>
              <a:t>New Inventions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Baskerville Old Face" pitchFamily="18" charset="0"/>
              </a:rPr>
              <a:t> - Light bulb</a:t>
            </a: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Baskerville Old Face" pitchFamily="18" charset="0"/>
              </a:rPr>
              <a:t> - Telegraph</a:t>
            </a: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Baskerville Old Face" pitchFamily="18" charset="0"/>
              </a:rPr>
              <a:t>  - Telephone</a:t>
            </a: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9" name="Picture 8" descr="light bul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1066800"/>
            <a:ext cx="1370915" cy="1828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4350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Baskerville Old Face" pitchFamily="18" charset="0"/>
              </a:rPr>
              <a:t>Reasons for U.S. industrial growth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609601"/>
            <a:ext cx="3124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 Old Face" pitchFamily="18" charset="0"/>
              </a:rPr>
              <a:t>Natural Resources</a:t>
            </a:r>
          </a:p>
          <a:p>
            <a:r>
              <a:rPr lang="en-US" sz="2400" dirty="0" smtClean="0">
                <a:latin typeface="Baskerville Old Face" pitchFamily="18" charset="0"/>
              </a:rPr>
              <a:t> - Coal</a:t>
            </a: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r>
              <a:rPr lang="en-US" sz="2400" dirty="0" smtClean="0">
                <a:latin typeface="Baskerville Old Face" pitchFamily="18" charset="0"/>
              </a:rPr>
              <a:t> - Oil</a:t>
            </a: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r>
              <a:rPr lang="en-US" sz="2400" dirty="0" smtClean="0">
                <a:latin typeface="Baskerville Old Face" pitchFamily="18" charset="0"/>
              </a:rPr>
              <a:t> - Iron</a:t>
            </a: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 smtClean="0">
              <a:latin typeface="Baskerville Old Face" pitchFamily="18" charset="0"/>
            </a:endParaRPr>
          </a:p>
          <a:p>
            <a:endParaRPr lang="en-US" sz="2400" dirty="0">
              <a:latin typeface="Baskerville Old Face" pitchFamily="18" charset="0"/>
            </a:endParaRPr>
          </a:p>
        </p:txBody>
      </p:sp>
      <p:pic>
        <p:nvPicPr>
          <p:cNvPr id="4" name="Picture 3" descr="coa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1447800"/>
            <a:ext cx="2113878" cy="1371600"/>
          </a:xfrm>
          <a:prstGeom prst="rect">
            <a:avLst/>
          </a:prstGeom>
        </p:spPr>
      </p:pic>
      <p:pic>
        <p:nvPicPr>
          <p:cNvPr id="5" name="Picture 4" descr="oil wel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400" y="2819400"/>
            <a:ext cx="1501140" cy="2349610"/>
          </a:xfrm>
          <a:prstGeom prst="rect">
            <a:avLst/>
          </a:prstGeom>
        </p:spPr>
      </p:pic>
      <p:pic>
        <p:nvPicPr>
          <p:cNvPr id="6" name="Picture 5" descr="iro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200" y="5448300"/>
            <a:ext cx="2171700" cy="140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03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There was also a growing population that demanded more goods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00400"/>
            <a:ext cx="8087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Development of Railroads led to products being shipped inexpensively nation wide</a:t>
            </a:r>
            <a:endParaRPr lang="en-US" b="1" dirty="0"/>
          </a:p>
        </p:txBody>
      </p:sp>
      <p:pic>
        <p:nvPicPr>
          <p:cNvPr id="6" name="Picture 5" descr="railroads in US.jpg"/>
          <p:cNvPicPr>
            <a:picLocks noChangeAspect="1"/>
          </p:cNvPicPr>
          <p:nvPr/>
        </p:nvPicPr>
        <p:blipFill>
          <a:blip r:embed="rId3"/>
          <a:srcRect l="1201" t="11667" r="4955" b="6667"/>
          <a:stretch>
            <a:fillRect/>
          </a:stretch>
        </p:blipFill>
        <p:spPr>
          <a:xfrm>
            <a:off x="0" y="3671824"/>
            <a:ext cx="4876800" cy="3186176"/>
          </a:xfrm>
          <a:prstGeom prst="rect">
            <a:avLst/>
          </a:prstGeom>
        </p:spPr>
      </p:pic>
      <p:pic>
        <p:nvPicPr>
          <p:cNvPr id="7" name="Picture 6" descr="us pop.png"/>
          <p:cNvPicPr>
            <a:picLocks noChangeAspect="1"/>
          </p:cNvPicPr>
          <p:nvPr/>
        </p:nvPicPr>
        <p:blipFill>
          <a:blip r:embed="rId4"/>
          <a:srcRect t="6036" r="2515" b="2668"/>
          <a:stretch>
            <a:fillRect/>
          </a:stretch>
        </p:blipFill>
        <p:spPr>
          <a:xfrm>
            <a:off x="4038600" y="0"/>
            <a:ext cx="5105400" cy="3352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0600" y="42672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2/3 of all railroads were owned by a small number of companies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5562600"/>
            <a:ext cx="3839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They controlled all shipping and prices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0"/>
            <a:ext cx="7219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Rise of Corporations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L_stock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838200"/>
            <a:ext cx="5410200" cy="39855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143000"/>
            <a:ext cx="374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To raise money, companies sold stock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16002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Stocks are pieces of the company that people own in return for giving money to the company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124200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If you buy stock, you become part owner of the company BUT you aren’t responsible for any of its debt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" y="5105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Larger corporations like Carnegie Steel or Standard Oil tried to control every aspect of their own industry to make the biggest profits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5657671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larger the Co. the cheaper it is to make goods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Laborers can be paid very low wages because they have no option to work elsewhere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956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Continental Europe Industrializes</a:t>
            </a:r>
            <a:endParaRPr lang="en-US" sz="4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Berlin Sans FB Demi" pitchFamily="34" charset="0"/>
              </a:rPr>
              <a:t>Began in Belgium</a:t>
            </a:r>
            <a:endParaRPr lang="en-US" sz="2800" b="1" dirty="0">
              <a:latin typeface="Berlin Sans FB Demi" pitchFamily="34" charset="0"/>
            </a:endParaRPr>
          </a:p>
        </p:txBody>
      </p:sp>
      <p:pic>
        <p:nvPicPr>
          <p:cNvPr id="3" name="Picture 2" descr="belgiu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09600"/>
            <a:ext cx="3762375" cy="2962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657600"/>
            <a:ext cx="8249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Berlin Sans FB Demi" pitchFamily="34" charset="0"/>
              </a:rPr>
              <a:t>They had coal and iron, as well as good waterways</a:t>
            </a:r>
            <a:endParaRPr lang="en-US" sz="2800" b="1" dirty="0">
              <a:latin typeface="Berlin Sans FB Demi" pitchFamily="34" charset="0"/>
            </a:endParaRPr>
          </a:p>
        </p:txBody>
      </p:sp>
      <p:pic>
        <p:nvPicPr>
          <p:cNvPr id="5" name="Picture 4" descr="cockerill_w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864" y="4038600"/>
            <a:ext cx="1469136" cy="18326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0" y="41148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Berlin Sans FB Demi" pitchFamily="34" charset="0"/>
              </a:rPr>
              <a:t>A British worker named William </a:t>
            </a:r>
            <a:r>
              <a:rPr lang="en-US" sz="2000" b="1" dirty="0" err="1" smtClean="0">
                <a:solidFill>
                  <a:srgbClr val="FF0000"/>
                </a:solidFill>
                <a:latin typeface="Berlin Sans FB Demi" pitchFamily="34" charset="0"/>
              </a:rPr>
              <a:t>Cockerill</a:t>
            </a:r>
            <a:r>
              <a:rPr lang="en-US" sz="2000" b="1" dirty="0" smtClean="0">
                <a:solidFill>
                  <a:srgbClr val="FF0000"/>
                </a:solidFill>
                <a:latin typeface="Berlin Sans FB Demi" pitchFamily="34" charset="0"/>
              </a:rPr>
              <a:t> brought plans for a spinning machine to Belgium in 1799</a:t>
            </a:r>
            <a:endParaRPr lang="en-US" sz="20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pic>
        <p:nvPicPr>
          <p:cNvPr id="7" name="Picture 6" descr="john co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16500"/>
            <a:ext cx="1841500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5000" y="55626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Berlin Sans FB Demi" pitchFamily="34" charset="0"/>
              </a:rPr>
              <a:t>His son John eventually built a huge industrial system in Belgium making equipment</a:t>
            </a:r>
            <a:endParaRPr lang="en-US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aettenschweiler" pitchFamily="34" charset="0"/>
              </a:rPr>
              <a:t>Industrialization in Germany</a:t>
            </a:r>
            <a:endParaRPr 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aettenschweiler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828800"/>
            <a:ext cx="5928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aettenschweiler" pitchFamily="34" charset="0"/>
              </a:rPr>
              <a:t>Unlike the rest of Europe, Germany was scattered over a large area in the 1800s</a:t>
            </a:r>
            <a:endParaRPr lang="en-US" dirty="0">
              <a:latin typeface="Haettenschweiler" pitchFamily="34" charset="0"/>
            </a:endParaRPr>
          </a:p>
        </p:txBody>
      </p:sp>
      <p:pic>
        <p:nvPicPr>
          <p:cNvPr id="4" name="Picture 3" descr="germany 1815.bmp"/>
          <p:cNvPicPr>
            <a:picLocks noChangeAspect="1"/>
          </p:cNvPicPr>
          <p:nvPr/>
        </p:nvPicPr>
        <p:blipFill>
          <a:blip r:embed="rId3"/>
          <a:srcRect l="10523" r="31422" b="45420"/>
          <a:stretch>
            <a:fillRect/>
          </a:stretch>
        </p:blipFill>
        <p:spPr>
          <a:xfrm>
            <a:off x="5334000" y="2209800"/>
            <a:ext cx="3810000" cy="2724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39624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aettenschweiler" pitchFamily="34" charset="0"/>
              </a:rPr>
              <a:t>They industrialized in resource rich areas of the country like the Ruhr Valley which was rich in coal</a:t>
            </a:r>
            <a:endParaRPr lang="en-US" dirty="0">
              <a:latin typeface="Haettenschweiler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257800"/>
            <a:ext cx="5157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aettenschweiler" pitchFamily="34" charset="0"/>
              </a:rPr>
              <a:t>Began sending their children to Britain to learn industrial management</a:t>
            </a:r>
            <a:endParaRPr lang="en-US" dirty="0">
              <a:latin typeface="Haettenschweiler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867400"/>
            <a:ext cx="3129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aettenschweiler" pitchFamily="34" charset="0"/>
              </a:rPr>
              <a:t>Imported British Equipment and Engineers</a:t>
            </a:r>
            <a:endParaRPr lang="en-US" dirty="0">
              <a:latin typeface="Haettenschweiler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88668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aettenschweiler" pitchFamily="34" charset="0"/>
              </a:rPr>
              <a:t>Built railroads to link manufacturing cities</a:t>
            </a:r>
            <a:endParaRPr lang="en-US" dirty="0">
              <a:latin typeface="Haettenschweiler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n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838" y="1752600"/>
            <a:ext cx="5872162" cy="42279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8855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Narrow" pitchFamily="34" charset="0"/>
              </a:rPr>
              <a:t>This development allowed Germany to develop as a military power</a:t>
            </a:r>
            <a:endParaRPr lang="en-US" sz="2800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1529" y="1219200"/>
            <a:ext cx="7852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unification in 1871 Germany had become a world industrial and military power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gency FB" pitchFamily="34" charset="0"/>
              </a:rPr>
              <a:t>Expansion elsewhere in Europe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gency FB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143000"/>
            <a:ext cx="651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European expansion happened by region and not by country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746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Tended to develop in areas that were rich in coal, iron, and natural waterways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600200" y="2895600"/>
          <a:ext cx="59436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F600E8-AA37-43B3-AD7D-38C765F628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3EF600E8-AA37-43B3-AD7D-38C765F628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9651BB2-7D69-4FA1-B56B-17086FC2A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graphicEl>
                                              <a:dgm id="{19651BB2-7D69-4FA1-B56B-17086FC2AA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7E484C-409F-4F3D-A51F-A22CCF28C9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graphicEl>
                                              <a:dgm id="{277E484C-409F-4F3D-A51F-A22CCF28C9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5CD482F-25B7-435F-9D28-734EAE129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graphicEl>
                                              <a:dgm id="{55CD482F-25B7-435F-9D28-734EAE129F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8122AC-F5E5-4FF4-BB2D-A72A064182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graphicEl>
                                              <a:dgm id="{0D8122AC-F5E5-4FF4-BB2D-A72A064182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D599D5-2007-4834-AAFF-55357FA78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graphicEl>
                                              <a:dgm id="{D1D599D5-2007-4834-AAFF-55357FA78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Graphic spid="6" grpId="0">
        <p:bldSub>
          <a:bldDgm bld="one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63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France</a:t>
            </a:r>
            <a:endParaRPr lang="en-US" sz="5400" b="0" cap="none" spc="0" dirty="0">
              <a:ln w="18415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1143000"/>
            <a:ext cx="4567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Most growth happened after 1830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18288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They had a strong agricultural economy that kept industry in check</a:t>
            </a:r>
            <a:endParaRPr lang="en-US" sz="2400" b="1" dirty="0">
              <a:ln>
                <a:solidFill>
                  <a:srgbClr val="002060"/>
                </a:solidFill>
              </a:ln>
              <a:solidFill>
                <a:srgbClr val="7030A0"/>
              </a:solidFill>
            </a:endParaRPr>
          </a:p>
        </p:txBody>
      </p:sp>
      <p:pic>
        <p:nvPicPr>
          <p:cNvPr id="5" name="Picture 4" descr="auxerro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048000"/>
            <a:ext cx="2540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326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Elsewhere: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066800"/>
            <a:ext cx="86106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Most other countries were limited in their ability to industrialize because of their location or situation</a:t>
            </a:r>
            <a:endParaRPr lang="en-US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276600"/>
            <a:ext cx="5324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Austria – Hungary &amp; Spain: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4191000"/>
            <a:ext cx="655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Transportation was the biggest problem because they had mountains and a lack of good roads</a:t>
            </a:r>
            <a:endParaRPr lang="en-US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438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Impact of Industrialization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6052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 Rise of Global Inequality: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4478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This is the increase in the gap between wealthy industrialized nations and poor undeveloped nations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times squar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057400"/>
            <a:ext cx="4105717" cy="2743200"/>
          </a:xfrm>
          <a:prstGeom prst="rect">
            <a:avLst/>
          </a:prstGeom>
        </p:spPr>
      </p:pic>
      <p:pic>
        <p:nvPicPr>
          <p:cNvPr id="5" name="Picture 4" descr="undevelop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2057400"/>
            <a:ext cx="3619500" cy="2752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1" y="5105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Raw material came from under developed nations and industrialized nations saw these places as markets for finished goods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934670"/>
            <a:ext cx="39271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B05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Economic Imperialism</a:t>
            </a:r>
            <a:endParaRPr lang="en-US" sz="3200" b="1" cap="none" spc="0" dirty="0">
              <a:ln w="11430">
                <a:solidFill>
                  <a:srgbClr val="00B050"/>
                </a:solidFill>
              </a:ln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0" y="60198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The policy of extending one country’s rule over many other nations for economic gain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387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Transforming Society: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066800"/>
            <a:ext cx="4945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Arial Narrow" pitchFamily="34" charset="0"/>
              </a:rPr>
              <a:t>1700 – 1900 will see a totally rearranged society</a:t>
            </a:r>
            <a:endParaRPr lang="en-US" sz="2000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pic>
        <p:nvPicPr>
          <p:cNvPr id="4" name="Picture 3" descr="working cla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2558540" cy="3505200"/>
          </a:xfrm>
          <a:prstGeom prst="rect">
            <a:avLst/>
          </a:prstGeom>
        </p:spPr>
      </p:pic>
      <p:pic>
        <p:nvPicPr>
          <p:cNvPr id="5" name="Picture 4" descr="governess_inline_01.jpg"/>
          <p:cNvPicPr>
            <a:picLocks noChangeAspect="1"/>
          </p:cNvPicPr>
          <p:nvPr/>
        </p:nvPicPr>
        <p:blipFill>
          <a:blip r:embed="rId4"/>
          <a:srcRect t="2991" b="16262"/>
          <a:stretch>
            <a:fillRect/>
          </a:stretch>
        </p:blipFill>
        <p:spPr>
          <a:xfrm>
            <a:off x="4941558" y="1752600"/>
            <a:ext cx="4202442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17526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Arial Narrow" pitchFamily="34" charset="0"/>
              </a:rPr>
              <a:t>There is now a large working class and a large, wealthy middle class</a:t>
            </a:r>
            <a:endParaRPr lang="en-US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pic>
        <p:nvPicPr>
          <p:cNvPr id="9" name="Picture 8" descr="UPPERCLA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157490"/>
            <a:ext cx="3911600" cy="2700509"/>
          </a:xfrm>
          <a:prstGeom prst="ellipse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0" y="38862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The middle class can now afford to educate their children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4495800"/>
            <a:ext cx="294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This will lead to more reform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5867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The upper class becomes VERY wealthy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57912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People’s health improves leading to a longer lifespan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09800"/>
            <a:ext cx="9097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/>
              </a:rPr>
              <a:t>Reforming the </a:t>
            </a:r>
            <a:r>
              <a:rPr lang="en-US" sz="5400" b="1" dirty="0" smtClean="0">
                <a:ln w="50800"/>
                <a:solidFill>
                  <a:srgbClr val="FFFF00"/>
                </a:solidFill>
              </a:rPr>
              <a:t>Industrial World</a:t>
            </a:r>
            <a:endParaRPr lang="en-US" sz="5400" b="1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dam smi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219200"/>
            <a:ext cx="1378226" cy="2060448"/>
          </a:xfrm>
          <a:prstGeom prst="rect">
            <a:avLst/>
          </a:prstGeom>
        </p:spPr>
      </p:pic>
      <p:pic>
        <p:nvPicPr>
          <p:cNvPr id="9" name="Picture 8" descr="E2_WealthOfNatio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802" y="1371600"/>
            <a:ext cx="1254198" cy="1919122"/>
          </a:xfrm>
          <a:prstGeom prst="rect">
            <a:avLst/>
          </a:prstGeom>
        </p:spPr>
      </p:pic>
      <p:pic>
        <p:nvPicPr>
          <p:cNvPr id="4" name="Picture 3" descr="laissez fai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8200"/>
            <a:ext cx="2895600" cy="2171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philosophers of industrialization: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284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erlin Sans FB Demi" pitchFamily="34" charset="0"/>
              </a:rPr>
              <a:t>Laissez – Faire economics: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10668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Berlin Sans FB Demi" pitchFamily="34" charset="0"/>
              </a:rPr>
              <a:t>This means letting owners and businesses set working conditions without interference</a:t>
            </a:r>
            <a:endParaRPr lang="en-US" b="1" dirty="0">
              <a:solidFill>
                <a:srgbClr val="C00000"/>
              </a:solidFill>
              <a:latin typeface="Berlin Sans FB Dem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1676400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Adam Smith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9812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Wrote “The Wealth of Nations” in 1776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2590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Says that economic freedom guaranteed economic progress</a:t>
            </a:r>
            <a:endParaRPr lang="en-US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0" y="3200400"/>
          <a:ext cx="8991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1ACE4CC-547E-4C7D-ABA3-00293ABBBE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>
                                            <p:graphicEl>
                                              <a:dgm id="{91ACE4CC-547E-4C7D-ABA3-00293ABBBE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>
                                            <p:graphicEl>
                                              <a:dgm id="{91ACE4CC-547E-4C7D-ABA3-00293ABBBE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>
                                            <p:graphicEl>
                                              <a:dgm id="{91ACE4CC-547E-4C7D-ABA3-00293ABBBE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1372969-E3B0-4A60-85C1-68A4D5D82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>
                                            <p:graphicEl>
                                              <a:dgm id="{01372969-E3B0-4A60-85C1-68A4D5D82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>
                                            <p:graphicEl>
                                              <a:dgm id="{01372969-E3B0-4A60-85C1-68A4D5D82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>
                                            <p:graphicEl>
                                              <a:dgm id="{01372969-E3B0-4A60-85C1-68A4D5D82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7EFC026-A91B-4EA0-A824-24B64D19A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">
                                            <p:graphicEl>
                                              <a:dgm id="{37EFC026-A91B-4EA0-A824-24B64D19A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">
                                            <p:graphicEl>
                                              <a:dgm id="{37EFC026-A91B-4EA0-A824-24B64D19A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">
                                            <p:graphicEl>
                                              <a:dgm id="{37EFC026-A91B-4EA0-A824-24B64D19A5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A05E258-5409-48B4-8935-1D40516C7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>
                                            <p:graphicEl>
                                              <a:dgm id="{1A05E258-5409-48B4-8935-1D40516C7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>
                                            <p:graphicEl>
                                              <a:dgm id="{1A05E258-5409-48B4-8935-1D40516C72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">
                                            <p:graphicEl>
                                              <a:dgm id="{1A05E258-5409-48B4-8935-1D40516C72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D2A402B-7B68-4919-826B-AE050A3FC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">
                                            <p:graphicEl>
                                              <a:dgm id="{7D2A402B-7B68-4919-826B-AE050A3FC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">
                                            <p:graphicEl>
                                              <a:dgm id="{7D2A402B-7B68-4919-826B-AE050A3FC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">
                                            <p:graphicEl>
                                              <a:dgm id="{7D2A402B-7B68-4919-826B-AE050A3FCD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4DF1F10-5D3F-456B-83C0-893C41EF4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">
                                            <p:graphicEl>
                                              <a:dgm id="{24DF1F10-5D3F-456B-83C0-893C41EF4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">
                                            <p:graphicEl>
                                              <a:dgm id="{24DF1F10-5D3F-456B-83C0-893C41EF4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">
                                            <p:graphicEl>
                                              <a:dgm id="{24DF1F10-5D3F-456B-83C0-893C41EF4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  <p:bldP spid="10" grpId="0"/>
      <p:bldGraphic spid="11" grpId="0">
        <p:bldSub>
          <a:bldDgm bld="one"/>
        </p:bldSub>
      </p:bldGraphic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icar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295400"/>
            <a:ext cx="1828800" cy="226473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7239000" cy="9144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Laissez- Faire Capitalism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77166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Thomas Malthus and David Ricardo</a:t>
            </a:r>
            <a:endParaRPr lang="en-US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4" name="Picture 3" descr="malth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1600201"/>
            <a:ext cx="1600199" cy="20320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16764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All the factors of manufacturing are privately owned and money is invested to make a profit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8100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1776 </a:t>
            </a:r>
            <a:r>
              <a:rPr lang="en-US" b="1" dirty="0" smtClean="0">
                <a:solidFill>
                  <a:schemeClr val="bg1"/>
                </a:solidFill>
              </a:rPr>
              <a:t>Malthus wrote </a:t>
            </a:r>
            <a:r>
              <a:rPr lang="en-US" b="1" dirty="0" smtClean="0">
                <a:solidFill>
                  <a:srgbClr val="FF0000"/>
                </a:solidFill>
              </a:rPr>
              <a:t>“The Essay on the Principal of Population”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4958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Population increases more rapidly than food supply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3340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Without wars &amp; disease to kill people off, they are destined to be miserable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2362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1817</a:t>
            </a:r>
            <a:r>
              <a:rPr lang="en-US" b="1" dirty="0" smtClean="0">
                <a:solidFill>
                  <a:schemeClr val="bg1"/>
                </a:solidFill>
              </a:rPr>
              <a:t> Ricardo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wrote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“Principles of Political Economy”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2895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Believed that the poor would always be poor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3505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Wages and population go through cycles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4038600" y="4191000"/>
          <a:ext cx="51054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F2A98A5-859A-40AA-96B5-6AD69A954C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13">
                                            <p:graphicEl>
                                              <a:dgm id="{2F2A98A5-859A-40AA-96B5-6AD69A954C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E77460A-4D29-44B6-94C2-2ABA003AD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13">
                                            <p:graphicEl>
                                              <a:dgm id="{FE77460A-4D29-44B6-94C2-2ABA003AD4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D631B4C-49B0-4EB1-BC0E-7E454A3C78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13">
                                            <p:graphicEl>
                                              <a:dgm id="{BD631B4C-49B0-4EB1-BC0E-7E454A3C78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62DBD7-AF35-4477-BF01-CC886AA48D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3">
                                            <p:graphicEl>
                                              <a:dgm id="{CD62DBD7-AF35-4477-BF01-CC886AA48D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CB1E453-7730-46B0-BE9C-F9CF158CC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13">
                                            <p:graphicEl>
                                              <a:dgm id="{ECB1E453-7730-46B0-BE9C-F9CF158CC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6EA49E7-E162-431A-8190-A1E7F7112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3">
                                            <p:graphicEl>
                                              <a:dgm id="{16EA49E7-E162-431A-8190-A1E7F71128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1" grpId="0"/>
      <p:bldP spid="12" grpId="0"/>
      <p:bldGraphic spid="13" grpId="0">
        <p:bldSub>
          <a:bldDgm bld="one"/>
        </p:bldSub>
      </p:bldGraphic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2199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rise of Socialism: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6600" y="762000"/>
            <a:ext cx="2971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Utilitarianism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3000"/>
            <a:ext cx="175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Jeremy Bentham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86174" y="1143000"/>
            <a:ext cx="16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Stuart Mill</a:t>
            </a:r>
            <a:endParaRPr lang="en-US" dirty="0"/>
          </a:p>
        </p:txBody>
      </p:sp>
      <p:pic>
        <p:nvPicPr>
          <p:cNvPr id="6" name="Picture 5" descr="benth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0200"/>
            <a:ext cx="1676400" cy="2374900"/>
          </a:xfrm>
          <a:prstGeom prst="rect">
            <a:avLst/>
          </a:prstGeom>
        </p:spPr>
      </p:pic>
      <p:pic>
        <p:nvPicPr>
          <p:cNvPr id="7" name="Picture 6" descr="jsmi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1524000"/>
            <a:ext cx="1752600" cy="24879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2578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Felt that government should try to promote the greatest good for the greatest number of people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1148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Believed that people should judge things and actions on their usefulness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62600" y="4038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Felt that gov. should get involved with industry to try to deal with poverty and starvation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51054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Wanted to do away with dif. In wealth and redistribute income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62600" y="593467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Favored women’s rights, including suffrage, and cooperative agriculture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523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Utopian Socialism: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ow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308" y="838200"/>
            <a:ext cx="3302691" cy="2209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7000" y="457200"/>
            <a:ext cx="1426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Owen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Built a factory in New Lanark, Scotland where he provided low rent housing, prohibited children under 10 from working, and provided free schooling.</a:t>
            </a:r>
            <a:endParaRPr lang="en-US" dirty="0"/>
          </a:p>
        </p:txBody>
      </p:sp>
      <p:pic>
        <p:nvPicPr>
          <p:cNvPr id="6" name="Picture 5" descr="newLanark3-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57400"/>
            <a:ext cx="3276600" cy="22678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62600" y="30480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1824 he travelled to the U.S. and built a community called New Harmony, IN in 1825.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4958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community only lasted 3 years.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257800"/>
            <a:ext cx="27719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4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Socialism</a:t>
            </a:r>
            <a:endParaRPr lang="en-US" sz="4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6324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67000" y="51816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System where the factors of production are owned by the public and operated for the good of all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667000" y="60198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Felt that </a:t>
            </a:r>
            <a:r>
              <a:rPr lang="en-US" dirty="0" err="1" smtClean="0"/>
              <a:t>gov</a:t>
            </a:r>
            <a:r>
              <a:rPr lang="en-US" dirty="0" smtClean="0"/>
              <a:t>. should plan the economy so they could end poverty and promote equality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cm.jpg"/>
          <p:cNvPicPr>
            <a:picLocks noChangeAspect="1"/>
          </p:cNvPicPr>
          <p:nvPr/>
        </p:nvPicPr>
        <p:blipFill>
          <a:blip r:embed="rId3" cstate="print"/>
          <a:srcRect l="5556" t="3704" r="8333" b="3704"/>
          <a:stretch>
            <a:fillRect/>
          </a:stretch>
        </p:blipFill>
        <p:spPr>
          <a:xfrm>
            <a:off x="7395972" y="0"/>
            <a:ext cx="1748028" cy="2819400"/>
          </a:xfrm>
          <a:prstGeom prst="rect">
            <a:avLst/>
          </a:prstGeom>
        </p:spPr>
      </p:pic>
      <p:pic>
        <p:nvPicPr>
          <p:cNvPr id="2" name="Picture 1" descr="karlmarx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48000" cy="47091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67000" y="0"/>
            <a:ext cx="2981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Karl Marx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4005" y="838200"/>
            <a:ext cx="4317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Karl Marx and Friedrich Engels wrote the </a:t>
            </a:r>
            <a:r>
              <a:rPr lang="en-US" b="1" dirty="0" smtClean="0">
                <a:solidFill>
                  <a:srgbClr val="FF0000"/>
                </a:solidFill>
              </a:rPr>
              <a:t>Communist Manifesto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33528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fontAlgn="base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sz="2400" b="1" dirty="0" smtClean="0">
                <a:solidFill>
                  <a:schemeClr val="bg1"/>
                </a:solidFill>
                <a:latin typeface="Poor Richard" pitchFamily="18" charset="0"/>
                <a:ea typeface="Times New Roman" pitchFamily="18" charset="0"/>
              </a:rPr>
              <a:t>Ar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gued that human societies have always been divided </a:t>
            </a:r>
            <a:r>
              <a:rPr lang="en-US" sz="2400" b="1" dirty="0" smtClean="0">
                <a:solidFill>
                  <a:schemeClr val="bg1"/>
                </a:solidFill>
                <a:latin typeface="Poor Richard" pitchFamily="18" charset="0"/>
                <a:ea typeface="Times New Roman" pitchFamily="18" charset="0"/>
              </a:rPr>
              <a:t>int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o warring classes</a:t>
            </a:r>
            <a:endParaRPr lang="en-US" sz="2400" b="1" dirty="0" smtClean="0">
              <a:latin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haves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and the </a:t>
            </a:r>
            <a:r>
              <a:rPr lang="en-US" sz="24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have-nots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3399"/>
                </a:solidFill>
                <a:latin typeface="Poor Richard" pitchFamily="18" charset="0"/>
                <a:ea typeface="Times New Roman" pitchFamily="18" charset="0"/>
              </a:rPr>
              <a:t>haves were the employers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and the h</a:t>
            </a:r>
            <a:r>
              <a:rPr lang="en-US" sz="2400" b="1" dirty="0" smtClean="0">
                <a:solidFill>
                  <a:srgbClr val="0070C0"/>
                </a:solidFill>
                <a:latin typeface="Poor Richard" pitchFamily="18" charset="0"/>
                <a:ea typeface="Times New Roman" pitchFamily="18" charset="0"/>
              </a:rPr>
              <a:t>ave-nots were the workers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en-US" sz="2400" b="1" dirty="0" smtClean="0">
              <a:solidFill>
                <a:srgbClr val="0070C0"/>
              </a:solidFill>
              <a:latin typeface="Arial" pitchFamily="34" charset="0"/>
              <a:ea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The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haves would always exploit the have-nots </a:t>
            </a:r>
            <a:endParaRPr lang="en-US" sz="2400" b="1" dirty="0" smtClean="0">
              <a:latin typeface="Arial" pitchFamily="34" charset="0"/>
              <a:ea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l"/>
              </a:tabLst>
            </a:pP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The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haves would not freely give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up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their power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Change </a:t>
            </a:r>
            <a:r>
              <a:rPr lang="en-US" sz="2400" b="1" dirty="0" smtClean="0">
                <a:latin typeface="Poor Richard" pitchFamily="18" charset="0"/>
                <a:ea typeface="Times New Roman" pitchFamily="18" charset="0"/>
              </a:rPr>
              <a:t>could only be made through revolution</a:t>
            </a:r>
            <a:endParaRPr lang="en-US" sz="2400" b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uiExpand="1" bldLvl="5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1"/>
          <p:cNvSpPr>
            <a:spLocks noChangeArrowheads="1"/>
          </p:cNvSpPr>
          <p:nvPr/>
        </p:nvSpPr>
        <p:spPr bwMode="auto">
          <a:xfrm>
            <a:off x="0" y="434340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ea typeface="Times New Roman" pitchFamily="18" charset="0"/>
              </a:rPr>
              <a:t>This would be a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oor Richard" pitchFamily="18" charset="0"/>
                <a:ea typeface="Times New Roman" pitchFamily="18" charset="0"/>
              </a:rPr>
              <a:t>Dictatorship of the Proletariat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lang="en-US" sz="2800" dirty="0" smtClean="0">
              <a:latin typeface="Arial" pitchFamily="34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Poor Richard" pitchFamily="18" charset="0"/>
                <a:ea typeface="Times New Roman" pitchFamily="18" charset="0"/>
              </a:rPr>
              <a:t>After a period of cooperative living and education, the state or government would wither away as a classless society developed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Poor Richard" pitchFamily="18" charset="0"/>
              </a:rPr>
              <a:t>The Future According to Marx</a:t>
            </a:r>
            <a:endParaRPr lang="en-US" sz="2400" dirty="0">
              <a:latin typeface="Poor Richard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33400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Believed </a:t>
            </a:r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that Capitalism would eventually destroy itself</a:t>
            </a:r>
            <a:endParaRPr lang="en-US" sz="2400" dirty="0" smtClean="0"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6400" y="1371600"/>
            <a:ext cx="746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Factories would drive small artisans out of business </a:t>
            </a:r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leaving </a:t>
            </a:r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a small number of manufacturers to control </a:t>
            </a:r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all </a:t>
            </a:r>
            <a:r>
              <a:rPr lang="en-US" sz="2400" dirty="0" smtClean="0">
                <a:latin typeface="Poor Richard" pitchFamily="18" charset="0"/>
                <a:ea typeface="Times New Roman" pitchFamily="18" charset="0"/>
              </a:rPr>
              <a:t>the wealth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600" y="22860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The workers would then revolt and seize the </a:t>
            </a:r>
            <a:r>
              <a:rPr lang="en-US" sz="28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factories </a:t>
            </a:r>
            <a:r>
              <a:rPr lang="en-US" sz="28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and mills form the capitalists and </a:t>
            </a:r>
            <a:r>
              <a:rPr lang="en-US" sz="28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produce </a:t>
            </a:r>
            <a:r>
              <a:rPr lang="en-US" sz="2800" b="1" dirty="0" smtClean="0">
                <a:solidFill>
                  <a:srgbClr val="FF0000"/>
                </a:solidFill>
                <a:latin typeface="Poor Richard" pitchFamily="18" charset="0"/>
                <a:ea typeface="Times New Roman" pitchFamily="18" charset="0"/>
              </a:rPr>
              <a:t>what society needed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3276600"/>
            <a:ext cx="6000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Poor Richard" pitchFamily="18" charset="0"/>
                <a:ea typeface="Times New Roman" pitchFamily="18" charset="0"/>
              </a:rPr>
              <a:t>Workers would then share profits and bring about economic equality for all people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5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5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5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5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5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5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3" grpId="0" uiExpand="1" build="p"/>
      <p:bldP spid="3" grpId="0"/>
      <p:bldP spid="4" grpId="0"/>
      <p:bldP spid="5" grpId="0"/>
      <p:bldP spid="6" grpId="0"/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munis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575" y="0"/>
            <a:ext cx="3781425" cy="3771900"/>
          </a:xfrm>
          <a:prstGeom prst="rect">
            <a:avLst/>
          </a:prstGeom>
        </p:spPr>
      </p:pic>
      <p:sp>
        <p:nvSpPr>
          <p:cNvPr id="128001" name="Rectangle 1"/>
          <p:cNvSpPr>
            <a:spLocks noChangeArrowheads="1"/>
          </p:cNvSpPr>
          <p:nvPr/>
        </p:nvSpPr>
        <p:spPr bwMode="auto">
          <a:xfrm>
            <a:off x="-1066800" y="0"/>
            <a:ext cx="85667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288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ea typeface="Times New Roman" pitchFamily="18" charset="0"/>
              </a:rPr>
              <a:t>This final phase is called </a:t>
            </a: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ea typeface="Times New Roman" pitchFamily="18" charset="0"/>
              </a:rPr>
              <a:t>Communism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-1447800" y="297180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ea typeface="Times New Roman" pitchFamily="18" charset="0"/>
              </a:rPr>
              <a:t>A form of complete socialism where all means of production would be owned by all people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oor Richard" pitchFamily="18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ea typeface="Times New Roman" pitchFamily="18" charset="0"/>
              </a:rPr>
              <a:t>Private property would cease to exist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oor Richard" pitchFamily="18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oor Richard" pitchFamily="18" charset="0"/>
                <a:ea typeface="Times New Roman" pitchFamily="18" charset="0"/>
              </a:rPr>
              <a:t>All goods and services would be shared equally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8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1" grpId="0"/>
      <p:bldP spid="12800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en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781808"/>
            <a:ext cx="1591633" cy="1793240"/>
          </a:xfrm>
          <a:prstGeom prst="rect">
            <a:avLst/>
          </a:prstGeom>
        </p:spPr>
      </p:pic>
      <p:pic>
        <p:nvPicPr>
          <p:cNvPr id="9" name="Picture 8" descr="ma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3810000"/>
            <a:ext cx="1752600" cy="18343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The Communist Manifesto  (1848)</a:t>
            </a:r>
            <a:endParaRPr lang="en-US" sz="2400" b="1" dirty="0">
              <a:latin typeface="Baskerville Old Face" pitchFamily="18" charset="0"/>
            </a:endParaRPr>
          </a:p>
        </p:txBody>
      </p:sp>
      <p:pic>
        <p:nvPicPr>
          <p:cNvPr id="3" name="Picture 2" descr="tcm.jpg"/>
          <p:cNvPicPr>
            <a:picLocks noChangeAspect="1"/>
          </p:cNvPicPr>
          <p:nvPr/>
        </p:nvPicPr>
        <p:blipFill>
          <a:blip r:embed="rId5"/>
          <a:srcRect l="8333" t="3704" r="8333" b="3704"/>
          <a:stretch>
            <a:fillRect/>
          </a:stretch>
        </p:blipFill>
        <p:spPr>
          <a:xfrm>
            <a:off x="6858000" y="0"/>
            <a:ext cx="2286000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0" y="533400"/>
            <a:ext cx="2883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askerville Old Face" pitchFamily="18" charset="0"/>
              </a:rPr>
              <a:t>Book describing communism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371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were many small revolts in Europe because of this but most were put down quickly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0574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1900s the Manifesto will be successful in creating lasting governments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441680"/>
            <a:ext cx="75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- Soviet Union (Russia) 1917 – 1991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- China 1949 – present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- Cuba </a:t>
            </a:r>
            <a:r>
              <a:rPr lang="en-US" dirty="0" err="1" smtClean="0"/>
              <a:t>1950s</a:t>
            </a:r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smtClean="0"/>
              <a:t>Cuba (and China to some extent) are “Adaptive Communism” </a:t>
            </a:r>
          </a:p>
          <a:p>
            <a:r>
              <a:rPr lang="en-US" dirty="0" smtClean="0"/>
              <a:t>	</a:t>
            </a:r>
            <a:r>
              <a:rPr lang="en-US" dirty="0" smtClean="0"/>
              <a:t>created to meet specific national needs</a:t>
            </a:r>
            <a:endParaRPr lang="en-US" dirty="0"/>
          </a:p>
        </p:txBody>
      </p:sp>
      <p:pic>
        <p:nvPicPr>
          <p:cNvPr id="10" name="Picture 9" descr="castr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267200"/>
            <a:ext cx="1904852" cy="1566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rlmarx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05000" cy="2943225"/>
          </a:xfrm>
          <a:prstGeom prst="rect">
            <a:avLst/>
          </a:prstGeom>
        </p:spPr>
      </p:pic>
      <p:pic>
        <p:nvPicPr>
          <p:cNvPr id="3" name="Picture 2" descr="feNGEL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0"/>
            <a:ext cx="1905000" cy="2971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6670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Marx and Engels believed that Economic forces alone dominated society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57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didn’t take into consideration religion, nationalism, ethnic loyalty, or democratic reform.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And probably most importantly, human nature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ons2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86250" cy="36099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67200" y="0"/>
            <a:ext cx="4876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Labor Unions and Reform Law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18288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Union is a voluntary association of workers that speaks for all workers in that trade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28194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engage in collective bargaining for better wages and working conditions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37338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factory owners refuse to meet demands workers can refuse to work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486400" y="4572000"/>
            <a:ext cx="21768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STRIKE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257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Unions were generally started by skilled workers because they were hard to replace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93467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Many governments were against unionization and refused workers to unionize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9" grpId="0"/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flc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060" y="2438400"/>
            <a:ext cx="4345940" cy="4419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Combination acts of 1799 and 1800</a:t>
            </a:r>
            <a:endParaRPr lang="en-U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762000"/>
            <a:ext cx="288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Outlawed Unions and Strikes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5062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Repealed in 1824 because people unionized anyway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9812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1875 British unions had won the right to strike and picket peacefully.  They had a membership of about 1 million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352800"/>
            <a:ext cx="4953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US skilled workers belonged to unions since the 1800s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1" y="42672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1866 several unions joined together to form the AFL (American Federation of Labor)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300" dirty="0" smtClean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Reform Laws</a:t>
            </a:r>
            <a:endParaRPr lang="en-US" sz="4000" b="1" cap="none" spc="300" dirty="0">
              <a:ln w="1143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858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Factory Act of 1833</a:t>
            </a:r>
            <a:endParaRPr lang="en-US" sz="4000" b="1" cap="none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371600"/>
            <a:ext cx="75616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Illegal to hire children under the age of 9</a:t>
            </a:r>
          </a:p>
          <a:p>
            <a:endParaRPr lang="en-US" sz="2400" b="1" dirty="0" smtClean="0">
              <a:latin typeface="Baskerville Old Face" pitchFamily="18" charset="0"/>
            </a:endParaRPr>
          </a:p>
          <a:p>
            <a:r>
              <a:rPr lang="en-US" sz="2400" b="1" dirty="0" smtClean="0">
                <a:latin typeface="Baskerville Old Face" pitchFamily="18" charset="0"/>
              </a:rPr>
              <a:t>Children from 9 – 12 could not work more than 8 hours/day</a:t>
            </a:r>
          </a:p>
          <a:p>
            <a:endParaRPr lang="en-US" sz="2400" b="1" dirty="0" smtClean="0">
              <a:latin typeface="Baskerville Old Face" pitchFamily="18" charset="0"/>
            </a:endParaRPr>
          </a:p>
          <a:p>
            <a:r>
              <a:rPr lang="en-US" sz="2400" b="1" dirty="0" smtClean="0">
                <a:latin typeface="Baskerville Old Face" pitchFamily="18" charset="0"/>
              </a:rPr>
              <a:t>From 13 – 17 a person could only work 12 hrs/day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spc="300" dirty="0" smtClean="0">
                <a:ln w="1143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Mines Act of 1842</a:t>
            </a:r>
            <a:endParaRPr lang="en-US" sz="4000" b="1" cap="none" spc="300" dirty="0">
              <a:ln w="1143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828" y="4267200"/>
            <a:ext cx="9102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Women and children are prevented from working underground in mines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8768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300" dirty="0" smtClean="0">
                <a:ln w="11430" cmpd="sng">
                  <a:solidFill>
                    <a:srgbClr val="660066"/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10 hours act</a:t>
            </a:r>
            <a:endParaRPr lang="en-US" sz="4000" b="1" cap="none" spc="300" dirty="0">
              <a:ln w="11430" cmpd="sng">
                <a:solidFill>
                  <a:srgbClr val="660066"/>
                </a:solidFill>
                <a:prstDash val="solid"/>
                <a:miter lim="800000"/>
              </a:ln>
              <a:solidFill>
                <a:srgbClr val="FF3399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715000"/>
            <a:ext cx="889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The workday is limited to 10 hours for women and children in factories</a:t>
            </a:r>
            <a:endParaRPr lang="en-US" sz="2400" b="1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ild lab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0" y="1587500"/>
            <a:ext cx="3721100" cy="5270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U.S</a:t>
            </a:r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 Reform Laws</a:t>
            </a:r>
            <a:endParaRPr lang="en-U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609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1904 – The National Child Labor Committee is organized to end child labor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57400"/>
            <a:ext cx="5486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latin typeface="Baskerville Old Face" pitchFamily="18" charset="0"/>
              </a:rPr>
              <a:t>- Union members joined because they argued child labor lowered everyone’s wages</a:t>
            </a:r>
          </a:p>
          <a:p>
            <a:endParaRPr lang="en-US" sz="2400" b="1" dirty="0" smtClean="0">
              <a:latin typeface="Baskerville Old Face" pitchFamily="18" charset="0"/>
            </a:endParaRPr>
          </a:p>
          <a:p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latin typeface="Baskerville Old Face" pitchFamily="18" charset="0"/>
              </a:rPr>
              <a:t>- They urged the government to ban child labor</a:t>
            </a:r>
          </a:p>
          <a:p>
            <a:endParaRPr lang="en-US" sz="2400" b="1" dirty="0" smtClean="0">
              <a:latin typeface="Baskerville Old Face" pitchFamily="18" charset="0"/>
            </a:endParaRPr>
          </a:p>
          <a:p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latin typeface="Baskerville Old Face" pitchFamily="18" charset="0"/>
              </a:rPr>
              <a:t>- 1919 – Supreme Court ruled against a federal child labor law saying that the states should decide what was acceptable</a:t>
            </a:r>
            <a:endParaRPr lang="en-US" sz="2400" b="1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Reform Movement Spreads</a:t>
            </a:r>
          </a:p>
          <a:p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339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838200"/>
            <a:ext cx="3781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  <a:latin typeface="Castellar" pitchFamily="18" charset="0"/>
              </a:rPr>
              <a:t>The Abolition of Slavery</a:t>
            </a:r>
            <a:endParaRPr lang="en-US" b="1" dirty="0">
              <a:solidFill>
                <a:srgbClr val="660066"/>
              </a:solidFill>
              <a:latin typeface="Castellar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1524000"/>
            <a:ext cx="9144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stellar" pitchFamily="18" charset="0"/>
              </a:rPr>
              <a:t>William Wilberforce leads the fight in parliament to end slavery and the slave trade in the British empire</a:t>
            </a:r>
            <a:endParaRPr lang="en-US" sz="2000" b="1" dirty="0">
              <a:latin typeface="Castellar" pitchFamily="18" charset="0"/>
            </a:endParaRPr>
          </a:p>
        </p:txBody>
      </p:sp>
      <p:pic>
        <p:nvPicPr>
          <p:cNvPr id="6" name="Picture 5" descr="william-wilberforc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3529853" cy="426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05201" y="24384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1807 – Parliament passed a bill ending the slave trade in the west indies</a:t>
            </a:r>
            <a:endParaRPr lang="en-US" dirty="0"/>
          </a:p>
        </p:txBody>
      </p:sp>
      <p:pic>
        <p:nvPicPr>
          <p:cNvPr id="8" name="Picture 7" descr="west_Indies_ma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2743200"/>
            <a:ext cx="1981200" cy="17341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7600" y="4648200"/>
            <a:ext cx="4663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1833 – Slavery is abolished in the British Empire</a:t>
            </a:r>
            <a:endParaRPr lang="en-US" dirty="0"/>
          </a:p>
        </p:txBody>
      </p:sp>
      <p:pic>
        <p:nvPicPr>
          <p:cNvPr id="10" name="Picture 9" descr="BritishEmpi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029201"/>
            <a:ext cx="3048000" cy="1828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694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Slavery will not end in the U.S. until the Union won the Civil War in 1865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300" dirty="0" smtClean="0">
                <a:ln w="11430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End of Slavery in the Western Hemisphere</a:t>
            </a:r>
            <a:endParaRPr lang="en-US" sz="2800" b="1" cap="none" spc="300" dirty="0">
              <a:ln w="11430" cmpd="sng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295400"/>
            <a:ext cx="35530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1873 – Slavery ended in Puerto Rico</a:t>
            </a:r>
          </a:p>
          <a:p>
            <a:endParaRPr lang="en-US" dirty="0" smtClean="0"/>
          </a:p>
          <a:p>
            <a:r>
              <a:rPr lang="en-US" dirty="0" smtClean="0"/>
              <a:t>1886 – Slavery abolished in Cuba</a:t>
            </a:r>
          </a:p>
          <a:p>
            <a:endParaRPr lang="en-US" dirty="0" smtClean="0"/>
          </a:p>
          <a:p>
            <a:r>
              <a:rPr lang="en-US" dirty="0" smtClean="0"/>
              <a:t>1888 – Slavery abolished in Brazil</a:t>
            </a:r>
            <a:endParaRPr lang="en-US" dirty="0"/>
          </a:p>
        </p:txBody>
      </p:sp>
      <p:pic>
        <p:nvPicPr>
          <p:cNvPr id="5" name="Picture 4" descr="puerto rico.gif"/>
          <p:cNvPicPr>
            <a:picLocks noChangeAspect="1"/>
          </p:cNvPicPr>
          <p:nvPr/>
        </p:nvPicPr>
        <p:blipFill>
          <a:blip r:embed="rId3"/>
          <a:srcRect l="5000" t="10331" r="3000" b="10331"/>
          <a:stretch>
            <a:fillRect/>
          </a:stretch>
        </p:blipFill>
        <p:spPr>
          <a:xfrm>
            <a:off x="4648200" y="1066800"/>
            <a:ext cx="4495800" cy="2345635"/>
          </a:xfrm>
          <a:prstGeom prst="rect">
            <a:avLst/>
          </a:prstGeom>
        </p:spPr>
      </p:pic>
      <p:pic>
        <p:nvPicPr>
          <p:cNvPr id="6" name="Picture 5" descr="cub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3505200"/>
            <a:ext cx="3429000" cy="2528047"/>
          </a:xfrm>
          <a:prstGeom prst="rect">
            <a:avLst/>
          </a:prstGeom>
        </p:spPr>
      </p:pic>
      <p:pic>
        <p:nvPicPr>
          <p:cNvPr id="7" name="Picture 6" descr="mbrazi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895600"/>
            <a:ext cx="3217521" cy="3319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300" dirty="0" smtClean="0">
                <a:ln w="11430" cmpd="sng">
                  <a:solidFill>
                    <a:srgbClr val="FF3399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Elephant" pitchFamily="18" charset="0"/>
              </a:rPr>
              <a:t>Fight for Women’s Rights</a:t>
            </a:r>
            <a:endParaRPr lang="en-US" sz="4000" b="1" cap="none" spc="300" dirty="0">
              <a:ln w="11430" cmpd="sng">
                <a:solidFill>
                  <a:srgbClr val="FF3399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Elephant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1" y="9144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Industrialization was a mixed blessing for women because they made more money than working from home BUT </a:t>
            </a:r>
            <a:r>
              <a:rPr lang="en-US" dirty="0" smtClean="0">
                <a:solidFill>
                  <a:srgbClr val="660066"/>
                </a:solidFill>
                <a:latin typeface="Elephant" pitchFamily="18" charset="0"/>
              </a:rPr>
              <a:t>only 1/3 </a:t>
            </a:r>
            <a:r>
              <a:rPr lang="en-US" dirty="0" smtClean="0">
                <a:latin typeface="Elephant" pitchFamily="18" charset="0"/>
              </a:rPr>
              <a:t>of what a man made for the same work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133600"/>
            <a:ext cx="7498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In the mid 1800s women joined unions in trades they dominated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819400"/>
            <a:ext cx="456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Some even served as factory inspectors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56388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In both the U.S. and GB women who worked for the abolitionist movement began to wonder why they should be denied rights because of gender</a:t>
            </a:r>
            <a:endParaRPr lang="en-US" dirty="0">
              <a:latin typeface="Elephant" pitchFamily="18" charset="0"/>
            </a:endParaRPr>
          </a:p>
        </p:txBody>
      </p:sp>
      <p:pic>
        <p:nvPicPr>
          <p:cNvPr id="7" name="Picture 6" descr="kell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124200"/>
            <a:ext cx="38100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College educated Jane Addams ran a settlement house called Hull House in Chicago, IL</a:t>
            </a:r>
            <a:endParaRPr lang="en-US" dirty="0">
              <a:latin typeface="Elephant" pitchFamily="18" charset="0"/>
            </a:endParaRPr>
          </a:p>
        </p:txBody>
      </p:sp>
      <p:pic>
        <p:nvPicPr>
          <p:cNvPr id="3" name="Picture 2" descr="addam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2706624" cy="3575304"/>
          </a:xfrm>
          <a:prstGeom prst="rect">
            <a:avLst/>
          </a:prstGeom>
        </p:spPr>
      </p:pic>
      <p:pic>
        <p:nvPicPr>
          <p:cNvPr id="4" name="Picture 3" descr="hull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457200"/>
            <a:ext cx="6400800" cy="396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648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This was a community center that provided support to poor working women in the inner cities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91200"/>
            <a:ext cx="880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It included a nursery, Gym, kitchen, and boarding house for working women</a:t>
            </a:r>
            <a:endParaRPr lang="en-US" dirty="0"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346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1848 – Women’s movements began in the U.S.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Women from all over the world founded the International Council for Women in 1888</a:t>
            </a:r>
            <a:endParaRPr lang="en-US" dirty="0">
              <a:latin typeface="Elephant" pitchFamily="18" charset="0"/>
            </a:endParaRPr>
          </a:p>
        </p:txBody>
      </p:sp>
      <p:pic>
        <p:nvPicPr>
          <p:cNvPr id="4" name="Picture 3" descr="council for women.jpg"/>
          <p:cNvPicPr>
            <a:picLocks noChangeAspect="1"/>
          </p:cNvPicPr>
          <p:nvPr/>
        </p:nvPicPr>
        <p:blipFill>
          <a:blip r:embed="rId3"/>
          <a:srcRect l="1436" t="2128" r="2340" b="2128"/>
          <a:stretch>
            <a:fillRect/>
          </a:stretch>
        </p:blipFill>
        <p:spPr>
          <a:xfrm>
            <a:off x="2057400" y="1447800"/>
            <a:ext cx="51054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410200"/>
            <a:ext cx="7875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Women from 27 countries met at the council’s first meeting in 1899</a:t>
            </a:r>
            <a:endParaRPr lang="en-US" dirty="0"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ublic 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7854"/>
            <a:ext cx="2590800" cy="193014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4729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Reforms Spread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990600"/>
            <a:ext cx="380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Horace Mann of Massachusetts</a:t>
            </a:r>
            <a:endParaRPr lang="en-US" dirty="0">
              <a:latin typeface="Elephant" pitchFamily="18" charset="0"/>
            </a:endParaRPr>
          </a:p>
        </p:txBody>
      </p:sp>
      <p:pic>
        <p:nvPicPr>
          <p:cNvPr id="4" name="Picture 3" descr="Horace man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0"/>
            <a:ext cx="2932339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3429000"/>
            <a:ext cx="532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Favored free public education for all children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4191000"/>
            <a:ext cx="6625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0066"/>
                </a:solidFill>
                <a:latin typeface="Elephant" pitchFamily="18" charset="0"/>
              </a:rPr>
              <a:t>By 1850 many states were starting public school systems</a:t>
            </a:r>
            <a:endParaRPr lang="en-US" dirty="0">
              <a:solidFill>
                <a:srgbClr val="660066"/>
              </a:solidFill>
              <a:latin typeface="Elephant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47244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3300"/>
                </a:solidFill>
                <a:latin typeface="Elephant" pitchFamily="18" charset="0"/>
              </a:rPr>
              <a:t>In Western Europe free public schooling became available in the late 1800s</a:t>
            </a:r>
            <a:endParaRPr lang="en-US" dirty="0">
              <a:solidFill>
                <a:srgbClr val="003300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cquevilleal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05624" cy="31384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124200"/>
            <a:ext cx="2562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0066"/>
                </a:solidFill>
                <a:latin typeface="Elephant" pitchFamily="18" charset="0"/>
              </a:rPr>
              <a:t>Alexis de Tocqueville</a:t>
            </a:r>
            <a:endParaRPr lang="en-US" dirty="0">
              <a:solidFill>
                <a:srgbClr val="660066"/>
              </a:solidFill>
              <a:latin typeface="Elephant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228600"/>
            <a:ext cx="5818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Elephant" pitchFamily="18" charset="0"/>
              </a:rPr>
              <a:t>1831 – Alexis de Tocqueville sought prison reform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1" y="9906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Elephant" pitchFamily="18" charset="0"/>
              </a:rPr>
              <a:t>Wanted to help prisoners gain the means to lead useful lives upon release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Elephant" pitchFamily="18" charset="0"/>
            </a:endParaRPr>
          </a:p>
        </p:txBody>
      </p:sp>
      <p:pic>
        <p:nvPicPr>
          <p:cNvPr id="6" name="Picture 5" descr="pris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514600"/>
            <a:ext cx="4343400" cy="434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45720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Elephant" pitchFamily="18" charset="0"/>
              </a:rPr>
              <a:t>Felt that prisons should rehabilitate NOT just punish</a:t>
            </a:r>
            <a:endParaRPr lang="en-US" dirty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Elephant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3474</Words>
  <Application>Microsoft Office PowerPoint</Application>
  <PresentationFormat>On-screen Show (4:3)</PresentationFormat>
  <Paragraphs>509</Paragraphs>
  <Slides>69</Slides>
  <Notes>69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The Industrial Revolution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Industrial Revolution</dc:title>
  <dc:creator>rrichardson</dc:creator>
  <cp:lastModifiedBy>rrichardson</cp:lastModifiedBy>
  <cp:revision>17</cp:revision>
  <dcterms:created xsi:type="dcterms:W3CDTF">2011-03-25T13:33:41Z</dcterms:created>
  <dcterms:modified xsi:type="dcterms:W3CDTF">2011-04-11T13:39:05Z</dcterms:modified>
</cp:coreProperties>
</file>