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61" r:id="rId4"/>
    <p:sldId id="257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02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76" autoAdjust="0"/>
    <p:restoredTop sz="96143" autoAdjust="0"/>
  </p:normalViewPr>
  <p:slideViewPr>
    <p:cSldViewPr>
      <p:cViewPr varScale="1">
        <p:scale>
          <a:sx n="103" d="100"/>
          <a:sy n="103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46C8D-3DA1-47FA-B2AF-27CD765DC7AC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1B13E-8B00-4A74-A82B-D6427BBAAD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1B13E-8B00-4A74-A82B-D6427BBAAD4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FDA89-C386-4CDC-B103-53D6C673400A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A0FB0-9704-48BE-81EA-3D8817E50287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8474FA-C761-42E6-B7E6-DBE3778CDF6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B5863A-D62E-4356-9697-EE7EADA0FDDA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53E4C-6719-4DEB-BE6D-02BD85856BB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C7B28E-BBDE-489C-9778-B7CCCB2ED5D3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B44544-270B-429C-BF98-BDC3072C372E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A2865-8D7D-43E8-803B-1D4150C6DB5A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6A5E2-1A17-447D-857B-A3BCE421BEC5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45A57-EAFD-499D-80A7-18A933F010B2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0E4ABF-1F4E-4094-8B87-EC47F8CBF13C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C7DE4-8572-40E3-AEA1-90C6AA9FACA9}" type="datetimeFigureOut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81060-7588-4E22-A3B0-F9248EFB16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lv.zcache.com/epic_fail_postcard-p239330697431395119qibm_400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2/Karta_borodino.jp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/File:Waterloo.jp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st-art-gallery.com/thumbnail/118847/1/The-Battle-Of-Waterloo.jp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514600"/>
            <a:ext cx="91440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A850-Deco" pitchFamily="2" charset="0"/>
              </a:rPr>
              <a:t>The Rise and Fall of Napoleon Bonaparte</a:t>
            </a:r>
            <a:endParaRPr lang="en-US" b="1" dirty="0">
              <a:solidFill>
                <a:srgbClr val="C00000"/>
              </a:solidFill>
              <a:latin typeface="A850-Deco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838200"/>
            <a:ext cx="9144001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300" b="1" dirty="0" smtClean="0">
                <a:ln w="1143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Reign of Terror people want a new government and new constitution</a:t>
            </a:r>
          </a:p>
          <a:p>
            <a:endParaRPr lang="en-US" sz="36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052935"/>
            <a:ext cx="764202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divot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2400" b="1" cap="all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  <a:reflection blurRad="10000" stA="55000" endPos="48000" dist="500" dir="5400000" sy="-100000" algn="bl" rotWithShape="0"/>
                </a:effectLst>
              </a:rPr>
              <a:t>The Name of this new government is the Directory</a:t>
            </a:r>
            <a:endParaRPr lang="en-US" sz="2400" b="1" cap="all" spc="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599" y="3301425"/>
            <a:ext cx="77724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>
                  <a:solidFill>
                    <a:srgbClr val="92D05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elected directors made up the executive</a:t>
            </a:r>
            <a:endParaRPr lang="en-US" sz="3200" b="1" dirty="0">
              <a:ln w="11430">
                <a:solidFill>
                  <a:srgbClr val="92D050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Directory 1795-1799</a:t>
            </a:r>
            <a:endParaRPr lang="en-US" sz="5400" b="1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047292"/>
            <a:ext cx="9326015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Only literate, property owning men could vote</a:t>
            </a:r>
            <a:endParaRPr lang="en-US" sz="3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724400"/>
            <a:ext cx="40307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Had many problems</a:t>
            </a:r>
            <a:endParaRPr lang="en-US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5334000"/>
            <a:ext cx="23258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1. Inefficient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5791200"/>
            <a:ext cx="19992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2.  Corrupt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6273225"/>
            <a:ext cx="85738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3. Removed price controls and prices skyrocketed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527" y="5181600"/>
            <a:ext cx="51884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4. People rioted against them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1646" y="5715000"/>
            <a:ext cx="38569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5.  Continued the war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1600" y="2615625"/>
            <a:ext cx="61675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Legislature is elected by the people</a:t>
            </a:r>
            <a:endParaRPr lang="en-US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France now has the largest army in Europe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2" descr="fr rev army.jpg"/>
          <p:cNvPicPr>
            <a:picLocks noChangeAspect="1"/>
          </p:cNvPicPr>
          <p:nvPr/>
        </p:nvPicPr>
        <p:blipFill>
          <a:blip r:embed="rId3">
            <a:lum bright="-10000" contrast="40000"/>
          </a:blip>
          <a:stretch>
            <a:fillRect/>
          </a:stretch>
        </p:blipFill>
        <p:spPr>
          <a:xfrm>
            <a:off x="152400" y="1524000"/>
            <a:ext cx="2562225" cy="30177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55463" y="2967335"/>
            <a:ext cx="4877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Still fighting for </a:t>
            </a:r>
            <a:endParaRPr lang="en-US" sz="5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724400"/>
            <a:ext cx="2183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Liberty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4724400"/>
            <a:ext cx="24363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Equality</a:t>
            </a:r>
            <a:endParaRPr lang="en-US" sz="5400" b="0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67400" y="4724400"/>
            <a:ext cx="3070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Fraternity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0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rsica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447800"/>
            <a:ext cx="2553375" cy="1919287"/>
          </a:xfrm>
          <a:prstGeom prst="rect">
            <a:avLst/>
          </a:prstGeom>
        </p:spPr>
      </p:pic>
      <p:pic>
        <p:nvPicPr>
          <p:cNvPr id="11" name="Picture 10" descr="corsica.jpg"/>
          <p:cNvPicPr>
            <a:picLocks noChangeAspect="1"/>
          </p:cNvPicPr>
          <p:nvPr/>
        </p:nvPicPr>
        <p:blipFill>
          <a:blip r:embed="rId4"/>
          <a:srcRect l="29911" t="11429" r="4465" b="12857"/>
          <a:stretch>
            <a:fillRect/>
          </a:stretch>
        </p:blipFill>
        <p:spPr>
          <a:xfrm>
            <a:off x="1143000" y="1447801"/>
            <a:ext cx="1752600" cy="1895670"/>
          </a:xfrm>
          <a:prstGeom prst="rect">
            <a:avLst/>
          </a:prstGeom>
        </p:spPr>
      </p:pic>
      <p:pic>
        <p:nvPicPr>
          <p:cNvPr id="1028" name="Picture 4" descr="C:\Users\Becca\AppData\Local\Microsoft\Windows\Temporary Internet Files\Content.IE5\ADA4588K\MPj0407419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4876800"/>
            <a:ext cx="990600" cy="12385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400347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ibi" pitchFamily="2" charset="0"/>
              </a:rPr>
              <a:t>Born on the Island of Corsica on August 15, 1769</a:t>
            </a:r>
            <a:endParaRPr lang="en-US" sz="3600" b="1" dirty="0">
              <a:ln w="11430">
                <a:solidFill>
                  <a:schemeClr val="tx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ib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066871"/>
            <a:ext cx="91440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780-Deco" pitchFamily="2" charset="0"/>
                <a:ea typeface="Alte-Schwabacher" pitchFamily="2" charset="0"/>
              </a:rPr>
              <a:t>Trained at a French military academy,  </a:t>
            </a:r>
            <a:r>
              <a:rPr lang="fr-FR" sz="36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780-Deco" pitchFamily="2" charset="0"/>
                <a:ea typeface="Alte-Schwabacher" pitchFamily="2" charset="0"/>
              </a:rPr>
              <a:t>École</a:t>
            </a:r>
            <a:r>
              <a:rPr lang="en-US" sz="36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780-Deco" pitchFamily="2" charset="0"/>
                <a:ea typeface="Alte-Schwabacher" pitchFamily="2" charset="0"/>
              </a:rPr>
              <a:t> Militaire</a:t>
            </a:r>
            <a:endParaRPr lang="en-US" sz="36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780-Deco" pitchFamily="2" charset="0"/>
              <a:ea typeface="Alte-Schwabacher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0"/>
            <a:ext cx="783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fredo" pitchFamily="2" charset="0"/>
                <a:ea typeface="Alfredo" pitchFamily="2" charset="0"/>
              </a:rPr>
              <a:t>Napoleon Bonaparte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fredo" pitchFamily="2" charset="0"/>
              <a:ea typeface="Alfredo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114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780-Deco" pitchFamily="2" charset="0"/>
              </a:rPr>
              <a:t>Favorite subjects were  Artillery, Mathematics, and Geography</a:t>
            </a:r>
            <a:endParaRPr lang="en-US" sz="2400" b="1" dirty="0">
              <a:solidFill>
                <a:schemeClr val="bg1"/>
              </a:solidFill>
              <a:latin typeface="A780-Deco" pitchFamily="2" charset="0"/>
            </a:endParaRPr>
          </a:p>
        </p:txBody>
      </p:sp>
      <p:pic>
        <p:nvPicPr>
          <p:cNvPr id="1026" name="Picture 2" descr="C:\Users\Becca\AppData\Local\Microsoft\Windows\Temporary Internet Files\Content.IE5\DIW836YC\MCj0230682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4953000"/>
            <a:ext cx="2519126" cy="1240479"/>
          </a:xfrm>
          <a:prstGeom prst="rect">
            <a:avLst/>
          </a:prstGeom>
          <a:noFill/>
        </p:spPr>
      </p:pic>
      <p:pic>
        <p:nvPicPr>
          <p:cNvPr id="1027" name="Picture 3" descr="C:\Users\Becca\AppData\Local\Microsoft\Windows\Temporary Internet Files\Content.IE5\ADA4588K\MCj04370940000[1]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6200" y="50292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0"/>
            <a:ext cx="6686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teamer" pitchFamily="2" charset="0"/>
              </a:rPr>
              <a:t>Military Actions</a:t>
            </a:r>
            <a:endParaRPr lang="en-US" sz="5400" b="1" cap="none" spc="0" dirty="0">
              <a:ln w="1778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Steamer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499716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9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tonehenge" pitchFamily="2" charset="0"/>
              </a:rPr>
              <a:t>July 1793 – Ousts the British from Toulon</a:t>
            </a:r>
            <a:endParaRPr lang="en-US" sz="39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tonehenge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1905000"/>
            <a:ext cx="79248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Stonehenge" pitchFamily="2" charset="0"/>
              </a:rPr>
              <a:t>Showed his military genius by placing his guns on a hill and recapturing the city</a:t>
            </a:r>
            <a:endParaRPr lang="en-US" sz="2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Stonehenge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2743200"/>
            <a:ext cx="79248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800" b="1" dirty="0" smtClean="0">
                <a:ln w="50800"/>
                <a:solidFill>
                  <a:schemeClr val="accent6">
                    <a:lumMod val="75000"/>
                  </a:schemeClr>
                </a:solidFill>
                <a:latin typeface="Stonehenge" pitchFamily="2" charset="0"/>
              </a:rPr>
              <a:t>Gets the attention of the Committee of Public Safety</a:t>
            </a:r>
            <a:endParaRPr lang="en-US" sz="2800" b="1" cap="none" spc="0" dirty="0">
              <a:ln w="50800"/>
              <a:solidFill>
                <a:schemeClr val="accent6">
                  <a:lumMod val="75000"/>
                </a:schemeClr>
              </a:solidFill>
              <a:effectLst/>
              <a:latin typeface="Stoneheng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3505200"/>
            <a:ext cx="79248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800" b="1" cap="none" spc="0" dirty="0" smtClean="0">
                <a:ln w="50800"/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Stonehenge" pitchFamily="2" charset="0"/>
              </a:rPr>
              <a:t>Promoted to Brigadier General and given command of the Artillery in the Army of Italy</a:t>
            </a:r>
            <a:endParaRPr lang="en-US" sz="2800" b="1" cap="none" spc="0" dirty="0">
              <a:ln w="50800"/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Stonehenge" pitchFamily="2" charset="0"/>
            </a:endParaRPr>
          </a:p>
        </p:txBody>
      </p:sp>
      <p:pic>
        <p:nvPicPr>
          <p:cNvPr id="11" name="Picture 10" descr="toul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3100"/>
            <a:ext cx="9144000" cy="23749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'arme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4114800" cy="26681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3726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000" b="1" cap="none" spc="0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tonehenge" pitchFamily="2" charset="0"/>
              </a:rPr>
              <a:t>April 1795 – Gains command of the Army of the West</a:t>
            </a:r>
            <a:endParaRPr lang="en-US" sz="30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tonehenge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038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tonehenge" pitchFamily="2" charset="0"/>
              </a:rPr>
              <a:t>Got the attention of the Directory by breaking up a Paris mob</a:t>
            </a:r>
            <a:endParaRPr lang="en-US" sz="24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tonehenge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1284" y="4572000"/>
            <a:ext cx="5549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tonehenge" pitchFamily="2" charset="0"/>
              </a:rPr>
              <a:t>Broke them up by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toneheng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562600"/>
            <a:ext cx="87976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Stonehenge" pitchFamily="2" charset="0"/>
              </a:rPr>
              <a:t>Firing a “whiff of grapeshot”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Stoneheng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8825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780-Deco" pitchFamily="2" charset="0"/>
              </a:rPr>
              <a:t>Marrie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780-Deco" pitchFamily="2" charset="0"/>
              </a:rPr>
              <a:t>d Josephine de Beauharnais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780-Deco" pitchFamily="2" charset="0"/>
            </a:endParaRPr>
          </a:p>
        </p:txBody>
      </p:sp>
      <p:pic>
        <p:nvPicPr>
          <p:cNvPr id="5" name="Picture 4" descr="josi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070990" cy="3193963"/>
          </a:xfrm>
          <a:prstGeom prst="rect">
            <a:avLst/>
          </a:prstGeom>
        </p:spPr>
      </p:pic>
      <p:pic>
        <p:nvPicPr>
          <p:cNvPr id="6" name="Picture 5" descr="general.jpg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543800" y="2209800"/>
            <a:ext cx="1600200" cy="23027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1752600"/>
            <a:ext cx="57477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Elephant" pitchFamily="18" charset="0"/>
                <a:ea typeface="Gandalf" pitchFamily="2" charset="0"/>
              </a:rPr>
              <a:t>By 27 he was a general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Elephant" pitchFamily="18" charset="0"/>
              <a:ea typeface="Gandalf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733800"/>
            <a:ext cx="8763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mericanText" pitchFamily="2" charset="0"/>
              </a:rPr>
              <a:t>He leads the French Army against Italy and Austria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mericanTex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5626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rint MT Shadow" pitchFamily="82" charset="0"/>
              </a:rPr>
              <a:t>He defeated Austria and forced them out of the war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rint MT Shadow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oset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53670"/>
            <a:ext cx="2383536" cy="3104330"/>
          </a:xfrm>
          <a:prstGeom prst="rect">
            <a:avLst/>
          </a:prstGeom>
        </p:spPr>
      </p:pic>
      <p:pic>
        <p:nvPicPr>
          <p:cNvPr id="6" name="Picture 5" descr="alexandr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2286000"/>
            <a:ext cx="2667000" cy="23070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nap ITC" pitchFamily="82" charset="0"/>
              </a:rPr>
              <a:t>By 1797 the British are the only ones left fighting France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nap IT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86000"/>
            <a:ext cx="85299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Papyrus" pitchFamily="66" charset="0"/>
              </a:rPr>
              <a:t>Napoleon invades Egypt to hurt British Trade</a:t>
            </a:r>
            <a:endParaRPr lang="en-US" sz="3200" b="1" cap="none" spc="0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Papyru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124200"/>
            <a:ext cx="54521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cap="none" spc="150" dirty="0" smtClean="0">
                <a:ln w="1143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lackadder ITC" pitchFamily="82" charset="0"/>
              </a:rPr>
              <a:t>He discovers the</a:t>
            </a:r>
            <a:endParaRPr lang="en-US" sz="7200" b="1" cap="none" spc="150" dirty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962400"/>
            <a:ext cx="47436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lackadder ITC" pitchFamily="82" charset="0"/>
              </a:rPr>
              <a:t>Rosetta Stone</a:t>
            </a:r>
            <a:endParaRPr lang="en-US" sz="7200" b="1" cap="none" spc="0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3600" y="5029200"/>
            <a:ext cx="7010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cript MT Bold" pitchFamily="66" charset="0"/>
              </a:rPr>
              <a:t>This is the key to translating ancient text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cript MT Bold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oratioNelson.jpg"/>
          <p:cNvPicPr>
            <a:picLocks noChangeAspect="1"/>
          </p:cNvPicPr>
          <p:nvPr/>
        </p:nvPicPr>
        <p:blipFill>
          <a:blip r:embed="rId4"/>
          <a:srcRect l="14266" r="14406" b="23636"/>
          <a:stretch>
            <a:fillRect/>
          </a:stretch>
        </p:blipFill>
        <p:spPr>
          <a:xfrm>
            <a:off x="6629400" y="838200"/>
            <a:ext cx="2286000" cy="2971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0"/>
            <a:ext cx="8229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aliant" pitchFamily="2" charset="0"/>
              </a:rPr>
              <a:t>Napoleon is defeated at the Nile by</a:t>
            </a:r>
            <a:endParaRPr lang="en-US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alian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1752600"/>
            <a:ext cx="3999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ndalf" pitchFamily="2" charset="0"/>
                <a:ea typeface="Gandalf" pitchFamily="2" charset="0"/>
              </a:rPr>
              <a:t>Horatio Nelson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andalf" pitchFamily="2" charset="0"/>
              <a:ea typeface="Gandalf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2967335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aliant" pitchFamily="2" charset="0"/>
              </a:rPr>
              <a:t>At the Battle of the Nile the French fleet is handicapped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alia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029200"/>
            <a:ext cx="79248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tonehenge" pitchFamily="2" charset="0"/>
              </a:rPr>
              <a:t>Napoleon abandons the army in 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tonehenge" pitchFamily="2" charset="0"/>
              </a:rPr>
              <a:t>Eg</a:t>
            </a:r>
            <a:r>
              <a:rPr lang="en-US" sz="4000" b="1" dirty="0" smtClean="0">
                <a:ln w="900" cmpd="sng">
                  <a:solidFill>
                    <a:schemeClr val="tx1">
                      <a:lumMod val="95000"/>
                      <a:lumOff val="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tonehenge" pitchFamily="2" charset="0"/>
              </a:rPr>
              <a:t>y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tonehenge" pitchFamily="2" charset="0"/>
              </a:rPr>
              <a:t>pt and returns to France a hero</a:t>
            </a:r>
            <a:endParaRPr lang="en-US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toneheng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0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st consu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2306" y="3145308"/>
            <a:ext cx="2991694" cy="3712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bilene" pitchFamily="2" charset="0"/>
              </a:rPr>
              <a:t>In 1799 Napoleon and 2 Directors overthrow the Directory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bilene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3694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risk D Thin" pitchFamily="2" charset="0"/>
              </a:rPr>
              <a:t>Wrote a new Constitution (#4)</a:t>
            </a:r>
            <a:endParaRPr lang="en-US" sz="4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risk D Thi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76600"/>
            <a:ext cx="8308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780-Deco" pitchFamily="2" charset="0"/>
              </a:rPr>
              <a:t>1800</a:t>
            </a:r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780-Deco" pitchFamily="2" charset="0"/>
              </a:rPr>
              <a:t> - Napoleon was named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780-Dec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81400" y="4114800"/>
            <a:ext cx="3504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First Consul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28" y="5562600"/>
            <a:ext cx="91298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AmericanText" pitchFamily="2" charset="0"/>
              </a:rPr>
              <a:t>By 30 he was dictator of France</a:t>
            </a:r>
            <a:endParaRPr lang="en-US" sz="3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AmericanTex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cca\AppData\Local\Microsoft\Windows\Temporary Internet Files\Content.IE5\ADA4588K\MCj028092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362200"/>
            <a:ext cx="1208304" cy="1252396"/>
          </a:xfrm>
          <a:prstGeom prst="rect">
            <a:avLst/>
          </a:prstGeom>
          <a:noFill/>
        </p:spPr>
      </p:pic>
      <p:pic>
        <p:nvPicPr>
          <p:cNvPr id="8" name="Picture 7" descr="firstconsulforlif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600200"/>
            <a:ext cx="1757481" cy="18635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90600"/>
            <a:ext cx="17219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alhalla Condensed" pitchFamily="2" charset="0"/>
              </a:rPr>
              <a:t>1802 - 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alhalla Condensed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tonehenge" pitchFamily="2" charset="0"/>
              </a:rPr>
              <a:t>Napoleon as Emperor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tonehenge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1066800"/>
            <a:ext cx="7848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alhalla Condensed" pitchFamily="2" charset="0"/>
              </a:rPr>
              <a:t>Napoleon makes himself </a:t>
            </a:r>
            <a:r>
              <a:rPr lang="en-US" sz="28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alhalla Condensed" pitchFamily="2" charset="0"/>
              </a:rPr>
              <a:t>First Consul for Life</a:t>
            </a:r>
            <a:endParaRPr lang="en-US" sz="2800" b="0" cap="none" spc="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alhalla Condensed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2362200"/>
            <a:ext cx="40740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Stonehenge" pitchFamily="2" charset="0"/>
              </a:rPr>
              <a:t>Approved by Plebiscite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Stonehenge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00400" y="3581400"/>
            <a:ext cx="55194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2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780-Deco" pitchFamily="2" charset="0"/>
              </a:rPr>
              <a:t>This means Popular Vote</a:t>
            </a:r>
            <a:endParaRPr lang="en-US" sz="32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780-Deco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72440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780-Deco" pitchFamily="2" charset="0"/>
              </a:rPr>
              <a:t>This also means that France has effectively gone back to a monarchy</a:t>
            </a:r>
            <a:endParaRPr lang="en-US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780-Deco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mperor Napoleon I.jpg"/>
          <p:cNvPicPr>
            <a:picLocks noChangeAspect="1"/>
          </p:cNvPicPr>
          <p:nvPr/>
        </p:nvPicPr>
        <p:blipFill>
          <a:blip r:embed="rId3"/>
          <a:srcRect t="3125" b="6250"/>
          <a:stretch>
            <a:fillRect/>
          </a:stretch>
        </p:blipFill>
        <p:spPr>
          <a:xfrm>
            <a:off x="6972401" y="304800"/>
            <a:ext cx="2171599" cy="32766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502334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800" b="1" cap="none" spc="0" dirty="0" smtClean="0">
                <a:ln/>
                <a:solidFill>
                  <a:schemeClr val="accent3"/>
                </a:solidFill>
                <a:effectLst/>
                <a:latin typeface="Valhalla Condensed" pitchFamily="2" charset="0"/>
              </a:rPr>
              <a:t>1804 -</a:t>
            </a:r>
            <a:endParaRPr lang="en-US" sz="3800" b="1" cap="none" spc="0" dirty="0">
              <a:ln/>
              <a:solidFill>
                <a:schemeClr val="accent3"/>
              </a:solidFill>
              <a:effectLst/>
              <a:latin typeface="Valhalla Condensed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1600" y="0"/>
            <a:ext cx="7772400" cy="5693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Valhalla Condensed" pitchFamily="2" charset="0"/>
              </a:rPr>
              <a:t>Napoleon makes himself </a:t>
            </a:r>
            <a:r>
              <a:rPr lang="en-US" sz="31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Valhalla Condensed" pitchFamily="2" charset="0"/>
              </a:rPr>
              <a:t>Emperor</a:t>
            </a:r>
            <a:endParaRPr lang="en-US" sz="3100" b="0" cap="none" spc="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latin typeface="Valhalla Condensed" pitchFamily="2" charset="0"/>
            </a:endParaRPr>
          </a:p>
        </p:txBody>
      </p:sp>
      <p:pic>
        <p:nvPicPr>
          <p:cNvPr id="2052" name="Picture 4" descr="C:\Users\Becca\AppData\Local\Microsoft\Windows\Temporary Internet Files\Content.IE5\075N9DX1\MCBD07123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371600"/>
            <a:ext cx="1589684" cy="138785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447800" y="609600"/>
            <a:ext cx="4572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iant" pitchFamily="2" charset="0"/>
              </a:rPr>
              <a:t>Also approved by plebiscite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aliant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1242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aliant" pitchFamily="2" charset="0"/>
              </a:rPr>
              <a:t>Continued the reforms of the 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aliant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76400" y="3886200"/>
            <a:ext cx="56765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F</a:t>
            </a:r>
            <a:r>
              <a:rPr lang="en-US" sz="4000" b="1" cap="none" spc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r</a:t>
            </a:r>
            <a:r>
              <a:rPr lang="en-US" sz="4000" b="1" cap="none" spc="0" dirty="0" smtClean="0">
                <a:ln w="18000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e</a:t>
            </a:r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n</a:t>
            </a:r>
            <a:r>
              <a:rPr lang="en-US" sz="4000" b="1" cap="none" spc="0" dirty="0" smtClean="0">
                <a:ln w="18000">
                  <a:solidFill>
                    <a:schemeClr val="bg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c</a:t>
            </a:r>
            <a:r>
              <a:rPr lang="en-US" sz="4000" b="1" cap="none" spc="0" dirty="0" smtClean="0">
                <a:ln w="18000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h</a:t>
            </a:r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 R</a:t>
            </a:r>
            <a:r>
              <a:rPr lang="en-US" sz="4000" b="1" cap="none" spc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e</a:t>
            </a:r>
            <a:r>
              <a:rPr lang="en-US" sz="4000" b="1" cap="none" spc="0" dirty="0" smtClean="0">
                <a:ln w="18000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v</a:t>
            </a:r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o</a:t>
            </a:r>
            <a:r>
              <a:rPr lang="en-US" sz="4000" b="1" cap="none" spc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l</a:t>
            </a:r>
            <a:r>
              <a:rPr lang="en-US" sz="4000" b="1" cap="none" spc="0" dirty="0" smtClean="0">
                <a:ln w="18000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u</a:t>
            </a:r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t</a:t>
            </a:r>
            <a:r>
              <a:rPr lang="en-US" sz="4000" b="1" cap="none" spc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i</a:t>
            </a:r>
            <a:r>
              <a:rPr lang="en-US" sz="4000" b="1" cap="none" spc="0" dirty="0" smtClean="0">
                <a:ln w="18000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o</a:t>
            </a:r>
            <a:r>
              <a:rPr 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alhalla Condensed" pitchFamily="2" charset="0"/>
              </a:rPr>
              <a:t>n</a:t>
            </a:r>
            <a:endParaRPr 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alhalla Condensed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48200"/>
            <a:ext cx="6553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A780-Deco" pitchFamily="2" charset="0"/>
              </a:rPr>
              <a:t>Allowed Émigrés to return</a:t>
            </a:r>
            <a:endParaRPr lang="en-US" sz="4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  <a:latin typeface="A780-Deco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77000" y="4572000"/>
            <a:ext cx="6992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IF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533400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1" cap="none" spc="0" dirty="0" smtClean="0">
                <a:ln w="24500" cmpd="dbl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tonehenge" pitchFamily="2" charset="0"/>
              </a:rPr>
              <a:t>They agreed to give up titles and privilege</a:t>
            </a:r>
            <a:endParaRPr lang="en-US" sz="4800" b="1" cap="none" spc="0" dirty="0">
              <a:ln w="24500" cmpd="dbl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toneheng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Reforms of Napoleon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914400"/>
            <a:ext cx="6284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The Napoleonic Code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1676400"/>
            <a:ext cx="57999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Gives Freedom of Worship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2514600"/>
            <a:ext cx="67281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Grants Equa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lity before the Law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1" y="3276600"/>
            <a:ext cx="8001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Takes away rights of women and children</a:t>
            </a:r>
            <a:endParaRPr lang="en-U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4495800"/>
            <a:ext cx="7924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Makes men the head of household with all the rights and privileges</a:t>
            </a:r>
            <a:endParaRPr lang="en-U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rrichardson\Local Settings\Temporary Internet Files\Content.IE5\2JSTM34V\MCj0424218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447800"/>
            <a:ext cx="1860550" cy="1565275"/>
          </a:xfrm>
          <a:prstGeom prst="rect">
            <a:avLst/>
          </a:prstGeom>
          <a:noFill/>
        </p:spPr>
      </p:pic>
      <p:pic>
        <p:nvPicPr>
          <p:cNvPr id="1026" name="Picture 2" descr="C:\Documents and Settings\rrichardson\Local Settings\Temporary Internet Files\Content.IE5\0HQHO5IR\MMj03956920000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533400"/>
            <a:ext cx="1524000" cy="1143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7948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gency FB" pitchFamily="34" charset="0"/>
              </a:rPr>
              <a:t>Required all citizens to pay taxes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667000"/>
            <a:ext cx="8680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gency FB" pitchFamily="34" charset="0"/>
              </a:rPr>
              <a:t>Created the National Bank of France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429000"/>
            <a:ext cx="8183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rPr>
              <a:t>Deposited all tax money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" pitchFamily="34" charset="0"/>
            </a:endParaRPr>
          </a:p>
        </p:txBody>
      </p:sp>
      <p:pic>
        <p:nvPicPr>
          <p:cNvPr id="1029" name="Picture 5" descr="C:\Documents and Settings\rrichardson\Local Settings\Temporary Internet Files\Content.IE5\QNWT6PGV\MCj0424198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4572000"/>
            <a:ext cx="2152650" cy="1381125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0" y="4343400"/>
            <a:ext cx="69342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rPr>
              <a:t>Issued Paper money and made loans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" pitchFamily="34" charset="0"/>
            </a:endParaRPr>
          </a:p>
        </p:txBody>
      </p:sp>
      <p:pic>
        <p:nvPicPr>
          <p:cNvPr id="1032" name="Picture 8" descr="C:\Documents and Settings\rrichardson\Local Settings\Temporary Internet Files\Content.IE5\QNWT6PGV\MCBS00005_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5255057"/>
            <a:ext cx="1408176" cy="1602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Documents and Settings\rrichardson\Local Settings\Temporary Internet Files\Content.IE5\QNWT6PGV\MPj0407453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0"/>
            <a:ext cx="6172200" cy="411319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0"/>
            <a:ext cx="5941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erlin Sans FB" pitchFamily="34" charset="0"/>
              </a:rPr>
              <a:t>Created Lyceés</a:t>
            </a:r>
            <a:endParaRPr lang="en-US" sz="5400" b="1" cap="all" spc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Berlin Sans FB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1148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gency FB" pitchFamily="34" charset="0"/>
              </a:rPr>
              <a:t>Free, government run, public schools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Documents and Settings\rrichardson\Local Settings\Temporary Internet Files\Content.IE5\2JSTM34V\MPj0402745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7688" y="3581400"/>
            <a:ext cx="2496312" cy="312115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The Concordat of 1801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382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/>
                <a:solidFill>
                  <a:sysClr val="windowText" lastClr="000000"/>
                </a:solidFill>
                <a:effectLst/>
              </a:rPr>
              <a:t>Government will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1600200"/>
            <a:ext cx="4874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Appoint Bishops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C:\Documents and Settings\rrichardson\Local Settings\Temporary Internet Files\Content.IE5\0HQHO5IR\MCj0433468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066800"/>
            <a:ext cx="993953" cy="182788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143000" y="2590800"/>
            <a:ext cx="3199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Pay Clergy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" name="Picture 4" descr="C:\Documents and Settings\rrichardson\Local Settings\Temporary Internet Files\Content.IE5\QNWT6PGV\MCBD08236_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590800"/>
            <a:ext cx="1760220" cy="182514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0" y="4230469"/>
            <a:ext cx="71627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gency FB" pitchFamily="34" charset="0"/>
              </a:rPr>
              <a:t>Pope will remain in charge of religious aspects of church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gency FB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943600"/>
            <a:ext cx="914400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" pitchFamily="34" charset="0"/>
              </a:rPr>
              <a:t>Church cannot get their land back</a:t>
            </a:r>
            <a:endParaRPr lang="en-US" sz="4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uisiana purcha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44" y="2438400"/>
            <a:ext cx="3419856" cy="21518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Napoleon wants an Empire</a:t>
            </a:r>
            <a:endParaRPr lang="en-US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911804"/>
            <a:ext cx="93843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lackadder ITC" pitchFamily="82" charset="0"/>
              </a:rPr>
              <a:t>He needs  the money to fight wars</a:t>
            </a:r>
            <a:endParaRPr lang="en-US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lackadder ITC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06680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800" b="1" cap="all" spc="0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gency FB" pitchFamily="34" charset="0"/>
              </a:rPr>
              <a:t>1800 – He sells the Louisiana Territory to Thomas Jefferson</a:t>
            </a:r>
            <a:endParaRPr lang="en-US" sz="4800" b="1" cap="all" spc="0" dirty="0">
              <a:ln>
                <a:solidFill>
                  <a:schemeClr val="tx1"/>
                </a:solidFill>
              </a:ln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2667000"/>
            <a:ext cx="58785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arlow Solid Italic" pitchFamily="82" charset="0"/>
              </a:rPr>
              <a:t>Sold it for 15 million dollars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arlow Solid Italic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3324761"/>
            <a:ext cx="5257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arlow Solid Italic" pitchFamily="82" charset="0"/>
              </a:rPr>
              <a:t>This added 90000 square miles to the U.S.</a:t>
            </a:r>
            <a:endParaRPr lang="en-US" sz="40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arlow Solid Ital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ie loui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785" y="2438400"/>
            <a:ext cx="2101215" cy="3309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Napoleon in Triumph and Defeat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apyru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90600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800" cap="none" spc="0" dirty="0" smtClean="0">
                <a:ln/>
                <a:solidFill>
                  <a:schemeClr val="accent3"/>
                </a:solidFill>
                <a:effectLst/>
                <a:latin typeface="Snap ITC" pitchFamily="82" charset="0"/>
              </a:rPr>
              <a:t>Divorces Josephine in 1809 b/c he has no heir</a:t>
            </a:r>
            <a:endParaRPr lang="en-US" sz="2800" cap="none" spc="0" dirty="0">
              <a:ln/>
              <a:solidFill>
                <a:schemeClr val="accent3"/>
              </a:solidFill>
              <a:effectLst/>
              <a:latin typeface="Snap ITC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2098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Harlow Solid Italic" pitchFamily="82" charset="0"/>
              </a:rPr>
              <a:t>Marries Marie Louise in 1810 and she gave him a son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Harlow Solid Italic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810000"/>
            <a:ext cx="89916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pyrus" pitchFamily="66" charset="0"/>
              </a:rPr>
              <a:t>Now he has an heir to inherit his empire</a:t>
            </a:r>
            <a:endParaRPr lang="en-US" sz="3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Papyrus" pitchFamily="66" charset="0"/>
            </a:endParaRPr>
          </a:p>
        </p:txBody>
      </p:sp>
      <p:pic>
        <p:nvPicPr>
          <p:cNvPr id="9" name="Picture 8" descr="nap ii.jpg"/>
          <p:cNvPicPr>
            <a:picLocks noChangeAspect="1"/>
          </p:cNvPicPr>
          <p:nvPr/>
        </p:nvPicPr>
        <p:blipFill>
          <a:blip r:embed="rId4"/>
          <a:srcRect l="8113" t="5556" r="7011" b="12500"/>
          <a:stretch>
            <a:fillRect/>
          </a:stretch>
        </p:blipFill>
        <p:spPr>
          <a:xfrm>
            <a:off x="990600" y="4522519"/>
            <a:ext cx="3048000" cy="2335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usterlit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0" y="4495800"/>
            <a:ext cx="3556000" cy="1742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Napoleon’s Empire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219200"/>
            <a:ext cx="5435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Juice ITC" pitchFamily="82" charset="0"/>
              </a:rPr>
              <a:t>In 1805 he attacks Austria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981200"/>
            <a:ext cx="4859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nformal Roman" pitchFamily="66" charset="0"/>
              </a:rPr>
              <a:t>The Battle of Ulm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nformal Roman" pitchFamily="66" charset="0"/>
            </a:endParaRPr>
          </a:p>
        </p:txBody>
      </p:sp>
      <p:pic>
        <p:nvPicPr>
          <p:cNvPr id="7" name="Picture 6" descr="ul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1143000"/>
            <a:ext cx="3619500" cy="22987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" y="296733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Austria expects him to attack from the front but he attacks from the rear instead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4267200"/>
            <a:ext cx="782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The Austrians can’t retreat</a:t>
            </a:r>
            <a:endParaRPr lang="en-US" sz="5400" b="1" cap="none" spc="0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867870"/>
            <a:ext cx="6296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nformal Roman" pitchFamily="66" charset="0"/>
              </a:rPr>
              <a:t>The Battle of Austerlitz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nformal Roman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08855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Napoleon defeats Austria and Russia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Through diplomacy and War Napoleon kept European powers divided</a:t>
            </a:r>
            <a:endParaRPr lang="en-US" sz="5400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3622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arlow Solid Italic" pitchFamily="82" charset="0"/>
              </a:rPr>
              <a:t>Napoleon took control of th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arlow Solid Italic" pitchFamily="82" charset="0"/>
              </a:rPr>
              <a:t>e German States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arlow Solid Italic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1148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gency FB" pitchFamily="34" charset="0"/>
              </a:rPr>
              <a:t>Did away with th</a:t>
            </a:r>
            <a:r>
              <a:rPr lang="en-US" sz="40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gency FB" pitchFamily="34" charset="0"/>
              </a:rPr>
              <a:t>e Holy Roman Empire</a:t>
            </a:r>
            <a:endParaRPr lang="en-US" sz="40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8768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gency FB" pitchFamily="34" charset="0"/>
              </a:rPr>
              <a:t>Renamed it the Confederation of the Rhine</a:t>
            </a:r>
            <a:endParaRPr lang="en-US" sz="40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-nap-war18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438400"/>
            <a:ext cx="3276600" cy="25190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4565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all" spc="0" dirty="0" smtClean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In</a:t>
            </a:r>
            <a:r>
              <a:rPr lang="en-US" sz="5400" b="1" cap="all" spc="0" dirty="0" smtClean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000" b="1" cap="all" spc="0" dirty="0" smtClean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1806 Napoleon invaded Prussia</a:t>
            </a:r>
            <a:endParaRPr lang="en-US" sz="4000" b="1" cap="all" spc="0" dirty="0">
              <a:ln w="9000" cmpd="sng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2192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Napoleon was at the height of his power from 1807-1812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590800"/>
            <a:ext cx="57912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3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Empire stretched from France to Russia</a:t>
            </a:r>
            <a:endParaRPr lang="en-US" sz="33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505200"/>
            <a:ext cx="5867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He was emperor in France and the Netherlands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95800"/>
            <a:ext cx="73152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Italy and Spain were satellite states and followed Napoleon’s laws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486400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000" b="1" cap="none" spc="0" dirty="0" smtClean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lgerian" pitchFamily="82" charset="0"/>
              </a:rPr>
              <a:t>Austria and Prussia were allies</a:t>
            </a:r>
            <a:endParaRPr lang="en-US" sz="3000" b="1" cap="none" spc="0" dirty="0">
              <a:ln w="3155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106180"/>
            <a:ext cx="75600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</a:rPr>
              <a:t>Made his brother Joseph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</a:rPr>
              <a:t>king of Spain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Harlow Solid Italic" pitchFamily="82" charset="0"/>
              </a:rPr>
              <a:t>At first people see him as a liberator</a:t>
            </a:r>
            <a:endParaRPr lang="en-US" sz="4800" b="1" cap="none" spc="0" dirty="0">
              <a:ln w="10541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Harlow Solid Italic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6680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arlow Solid Italic" pitchFamily="82" charset="0"/>
              </a:rPr>
              <a:t>He spreads the ideas of the French Revolution</a:t>
            </a:r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Harlow Solid Italic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59080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900" cmpd="sng">
                  <a:solidFill>
                    <a:schemeClr val="accent2">
                      <a:lumMod val="60000"/>
                      <a:lumOff val="4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Harlow Solid Italic" pitchFamily="82" charset="0"/>
              </a:rPr>
              <a:t>Then they start to see him as a tyrant</a:t>
            </a:r>
            <a:endParaRPr lang="en-US" sz="4400" b="1" cap="none" spc="0" dirty="0">
              <a:ln w="900" cmpd="sng">
                <a:solidFill>
                  <a:schemeClr val="accent2">
                    <a:lumMod val="60000"/>
                    <a:lumOff val="40000"/>
                    <a:alpha val="5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Harlow Solid Italic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581400"/>
            <a:ext cx="9143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arlow Solid Italic" pitchFamily="82" charset="0"/>
              </a:rPr>
              <a:t>Especially when he starts to draft for the French Army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arlow Solid Italic" pitchFamily="82" charset="0"/>
            </a:endParaRPr>
          </a:p>
        </p:txBody>
      </p:sp>
      <p:pic>
        <p:nvPicPr>
          <p:cNvPr id="4103" name="Picture 7" descr="C:\Documents and Settings\rrichardson\Local Settings\Temporary Internet Files\Content.IE5\QNWT6PGV\MCj0433952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4114800"/>
            <a:ext cx="1714500" cy="1714500"/>
          </a:xfrm>
          <a:prstGeom prst="rect">
            <a:avLst/>
          </a:prstGeom>
          <a:noFill/>
        </p:spPr>
      </p:pic>
      <p:pic>
        <p:nvPicPr>
          <p:cNvPr id="4104" name="Picture 8" descr="C:\Documents and Settings\rrichardson\Local Settings\Temporary Internet Files\Content.IE5\0JAXMH8Z\MCj0433951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4114800"/>
            <a:ext cx="1714500" cy="1714500"/>
          </a:xfrm>
          <a:prstGeom prst="rect">
            <a:avLst/>
          </a:prstGeom>
          <a:noFill/>
        </p:spPr>
      </p:pic>
      <p:pic>
        <p:nvPicPr>
          <p:cNvPr id="4105" name="Picture 9" descr="C:\Documents and Settings\rrichardson\Local Settings\Temporary Internet Files\Content.IE5\0HQHO5IR\MCj0433959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4114800"/>
            <a:ext cx="1714500" cy="1714500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0" y="5410200"/>
            <a:ext cx="40463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Harlow Solid Italic" pitchFamily="82" charset="0"/>
              </a:rPr>
              <a:t>And raise taxes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Harlow Solid Itali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The continental System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Picture 2" descr="continental syst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762000"/>
            <a:ext cx="6477000" cy="46327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This was Napoleon's plan to blockade Great Britain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amnen1901-we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0"/>
            <a:ext cx="4724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5562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The Continental System was a </a:t>
            </a:r>
            <a:r>
              <a:rPr lang="en-US" sz="1800">
                <a:solidFill>
                  <a:srgbClr val="CC0000"/>
                </a:solidFill>
              </a:rPr>
              <a:t>blockade </a:t>
            </a:r>
            <a:r>
              <a:rPr lang="en-US" sz="1800"/>
              <a:t>of all trade to and from Britain from the European Continent</a:t>
            </a:r>
          </a:p>
        </p:txBody>
      </p:sp>
      <p:pic>
        <p:nvPicPr>
          <p:cNvPr id="2056" name="Picture 8" descr="great-britain-ma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81375"/>
            <a:ext cx="28575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651125" y="4038600"/>
            <a:ext cx="649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The point of this was to make Europe self sufficient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870325" y="4532313"/>
            <a:ext cx="3052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(AND MORE IMPORTANTLY</a:t>
            </a:r>
            <a:r>
              <a:rPr lang="en-US" sz="1800">
                <a:latin typeface="Arial" charset="0"/>
              </a:rPr>
              <a:t>)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2667000" y="5257800"/>
            <a:ext cx="6591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To hurt British trade and force them out of the war.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7" grpId="0"/>
      <p:bldP spid="2058" grpId="0"/>
      <p:bldP spid="20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epic_fail_postcard-p239330697431395119qibm_400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10001" t="16000" r="10001" b="20000"/>
          <a:stretch>
            <a:fillRect/>
          </a:stretch>
        </p:blipFill>
        <p:spPr bwMode="auto">
          <a:xfrm>
            <a:off x="0" y="0"/>
            <a:ext cx="3048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581400" y="381000"/>
            <a:ext cx="498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The blockade failed however, for many reasons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429000" y="914400"/>
            <a:ext cx="530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660033"/>
                </a:solidFill>
                <a:latin typeface="Arial" charset="0"/>
              </a:rPr>
              <a:t>1.  Smugglers managed to bring cargo into Europe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3435350" y="1371600"/>
            <a:ext cx="525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CC0000"/>
                </a:solidFill>
                <a:latin typeface="Arial" charset="0"/>
              </a:rPr>
              <a:t>2.  Napoleon’s Allies also ignored the blockade 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3429000" y="2590800"/>
            <a:ext cx="5715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hlink"/>
                </a:solidFill>
                <a:latin typeface="Arial" charset="0"/>
              </a:rPr>
              <a:t>4.  Britain responded with a blockade of their own, and     </a:t>
            </a:r>
          </a:p>
          <a:p>
            <a:r>
              <a:rPr lang="en-US" sz="1800">
                <a:solidFill>
                  <a:schemeClr val="hlink"/>
                </a:solidFill>
                <a:latin typeface="Arial" charset="0"/>
              </a:rPr>
              <a:t>     since they had a stronger navy, they could actually </a:t>
            </a:r>
          </a:p>
          <a:p>
            <a:r>
              <a:rPr lang="en-US" sz="1800">
                <a:solidFill>
                  <a:schemeClr val="hlink"/>
                </a:solidFill>
                <a:latin typeface="Arial" charset="0"/>
              </a:rPr>
              <a:t>     make their blockade work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3429000" y="1981200"/>
            <a:ext cx="535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0066"/>
                </a:solidFill>
                <a:latin typeface="Arial" charset="0"/>
              </a:rPr>
              <a:t>3.  Napoleon’s family ignored the blockade at times</a:t>
            </a:r>
          </a:p>
        </p:txBody>
      </p:sp>
      <p:sp>
        <p:nvSpPr>
          <p:cNvPr id="3080" name="Text Box 14"/>
          <p:cNvSpPr txBox="1">
            <a:spLocks noChangeArrowheads="1"/>
          </p:cNvSpPr>
          <p:nvPr/>
        </p:nvSpPr>
        <p:spPr bwMode="auto">
          <a:xfrm>
            <a:off x="4038600" y="914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0" y="3922713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</a:rPr>
              <a:t>The French demanded that any ship going to Britain stop in France first and pay a tax, the British demanded that any ship going to France stop in Britain first, be searched and pay a tax.</a:t>
            </a:r>
          </a:p>
        </p:txBody>
      </p:sp>
      <p:pic>
        <p:nvPicPr>
          <p:cNvPr id="5137" name="Picture 17" descr="splash_1"/>
          <p:cNvPicPr>
            <a:picLocks noChangeAspect="1" noChangeArrowheads="1"/>
          </p:cNvPicPr>
          <p:nvPr/>
        </p:nvPicPr>
        <p:blipFill>
          <a:blip r:embed="rId5"/>
          <a:srcRect b="6451"/>
          <a:stretch>
            <a:fillRect/>
          </a:stretch>
        </p:blipFill>
        <p:spPr bwMode="auto">
          <a:xfrm>
            <a:off x="2971800" y="4648200"/>
            <a:ext cx="4267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  <p:bldP spid="5130" grpId="0"/>
      <p:bldP spid="5131" grpId="0"/>
      <p:bldP spid="5132" grpId="0"/>
      <p:bldP spid="5133" grpId="0"/>
      <p:bldP spid="51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peninsular_war_gener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81275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514600" y="0"/>
            <a:ext cx="5743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Arnprior" pitchFamily="2" charset="0"/>
              </a:rPr>
              <a:t>The Peninsular War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898525" y="2170113"/>
            <a:ext cx="82454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hlink"/>
                </a:solidFill>
                <a:latin typeface="Arnprior" pitchFamily="2" charset="0"/>
              </a:rPr>
              <a:t>In 1808 when trying to force Portugal to accept the continental System, Napoleon sent troops through Spain to invade them.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898525" y="3236913"/>
            <a:ext cx="8245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660033"/>
                </a:solidFill>
                <a:latin typeface="Arnprior" pitchFamily="2" charset="0"/>
              </a:rPr>
              <a:t>The Spanish protested, so Napoleon removed their King and put his brother Joseph on the throne.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822325" y="4227513"/>
            <a:ext cx="817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CC0000"/>
                </a:solidFill>
                <a:latin typeface="Arnprior" pitchFamily="2" charset="0"/>
              </a:rPr>
              <a:t>The Spanish loved their king and they resisted Napoleon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660525" y="4684713"/>
            <a:ext cx="7483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nprior" pitchFamily="2" charset="0"/>
              </a:rPr>
              <a:t>For 6 years, Spanish guerillas fought against the French and the British sent in troops to help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676400" y="5653088"/>
            <a:ext cx="589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008000"/>
                </a:solidFill>
                <a:latin typeface="Arnprior" pitchFamily="2" charset="0"/>
              </a:rPr>
              <a:t>Napoleon lost 300.000 troops in this war.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  <p:bldP spid="7179" grpId="0"/>
      <p:bldP spid="7180" grpId="0"/>
      <p:bldP spid="7181" grpId="0"/>
      <p:bldP spid="71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fmimage-4-1293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257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689225" y="0"/>
            <a:ext cx="517802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  <a:latin typeface="Berlin Sans FB Demi" pitchFamily="34" charset="0"/>
              </a:rPr>
              <a:t>The Invasion of Russia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822325" y="3352800"/>
            <a:ext cx="83216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66"/>
                </a:solidFill>
                <a:latin typeface="Berlin Sans FB Demi" pitchFamily="34" charset="0"/>
              </a:rPr>
              <a:t>In June of 1812, Napoleon decided to invade Russia, because Alexander II was ignoring the blockade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22325" y="4564063"/>
            <a:ext cx="7977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1"/>
                </a:solidFill>
                <a:latin typeface="Berlin Sans FB Demi" pitchFamily="34" charset="0"/>
              </a:rPr>
              <a:t>Napoleon and his Grand Army of 600,000 men marched into Russia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822325" y="5410200"/>
            <a:ext cx="8321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folHlink"/>
                </a:solidFill>
                <a:latin typeface="Berlin Sans FB Demi" pitchFamily="34" charset="0"/>
              </a:rPr>
              <a:t>As the French marched in, the Russians retreated, burning all their fields and killing any livestock they couldn’t take with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3" grpId="0"/>
      <p:bldP spid="92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File:Karta borodino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914400"/>
            <a:ext cx="441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39688"/>
            <a:ext cx="9144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Freestyle Script" pitchFamily="66" charset="0"/>
              </a:rPr>
              <a:t>On September 7, 1812 the Russians met the French at Borodino.  The Russian’s lost, and retreated leaving Moscow to the French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2438400"/>
            <a:ext cx="36242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Heavy Heap" pitchFamily="2" charset="0"/>
              </a:rPr>
              <a:t>The City was in flames</a:t>
            </a:r>
          </a:p>
        </p:txBody>
      </p:sp>
      <p:pic>
        <p:nvPicPr>
          <p:cNvPr id="11273" name="Picture 9" descr="Napoleon%20moscow%20scorched%20ear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09975"/>
            <a:ext cx="35814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191000" y="3581400"/>
            <a:ext cx="4953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Freestyle Script" pitchFamily="66" charset="0"/>
              </a:rPr>
              <a:t>Napoleon stayed until October then headed back to France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4114800" y="4816475"/>
            <a:ext cx="48164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Freestyle Script" pitchFamily="66" charset="0"/>
              </a:rPr>
              <a:t>Bad weather, starvation, and attacks from the enemy killed or wounded approximately 400,000 of Napoleon's 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1" grpId="0"/>
      <p:bldP spid="11274" grpId="0"/>
      <p:bldP spid="112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>
                <a:latin typeface="Jokerman" pitchFamily="82" charset="0"/>
              </a:rPr>
              <a:t>Napoleon’s Downfall</a:t>
            </a:r>
          </a:p>
        </p:txBody>
      </p:sp>
      <p:pic>
        <p:nvPicPr>
          <p:cNvPr id="7171" name="Picture 8" descr="350px-Waterloo">
            <a:hlinkClick r:id="rId3" tooltip="The Battle of Waterloo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itchFamily="82" charset="0"/>
              </a:rPr>
              <a:t>Britain, Russia, Prussia, Austria, and Sweden all joined forces against France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36525" y="1336675"/>
            <a:ext cx="90074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Bauhaus 93" pitchFamily="82" charset="0"/>
              </a:rPr>
              <a:t>Napoleon managed to put together a new army quickly and he met with the other European powers at Leipzig in October of 1813</a:t>
            </a:r>
          </a:p>
        </p:txBody>
      </p:sp>
      <p:pic>
        <p:nvPicPr>
          <p:cNvPr id="15367" name="Picture 7" descr="End of 1812 campaign against Russia &#10;and the beginning of Campaign 1813.&#10;Source: The Department of History&#10;at the United States Military Academy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209800"/>
            <a:ext cx="53435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36525" y="5299075"/>
            <a:ext cx="90074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C0000"/>
                </a:solidFill>
                <a:latin typeface="Bauhaus 93" pitchFamily="82" charset="0"/>
              </a:rPr>
              <a:t>By January of 1814 the allies were just outside of Paris and by March of 1814 Prussian and Russian troops were marching through the 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117475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Bauhaus 93" pitchFamily="82" charset="0"/>
              </a:rPr>
              <a:t>In April of 1814 Napoleon was forced to accept the terms of surrender.</a:t>
            </a:r>
            <a:r>
              <a:rPr lang="en-US" sz="1800">
                <a:latin typeface="Bauhaus 93" pitchFamily="82" charset="0"/>
              </a:rPr>
              <a:t>  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182880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C0000"/>
                </a:solidFill>
                <a:latin typeface="Bauhaus 93" pitchFamily="82" charset="0"/>
              </a:rPr>
              <a:t>He had to give up his throne, he was given a small pension, and he was sent away to the island of Elba.</a:t>
            </a:r>
          </a:p>
        </p:txBody>
      </p:sp>
      <p:pic>
        <p:nvPicPr>
          <p:cNvPr id="17415" name="Picture 7" descr="Elba_Enfo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19400"/>
            <a:ext cx="4729163" cy="354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7" descr="LOUIS%20XVII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8075" y="0"/>
            <a:ext cx="16859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0" y="-31750"/>
            <a:ext cx="7467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Bauhaus 93" pitchFamily="82" charset="0"/>
              </a:rPr>
              <a:t>Louis XVI’s brother took over as Louis XVIII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0" y="914400"/>
            <a:ext cx="7467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Bauhaus 93" pitchFamily="82" charset="0"/>
              </a:rPr>
              <a:t>Louis quickly became unpopular and that was all the distraction that Napoleon needed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0" y="2133600"/>
            <a:ext cx="8778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</a:rPr>
              <a:t>On March 1, 1815 Napoleon landed in France where crowds welcomed him and a new army created itself on the way to Paris</a:t>
            </a:r>
          </a:p>
        </p:txBody>
      </p:sp>
      <p:pic>
        <p:nvPicPr>
          <p:cNvPr id="19469" name="Picture 13" descr="duke-wellington-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971800"/>
            <a:ext cx="36337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0" y="4953000"/>
            <a:ext cx="5486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008000"/>
                </a:solidFill>
                <a:latin typeface="Bauhaus 93" pitchFamily="82" charset="0"/>
              </a:rPr>
              <a:t>The European allies quickly joined up against Napoleon again, led by the Duke of Wellington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/>
      <p:bldP spid="19466" grpId="0"/>
      <p:bldP spid="1946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latin typeface="Lucida Calligraphy" pitchFamily="66" charset="0"/>
              </a:rPr>
              <a:t>The Battle of Waterloo</a:t>
            </a:r>
          </a:p>
        </p:txBody>
      </p:sp>
      <p:pic>
        <p:nvPicPr>
          <p:cNvPr id="11267" name="Picture 7" descr="Ernest Crofts: The Battle Of Waterloo">
            <a:hlinkClick r:id="rId3" tooltip="Ernest Crofts : The Battle Of Waterloo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3463" y="1600200"/>
            <a:ext cx="176053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0" y="1295400"/>
            <a:ext cx="922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00000"/>
                </a:solidFill>
                <a:latin typeface="Lucida Calligraphy" pitchFamily="66" charset="0"/>
              </a:rPr>
              <a:t>On </a:t>
            </a:r>
            <a:r>
              <a:rPr lang="en-US" sz="2000" b="1">
                <a:solidFill>
                  <a:srgbClr val="0070C0"/>
                </a:solidFill>
                <a:latin typeface="Lucida Calligraphy" pitchFamily="66" charset="0"/>
              </a:rPr>
              <a:t>June 18, 1815 </a:t>
            </a:r>
            <a:r>
              <a:rPr lang="en-US" sz="2000" b="1">
                <a:solidFill>
                  <a:srgbClr val="C00000"/>
                </a:solidFill>
                <a:latin typeface="Lucida Calligraphy" pitchFamily="66" charset="0"/>
              </a:rPr>
              <a:t>Napoleon attacked at the Belgian city of </a:t>
            </a:r>
            <a:r>
              <a:rPr lang="en-US" sz="2000" b="1">
                <a:solidFill>
                  <a:srgbClr val="0070C0"/>
                </a:solidFill>
                <a:latin typeface="Lucida Calligraphy" pitchFamily="66" charset="0"/>
              </a:rPr>
              <a:t>Waterloo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819400" y="3810000"/>
            <a:ext cx="6324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Lucida Calligraphy" pitchFamily="66" charset="0"/>
              </a:rPr>
              <a:t>On </a:t>
            </a:r>
            <a:r>
              <a:rPr lang="en-US" sz="2000">
                <a:solidFill>
                  <a:srgbClr val="C00000"/>
                </a:solidFill>
                <a:latin typeface="Lucida Calligraphy" pitchFamily="66" charset="0"/>
              </a:rPr>
              <a:t>June 20, 1815 </a:t>
            </a:r>
            <a:r>
              <a:rPr lang="en-US" sz="2000">
                <a:latin typeface="Lucida Calligraphy" pitchFamily="66" charset="0"/>
              </a:rPr>
              <a:t>Napoleon’s troops were defeated and this time Napoleon was exiled to a tiny island in the south Atlantic called </a:t>
            </a:r>
            <a:r>
              <a:rPr lang="en-US" sz="2000">
                <a:solidFill>
                  <a:srgbClr val="0070C0"/>
                </a:solidFill>
                <a:latin typeface="Lucida Calligraphy" pitchFamily="66" charset="0"/>
              </a:rPr>
              <a:t>St. Helena</a:t>
            </a:r>
          </a:p>
        </p:txBody>
      </p:sp>
      <p:pic>
        <p:nvPicPr>
          <p:cNvPr id="21514" name="Picture 10" descr="st-helen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38575"/>
            <a:ext cx="274320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28600" y="0"/>
            <a:ext cx="8702675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Napoleon died in 1821 of what was most likely stomach cancer.  </a:t>
            </a:r>
          </a:p>
        </p:txBody>
      </p:sp>
      <p:pic>
        <p:nvPicPr>
          <p:cNvPr id="23557" name="Picture 5" descr="10256~Napoleon-at-Waterloo-Post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6075" y="2209800"/>
            <a:ext cx="37179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4419600"/>
            <a:ext cx="5486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C0000"/>
                </a:solidFill>
              </a:rPr>
              <a:t>His last words were “The Army”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1322</Words>
  <Application>Microsoft Office PowerPoint</Application>
  <PresentationFormat>On-screen Show (4:3)</PresentationFormat>
  <Paragraphs>190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The Rise and Fall of Napoleon Bonaparte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and Fall of Napoleon Bonaparte</dc:title>
  <dc:creator>Rebecca Richardson</dc:creator>
  <cp:lastModifiedBy>rrichardson</cp:lastModifiedBy>
  <cp:revision>56</cp:revision>
  <dcterms:created xsi:type="dcterms:W3CDTF">2009-02-03T17:10:47Z</dcterms:created>
  <dcterms:modified xsi:type="dcterms:W3CDTF">2013-02-28T19:23:47Z</dcterms:modified>
</cp:coreProperties>
</file>