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70" r:id="rId4"/>
    <p:sldId id="269" r:id="rId5"/>
    <p:sldId id="268" r:id="rId6"/>
    <p:sldId id="267" r:id="rId7"/>
    <p:sldId id="266" r:id="rId8"/>
    <p:sldId id="271" r:id="rId9"/>
    <p:sldId id="272" r:id="rId10"/>
    <p:sldId id="265" r:id="rId11"/>
    <p:sldId id="264" r:id="rId12"/>
    <p:sldId id="263" r:id="rId13"/>
    <p:sldId id="260" r:id="rId14"/>
    <p:sldId id="283" r:id="rId15"/>
    <p:sldId id="262" r:id="rId16"/>
    <p:sldId id="261" r:id="rId17"/>
    <p:sldId id="282" r:id="rId18"/>
    <p:sldId id="285" r:id="rId19"/>
    <p:sldId id="286" r:id="rId20"/>
    <p:sldId id="281" r:id="rId21"/>
    <p:sldId id="287" r:id="rId22"/>
    <p:sldId id="280" r:id="rId23"/>
    <p:sldId id="288" r:id="rId24"/>
    <p:sldId id="279" r:id="rId25"/>
    <p:sldId id="278" r:id="rId26"/>
    <p:sldId id="277" r:id="rId27"/>
    <p:sldId id="276" r:id="rId28"/>
    <p:sldId id="275" r:id="rId29"/>
    <p:sldId id="274" r:id="rId30"/>
    <p:sldId id="289" r:id="rId31"/>
    <p:sldId id="290" r:id="rId32"/>
    <p:sldId id="291" r:id="rId33"/>
    <p:sldId id="259" r:id="rId34"/>
  </p:sldIdLst>
  <p:sldSz cx="9144000" cy="6858000" type="screen4x3"/>
  <p:notesSz cx="6645275" cy="9174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8000"/>
    <a:srgbClr val="E830DF"/>
    <a:srgbClr val="FF66CC"/>
    <a:srgbClr val="3399FF"/>
    <a:srgbClr val="FF0066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75" autoAdjust="0"/>
  </p:normalViewPr>
  <p:slideViewPr>
    <p:cSldViewPr>
      <p:cViewPr varScale="1">
        <p:scale>
          <a:sx n="88" d="100"/>
          <a:sy n="88" d="100"/>
        </p:scale>
        <p:origin x="-96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D72CEB-4B4E-4586-BF17-BED731F3F9A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47B138-E203-42DD-A9E2-67826DF6FEE2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People are molded by </a:t>
          </a:r>
          <a:r>
            <a:rPr lang="en-US" b="0" i="0" baseline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their experiences/ people could change if experience changed</a:t>
          </a:r>
          <a:endParaRPr lang="en-US" b="0" i="0" baseline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581EEB2-7A2F-446A-ABC8-F0C46B19112C}" type="parTrans" cxnId="{0720BFC8-DCCF-4967-8195-9E1291F304F0}">
      <dgm:prSet/>
      <dgm:spPr/>
      <dgm:t>
        <a:bodyPr/>
        <a:lstStyle/>
        <a:p>
          <a:endParaRPr lang="en-US"/>
        </a:p>
      </dgm:t>
    </dgm:pt>
    <dgm:pt modelId="{C2AE650F-BA45-4E20-A4AA-9B351F19B91B}" type="sibTrans" cxnId="{0720BFC8-DCCF-4967-8195-9E1291F304F0}">
      <dgm:prSet/>
      <dgm:spPr/>
      <dgm:t>
        <a:bodyPr/>
        <a:lstStyle/>
        <a:p>
          <a:endParaRPr lang="en-US"/>
        </a:p>
      </dgm:t>
    </dgm:pt>
    <dgm:pt modelId="{025D532A-7891-4D6C-8639-BD50CC1490A0}" type="pres">
      <dgm:prSet presAssocID="{5AD72CEB-4B4E-4586-BF17-BED731F3F9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B3A648-C4DE-4BFF-B9DE-E36A039984B6}" type="pres">
      <dgm:prSet presAssocID="{6047B138-E203-42DD-A9E2-67826DF6FEE2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5760E5-E3BD-4738-94F5-2D9639A92C73}" type="presOf" srcId="{5AD72CEB-4B4E-4586-BF17-BED731F3F9AA}" destId="{025D532A-7891-4D6C-8639-BD50CC1490A0}" srcOrd="0" destOrd="0" presId="urn:microsoft.com/office/officeart/2005/8/layout/process1"/>
    <dgm:cxn modelId="{636CEA3F-0C65-411A-9333-5470D3EA6924}" type="presOf" srcId="{6047B138-E203-42DD-A9E2-67826DF6FEE2}" destId="{DEB3A648-C4DE-4BFF-B9DE-E36A039984B6}" srcOrd="0" destOrd="0" presId="urn:microsoft.com/office/officeart/2005/8/layout/process1"/>
    <dgm:cxn modelId="{0720BFC8-DCCF-4967-8195-9E1291F304F0}" srcId="{5AD72CEB-4B4E-4586-BF17-BED731F3F9AA}" destId="{6047B138-E203-42DD-A9E2-67826DF6FEE2}" srcOrd="0" destOrd="0" parTransId="{5581EEB2-7A2F-446A-ABC8-F0C46B19112C}" sibTransId="{C2AE650F-BA45-4E20-A4AA-9B351F19B91B}"/>
    <dgm:cxn modelId="{D3FB2F63-12EC-49C9-B121-EAC50CD002C8}" type="presParOf" srcId="{025D532A-7891-4D6C-8639-BD50CC1490A0}" destId="{DEB3A648-C4DE-4BFF-B9DE-E36A039984B6}" srcOrd="0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0FD77A-BD2A-4D07-83DE-1F325F61A1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FB8A9FF-5A7E-43B9-B1DC-8D3B7201DAB5}">
      <dgm:prSet custT="1"/>
      <dgm:spPr/>
      <dgm:t>
        <a:bodyPr/>
        <a:lstStyle/>
        <a:p>
          <a:pPr rtl="0"/>
          <a:r>
            <a:rPr lang="en-US" sz="2400" dirty="0" smtClean="0"/>
            <a:t>Create a new society where people could be exposed to these good experiences</a:t>
          </a:r>
          <a:endParaRPr lang="en-US" sz="2400" dirty="0"/>
        </a:p>
      </dgm:t>
    </dgm:pt>
    <dgm:pt modelId="{4CB3EF54-FCED-4781-88B9-47DB3E6EC68F}" type="parTrans" cxnId="{1E85F2AB-ADBD-475D-A8AE-A9A691FE6C5B}">
      <dgm:prSet/>
      <dgm:spPr/>
      <dgm:t>
        <a:bodyPr/>
        <a:lstStyle/>
        <a:p>
          <a:endParaRPr lang="en-US"/>
        </a:p>
      </dgm:t>
    </dgm:pt>
    <dgm:pt modelId="{B63DB503-AA18-4A73-85B8-7190E1884061}" type="sibTrans" cxnId="{1E85F2AB-ADBD-475D-A8AE-A9A691FE6C5B}">
      <dgm:prSet/>
      <dgm:spPr/>
      <dgm:t>
        <a:bodyPr/>
        <a:lstStyle/>
        <a:p>
          <a:endParaRPr lang="en-US"/>
        </a:p>
      </dgm:t>
    </dgm:pt>
    <dgm:pt modelId="{8E1E37A4-6DC8-4878-B192-262924714467}" type="pres">
      <dgm:prSet presAssocID="{E90FD77A-BD2A-4D07-83DE-1F325F61A18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BE72F4-90CF-4DF8-9BC5-6725A320EDAA}" type="pres">
      <dgm:prSet presAssocID="{BFB8A9FF-5A7E-43B9-B1DC-8D3B7201DAB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85F2AB-ADBD-475D-A8AE-A9A691FE6C5B}" srcId="{E90FD77A-BD2A-4D07-83DE-1F325F61A187}" destId="{BFB8A9FF-5A7E-43B9-B1DC-8D3B7201DAB5}" srcOrd="0" destOrd="0" parTransId="{4CB3EF54-FCED-4781-88B9-47DB3E6EC68F}" sibTransId="{B63DB503-AA18-4A73-85B8-7190E1884061}"/>
    <dgm:cxn modelId="{57CFB57F-C654-463C-950D-428F71695A40}" type="presOf" srcId="{BFB8A9FF-5A7E-43B9-B1DC-8D3B7201DAB5}" destId="{66BE72F4-90CF-4DF8-9BC5-6725A320EDAA}" srcOrd="0" destOrd="0" presId="urn:microsoft.com/office/officeart/2005/8/layout/vList2"/>
    <dgm:cxn modelId="{6CDC3F2A-3C03-4897-BFC2-11503CEFC912}" type="presOf" srcId="{E90FD77A-BD2A-4D07-83DE-1F325F61A187}" destId="{8E1E37A4-6DC8-4878-B192-262924714467}" srcOrd="0" destOrd="0" presId="urn:microsoft.com/office/officeart/2005/8/layout/vList2"/>
    <dgm:cxn modelId="{EF6677ED-F33F-4476-8729-BB716253F6D7}" type="presParOf" srcId="{8E1E37A4-6DC8-4878-B192-262924714467}" destId="{66BE72F4-90CF-4DF8-9BC5-6725A320EDAA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9CB1CC-DEE6-429C-A4EC-740C6D5C5B8D}" type="doc">
      <dgm:prSet loTypeId="urn:microsoft.com/office/officeart/2005/8/layout/process4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4FE308-84CE-4444-B1F8-1013612BBEC1}">
      <dgm:prSet custT="1"/>
      <dgm:spPr/>
      <dgm:t>
        <a:bodyPr/>
        <a:lstStyle/>
        <a:p>
          <a:pPr rtl="0"/>
          <a:r>
            <a:rPr lang="en-US" sz="3200" dirty="0" smtClean="0"/>
            <a:t>Views on Government: </a:t>
          </a:r>
          <a:endParaRPr lang="en-US" sz="3200" dirty="0"/>
        </a:p>
      </dgm:t>
    </dgm:pt>
    <dgm:pt modelId="{DC6E29B3-737C-47B3-9C51-DB387489AE15}" type="parTrans" cxnId="{8D4C88C2-9F69-4869-BD1C-962FD5CCCD81}">
      <dgm:prSet/>
      <dgm:spPr/>
      <dgm:t>
        <a:bodyPr/>
        <a:lstStyle/>
        <a:p>
          <a:endParaRPr lang="en-US"/>
        </a:p>
      </dgm:t>
    </dgm:pt>
    <dgm:pt modelId="{26BED7F9-4A7D-4433-BC49-11F4067210D1}" type="sibTrans" cxnId="{8D4C88C2-9F69-4869-BD1C-962FD5CCCD81}">
      <dgm:prSet/>
      <dgm:spPr/>
      <dgm:t>
        <a:bodyPr/>
        <a:lstStyle/>
        <a:p>
          <a:endParaRPr lang="en-US"/>
        </a:p>
      </dgm:t>
    </dgm:pt>
    <dgm:pt modelId="{43A04AA5-BB16-47AC-AEE3-0F1BF5CD3B12}">
      <dgm:prSet/>
      <dgm:spPr/>
      <dgm:t>
        <a:bodyPr/>
        <a:lstStyle/>
        <a:p>
          <a:pPr rtl="0"/>
          <a:r>
            <a:rPr lang="en-US" dirty="0" smtClean="0"/>
            <a:t>should have a separation of powers</a:t>
          </a:r>
          <a:endParaRPr lang="en-US" dirty="0"/>
        </a:p>
      </dgm:t>
    </dgm:pt>
    <dgm:pt modelId="{15FB475F-E94C-46D0-ADC4-6906A5B74B6C}" type="parTrans" cxnId="{9332324F-A33A-44DD-9748-9386051BCA8E}">
      <dgm:prSet/>
      <dgm:spPr/>
      <dgm:t>
        <a:bodyPr/>
        <a:lstStyle/>
        <a:p>
          <a:endParaRPr lang="en-US"/>
        </a:p>
      </dgm:t>
    </dgm:pt>
    <dgm:pt modelId="{C8541BFE-6C2D-4118-80F8-B30E547DC95A}" type="sibTrans" cxnId="{9332324F-A33A-44DD-9748-9386051BCA8E}">
      <dgm:prSet/>
      <dgm:spPr/>
      <dgm:t>
        <a:bodyPr/>
        <a:lstStyle/>
        <a:p>
          <a:endParaRPr lang="en-US"/>
        </a:p>
      </dgm:t>
    </dgm:pt>
    <dgm:pt modelId="{30780E30-E259-4CD3-90B2-B4F536BE125D}">
      <dgm:prSet/>
      <dgm:spPr/>
      <dgm:t>
        <a:bodyPr/>
        <a:lstStyle/>
        <a:p>
          <a:pPr rtl="0"/>
          <a:r>
            <a:rPr lang="en-US" dirty="0" smtClean="0"/>
            <a:t>Hoped that knowledge of government and laws would keep people from being abused by the government</a:t>
          </a:r>
          <a:endParaRPr lang="en-US" dirty="0"/>
        </a:p>
      </dgm:t>
    </dgm:pt>
    <dgm:pt modelId="{9258BF3E-D851-4086-B125-D70F5CD2A233}" type="parTrans" cxnId="{A8BB1E48-E7D6-4C2E-AA8D-83CCE7D7FEB7}">
      <dgm:prSet/>
      <dgm:spPr/>
      <dgm:t>
        <a:bodyPr/>
        <a:lstStyle/>
        <a:p>
          <a:endParaRPr lang="en-US"/>
        </a:p>
      </dgm:t>
    </dgm:pt>
    <dgm:pt modelId="{539C3190-003F-468B-993A-E58C6900CF4B}" type="sibTrans" cxnId="{A8BB1E48-E7D6-4C2E-AA8D-83CCE7D7FEB7}">
      <dgm:prSet/>
      <dgm:spPr/>
      <dgm:t>
        <a:bodyPr/>
        <a:lstStyle/>
        <a:p>
          <a:endParaRPr lang="en-US"/>
        </a:p>
      </dgm:t>
    </dgm:pt>
    <dgm:pt modelId="{1DB08285-7D71-4220-B126-3DEFA2CBA45E}">
      <dgm:prSet custT="1"/>
      <dgm:spPr/>
      <dgm:t>
        <a:bodyPr/>
        <a:lstStyle/>
        <a:p>
          <a:pPr rtl="0"/>
          <a:r>
            <a:rPr lang="en-US" sz="2400" dirty="0" smtClean="0"/>
            <a:t>Separation of Powers: </a:t>
          </a:r>
          <a:r>
            <a:rPr lang="en-US" sz="1500" dirty="0" smtClean="0"/>
            <a:t>would limit and control the branches of government through checks and balances to keep any one branch from becoming too powerful</a:t>
          </a:r>
          <a:endParaRPr lang="en-US" sz="1500" dirty="0"/>
        </a:p>
      </dgm:t>
    </dgm:pt>
    <dgm:pt modelId="{FCE3F626-4544-44FA-9EAC-23B9CFF822DC}" type="parTrans" cxnId="{19F0D024-6958-462B-B340-8EA08619FAD7}">
      <dgm:prSet/>
      <dgm:spPr/>
      <dgm:t>
        <a:bodyPr/>
        <a:lstStyle/>
        <a:p>
          <a:endParaRPr lang="en-US"/>
        </a:p>
      </dgm:t>
    </dgm:pt>
    <dgm:pt modelId="{C98459F7-258C-4E7F-A025-98F25C9C9887}" type="sibTrans" cxnId="{19F0D024-6958-462B-B340-8EA08619FAD7}">
      <dgm:prSet/>
      <dgm:spPr/>
      <dgm:t>
        <a:bodyPr/>
        <a:lstStyle/>
        <a:p>
          <a:endParaRPr lang="en-US"/>
        </a:p>
      </dgm:t>
    </dgm:pt>
    <dgm:pt modelId="{1C4D3FD8-C112-4EBB-A152-2134114236CC}" type="pres">
      <dgm:prSet presAssocID="{A49CB1CC-DEE6-429C-A4EC-740C6D5C5B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8672EB-2557-43CF-BECE-D22CFC320D7A}" type="pres">
      <dgm:prSet presAssocID="{43A04AA5-BB16-47AC-AEE3-0F1BF5CD3B12}" presName="boxAndChildren" presStyleCnt="0"/>
      <dgm:spPr/>
    </dgm:pt>
    <dgm:pt modelId="{B2891922-1F64-473D-90DC-27061E741953}" type="pres">
      <dgm:prSet presAssocID="{43A04AA5-BB16-47AC-AEE3-0F1BF5CD3B12}" presName="parentTextBox" presStyleLbl="node1" presStyleIdx="0" presStyleCnt="2"/>
      <dgm:spPr/>
      <dgm:t>
        <a:bodyPr/>
        <a:lstStyle/>
        <a:p>
          <a:endParaRPr lang="en-US"/>
        </a:p>
      </dgm:t>
    </dgm:pt>
    <dgm:pt modelId="{3DCFE7C0-975E-4515-8C2B-0276552A3BA1}" type="pres">
      <dgm:prSet presAssocID="{43A04AA5-BB16-47AC-AEE3-0F1BF5CD3B12}" presName="entireBox" presStyleLbl="node1" presStyleIdx="0" presStyleCnt="2" custScaleY="100053"/>
      <dgm:spPr/>
      <dgm:t>
        <a:bodyPr/>
        <a:lstStyle/>
        <a:p>
          <a:endParaRPr lang="en-US"/>
        </a:p>
      </dgm:t>
    </dgm:pt>
    <dgm:pt modelId="{B8E2F511-9067-49EB-B92C-C42875E2369F}" type="pres">
      <dgm:prSet presAssocID="{43A04AA5-BB16-47AC-AEE3-0F1BF5CD3B12}" presName="descendantBox" presStyleCnt="0"/>
      <dgm:spPr/>
    </dgm:pt>
    <dgm:pt modelId="{ABBEB996-7196-42A5-88D6-B266DC5ED7B7}" type="pres">
      <dgm:prSet presAssocID="{30780E30-E259-4CD3-90B2-B4F536BE125D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78452-DB03-4D8A-AB51-AB96AABB0D6B}" type="pres">
      <dgm:prSet presAssocID="{1DB08285-7D71-4220-B126-3DEFA2CBA45E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08A0D5-ED11-4FF3-B2A7-234F561B078C}" type="pres">
      <dgm:prSet presAssocID="{26BED7F9-4A7D-4433-BC49-11F4067210D1}" presName="sp" presStyleCnt="0"/>
      <dgm:spPr/>
    </dgm:pt>
    <dgm:pt modelId="{59669ADF-CC3A-494E-8A0A-8D94DD8AAE25}" type="pres">
      <dgm:prSet presAssocID="{AF4FE308-84CE-4444-B1F8-1013612BBEC1}" presName="arrowAndChildren" presStyleCnt="0"/>
      <dgm:spPr/>
    </dgm:pt>
    <dgm:pt modelId="{191BBA8D-3ADF-49FB-B242-131411F00B9D}" type="pres">
      <dgm:prSet presAssocID="{AF4FE308-84CE-4444-B1F8-1013612BBEC1}" presName="parentTextArrow" presStyleLbl="node1" presStyleIdx="1" presStyleCnt="2" custScaleY="47563"/>
      <dgm:spPr/>
      <dgm:t>
        <a:bodyPr/>
        <a:lstStyle/>
        <a:p>
          <a:endParaRPr lang="en-US"/>
        </a:p>
      </dgm:t>
    </dgm:pt>
  </dgm:ptLst>
  <dgm:cxnLst>
    <dgm:cxn modelId="{9332324F-A33A-44DD-9748-9386051BCA8E}" srcId="{A49CB1CC-DEE6-429C-A4EC-740C6D5C5B8D}" destId="{43A04AA5-BB16-47AC-AEE3-0F1BF5CD3B12}" srcOrd="1" destOrd="0" parTransId="{15FB475F-E94C-46D0-ADC4-6906A5B74B6C}" sibTransId="{C8541BFE-6C2D-4118-80F8-B30E547DC95A}"/>
    <dgm:cxn modelId="{F4F3C401-7DEF-43CB-A597-B3AF1B6BE10D}" type="presOf" srcId="{43A04AA5-BB16-47AC-AEE3-0F1BF5CD3B12}" destId="{3DCFE7C0-975E-4515-8C2B-0276552A3BA1}" srcOrd="1" destOrd="0" presId="urn:microsoft.com/office/officeart/2005/8/layout/process4"/>
    <dgm:cxn modelId="{EA266B81-3B78-4A31-9523-FB24BC56C343}" type="presOf" srcId="{1DB08285-7D71-4220-B126-3DEFA2CBA45E}" destId="{C2478452-DB03-4D8A-AB51-AB96AABB0D6B}" srcOrd="0" destOrd="0" presId="urn:microsoft.com/office/officeart/2005/8/layout/process4"/>
    <dgm:cxn modelId="{2CE6DBE4-7BC2-459C-9196-4BF852CF8D1E}" type="presOf" srcId="{A49CB1CC-DEE6-429C-A4EC-740C6D5C5B8D}" destId="{1C4D3FD8-C112-4EBB-A152-2134114236CC}" srcOrd="0" destOrd="0" presId="urn:microsoft.com/office/officeart/2005/8/layout/process4"/>
    <dgm:cxn modelId="{21AA6475-04D6-49AE-ADA2-3E9A442E26F4}" type="presOf" srcId="{43A04AA5-BB16-47AC-AEE3-0F1BF5CD3B12}" destId="{B2891922-1F64-473D-90DC-27061E741953}" srcOrd="0" destOrd="0" presId="urn:microsoft.com/office/officeart/2005/8/layout/process4"/>
    <dgm:cxn modelId="{8D4C88C2-9F69-4869-BD1C-962FD5CCCD81}" srcId="{A49CB1CC-DEE6-429C-A4EC-740C6D5C5B8D}" destId="{AF4FE308-84CE-4444-B1F8-1013612BBEC1}" srcOrd="0" destOrd="0" parTransId="{DC6E29B3-737C-47B3-9C51-DB387489AE15}" sibTransId="{26BED7F9-4A7D-4433-BC49-11F4067210D1}"/>
    <dgm:cxn modelId="{A8BB1E48-E7D6-4C2E-AA8D-83CCE7D7FEB7}" srcId="{43A04AA5-BB16-47AC-AEE3-0F1BF5CD3B12}" destId="{30780E30-E259-4CD3-90B2-B4F536BE125D}" srcOrd="0" destOrd="0" parTransId="{9258BF3E-D851-4086-B125-D70F5CD2A233}" sibTransId="{539C3190-003F-468B-993A-E58C6900CF4B}"/>
    <dgm:cxn modelId="{2E28AE1E-39C8-48D3-A690-D1AB6F3868AE}" type="presOf" srcId="{AF4FE308-84CE-4444-B1F8-1013612BBEC1}" destId="{191BBA8D-3ADF-49FB-B242-131411F00B9D}" srcOrd="0" destOrd="0" presId="urn:microsoft.com/office/officeart/2005/8/layout/process4"/>
    <dgm:cxn modelId="{783DF181-2E7B-44AB-AA67-8C31D1C3673D}" type="presOf" srcId="{30780E30-E259-4CD3-90B2-B4F536BE125D}" destId="{ABBEB996-7196-42A5-88D6-B266DC5ED7B7}" srcOrd="0" destOrd="0" presId="urn:microsoft.com/office/officeart/2005/8/layout/process4"/>
    <dgm:cxn modelId="{19F0D024-6958-462B-B340-8EA08619FAD7}" srcId="{43A04AA5-BB16-47AC-AEE3-0F1BF5CD3B12}" destId="{1DB08285-7D71-4220-B126-3DEFA2CBA45E}" srcOrd="1" destOrd="0" parTransId="{FCE3F626-4544-44FA-9EAC-23B9CFF822DC}" sibTransId="{C98459F7-258C-4E7F-A025-98F25C9C9887}"/>
    <dgm:cxn modelId="{D6BF9440-2867-42CB-B1E4-EDF71FCB0B7D}" type="presParOf" srcId="{1C4D3FD8-C112-4EBB-A152-2134114236CC}" destId="{C98672EB-2557-43CF-BECE-D22CFC320D7A}" srcOrd="0" destOrd="0" presId="urn:microsoft.com/office/officeart/2005/8/layout/process4"/>
    <dgm:cxn modelId="{B35F4445-CC25-4EB0-ADF3-1B1C3682385C}" type="presParOf" srcId="{C98672EB-2557-43CF-BECE-D22CFC320D7A}" destId="{B2891922-1F64-473D-90DC-27061E741953}" srcOrd="0" destOrd="0" presId="urn:microsoft.com/office/officeart/2005/8/layout/process4"/>
    <dgm:cxn modelId="{BF3A866E-A9A7-43C1-AC7D-5D39C21A436B}" type="presParOf" srcId="{C98672EB-2557-43CF-BECE-D22CFC320D7A}" destId="{3DCFE7C0-975E-4515-8C2B-0276552A3BA1}" srcOrd="1" destOrd="0" presId="urn:microsoft.com/office/officeart/2005/8/layout/process4"/>
    <dgm:cxn modelId="{1E4B60D6-1258-4E02-A0AB-3574983FBAA9}" type="presParOf" srcId="{C98672EB-2557-43CF-BECE-D22CFC320D7A}" destId="{B8E2F511-9067-49EB-B92C-C42875E2369F}" srcOrd="2" destOrd="0" presId="urn:microsoft.com/office/officeart/2005/8/layout/process4"/>
    <dgm:cxn modelId="{FD1E3407-ADFC-4DFB-9FA3-35D6E6D10FC0}" type="presParOf" srcId="{B8E2F511-9067-49EB-B92C-C42875E2369F}" destId="{ABBEB996-7196-42A5-88D6-B266DC5ED7B7}" srcOrd="0" destOrd="0" presId="urn:microsoft.com/office/officeart/2005/8/layout/process4"/>
    <dgm:cxn modelId="{146F4A49-D18A-4BD4-9106-34ECBFF1EB33}" type="presParOf" srcId="{B8E2F511-9067-49EB-B92C-C42875E2369F}" destId="{C2478452-DB03-4D8A-AB51-AB96AABB0D6B}" srcOrd="1" destOrd="0" presId="urn:microsoft.com/office/officeart/2005/8/layout/process4"/>
    <dgm:cxn modelId="{CDCE25DD-CFDF-42FC-9CA2-979B78EEBD68}" type="presParOf" srcId="{1C4D3FD8-C112-4EBB-A152-2134114236CC}" destId="{7608A0D5-ED11-4FF3-B2A7-234F561B078C}" srcOrd="1" destOrd="0" presId="urn:microsoft.com/office/officeart/2005/8/layout/process4"/>
    <dgm:cxn modelId="{BA892A4C-2F92-4E29-9875-BD3DA8FA8392}" type="presParOf" srcId="{1C4D3FD8-C112-4EBB-A152-2134114236CC}" destId="{59669ADF-CC3A-494E-8A0A-8D94DD8AAE25}" srcOrd="2" destOrd="0" presId="urn:microsoft.com/office/officeart/2005/8/layout/process4"/>
    <dgm:cxn modelId="{29CECDE9-1CBD-47F1-9E40-2713BB3A76DB}" type="presParOf" srcId="{59669ADF-CC3A-494E-8A0A-8D94DD8AAE25}" destId="{191BBA8D-3ADF-49FB-B242-131411F00B9D}" srcOrd="0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CECA79-A89F-4D51-8346-8BAF9BA92D93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7DBBE26-CDEE-48F5-BAFC-4F8E9C7CD284}">
      <dgm:prSet/>
      <dgm:spPr/>
      <dgm:t>
        <a:bodyPr/>
        <a:lstStyle/>
        <a:p>
          <a:pPr rtl="0"/>
          <a:r>
            <a:rPr lang="en-US" dirty="0" smtClean="0"/>
            <a:t>Three Branches of government (Using England as an Example)</a:t>
          </a:r>
          <a:endParaRPr lang="en-US" dirty="0"/>
        </a:p>
      </dgm:t>
    </dgm:pt>
    <dgm:pt modelId="{98D73314-19B2-43D6-9337-90C31AE83D32}" type="parTrans" cxnId="{58C6B6BB-78E3-4ECC-8572-B879A83331A4}">
      <dgm:prSet/>
      <dgm:spPr/>
      <dgm:t>
        <a:bodyPr/>
        <a:lstStyle/>
        <a:p>
          <a:endParaRPr lang="en-US"/>
        </a:p>
      </dgm:t>
    </dgm:pt>
    <dgm:pt modelId="{9729995C-2923-4AB7-99B5-9FC5F10C4009}" type="sibTrans" cxnId="{58C6B6BB-78E3-4ECC-8572-B879A83331A4}">
      <dgm:prSet/>
      <dgm:spPr/>
      <dgm:t>
        <a:bodyPr/>
        <a:lstStyle/>
        <a:p>
          <a:endParaRPr lang="en-US"/>
        </a:p>
      </dgm:t>
    </dgm:pt>
    <dgm:pt modelId="{E82BEAB9-F273-498B-BBF8-6120412E52CE}">
      <dgm:prSet/>
      <dgm:spPr/>
      <dgm:t>
        <a:bodyPr/>
        <a:lstStyle/>
        <a:p>
          <a:pPr rtl="0"/>
          <a:r>
            <a:rPr lang="en-US" dirty="0" smtClean="0"/>
            <a:t>Executive – Monarch</a:t>
          </a:r>
          <a:endParaRPr lang="en-US" dirty="0"/>
        </a:p>
      </dgm:t>
    </dgm:pt>
    <dgm:pt modelId="{57342007-442E-43BD-A508-ED6F8B7FB2FE}" type="parTrans" cxnId="{5B2C6FD8-9386-420A-B768-FC88E8B1FCA3}">
      <dgm:prSet/>
      <dgm:spPr/>
      <dgm:t>
        <a:bodyPr/>
        <a:lstStyle/>
        <a:p>
          <a:endParaRPr lang="en-US"/>
        </a:p>
      </dgm:t>
    </dgm:pt>
    <dgm:pt modelId="{6DD73113-CB3F-4EF7-A7FC-FDFF2CA7F82C}" type="sibTrans" cxnId="{5B2C6FD8-9386-420A-B768-FC88E8B1FCA3}">
      <dgm:prSet/>
      <dgm:spPr/>
      <dgm:t>
        <a:bodyPr/>
        <a:lstStyle/>
        <a:p>
          <a:endParaRPr lang="en-US"/>
        </a:p>
      </dgm:t>
    </dgm:pt>
    <dgm:pt modelId="{B75B2D57-A8FF-41D2-8761-3597CF9AB456}">
      <dgm:prSet/>
      <dgm:spPr/>
      <dgm:t>
        <a:bodyPr/>
        <a:lstStyle/>
        <a:p>
          <a:pPr rtl="0"/>
          <a:r>
            <a:rPr lang="en-US" dirty="0" smtClean="0"/>
            <a:t>Legislative – Parliament</a:t>
          </a:r>
          <a:endParaRPr lang="en-US" dirty="0"/>
        </a:p>
      </dgm:t>
    </dgm:pt>
    <dgm:pt modelId="{D05562A9-12C5-4E91-91EE-07AA0AB5DC87}" type="parTrans" cxnId="{FDEB08BD-9B5B-484E-89FB-214CCC1A2DC4}">
      <dgm:prSet/>
      <dgm:spPr/>
      <dgm:t>
        <a:bodyPr/>
        <a:lstStyle/>
        <a:p>
          <a:endParaRPr lang="en-US"/>
        </a:p>
      </dgm:t>
    </dgm:pt>
    <dgm:pt modelId="{06032FA0-2949-411A-9CDA-8E1CFBFC4AB4}" type="sibTrans" cxnId="{FDEB08BD-9B5B-484E-89FB-214CCC1A2DC4}">
      <dgm:prSet/>
      <dgm:spPr/>
      <dgm:t>
        <a:bodyPr/>
        <a:lstStyle/>
        <a:p>
          <a:endParaRPr lang="en-US"/>
        </a:p>
      </dgm:t>
    </dgm:pt>
    <dgm:pt modelId="{5717EAA1-2B42-4CF9-AB6F-6F8F058ABA04}">
      <dgm:prSet/>
      <dgm:spPr/>
      <dgm:t>
        <a:bodyPr/>
        <a:lstStyle/>
        <a:p>
          <a:pPr rtl="0"/>
          <a:r>
            <a:rPr lang="en-US" dirty="0" smtClean="0"/>
            <a:t>Judicial  - Courts</a:t>
          </a:r>
          <a:endParaRPr lang="en-US" dirty="0"/>
        </a:p>
      </dgm:t>
    </dgm:pt>
    <dgm:pt modelId="{2C47AD4A-2B10-499E-AA28-161F5CC912E5}" type="parTrans" cxnId="{A59F782A-160E-4416-B76B-67AD64FD8061}">
      <dgm:prSet/>
      <dgm:spPr/>
      <dgm:t>
        <a:bodyPr/>
        <a:lstStyle/>
        <a:p>
          <a:endParaRPr lang="en-US"/>
        </a:p>
      </dgm:t>
    </dgm:pt>
    <dgm:pt modelId="{3FC3E5AE-45A9-406C-BE69-7D0A8CC955F6}" type="sibTrans" cxnId="{A59F782A-160E-4416-B76B-67AD64FD8061}">
      <dgm:prSet/>
      <dgm:spPr/>
      <dgm:t>
        <a:bodyPr/>
        <a:lstStyle/>
        <a:p>
          <a:endParaRPr lang="en-US"/>
        </a:p>
      </dgm:t>
    </dgm:pt>
    <dgm:pt modelId="{3A13FBA2-2BB3-4CE9-8BC7-866D40C226F1}">
      <dgm:prSet/>
      <dgm:spPr/>
      <dgm:t>
        <a:bodyPr/>
        <a:lstStyle/>
        <a:p>
          <a:pPr rtl="0"/>
          <a:r>
            <a:rPr lang="en-US" dirty="0" smtClean="0"/>
            <a:t>Three types of Government</a:t>
          </a:r>
          <a:endParaRPr lang="en-US" dirty="0"/>
        </a:p>
      </dgm:t>
    </dgm:pt>
    <dgm:pt modelId="{3F6E8C0B-DF7A-43C6-9AAB-B4459F9BF5CD}" type="parTrans" cxnId="{50D89DB9-6F64-48DE-AB85-60E07F04A68A}">
      <dgm:prSet/>
      <dgm:spPr/>
      <dgm:t>
        <a:bodyPr/>
        <a:lstStyle/>
        <a:p>
          <a:endParaRPr lang="en-US"/>
        </a:p>
      </dgm:t>
    </dgm:pt>
    <dgm:pt modelId="{227F0D7F-4433-4AF8-BD68-639FFDDF8EF4}" type="sibTrans" cxnId="{50D89DB9-6F64-48DE-AB85-60E07F04A68A}">
      <dgm:prSet/>
      <dgm:spPr/>
      <dgm:t>
        <a:bodyPr/>
        <a:lstStyle/>
        <a:p>
          <a:endParaRPr lang="en-US"/>
        </a:p>
      </dgm:t>
    </dgm:pt>
    <dgm:pt modelId="{79E53EB6-6E11-474A-B546-6CF2A60CE722}">
      <dgm:prSet/>
      <dgm:spPr/>
      <dgm:t>
        <a:bodyPr/>
        <a:lstStyle/>
        <a:p>
          <a:pPr rtl="0"/>
          <a:r>
            <a:rPr lang="en-US" dirty="0" smtClean="0"/>
            <a:t>Republics for small states</a:t>
          </a:r>
          <a:endParaRPr lang="en-US" dirty="0"/>
        </a:p>
      </dgm:t>
    </dgm:pt>
    <dgm:pt modelId="{E5982AB4-9F1D-4781-9233-5868C558F7BD}" type="parTrans" cxnId="{0C453163-CB31-46DC-AF2D-629D50C5182A}">
      <dgm:prSet/>
      <dgm:spPr/>
      <dgm:t>
        <a:bodyPr/>
        <a:lstStyle/>
        <a:p>
          <a:endParaRPr lang="en-US"/>
        </a:p>
      </dgm:t>
    </dgm:pt>
    <dgm:pt modelId="{65B475F8-D079-4058-8533-D7EE94B5E848}" type="sibTrans" cxnId="{0C453163-CB31-46DC-AF2D-629D50C5182A}">
      <dgm:prSet/>
      <dgm:spPr/>
      <dgm:t>
        <a:bodyPr/>
        <a:lstStyle/>
        <a:p>
          <a:endParaRPr lang="en-US"/>
        </a:p>
      </dgm:t>
    </dgm:pt>
    <dgm:pt modelId="{CA37420F-8E73-4858-AFDA-B5DF6665933F}">
      <dgm:prSet/>
      <dgm:spPr/>
      <dgm:t>
        <a:bodyPr/>
        <a:lstStyle/>
        <a:p>
          <a:pPr rtl="0"/>
          <a:r>
            <a:rPr lang="en-US" dirty="0" smtClean="0"/>
            <a:t>Monarchies for middle sized states</a:t>
          </a:r>
          <a:endParaRPr lang="en-US" dirty="0"/>
        </a:p>
      </dgm:t>
    </dgm:pt>
    <dgm:pt modelId="{9914EEE2-AFAF-4B16-830B-5FBB74E6AFBF}" type="parTrans" cxnId="{EDDD58CA-5259-41DC-B5AC-931165F7ABC2}">
      <dgm:prSet/>
      <dgm:spPr/>
      <dgm:t>
        <a:bodyPr/>
        <a:lstStyle/>
        <a:p>
          <a:endParaRPr lang="en-US"/>
        </a:p>
      </dgm:t>
    </dgm:pt>
    <dgm:pt modelId="{3466F066-AB91-4153-B993-9978A370E927}" type="sibTrans" cxnId="{EDDD58CA-5259-41DC-B5AC-931165F7ABC2}">
      <dgm:prSet/>
      <dgm:spPr/>
      <dgm:t>
        <a:bodyPr/>
        <a:lstStyle/>
        <a:p>
          <a:endParaRPr lang="en-US"/>
        </a:p>
      </dgm:t>
    </dgm:pt>
    <dgm:pt modelId="{C2EEF019-C15E-4503-8B12-8A8937E26805}">
      <dgm:prSet/>
      <dgm:spPr/>
      <dgm:t>
        <a:bodyPr/>
        <a:lstStyle/>
        <a:p>
          <a:pPr rtl="0"/>
          <a:r>
            <a:rPr lang="en-US" dirty="0" smtClean="0"/>
            <a:t>Despotism for Large states</a:t>
          </a:r>
          <a:endParaRPr lang="en-US" dirty="0"/>
        </a:p>
      </dgm:t>
    </dgm:pt>
    <dgm:pt modelId="{B6A4E613-094B-4FC9-A2B1-D1E0E665E3F4}" type="parTrans" cxnId="{305E7874-BE4F-422C-9ABA-DD79CF88D5F5}">
      <dgm:prSet/>
      <dgm:spPr/>
      <dgm:t>
        <a:bodyPr/>
        <a:lstStyle/>
        <a:p>
          <a:endParaRPr lang="en-US"/>
        </a:p>
      </dgm:t>
    </dgm:pt>
    <dgm:pt modelId="{546E9425-58D8-4710-8DDA-D216C282F60F}" type="sibTrans" cxnId="{305E7874-BE4F-422C-9ABA-DD79CF88D5F5}">
      <dgm:prSet/>
      <dgm:spPr/>
      <dgm:t>
        <a:bodyPr/>
        <a:lstStyle/>
        <a:p>
          <a:endParaRPr lang="en-US"/>
        </a:p>
      </dgm:t>
    </dgm:pt>
    <dgm:pt modelId="{E987DB37-100E-481B-9405-A8C3D5160460}">
      <dgm:prSet/>
      <dgm:spPr/>
      <dgm:t>
        <a:bodyPr/>
        <a:lstStyle/>
        <a:p>
          <a:pPr rtl="0"/>
          <a:r>
            <a:rPr lang="en-US" dirty="0" smtClean="0"/>
            <a:t>Did not believe that all people were equal and slavery was ok</a:t>
          </a:r>
          <a:endParaRPr lang="en-US" dirty="0"/>
        </a:p>
      </dgm:t>
    </dgm:pt>
    <dgm:pt modelId="{58D8E951-2F03-4651-88EB-34D15E138996}" type="parTrans" cxnId="{0C2444DD-DA57-4D7F-B485-85E51E95CFE6}">
      <dgm:prSet/>
      <dgm:spPr/>
      <dgm:t>
        <a:bodyPr/>
        <a:lstStyle/>
        <a:p>
          <a:endParaRPr lang="en-US"/>
        </a:p>
      </dgm:t>
    </dgm:pt>
    <dgm:pt modelId="{AAEB78FB-B10A-4A60-85D0-02FAFBD27BAF}" type="sibTrans" cxnId="{0C2444DD-DA57-4D7F-B485-85E51E95CFE6}">
      <dgm:prSet/>
      <dgm:spPr/>
      <dgm:t>
        <a:bodyPr/>
        <a:lstStyle/>
        <a:p>
          <a:endParaRPr lang="en-US"/>
        </a:p>
      </dgm:t>
    </dgm:pt>
    <dgm:pt modelId="{AA15B6B7-202E-4EBB-A377-8BB71B8AC125}">
      <dgm:prSet/>
      <dgm:spPr/>
      <dgm:t>
        <a:bodyPr/>
        <a:lstStyle/>
        <a:p>
          <a:r>
            <a:rPr lang="en-US" dirty="0" smtClean="0"/>
            <a:t>Also didn’t believe in equality for genders or social classes</a:t>
          </a:r>
          <a:endParaRPr lang="en-US" dirty="0"/>
        </a:p>
      </dgm:t>
    </dgm:pt>
    <dgm:pt modelId="{ABBA6BA8-A4D8-4E93-9EEA-FCA595A094B3}" type="parTrans" cxnId="{86F79C4D-CA7D-4DD8-BA43-B7DA23AB0339}">
      <dgm:prSet/>
      <dgm:spPr/>
      <dgm:t>
        <a:bodyPr/>
        <a:lstStyle/>
        <a:p>
          <a:endParaRPr lang="en-US"/>
        </a:p>
      </dgm:t>
    </dgm:pt>
    <dgm:pt modelId="{66346164-56B8-449F-B01A-68932412AB3C}" type="sibTrans" cxnId="{86F79C4D-CA7D-4DD8-BA43-B7DA23AB0339}">
      <dgm:prSet/>
      <dgm:spPr/>
      <dgm:t>
        <a:bodyPr/>
        <a:lstStyle/>
        <a:p>
          <a:endParaRPr lang="en-US"/>
        </a:p>
      </dgm:t>
    </dgm:pt>
    <dgm:pt modelId="{4700F32B-0F5D-4A93-8872-C6005ED57322}" type="pres">
      <dgm:prSet presAssocID="{95CECA79-A89F-4D51-8346-8BAF9BA92D9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7A02FB-E33C-4DB3-9875-AC177E2360CC}" type="pres">
      <dgm:prSet presAssocID="{07DBBE26-CDEE-48F5-BAFC-4F8E9C7CD284}" presName="composite" presStyleCnt="0"/>
      <dgm:spPr/>
    </dgm:pt>
    <dgm:pt modelId="{E0D068B2-6244-4180-9659-2583C2EFF4A3}" type="pres">
      <dgm:prSet presAssocID="{07DBBE26-CDEE-48F5-BAFC-4F8E9C7CD28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1E0194-8FC3-45D7-B7C4-961080CAC345}" type="pres">
      <dgm:prSet presAssocID="{07DBBE26-CDEE-48F5-BAFC-4F8E9C7CD28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B1CC3-411B-43A6-9EAA-767279F90CAA}" type="pres">
      <dgm:prSet presAssocID="{9729995C-2923-4AB7-99B5-9FC5F10C4009}" presName="sp" presStyleCnt="0"/>
      <dgm:spPr/>
    </dgm:pt>
    <dgm:pt modelId="{2A206F0A-2F6B-46EB-9CF4-2156CCF5A48E}" type="pres">
      <dgm:prSet presAssocID="{3A13FBA2-2BB3-4CE9-8BC7-866D40C226F1}" presName="composite" presStyleCnt="0"/>
      <dgm:spPr/>
    </dgm:pt>
    <dgm:pt modelId="{ACEDFA09-8C28-4BDC-96BF-0F6EAED9A408}" type="pres">
      <dgm:prSet presAssocID="{3A13FBA2-2BB3-4CE9-8BC7-866D40C226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018173-6899-450C-9ABD-1DEC397A7871}" type="pres">
      <dgm:prSet presAssocID="{3A13FBA2-2BB3-4CE9-8BC7-866D40C226F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63A14-93CD-4649-BBCE-42256261B27B}" type="pres">
      <dgm:prSet presAssocID="{227F0D7F-4433-4AF8-BD68-639FFDDF8EF4}" presName="sp" presStyleCnt="0"/>
      <dgm:spPr/>
    </dgm:pt>
    <dgm:pt modelId="{C3F78D4C-8C95-415B-A34E-1086D7F2BFB8}" type="pres">
      <dgm:prSet presAssocID="{E987DB37-100E-481B-9405-A8C3D5160460}" presName="composite" presStyleCnt="0"/>
      <dgm:spPr/>
    </dgm:pt>
    <dgm:pt modelId="{19E6566B-1D01-4D58-A345-70FF13885EF8}" type="pres">
      <dgm:prSet presAssocID="{E987DB37-100E-481B-9405-A8C3D516046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E7C426-B969-4DD0-AA92-F6A3575BC5AA}" type="pres">
      <dgm:prSet presAssocID="{E987DB37-100E-481B-9405-A8C3D516046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095BA8-7ACC-450D-9C39-2377F9273601}" type="presOf" srcId="{C2EEF019-C15E-4503-8B12-8A8937E26805}" destId="{D7018173-6899-450C-9ABD-1DEC397A7871}" srcOrd="0" destOrd="2" presId="urn:microsoft.com/office/officeart/2005/8/layout/chevron2"/>
    <dgm:cxn modelId="{305E7874-BE4F-422C-9ABA-DD79CF88D5F5}" srcId="{3A13FBA2-2BB3-4CE9-8BC7-866D40C226F1}" destId="{C2EEF019-C15E-4503-8B12-8A8937E26805}" srcOrd="2" destOrd="0" parTransId="{B6A4E613-094B-4FC9-A2B1-D1E0E665E3F4}" sibTransId="{546E9425-58D8-4710-8DDA-D216C282F60F}"/>
    <dgm:cxn modelId="{5B2C6FD8-9386-420A-B768-FC88E8B1FCA3}" srcId="{07DBBE26-CDEE-48F5-BAFC-4F8E9C7CD284}" destId="{E82BEAB9-F273-498B-BBF8-6120412E52CE}" srcOrd="0" destOrd="0" parTransId="{57342007-442E-43BD-A508-ED6F8B7FB2FE}" sibTransId="{6DD73113-CB3F-4EF7-A7FC-FDFF2CA7F82C}"/>
    <dgm:cxn modelId="{58C6B6BB-78E3-4ECC-8572-B879A83331A4}" srcId="{95CECA79-A89F-4D51-8346-8BAF9BA92D93}" destId="{07DBBE26-CDEE-48F5-BAFC-4F8E9C7CD284}" srcOrd="0" destOrd="0" parTransId="{98D73314-19B2-43D6-9337-90C31AE83D32}" sibTransId="{9729995C-2923-4AB7-99B5-9FC5F10C4009}"/>
    <dgm:cxn modelId="{9CBA540C-E1EE-4CC8-8769-4157A3AAE833}" type="presOf" srcId="{E82BEAB9-F273-498B-BBF8-6120412E52CE}" destId="{5C1E0194-8FC3-45D7-B7C4-961080CAC345}" srcOrd="0" destOrd="0" presId="urn:microsoft.com/office/officeart/2005/8/layout/chevron2"/>
    <dgm:cxn modelId="{0C453163-CB31-46DC-AF2D-629D50C5182A}" srcId="{3A13FBA2-2BB3-4CE9-8BC7-866D40C226F1}" destId="{79E53EB6-6E11-474A-B546-6CF2A60CE722}" srcOrd="0" destOrd="0" parTransId="{E5982AB4-9F1D-4781-9233-5868C558F7BD}" sibTransId="{65B475F8-D079-4058-8533-D7EE94B5E848}"/>
    <dgm:cxn modelId="{FDEB08BD-9B5B-484E-89FB-214CCC1A2DC4}" srcId="{07DBBE26-CDEE-48F5-BAFC-4F8E9C7CD284}" destId="{B75B2D57-A8FF-41D2-8761-3597CF9AB456}" srcOrd="1" destOrd="0" parTransId="{D05562A9-12C5-4E91-91EE-07AA0AB5DC87}" sibTransId="{06032FA0-2949-411A-9CDA-8E1CFBFC4AB4}"/>
    <dgm:cxn modelId="{0C2444DD-DA57-4D7F-B485-85E51E95CFE6}" srcId="{95CECA79-A89F-4D51-8346-8BAF9BA92D93}" destId="{E987DB37-100E-481B-9405-A8C3D5160460}" srcOrd="2" destOrd="0" parTransId="{58D8E951-2F03-4651-88EB-34D15E138996}" sibTransId="{AAEB78FB-B10A-4A60-85D0-02FAFBD27BAF}"/>
    <dgm:cxn modelId="{A59F782A-160E-4416-B76B-67AD64FD8061}" srcId="{07DBBE26-CDEE-48F5-BAFC-4F8E9C7CD284}" destId="{5717EAA1-2B42-4CF9-AB6F-6F8F058ABA04}" srcOrd="2" destOrd="0" parTransId="{2C47AD4A-2B10-499E-AA28-161F5CC912E5}" sibTransId="{3FC3E5AE-45A9-406C-BE69-7D0A8CC955F6}"/>
    <dgm:cxn modelId="{297EA808-013F-4842-A267-511AC22785B3}" type="presOf" srcId="{CA37420F-8E73-4858-AFDA-B5DF6665933F}" destId="{D7018173-6899-450C-9ABD-1DEC397A7871}" srcOrd="0" destOrd="1" presId="urn:microsoft.com/office/officeart/2005/8/layout/chevron2"/>
    <dgm:cxn modelId="{1D61E63E-77A6-4331-BEE1-1B6B9704F0DA}" type="presOf" srcId="{AA15B6B7-202E-4EBB-A377-8BB71B8AC125}" destId="{57E7C426-B969-4DD0-AA92-F6A3575BC5AA}" srcOrd="0" destOrd="0" presId="urn:microsoft.com/office/officeart/2005/8/layout/chevron2"/>
    <dgm:cxn modelId="{56727630-92CB-4B7C-A574-8A9E35C642A8}" type="presOf" srcId="{B75B2D57-A8FF-41D2-8761-3597CF9AB456}" destId="{5C1E0194-8FC3-45D7-B7C4-961080CAC345}" srcOrd="0" destOrd="1" presId="urn:microsoft.com/office/officeart/2005/8/layout/chevron2"/>
    <dgm:cxn modelId="{91B5C915-F069-4449-A862-F7DAA7FA558E}" type="presOf" srcId="{3A13FBA2-2BB3-4CE9-8BC7-866D40C226F1}" destId="{ACEDFA09-8C28-4BDC-96BF-0F6EAED9A408}" srcOrd="0" destOrd="0" presId="urn:microsoft.com/office/officeart/2005/8/layout/chevron2"/>
    <dgm:cxn modelId="{39360EAF-2F6D-4569-87CA-32A62429B1C9}" type="presOf" srcId="{07DBBE26-CDEE-48F5-BAFC-4F8E9C7CD284}" destId="{E0D068B2-6244-4180-9659-2583C2EFF4A3}" srcOrd="0" destOrd="0" presId="urn:microsoft.com/office/officeart/2005/8/layout/chevron2"/>
    <dgm:cxn modelId="{86F79C4D-CA7D-4DD8-BA43-B7DA23AB0339}" srcId="{E987DB37-100E-481B-9405-A8C3D5160460}" destId="{AA15B6B7-202E-4EBB-A377-8BB71B8AC125}" srcOrd="0" destOrd="0" parTransId="{ABBA6BA8-A4D8-4E93-9EEA-FCA595A094B3}" sibTransId="{66346164-56B8-449F-B01A-68932412AB3C}"/>
    <dgm:cxn modelId="{70EA7C53-48F0-4EBB-A9CF-A42162E4A574}" type="presOf" srcId="{5717EAA1-2B42-4CF9-AB6F-6F8F058ABA04}" destId="{5C1E0194-8FC3-45D7-B7C4-961080CAC345}" srcOrd="0" destOrd="2" presId="urn:microsoft.com/office/officeart/2005/8/layout/chevron2"/>
    <dgm:cxn modelId="{50D89DB9-6F64-48DE-AB85-60E07F04A68A}" srcId="{95CECA79-A89F-4D51-8346-8BAF9BA92D93}" destId="{3A13FBA2-2BB3-4CE9-8BC7-866D40C226F1}" srcOrd="1" destOrd="0" parTransId="{3F6E8C0B-DF7A-43C6-9AAB-B4459F9BF5CD}" sibTransId="{227F0D7F-4433-4AF8-BD68-639FFDDF8EF4}"/>
    <dgm:cxn modelId="{1905278C-6502-4A34-A2B7-C0556E1E0004}" type="presOf" srcId="{79E53EB6-6E11-474A-B546-6CF2A60CE722}" destId="{D7018173-6899-450C-9ABD-1DEC397A7871}" srcOrd="0" destOrd="0" presId="urn:microsoft.com/office/officeart/2005/8/layout/chevron2"/>
    <dgm:cxn modelId="{5094C996-FC94-4533-B2A0-A00465CF768E}" type="presOf" srcId="{95CECA79-A89F-4D51-8346-8BAF9BA92D93}" destId="{4700F32B-0F5D-4A93-8872-C6005ED57322}" srcOrd="0" destOrd="0" presId="urn:microsoft.com/office/officeart/2005/8/layout/chevron2"/>
    <dgm:cxn modelId="{EDDD58CA-5259-41DC-B5AC-931165F7ABC2}" srcId="{3A13FBA2-2BB3-4CE9-8BC7-866D40C226F1}" destId="{CA37420F-8E73-4858-AFDA-B5DF6665933F}" srcOrd="1" destOrd="0" parTransId="{9914EEE2-AFAF-4B16-830B-5FBB74E6AFBF}" sibTransId="{3466F066-AB91-4153-B993-9978A370E927}"/>
    <dgm:cxn modelId="{E6EB17B5-72BA-43AA-944F-1935BC49DD59}" type="presOf" srcId="{E987DB37-100E-481B-9405-A8C3D5160460}" destId="{19E6566B-1D01-4D58-A345-70FF13885EF8}" srcOrd="0" destOrd="0" presId="urn:microsoft.com/office/officeart/2005/8/layout/chevron2"/>
    <dgm:cxn modelId="{3586AD27-A847-484C-A8B5-1AEF2D3DB982}" type="presParOf" srcId="{4700F32B-0F5D-4A93-8872-C6005ED57322}" destId="{4A7A02FB-E33C-4DB3-9875-AC177E2360CC}" srcOrd="0" destOrd="0" presId="urn:microsoft.com/office/officeart/2005/8/layout/chevron2"/>
    <dgm:cxn modelId="{21FF935A-4DBC-41E8-AD69-ECC38199FE1D}" type="presParOf" srcId="{4A7A02FB-E33C-4DB3-9875-AC177E2360CC}" destId="{E0D068B2-6244-4180-9659-2583C2EFF4A3}" srcOrd="0" destOrd="0" presId="urn:microsoft.com/office/officeart/2005/8/layout/chevron2"/>
    <dgm:cxn modelId="{C5F98C84-40CB-40D4-BEC2-E21C6201E885}" type="presParOf" srcId="{4A7A02FB-E33C-4DB3-9875-AC177E2360CC}" destId="{5C1E0194-8FC3-45D7-B7C4-961080CAC345}" srcOrd="1" destOrd="0" presId="urn:microsoft.com/office/officeart/2005/8/layout/chevron2"/>
    <dgm:cxn modelId="{38EEA298-3E3A-4DBF-8592-DCE0B4D1CBEE}" type="presParOf" srcId="{4700F32B-0F5D-4A93-8872-C6005ED57322}" destId="{5EBB1CC3-411B-43A6-9EAA-767279F90CAA}" srcOrd="1" destOrd="0" presId="urn:microsoft.com/office/officeart/2005/8/layout/chevron2"/>
    <dgm:cxn modelId="{AA248BE3-9E1C-4F85-9938-97AB65962500}" type="presParOf" srcId="{4700F32B-0F5D-4A93-8872-C6005ED57322}" destId="{2A206F0A-2F6B-46EB-9CF4-2156CCF5A48E}" srcOrd="2" destOrd="0" presId="urn:microsoft.com/office/officeart/2005/8/layout/chevron2"/>
    <dgm:cxn modelId="{CFE8DA2E-F342-4C74-886B-0F28C9AA5ECA}" type="presParOf" srcId="{2A206F0A-2F6B-46EB-9CF4-2156CCF5A48E}" destId="{ACEDFA09-8C28-4BDC-96BF-0F6EAED9A408}" srcOrd="0" destOrd="0" presId="urn:microsoft.com/office/officeart/2005/8/layout/chevron2"/>
    <dgm:cxn modelId="{9A2B0876-2008-46DF-B06B-49F2804CBCCD}" type="presParOf" srcId="{2A206F0A-2F6B-46EB-9CF4-2156CCF5A48E}" destId="{D7018173-6899-450C-9ABD-1DEC397A7871}" srcOrd="1" destOrd="0" presId="urn:microsoft.com/office/officeart/2005/8/layout/chevron2"/>
    <dgm:cxn modelId="{0D28AF42-0CC3-4326-AA46-BEC2732133B6}" type="presParOf" srcId="{4700F32B-0F5D-4A93-8872-C6005ED57322}" destId="{AD163A14-93CD-4649-BBCE-42256261B27B}" srcOrd="3" destOrd="0" presId="urn:microsoft.com/office/officeart/2005/8/layout/chevron2"/>
    <dgm:cxn modelId="{92C74182-1F3F-4ED4-A324-8CC468ABF774}" type="presParOf" srcId="{4700F32B-0F5D-4A93-8872-C6005ED57322}" destId="{C3F78D4C-8C95-415B-A34E-1086D7F2BFB8}" srcOrd="4" destOrd="0" presId="urn:microsoft.com/office/officeart/2005/8/layout/chevron2"/>
    <dgm:cxn modelId="{70EA66D1-E702-4496-B380-886E4A223C0A}" type="presParOf" srcId="{C3F78D4C-8C95-415B-A34E-1086D7F2BFB8}" destId="{19E6566B-1D01-4D58-A345-70FF13885EF8}" srcOrd="0" destOrd="0" presId="urn:microsoft.com/office/officeart/2005/8/layout/chevron2"/>
    <dgm:cxn modelId="{325C36D4-539B-4CFC-994E-1908BB1DA026}" type="presParOf" srcId="{C3F78D4C-8C95-415B-A34E-1086D7F2BFB8}" destId="{57E7C426-B969-4DD0-AA92-F6A3575BC5AA}" srcOrd="1" destOrd="0" presId="urn:microsoft.com/office/officeart/2005/8/layout/chevron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642586-035B-4A97-9D63-409E2282851E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44AF9CF-8AE6-44A7-9CB4-698E3C0DAFB6}">
      <dgm:prSet/>
      <dgm:spPr/>
      <dgm:t>
        <a:bodyPr/>
        <a:lstStyle/>
        <a:p>
          <a:pPr rtl="0"/>
          <a:r>
            <a:rPr lang="en-US" dirty="0" smtClean="0"/>
            <a:t>Believed government had 3 roles:</a:t>
          </a:r>
          <a:endParaRPr lang="en-US" dirty="0"/>
        </a:p>
      </dgm:t>
    </dgm:pt>
    <dgm:pt modelId="{CE3AA69B-B815-43BE-993E-A069AFC88FA8}" type="parTrans" cxnId="{171BF3DC-CE1B-47F5-A29A-6E31B1881CDC}">
      <dgm:prSet/>
      <dgm:spPr/>
      <dgm:t>
        <a:bodyPr/>
        <a:lstStyle/>
        <a:p>
          <a:endParaRPr lang="en-US"/>
        </a:p>
      </dgm:t>
    </dgm:pt>
    <dgm:pt modelId="{9E0AE01B-E8B5-45FA-BF13-828AFFED2A42}" type="sibTrans" cxnId="{171BF3DC-CE1B-47F5-A29A-6E31B1881CDC}">
      <dgm:prSet/>
      <dgm:spPr/>
      <dgm:t>
        <a:bodyPr/>
        <a:lstStyle/>
        <a:p>
          <a:endParaRPr lang="en-US"/>
        </a:p>
      </dgm:t>
    </dgm:pt>
    <dgm:pt modelId="{C97E84E0-E0E3-41B6-A36D-30EFFB1C0AB6}">
      <dgm:prSet/>
      <dgm:spPr/>
      <dgm:t>
        <a:bodyPr/>
        <a:lstStyle/>
        <a:p>
          <a:pPr rtl="0"/>
          <a:r>
            <a:rPr lang="en-US" dirty="0" smtClean="0"/>
            <a:t>Protect society from invasion (army)</a:t>
          </a:r>
          <a:endParaRPr lang="en-US" dirty="0"/>
        </a:p>
      </dgm:t>
    </dgm:pt>
    <dgm:pt modelId="{1C976F20-885F-4592-8802-65BA0B29DB3A}" type="parTrans" cxnId="{3F02C92E-8F2F-4A8D-BB24-1C46ED98C44A}">
      <dgm:prSet/>
      <dgm:spPr/>
      <dgm:t>
        <a:bodyPr/>
        <a:lstStyle/>
        <a:p>
          <a:endParaRPr lang="en-US"/>
        </a:p>
      </dgm:t>
    </dgm:pt>
    <dgm:pt modelId="{CF69C9C7-0C15-4803-B6DE-013654CB559C}" type="sibTrans" cxnId="{3F02C92E-8F2F-4A8D-BB24-1C46ED98C44A}">
      <dgm:prSet/>
      <dgm:spPr/>
      <dgm:t>
        <a:bodyPr/>
        <a:lstStyle/>
        <a:p>
          <a:endParaRPr lang="en-US"/>
        </a:p>
      </dgm:t>
    </dgm:pt>
    <dgm:pt modelId="{71443C19-051B-4254-97E3-5F1CDAA7F745}">
      <dgm:prSet/>
      <dgm:spPr/>
      <dgm:t>
        <a:bodyPr/>
        <a:lstStyle/>
        <a:p>
          <a:pPr rtl="0"/>
          <a:r>
            <a:rPr lang="en-US" dirty="0" smtClean="0"/>
            <a:t>Defend citizens from injustice (police)</a:t>
          </a:r>
          <a:endParaRPr lang="en-US" dirty="0"/>
        </a:p>
      </dgm:t>
    </dgm:pt>
    <dgm:pt modelId="{ACCDEFD9-D542-4627-AB73-B5F8CF4A81D6}" type="parTrans" cxnId="{0161057A-1FC0-4534-AB7C-8C23E20DEF72}">
      <dgm:prSet/>
      <dgm:spPr/>
      <dgm:t>
        <a:bodyPr/>
        <a:lstStyle/>
        <a:p>
          <a:endParaRPr lang="en-US"/>
        </a:p>
      </dgm:t>
    </dgm:pt>
    <dgm:pt modelId="{1E85BEA0-DD40-4E04-8C1C-23911292B699}" type="sibTrans" cxnId="{0161057A-1FC0-4534-AB7C-8C23E20DEF72}">
      <dgm:prSet/>
      <dgm:spPr/>
      <dgm:t>
        <a:bodyPr/>
        <a:lstStyle/>
        <a:p>
          <a:endParaRPr lang="en-US"/>
        </a:p>
      </dgm:t>
    </dgm:pt>
    <dgm:pt modelId="{79EC1914-D934-4318-BA37-8D8C708F2044}">
      <dgm:prSet/>
      <dgm:spPr/>
      <dgm:t>
        <a:bodyPr/>
        <a:lstStyle/>
        <a:p>
          <a:pPr rtl="0"/>
          <a:r>
            <a:rPr lang="en-US" dirty="0" smtClean="0"/>
            <a:t>Keep up public works such as canals and roads</a:t>
          </a:r>
          <a:endParaRPr lang="en-US" dirty="0"/>
        </a:p>
      </dgm:t>
    </dgm:pt>
    <dgm:pt modelId="{A97CC465-B6F2-4C02-9834-A66CA2A0E0D0}" type="parTrans" cxnId="{BDC0F6DE-49DB-4073-99C5-206A30B6A236}">
      <dgm:prSet/>
      <dgm:spPr/>
      <dgm:t>
        <a:bodyPr/>
        <a:lstStyle/>
        <a:p>
          <a:endParaRPr lang="en-US"/>
        </a:p>
      </dgm:t>
    </dgm:pt>
    <dgm:pt modelId="{B0C41D64-8202-43F1-9117-C10CF481F97F}" type="sibTrans" cxnId="{BDC0F6DE-49DB-4073-99C5-206A30B6A236}">
      <dgm:prSet/>
      <dgm:spPr/>
      <dgm:t>
        <a:bodyPr/>
        <a:lstStyle/>
        <a:p>
          <a:endParaRPr lang="en-US"/>
        </a:p>
      </dgm:t>
    </dgm:pt>
    <dgm:pt modelId="{D543DB7F-F82D-4AB3-BF90-853670B73625}" type="pres">
      <dgm:prSet presAssocID="{24642586-035B-4A97-9D63-409E2282851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DE2AC43-A126-44D1-B05A-4EB399BBB12D}" type="pres">
      <dgm:prSet presAssocID="{544AF9CF-8AE6-44A7-9CB4-698E3C0DAFB6}" presName="hierRoot1" presStyleCnt="0">
        <dgm:presLayoutVars>
          <dgm:hierBranch val="init"/>
        </dgm:presLayoutVars>
      </dgm:prSet>
      <dgm:spPr/>
    </dgm:pt>
    <dgm:pt modelId="{37DBBA91-863D-46C4-8DC8-DC2EF2648617}" type="pres">
      <dgm:prSet presAssocID="{544AF9CF-8AE6-44A7-9CB4-698E3C0DAFB6}" presName="rootComposite1" presStyleCnt="0"/>
      <dgm:spPr/>
    </dgm:pt>
    <dgm:pt modelId="{1F635BA7-9049-41E5-92AA-25E39961C894}" type="pres">
      <dgm:prSet presAssocID="{544AF9CF-8AE6-44A7-9CB4-698E3C0DAFB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43D329-4E18-463B-A7CE-B7F46B003F83}" type="pres">
      <dgm:prSet presAssocID="{544AF9CF-8AE6-44A7-9CB4-698E3C0DAFB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A95C6D8-F438-48F5-84A8-C29130D7B63C}" type="pres">
      <dgm:prSet presAssocID="{544AF9CF-8AE6-44A7-9CB4-698E3C0DAFB6}" presName="hierChild2" presStyleCnt="0"/>
      <dgm:spPr/>
    </dgm:pt>
    <dgm:pt modelId="{9F2868C9-0E57-481F-8D89-2660A980EF1A}" type="pres">
      <dgm:prSet presAssocID="{1C976F20-885F-4592-8802-65BA0B29DB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A8B523B9-958F-4908-9F0B-9E0BA4D5633F}" type="pres">
      <dgm:prSet presAssocID="{C97E84E0-E0E3-41B6-A36D-30EFFB1C0AB6}" presName="hierRoot2" presStyleCnt="0">
        <dgm:presLayoutVars>
          <dgm:hierBranch val="init"/>
        </dgm:presLayoutVars>
      </dgm:prSet>
      <dgm:spPr/>
    </dgm:pt>
    <dgm:pt modelId="{341A0072-060B-49B5-BDBA-BAEF93DED60D}" type="pres">
      <dgm:prSet presAssocID="{C97E84E0-E0E3-41B6-A36D-30EFFB1C0AB6}" presName="rootComposite" presStyleCnt="0"/>
      <dgm:spPr/>
    </dgm:pt>
    <dgm:pt modelId="{BFF2714A-ADF9-4881-AAEC-38C106ADACDE}" type="pres">
      <dgm:prSet presAssocID="{C97E84E0-E0E3-41B6-A36D-30EFFB1C0AB6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38BBAE-921B-4420-B1B3-1AF07449D9BC}" type="pres">
      <dgm:prSet presAssocID="{C97E84E0-E0E3-41B6-A36D-30EFFB1C0AB6}" presName="rootConnector" presStyleLbl="node2" presStyleIdx="0" presStyleCnt="3"/>
      <dgm:spPr/>
      <dgm:t>
        <a:bodyPr/>
        <a:lstStyle/>
        <a:p>
          <a:endParaRPr lang="en-US"/>
        </a:p>
      </dgm:t>
    </dgm:pt>
    <dgm:pt modelId="{22AE6532-77BE-489C-BF2E-D535BC8E79A1}" type="pres">
      <dgm:prSet presAssocID="{C97E84E0-E0E3-41B6-A36D-30EFFB1C0AB6}" presName="hierChild4" presStyleCnt="0"/>
      <dgm:spPr/>
    </dgm:pt>
    <dgm:pt modelId="{7DDE6AAA-3616-4CFC-BC0D-2CA6C49D8231}" type="pres">
      <dgm:prSet presAssocID="{C97E84E0-E0E3-41B6-A36D-30EFFB1C0AB6}" presName="hierChild5" presStyleCnt="0"/>
      <dgm:spPr/>
    </dgm:pt>
    <dgm:pt modelId="{C7AF87BC-C6AA-4F4C-A75B-DAE94B25AC93}" type="pres">
      <dgm:prSet presAssocID="{ACCDEFD9-D542-4627-AB73-B5F8CF4A81D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67390350-7A55-46F6-B006-EC4FD067C4B7}" type="pres">
      <dgm:prSet presAssocID="{71443C19-051B-4254-97E3-5F1CDAA7F745}" presName="hierRoot2" presStyleCnt="0">
        <dgm:presLayoutVars>
          <dgm:hierBranch val="init"/>
        </dgm:presLayoutVars>
      </dgm:prSet>
      <dgm:spPr/>
    </dgm:pt>
    <dgm:pt modelId="{565D949E-7600-412A-B64B-6B4ED880F617}" type="pres">
      <dgm:prSet presAssocID="{71443C19-051B-4254-97E3-5F1CDAA7F745}" presName="rootComposite" presStyleCnt="0"/>
      <dgm:spPr/>
    </dgm:pt>
    <dgm:pt modelId="{332080B0-8179-45DA-A689-39592571301C}" type="pres">
      <dgm:prSet presAssocID="{71443C19-051B-4254-97E3-5F1CDAA7F74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11EA1B-6C3F-4190-9441-07A3DAFEE1D9}" type="pres">
      <dgm:prSet presAssocID="{71443C19-051B-4254-97E3-5F1CDAA7F745}" presName="rootConnector" presStyleLbl="node2" presStyleIdx="1" presStyleCnt="3"/>
      <dgm:spPr/>
      <dgm:t>
        <a:bodyPr/>
        <a:lstStyle/>
        <a:p>
          <a:endParaRPr lang="en-US"/>
        </a:p>
      </dgm:t>
    </dgm:pt>
    <dgm:pt modelId="{844A029B-7CFC-4956-B491-E20BF96CF6E8}" type="pres">
      <dgm:prSet presAssocID="{71443C19-051B-4254-97E3-5F1CDAA7F745}" presName="hierChild4" presStyleCnt="0"/>
      <dgm:spPr/>
    </dgm:pt>
    <dgm:pt modelId="{2EDF4E9E-A3E6-465B-BB40-A340275737E7}" type="pres">
      <dgm:prSet presAssocID="{71443C19-051B-4254-97E3-5F1CDAA7F745}" presName="hierChild5" presStyleCnt="0"/>
      <dgm:spPr/>
    </dgm:pt>
    <dgm:pt modelId="{A1A4D97F-733B-4643-93FB-DACEEAEBC2CE}" type="pres">
      <dgm:prSet presAssocID="{A97CC465-B6F2-4C02-9834-A66CA2A0E0D0}" presName="Name37" presStyleLbl="parChTrans1D2" presStyleIdx="2" presStyleCnt="3"/>
      <dgm:spPr/>
      <dgm:t>
        <a:bodyPr/>
        <a:lstStyle/>
        <a:p>
          <a:endParaRPr lang="en-US"/>
        </a:p>
      </dgm:t>
    </dgm:pt>
    <dgm:pt modelId="{56952BA5-EA3C-42CD-9BBC-77273DE9C50A}" type="pres">
      <dgm:prSet presAssocID="{79EC1914-D934-4318-BA37-8D8C708F2044}" presName="hierRoot2" presStyleCnt="0">
        <dgm:presLayoutVars>
          <dgm:hierBranch val="init"/>
        </dgm:presLayoutVars>
      </dgm:prSet>
      <dgm:spPr/>
    </dgm:pt>
    <dgm:pt modelId="{8B27E1C5-A963-453E-9ECE-5D3920B6A87F}" type="pres">
      <dgm:prSet presAssocID="{79EC1914-D934-4318-BA37-8D8C708F2044}" presName="rootComposite" presStyleCnt="0"/>
      <dgm:spPr/>
    </dgm:pt>
    <dgm:pt modelId="{E7715612-9524-4DAC-BBDF-B3E8DD0C99F3}" type="pres">
      <dgm:prSet presAssocID="{79EC1914-D934-4318-BA37-8D8C708F204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8D2EED-1293-4798-A55E-8DC353948BE4}" type="pres">
      <dgm:prSet presAssocID="{79EC1914-D934-4318-BA37-8D8C708F2044}" presName="rootConnector" presStyleLbl="node2" presStyleIdx="2" presStyleCnt="3"/>
      <dgm:spPr/>
      <dgm:t>
        <a:bodyPr/>
        <a:lstStyle/>
        <a:p>
          <a:endParaRPr lang="en-US"/>
        </a:p>
      </dgm:t>
    </dgm:pt>
    <dgm:pt modelId="{FAABA7A6-20C5-4668-903B-237177870B13}" type="pres">
      <dgm:prSet presAssocID="{79EC1914-D934-4318-BA37-8D8C708F2044}" presName="hierChild4" presStyleCnt="0"/>
      <dgm:spPr/>
    </dgm:pt>
    <dgm:pt modelId="{90782F30-769D-417E-9F68-09198E12CD52}" type="pres">
      <dgm:prSet presAssocID="{79EC1914-D934-4318-BA37-8D8C708F2044}" presName="hierChild5" presStyleCnt="0"/>
      <dgm:spPr/>
    </dgm:pt>
    <dgm:pt modelId="{C8D4ECB6-EAEC-4924-9CA4-DB0D66654CE2}" type="pres">
      <dgm:prSet presAssocID="{544AF9CF-8AE6-44A7-9CB4-698E3C0DAFB6}" presName="hierChild3" presStyleCnt="0"/>
      <dgm:spPr/>
    </dgm:pt>
  </dgm:ptLst>
  <dgm:cxnLst>
    <dgm:cxn modelId="{62EDE524-6A95-4AA9-822D-5B02B0C04142}" type="presOf" srcId="{71443C19-051B-4254-97E3-5F1CDAA7F745}" destId="{332080B0-8179-45DA-A689-39592571301C}" srcOrd="0" destOrd="0" presId="urn:microsoft.com/office/officeart/2005/8/layout/orgChart1"/>
    <dgm:cxn modelId="{4858E49B-E908-4502-A5D3-2B48712413B7}" type="presOf" srcId="{79EC1914-D934-4318-BA37-8D8C708F2044}" destId="{E7715612-9524-4DAC-BBDF-B3E8DD0C99F3}" srcOrd="0" destOrd="0" presId="urn:microsoft.com/office/officeart/2005/8/layout/orgChart1"/>
    <dgm:cxn modelId="{0161057A-1FC0-4534-AB7C-8C23E20DEF72}" srcId="{544AF9CF-8AE6-44A7-9CB4-698E3C0DAFB6}" destId="{71443C19-051B-4254-97E3-5F1CDAA7F745}" srcOrd="1" destOrd="0" parTransId="{ACCDEFD9-D542-4627-AB73-B5F8CF4A81D6}" sibTransId="{1E85BEA0-DD40-4E04-8C1C-23911292B699}"/>
    <dgm:cxn modelId="{44350628-112E-45A7-8053-36DFFAB61D3A}" type="presOf" srcId="{1C976F20-885F-4592-8802-65BA0B29DB3A}" destId="{9F2868C9-0E57-481F-8D89-2660A980EF1A}" srcOrd="0" destOrd="0" presId="urn:microsoft.com/office/officeart/2005/8/layout/orgChart1"/>
    <dgm:cxn modelId="{E9B82EB2-5D30-4DC2-9909-C2CFABE4DAB8}" type="presOf" srcId="{24642586-035B-4A97-9D63-409E2282851E}" destId="{D543DB7F-F82D-4AB3-BF90-853670B73625}" srcOrd="0" destOrd="0" presId="urn:microsoft.com/office/officeart/2005/8/layout/orgChart1"/>
    <dgm:cxn modelId="{20198167-F568-4FAF-AB6F-BB77A22EFCDD}" type="presOf" srcId="{ACCDEFD9-D542-4627-AB73-B5F8CF4A81D6}" destId="{C7AF87BC-C6AA-4F4C-A75B-DAE94B25AC93}" srcOrd="0" destOrd="0" presId="urn:microsoft.com/office/officeart/2005/8/layout/orgChart1"/>
    <dgm:cxn modelId="{BDC0F6DE-49DB-4073-99C5-206A30B6A236}" srcId="{544AF9CF-8AE6-44A7-9CB4-698E3C0DAFB6}" destId="{79EC1914-D934-4318-BA37-8D8C708F2044}" srcOrd="2" destOrd="0" parTransId="{A97CC465-B6F2-4C02-9834-A66CA2A0E0D0}" sibTransId="{B0C41D64-8202-43F1-9117-C10CF481F97F}"/>
    <dgm:cxn modelId="{171BF3DC-CE1B-47F5-A29A-6E31B1881CDC}" srcId="{24642586-035B-4A97-9D63-409E2282851E}" destId="{544AF9CF-8AE6-44A7-9CB4-698E3C0DAFB6}" srcOrd="0" destOrd="0" parTransId="{CE3AA69B-B815-43BE-993E-A069AFC88FA8}" sibTransId="{9E0AE01B-E8B5-45FA-BF13-828AFFED2A42}"/>
    <dgm:cxn modelId="{E13B5505-9ABC-496B-B1C0-9CFF38D0C611}" type="presOf" srcId="{544AF9CF-8AE6-44A7-9CB4-698E3C0DAFB6}" destId="{8F43D329-4E18-463B-A7CE-B7F46B003F83}" srcOrd="1" destOrd="0" presId="urn:microsoft.com/office/officeart/2005/8/layout/orgChart1"/>
    <dgm:cxn modelId="{BDF1E412-43C4-4B84-9F65-0B8B5A6007B3}" type="presOf" srcId="{A97CC465-B6F2-4C02-9834-A66CA2A0E0D0}" destId="{A1A4D97F-733B-4643-93FB-DACEEAEBC2CE}" srcOrd="0" destOrd="0" presId="urn:microsoft.com/office/officeart/2005/8/layout/orgChart1"/>
    <dgm:cxn modelId="{3F02C92E-8F2F-4A8D-BB24-1C46ED98C44A}" srcId="{544AF9CF-8AE6-44A7-9CB4-698E3C0DAFB6}" destId="{C97E84E0-E0E3-41B6-A36D-30EFFB1C0AB6}" srcOrd="0" destOrd="0" parTransId="{1C976F20-885F-4592-8802-65BA0B29DB3A}" sibTransId="{CF69C9C7-0C15-4803-B6DE-013654CB559C}"/>
    <dgm:cxn modelId="{01BADBD8-B09F-4DC9-A140-980ADFE17BFB}" type="presOf" srcId="{79EC1914-D934-4318-BA37-8D8C708F2044}" destId="{C28D2EED-1293-4798-A55E-8DC353948BE4}" srcOrd="1" destOrd="0" presId="urn:microsoft.com/office/officeart/2005/8/layout/orgChart1"/>
    <dgm:cxn modelId="{69199D69-81C2-4E81-ADCC-0EEA51A4AD8F}" type="presOf" srcId="{544AF9CF-8AE6-44A7-9CB4-698E3C0DAFB6}" destId="{1F635BA7-9049-41E5-92AA-25E39961C894}" srcOrd="0" destOrd="0" presId="urn:microsoft.com/office/officeart/2005/8/layout/orgChart1"/>
    <dgm:cxn modelId="{27A38140-7DBA-46C8-9E67-19DD1366ECE4}" type="presOf" srcId="{71443C19-051B-4254-97E3-5F1CDAA7F745}" destId="{F111EA1B-6C3F-4190-9441-07A3DAFEE1D9}" srcOrd="1" destOrd="0" presId="urn:microsoft.com/office/officeart/2005/8/layout/orgChart1"/>
    <dgm:cxn modelId="{FD2A3B0E-22D8-4AF6-8D54-15566AF457A5}" type="presOf" srcId="{C97E84E0-E0E3-41B6-A36D-30EFFB1C0AB6}" destId="{A138BBAE-921B-4420-B1B3-1AF07449D9BC}" srcOrd="1" destOrd="0" presId="urn:microsoft.com/office/officeart/2005/8/layout/orgChart1"/>
    <dgm:cxn modelId="{F3D200F2-07B2-4172-90C6-479176E6ACC6}" type="presOf" srcId="{C97E84E0-E0E3-41B6-A36D-30EFFB1C0AB6}" destId="{BFF2714A-ADF9-4881-AAEC-38C106ADACDE}" srcOrd="0" destOrd="0" presId="urn:microsoft.com/office/officeart/2005/8/layout/orgChart1"/>
    <dgm:cxn modelId="{3326384B-5CCE-4444-AA13-EF2AFEDBC7B7}" type="presParOf" srcId="{D543DB7F-F82D-4AB3-BF90-853670B73625}" destId="{1DE2AC43-A126-44D1-B05A-4EB399BBB12D}" srcOrd="0" destOrd="0" presId="urn:microsoft.com/office/officeart/2005/8/layout/orgChart1"/>
    <dgm:cxn modelId="{157D7F1E-B3FB-4169-86FF-CE4A0481C86A}" type="presParOf" srcId="{1DE2AC43-A126-44D1-B05A-4EB399BBB12D}" destId="{37DBBA91-863D-46C4-8DC8-DC2EF2648617}" srcOrd="0" destOrd="0" presId="urn:microsoft.com/office/officeart/2005/8/layout/orgChart1"/>
    <dgm:cxn modelId="{589A8DB0-F671-48A6-A31F-748D4E6AF3D3}" type="presParOf" srcId="{37DBBA91-863D-46C4-8DC8-DC2EF2648617}" destId="{1F635BA7-9049-41E5-92AA-25E39961C894}" srcOrd="0" destOrd="0" presId="urn:microsoft.com/office/officeart/2005/8/layout/orgChart1"/>
    <dgm:cxn modelId="{731E0F88-B965-45EE-A763-60707697521C}" type="presParOf" srcId="{37DBBA91-863D-46C4-8DC8-DC2EF2648617}" destId="{8F43D329-4E18-463B-A7CE-B7F46B003F83}" srcOrd="1" destOrd="0" presId="urn:microsoft.com/office/officeart/2005/8/layout/orgChart1"/>
    <dgm:cxn modelId="{5AFB8541-5170-4316-AC9B-8FF150D717A0}" type="presParOf" srcId="{1DE2AC43-A126-44D1-B05A-4EB399BBB12D}" destId="{BA95C6D8-F438-48F5-84A8-C29130D7B63C}" srcOrd="1" destOrd="0" presId="urn:microsoft.com/office/officeart/2005/8/layout/orgChart1"/>
    <dgm:cxn modelId="{D3796F6A-0385-41B6-8396-F93FA94562A9}" type="presParOf" srcId="{BA95C6D8-F438-48F5-84A8-C29130D7B63C}" destId="{9F2868C9-0E57-481F-8D89-2660A980EF1A}" srcOrd="0" destOrd="0" presId="urn:microsoft.com/office/officeart/2005/8/layout/orgChart1"/>
    <dgm:cxn modelId="{279E5743-3E43-430B-9CA4-3B245185F7FE}" type="presParOf" srcId="{BA95C6D8-F438-48F5-84A8-C29130D7B63C}" destId="{A8B523B9-958F-4908-9F0B-9E0BA4D5633F}" srcOrd="1" destOrd="0" presId="urn:microsoft.com/office/officeart/2005/8/layout/orgChart1"/>
    <dgm:cxn modelId="{CEE62CA4-EAFD-43FE-87B4-7C34C2AC41D4}" type="presParOf" srcId="{A8B523B9-958F-4908-9F0B-9E0BA4D5633F}" destId="{341A0072-060B-49B5-BDBA-BAEF93DED60D}" srcOrd="0" destOrd="0" presId="urn:microsoft.com/office/officeart/2005/8/layout/orgChart1"/>
    <dgm:cxn modelId="{42171189-DBD7-47DB-9988-6C15158D3CF1}" type="presParOf" srcId="{341A0072-060B-49B5-BDBA-BAEF93DED60D}" destId="{BFF2714A-ADF9-4881-AAEC-38C106ADACDE}" srcOrd="0" destOrd="0" presId="urn:microsoft.com/office/officeart/2005/8/layout/orgChart1"/>
    <dgm:cxn modelId="{42A99BD3-8D0F-434E-AABD-C10BEF0912AB}" type="presParOf" srcId="{341A0072-060B-49B5-BDBA-BAEF93DED60D}" destId="{A138BBAE-921B-4420-B1B3-1AF07449D9BC}" srcOrd="1" destOrd="0" presId="urn:microsoft.com/office/officeart/2005/8/layout/orgChart1"/>
    <dgm:cxn modelId="{E6E243BF-D7FD-43C0-B394-50E06C42DAF9}" type="presParOf" srcId="{A8B523B9-958F-4908-9F0B-9E0BA4D5633F}" destId="{22AE6532-77BE-489C-BF2E-D535BC8E79A1}" srcOrd="1" destOrd="0" presId="urn:microsoft.com/office/officeart/2005/8/layout/orgChart1"/>
    <dgm:cxn modelId="{FD818193-234E-4FA7-9B16-2CDDB0E2E696}" type="presParOf" srcId="{A8B523B9-958F-4908-9F0B-9E0BA4D5633F}" destId="{7DDE6AAA-3616-4CFC-BC0D-2CA6C49D8231}" srcOrd="2" destOrd="0" presId="urn:microsoft.com/office/officeart/2005/8/layout/orgChart1"/>
    <dgm:cxn modelId="{73ADE032-F2BB-4803-B968-9E8A7F76DDB5}" type="presParOf" srcId="{BA95C6D8-F438-48F5-84A8-C29130D7B63C}" destId="{C7AF87BC-C6AA-4F4C-A75B-DAE94B25AC93}" srcOrd="2" destOrd="0" presId="urn:microsoft.com/office/officeart/2005/8/layout/orgChart1"/>
    <dgm:cxn modelId="{577A72A1-092E-4CBA-9385-8534738990EF}" type="presParOf" srcId="{BA95C6D8-F438-48F5-84A8-C29130D7B63C}" destId="{67390350-7A55-46F6-B006-EC4FD067C4B7}" srcOrd="3" destOrd="0" presId="urn:microsoft.com/office/officeart/2005/8/layout/orgChart1"/>
    <dgm:cxn modelId="{6B575228-F8AC-47DF-A676-CAE23A10C141}" type="presParOf" srcId="{67390350-7A55-46F6-B006-EC4FD067C4B7}" destId="{565D949E-7600-412A-B64B-6B4ED880F617}" srcOrd="0" destOrd="0" presId="urn:microsoft.com/office/officeart/2005/8/layout/orgChart1"/>
    <dgm:cxn modelId="{95656D6E-C91A-481F-BF4A-F402A45D2381}" type="presParOf" srcId="{565D949E-7600-412A-B64B-6B4ED880F617}" destId="{332080B0-8179-45DA-A689-39592571301C}" srcOrd="0" destOrd="0" presId="urn:microsoft.com/office/officeart/2005/8/layout/orgChart1"/>
    <dgm:cxn modelId="{816726A5-AFE5-4EB8-A4AD-C407844A7420}" type="presParOf" srcId="{565D949E-7600-412A-B64B-6B4ED880F617}" destId="{F111EA1B-6C3F-4190-9441-07A3DAFEE1D9}" srcOrd="1" destOrd="0" presId="urn:microsoft.com/office/officeart/2005/8/layout/orgChart1"/>
    <dgm:cxn modelId="{9F2A9255-B443-4FDD-8AE1-A11F18A14E8C}" type="presParOf" srcId="{67390350-7A55-46F6-B006-EC4FD067C4B7}" destId="{844A029B-7CFC-4956-B491-E20BF96CF6E8}" srcOrd="1" destOrd="0" presId="urn:microsoft.com/office/officeart/2005/8/layout/orgChart1"/>
    <dgm:cxn modelId="{1DB09A55-4580-4B60-A93C-8ADA2485D3A7}" type="presParOf" srcId="{67390350-7A55-46F6-B006-EC4FD067C4B7}" destId="{2EDF4E9E-A3E6-465B-BB40-A340275737E7}" srcOrd="2" destOrd="0" presId="urn:microsoft.com/office/officeart/2005/8/layout/orgChart1"/>
    <dgm:cxn modelId="{02C68934-CF1E-430F-BB6D-21DFC710D46C}" type="presParOf" srcId="{BA95C6D8-F438-48F5-84A8-C29130D7B63C}" destId="{A1A4D97F-733B-4643-93FB-DACEEAEBC2CE}" srcOrd="4" destOrd="0" presId="urn:microsoft.com/office/officeart/2005/8/layout/orgChart1"/>
    <dgm:cxn modelId="{8874B5DD-FE11-4684-9BDD-A63A900ABDB9}" type="presParOf" srcId="{BA95C6D8-F438-48F5-84A8-C29130D7B63C}" destId="{56952BA5-EA3C-42CD-9BBC-77273DE9C50A}" srcOrd="5" destOrd="0" presId="urn:microsoft.com/office/officeart/2005/8/layout/orgChart1"/>
    <dgm:cxn modelId="{DD820810-7A87-4DFC-8AFE-5138DE6A576B}" type="presParOf" srcId="{56952BA5-EA3C-42CD-9BBC-77273DE9C50A}" destId="{8B27E1C5-A963-453E-9ECE-5D3920B6A87F}" srcOrd="0" destOrd="0" presId="urn:microsoft.com/office/officeart/2005/8/layout/orgChart1"/>
    <dgm:cxn modelId="{6EB6D36F-54AE-49BA-9395-D6F72F51539D}" type="presParOf" srcId="{8B27E1C5-A963-453E-9ECE-5D3920B6A87F}" destId="{E7715612-9524-4DAC-BBDF-B3E8DD0C99F3}" srcOrd="0" destOrd="0" presId="urn:microsoft.com/office/officeart/2005/8/layout/orgChart1"/>
    <dgm:cxn modelId="{6FC45E1D-2DE0-45AE-A4CC-F99D854FB47F}" type="presParOf" srcId="{8B27E1C5-A963-453E-9ECE-5D3920B6A87F}" destId="{C28D2EED-1293-4798-A55E-8DC353948BE4}" srcOrd="1" destOrd="0" presId="urn:microsoft.com/office/officeart/2005/8/layout/orgChart1"/>
    <dgm:cxn modelId="{FB113460-EAE8-4B2C-8677-18276AE3E436}" type="presParOf" srcId="{56952BA5-EA3C-42CD-9BBC-77273DE9C50A}" destId="{FAABA7A6-20C5-4668-903B-237177870B13}" srcOrd="1" destOrd="0" presId="urn:microsoft.com/office/officeart/2005/8/layout/orgChart1"/>
    <dgm:cxn modelId="{077B8E53-B2C8-40D8-A971-56AC3A6CB16B}" type="presParOf" srcId="{56952BA5-EA3C-42CD-9BBC-77273DE9C50A}" destId="{90782F30-769D-417E-9F68-09198E12CD52}" srcOrd="2" destOrd="0" presId="urn:microsoft.com/office/officeart/2005/8/layout/orgChart1"/>
    <dgm:cxn modelId="{796E556D-8A67-4D7D-AD61-9A99E400F921}" type="presParOf" srcId="{1DE2AC43-A126-44D1-B05A-4EB399BBB12D}" destId="{C8D4ECB6-EAEC-4924-9CA4-DB0D66654CE2}" srcOrd="2" destOrd="0" presId="urn:microsoft.com/office/officeart/2005/8/layout/orgChar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42B29D-1C81-4EB1-8EBF-971CB83AE19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EA99D69-9C65-44AE-8C79-F60BD0C4DB58}">
      <dgm:prSet/>
      <dgm:spPr/>
      <dgm:t>
        <a:bodyPr/>
        <a:lstStyle/>
        <a:p>
          <a:pPr rtl="0"/>
          <a:r>
            <a:rPr lang="en-US" b="0" i="0" baseline="0" dirty="0" smtClean="0"/>
            <a:t>Punishment in the past was cruel because it needed to deter crime without the power of a police force</a:t>
          </a:r>
          <a:endParaRPr lang="en-US" b="0" i="0" baseline="0" dirty="0"/>
        </a:p>
      </dgm:t>
    </dgm:pt>
    <dgm:pt modelId="{A65BFC2F-E48E-4015-9A2A-C04EC5516F45}" type="parTrans" cxnId="{9229C339-2DEC-421C-B667-6147828BFEBB}">
      <dgm:prSet/>
      <dgm:spPr/>
      <dgm:t>
        <a:bodyPr/>
        <a:lstStyle/>
        <a:p>
          <a:endParaRPr lang="en-US"/>
        </a:p>
      </dgm:t>
    </dgm:pt>
    <dgm:pt modelId="{44023664-A4EE-410B-ACA5-2CB6542B3AAD}" type="sibTrans" cxnId="{9229C339-2DEC-421C-B667-6147828BFEBB}">
      <dgm:prSet/>
      <dgm:spPr/>
      <dgm:t>
        <a:bodyPr/>
        <a:lstStyle/>
        <a:p>
          <a:endParaRPr lang="en-US"/>
        </a:p>
      </dgm:t>
    </dgm:pt>
    <dgm:pt modelId="{0DB2D02A-C089-4F79-BEA7-AB50B1D8AA9B}" type="pres">
      <dgm:prSet presAssocID="{CC42B29D-1C81-4EB1-8EBF-971CB83AE195}" presName="linear" presStyleCnt="0">
        <dgm:presLayoutVars>
          <dgm:animLvl val="lvl"/>
          <dgm:resizeHandles val="exact"/>
        </dgm:presLayoutVars>
      </dgm:prSet>
      <dgm:spPr/>
    </dgm:pt>
    <dgm:pt modelId="{92CF8D52-BBE2-4467-AE34-B4E4CD92B57F}" type="pres">
      <dgm:prSet presAssocID="{DEA99D69-9C65-44AE-8C79-F60BD0C4DB5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229C339-2DEC-421C-B667-6147828BFEBB}" srcId="{CC42B29D-1C81-4EB1-8EBF-971CB83AE195}" destId="{DEA99D69-9C65-44AE-8C79-F60BD0C4DB58}" srcOrd="0" destOrd="0" parTransId="{A65BFC2F-E48E-4015-9A2A-C04EC5516F45}" sibTransId="{44023664-A4EE-410B-ACA5-2CB6542B3AAD}"/>
    <dgm:cxn modelId="{EFBF24BF-EBB9-4A22-8ADF-AC9737E07BE7}" type="presOf" srcId="{DEA99D69-9C65-44AE-8C79-F60BD0C4DB58}" destId="{92CF8D52-BBE2-4467-AE34-B4E4CD92B57F}" srcOrd="0" destOrd="0" presId="urn:microsoft.com/office/officeart/2005/8/layout/vList2"/>
    <dgm:cxn modelId="{10378A77-4540-4DC8-81A3-C99F4C94989E}" type="presOf" srcId="{CC42B29D-1C81-4EB1-8EBF-971CB83AE195}" destId="{0DB2D02A-C089-4F79-BEA7-AB50B1D8AA9B}" srcOrd="0" destOrd="0" presId="urn:microsoft.com/office/officeart/2005/8/layout/vList2"/>
    <dgm:cxn modelId="{CC313421-CABC-4DC4-99E4-EB634C608848}" type="presParOf" srcId="{0DB2D02A-C089-4F79-BEA7-AB50B1D8AA9B}" destId="{92CF8D52-BBE2-4467-AE34-B4E4CD92B57F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A16D4-9DAF-4F65-9F11-1B2F39BF7B2E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13788"/>
            <a:ext cx="28797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63963" y="8713788"/>
            <a:ext cx="28797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C1CDB-BFA3-4282-A76D-52380C27B2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619" cy="458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4118" y="0"/>
            <a:ext cx="2879619" cy="458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99C07-8D87-4B0F-A566-E79646008040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687388"/>
            <a:ext cx="4587875" cy="3441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4528" y="4357728"/>
            <a:ext cx="5316220" cy="412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13863"/>
            <a:ext cx="2879619" cy="458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4118" y="8713863"/>
            <a:ext cx="2879619" cy="4587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76C43-72C6-4A31-BB18-65F9AA5762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Society during the Enlightenment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76C43-72C6-4A31-BB18-65F9AA57627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76623-9790-4AC5-8DCB-911C697246EB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CB01A-9CE9-4179-A82E-E4FDCD5A9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Colors" Target="../diagrams/colors2.xml"/><Relationship Id="rId5" Type="http://schemas.openxmlformats.org/officeDocument/2006/relationships/diagramLayout" Target="../diagrams/layout1.xml"/><Relationship Id="rId10" Type="http://schemas.openxmlformats.org/officeDocument/2006/relationships/diagramQuickStyle" Target="../diagrams/quickStyle2.xml"/><Relationship Id="rId4" Type="http://schemas.openxmlformats.org/officeDocument/2006/relationships/diagramData" Target="../diagrams/data1.xml"/><Relationship Id="rId9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All%20Users\Documents\My%20Music\Sample%20Music\Beethoven's%20Symphony%20No.%209%20(Scherzo).wma" TargetMode="Externa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Scientific Revolution and Enlightenment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Chapter 6</a:t>
            </a:r>
            <a:endParaRPr lang="en-US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tolemaic_system_2_(PSF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3657600"/>
            <a:ext cx="2514600" cy="26182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276600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lgerian" pitchFamily="82" charset="0"/>
              </a:rPr>
              <a:t>Name:</a:t>
            </a:r>
            <a:endParaRPr lang="en-US" sz="2400" dirty="0">
              <a:latin typeface="Algerian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962400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lgerian" pitchFamily="82" charset="0"/>
              </a:rPr>
              <a:t>Location:</a:t>
            </a:r>
            <a:endParaRPr lang="en-US" sz="2400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1462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lgerian" pitchFamily="82" charset="0"/>
              </a:rPr>
              <a:t>Belief:</a:t>
            </a:r>
            <a:endParaRPr lang="en-US" sz="28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8991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Scientific Knowledge is mainly based on ancient teachings.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3200400"/>
            <a:ext cx="21884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Algerian" pitchFamily="82" charset="0"/>
              </a:rPr>
              <a:t>Ptolemy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Algerian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90800" y="2048470"/>
            <a:ext cx="3891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Astronomers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6800" y="3962400"/>
            <a:ext cx="6324600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7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lgerian" pitchFamily="82" charset="0"/>
              </a:rPr>
              <a:t>Rome – but most likely </a:t>
            </a:r>
            <a:r>
              <a:rPr lang="en-US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itchFamily="82" charset="0"/>
              </a:rPr>
              <a:t>G</a:t>
            </a:r>
            <a:r>
              <a:rPr lang="en-US" sz="27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lgerian" pitchFamily="82" charset="0"/>
              </a:rPr>
              <a:t>reek</a:t>
            </a:r>
            <a:endParaRPr lang="en-US" sz="27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lgerian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0" y="4572000"/>
            <a:ext cx="502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lgerian" pitchFamily="82" charset="0"/>
              </a:rPr>
              <a:t>That the earth was the center of the universe.   </a:t>
            </a:r>
          </a:p>
          <a:p>
            <a:r>
              <a:rPr lang="en-US" sz="2000" dirty="0" smtClean="0">
                <a:latin typeface="Algerian" pitchFamily="82" charset="0"/>
              </a:rPr>
              <a:t>the universe was made up of seven spheres.</a:t>
            </a:r>
          </a:p>
          <a:p>
            <a:r>
              <a:rPr lang="en-US" sz="2000" dirty="0" smtClean="0">
                <a:latin typeface="Algerian" pitchFamily="82" charset="0"/>
              </a:rPr>
              <a:t>God existed beyond the 7</a:t>
            </a:r>
            <a:r>
              <a:rPr lang="en-US" sz="2000" baseline="30000" dirty="0" smtClean="0">
                <a:latin typeface="Algerian" pitchFamily="82" charset="0"/>
              </a:rPr>
              <a:t>th</a:t>
            </a:r>
            <a:r>
              <a:rPr lang="en-US" sz="2000" dirty="0" smtClean="0">
                <a:latin typeface="Algerian" pitchFamily="82" charset="0"/>
              </a:rPr>
              <a:t> sphere</a:t>
            </a:r>
            <a:endParaRPr lang="en-US" sz="2000" dirty="0">
              <a:latin typeface="Algerian" pitchFamily="8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2116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(Think of a grape inside a ping pong ball inside a golf ball inside a baseball inside a softball etc)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" y="1371600"/>
            <a:ext cx="868679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Scientific Revolution is a major change in scientific thought, beliefs, and practices</a:t>
            </a:r>
            <a:endParaRPr lang="en-US" sz="2800" dirty="0">
              <a:ln w="18415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64686" y="6019800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Algerian" pitchFamily="82" charset="0"/>
              </a:rPr>
              <a:t>Geocentric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207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Forte" pitchFamily="66" charset="0"/>
              </a:rPr>
              <a:t>Name:</a:t>
            </a:r>
            <a:endParaRPr lang="en-US" sz="2800" dirty="0">
              <a:solidFill>
                <a:srgbClr val="C00000"/>
              </a:solidFill>
              <a:latin typeface="Forte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1547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Forte" pitchFamily="66" charset="0"/>
              </a:rPr>
              <a:t>Location:</a:t>
            </a:r>
            <a:endParaRPr lang="en-US" sz="2800" dirty="0">
              <a:latin typeface="Forte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981200"/>
            <a:ext cx="2303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Forte" pitchFamily="66" charset="0"/>
              </a:rPr>
              <a:t>Book/writing: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Forte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71800"/>
            <a:ext cx="1955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accent3">
                    <a:lumMod val="75000"/>
                  </a:schemeClr>
                </a:solidFill>
                <a:latin typeface="Forte" pitchFamily="66" charset="0"/>
              </a:rPr>
              <a:t>Belief:</a:t>
            </a:r>
            <a:endParaRPr lang="en-US" sz="4800" dirty="0">
              <a:solidFill>
                <a:schemeClr val="accent3">
                  <a:lumMod val="75000"/>
                </a:schemeClr>
              </a:solidFill>
              <a:latin typeface="Forte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152400"/>
            <a:ext cx="51459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rte" pitchFamily="66" charset="0"/>
              </a:rPr>
              <a:t>Nicholas Copernicus</a:t>
            </a:r>
            <a:endParaRPr lang="en-US" sz="44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rte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0" y="990600"/>
            <a:ext cx="19830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cap="none" spc="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rte" pitchFamily="66" charset="0"/>
              </a:rPr>
              <a:t>Poland</a:t>
            </a:r>
            <a:endParaRPr lang="en-US" sz="4400" cap="none" spc="0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rte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2600" y="1981200"/>
            <a:ext cx="67818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orte" pitchFamily="66" charset="0"/>
              </a:rPr>
              <a:t>“On the Revolutions of the Heavenly Spheres”</a:t>
            </a:r>
            <a:endParaRPr lang="en-US" sz="28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Forte" pitchFamily="66" charset="0"/>
            </a:endParaRPr>
          </a:p>
        </p:txBody>
      </p:sp>
      <p:pic>
        <p:nvPicPr>
          <p:cNvPr id="11" name="Picture 10" descr="Copernicus_syste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743200"/>
            <a:ext cx="3881437" cy="33790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1" y="3886200"/>
            <a:ext cx="472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Forte" pitchFamily="66" charset="0"/>
              </a:rPr>
              <a:t>The Sun was near the center of the universe.  All planets revolved around the sun and rotated on their axes (</a:t>
            </a:r>
            <a:r>
              <a:rPr lang="en-US" sz="2800" dirty="0" err="1" smtClean="0">
                <a:solidFill>
                  <a:schemeClr val="accent3">
                    <a:lumMod val="75000"/>
                  </a:schemeClr>
                </a:solidFill>
                <a:latin typeface="Forte" pitchFamily="66" charset="0"/>
              </a:rPr>
              <a:t>axees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Forte" pitchFamily="66" charset="0"/>
              </a:rPr>
              <a:t>).  Planetary revolutions were circular.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Forte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5934670"/>
            <a:ext cx="36808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00"/>
                </a:solidFill>
                <a:latin typeface="Forte" pitchFamily="66" charset="0"/>
              </a:rPr>
              <a:t>Heliocentric</a:t>
            </a:r>
            <a:endParaRPr lang="en-US" sz="5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FF00"/>
              </a:solidFill>
              <a:latin typeface="Forte" pitchFamily="66" charset="0"/>
            </a:endParaRPr>
          </a:p>
        </p:txBody>
      </p:sp>
      <p:pic>
        <p:nvPicPr>
          <p:cNvPr id="14" name="Picture 13" descr="150px-Nicholas_copernicus.gif"/>
          <p:cNvPicPr>
            <a:picLocks noChangeAspect="1"/>
          </p:cNvPicPr>
          <p:nvPr/>
        </p:nvPicPr>
        <p:blipFill>
          <a:blip r:embed="rId4">
            <a:lum bright="10000" contrast="10000"/>
          </a:blip>
          <a:stretch>
            <a:fillRect/>
          </a:stretch>
        </p:blipFill>
        <p:spPr>
          <a:xfrm>
            <a:off x="6858000" y="0"/>
            <a:ext cx="1428750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eliptical orb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209800"/>
            <a:ext cx="373380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04800"/>
            <a:ext cx="17636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lackadder ITC" pitchFamily="82" charset="0"/>
              </a:rPr>
              <a:t>Name: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  <a:latin typeface="Blackadder ITC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1830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Blackadder ITC" pitchFamily="82" charset="0"/>
              </a:rPr>
              <a:t>Location:</a:t>
            </a:r>
            <a:endParaRPr lang="en-US" sz="4000" dirty="0">
              <a:solidFill>
                <a:srgbClr val="C00000"/>
              </a:solidFill>
              <a:latin typeface="Blackadder ITC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667000"/>
            <a:ext cx="15808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Blackadder ITC" pitchFamily="82" charset="0"/>
              </a:rPr>
              <a:t>Belief:</a:t>
            </a:r>
            <a:endParaRPr lang="en-US" sz="4400" dirty="0">
              <a:latin typeface="Blackadder ITC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41514" y="304800"/>
            <a:ext cx="4892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lackadder ITC" pitchFamily="82" charset="0"/>
              </a:rPr>
              <a:t>Johannes Kepler</a:t>
            </a:r>
            <a:endParaRPr lang="en-US" sz="54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lackadder ITC" pitchFamily="82" charset="0"/>
            </a:endParaRPr>
          </a:p>
        </p:txBody>
      </p:sp>
      <p:pic>
        <p:nvPicPr>
          <p:cNvPr id="9" name="Picture 8" descr="kepl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0"/>
            <a:ext cx="1432560" cy="196579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905000" y="1295400"/>
            <a:ext cx="24304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lackadder ITC" pitchFamily="82" charset="0"/>
              </a:rPr>
              <a:t>Germany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3276600"/>
            <a:ext cx="51816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Blackadder ITC" pitchFamily="82" charset="0"/>
              </a:rPr>
              <a:t>Believed that planets revolved around the sun on elliptical orbits, not on circular ones.  He confirmed Copernicus </a:t>
            </a:r>
            <a:r>
              <a:rPr lang="en-US" sz="4000" b="1" cap="none" spc="0" dirty="0" smtClean="0">
                <a:ln w="1778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Blackadder ITC" pitchFamily="82" charset="0"/>
              </a:rPr>
              <a:t>Heliocentric theory</a:t>
            </a:r>
            <a:endParaRPr lang="en-US" sz="4000" b="1" cap="none" spc="0" dirty="0">
              <a:ln w="17780" cmpd="sng">
                <a:solidFill>
                  <a:srgbClr val="FFC000"/>
                </a:solidFill>
                <a:prstDash val="solid"/>
                <a:miter lim="800000"/>
              </a:ln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alileo6.jpg"/>
          <p:cNvPicPr>
            <a:picLocks noChangeAspect="1"/>
          </p:cNvPicPr>
          <p:nvPr/>
        </p:nvPicPr>
        <p:blipFill>
          <a:blip r:embed="rId3"/>
          <a:srcRect l="12963" t="48000"/>
          <a:stretch>
            <a:fillRect/>
          </a:stretch>
        </p:blipFill>
        <p:spPr>
          <a:xfrm>
            <a:off x="0" y="4876800"/>
            <a:ext cx="3581400" cy="1981200"/>
          </a:xfrm>
          <a:prstGeom prst="rect">
            <a:avLst/>
          </a:prstGeom>
        </p:spPr>
      </p:pic>
      <p:pic>
        <p:nvPicPr>
          <p:cNvPr id="11" name="Picture 10" descr="Galile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0"/>
            <a:ext cx="2286000" cy="2804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1863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Name: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1430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Location: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133600"/>
            <a:ext cx="3363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Book/writing: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733800"/>
            <a:ext cx="18133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Belief: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2133600"/>
            <a:ext cx="533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i="1" dirty="0" smtClean="0">
                <a:solidFill>
                  <a:schemeClr val="accent2"/>
                </a:solidFill>
                <a:latin typeface="Matura MT Script Capitals" pitchFamily="66" charset="0"/>
              </a:rPr>
              <a:t>Sidereus Nuncius </a:t>
            </a:r>
            <a:r>
              <a:rPr lang="en-US" sz="4000" dirty="0" smtClean="0">
                <a:latin typeface="Matura MT Script Capitals" pitchFamily="66" charset="0"/>
              </a:rPr>
              <a:t>(</a:t>
            </a:r>
            <a:r>
              <a:rPr lang="en-US" sz="4000" i="1" dirty="0" smtClean="0">
                <a:latin typeface="Matura MT Script Capitals" pitchFamily="66" charset="0"/>
              </a:rPr>
              <a:t>Starry Messenger</a:t>
            </a:r>
            <a:r>
              <a:rPr lang="en-US" sz="4000" dirty="0" smtClean="0">
                <a:latin typeface="Matura MT Script Capitals" pitchFamily="66" charset="0"/>
              </a:rPr>
              <a:t>)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304800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atura MT Script Capitals" pitchFamily="66" charset="0"/>
              </a:rPr>
              <a:t>Galileo Galilei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1066800"/>
            <a:ext cx="14362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Matura MT Script Capitals" pitchFamily="66" charset="0"/>
              </a:rPr>
              <a:t>Italy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5400" y="4272677"/>
            <a:ext cx="7696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  <a:t>Believed in the heliocentric theory with the sun at the center of the universe and all the planets revolve around it.</a:t>
            </a:r>
          </a:p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  <a:t/>
            </a:r>
            <a:b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</a:b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  <a:t>Also believed that the planets were spheres with geographical features just like the Earth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_telesco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153" y="0"/>
            <a:ext cx="2293847" cy="3215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04800"/>
            <a:ext cx="1390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Tool: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8016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Problem with the Catholic Ch</a:t>
            </a:r>
            <a:r>
              <a:rPr lang="en-US" sz="4000" dirty="0" smtClean="0">
                <a:solidFill>
                  <a:srgbClr val="FFFF00"/>
                </a:solidFill>
                <a:latin typeface="Matura MT Script Capitals" pitchFamily="66" charset="0"/>
              </a:rPr>
              <a:t>urch</a:t>
            </a:r>
            <a:r>
              <a:rPr lang="en-US" sz="4000" dirty="0" smtClean="0">
                <a:latin typeface="Matura MT Script Capitals" pitchFamily="66" charset="0"/>
              </a:rPr>
              <a:t>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048000"/>
            <a:ext cx="4674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Roman Inquisition: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15000"/>
            <a:ext cx="4232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atura MT Script Capitals" pitchFamily="66" charset="0"/>
              </a:rPr>
              <a:t>Galileo decided to:</a:t>
            </a:r>
            <a:endParaRPr lang="en-US" sz="4000" dirty="0">
              <a:latin typeface="Matura MT Script Capital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04800"/>
            <a:ext cx="2371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F0"/>
                </a:solidFill>
                <a:latin typeface="Matura MT Script Capitals" pitchFamily="66" charset="0"/>
              </a:rPr>
              <a:t>Telescope</a:t>
            </a:r>
            <a:endParaRPr lang="en-US" sz="4000" dirty="0">
              <a:solidFill>
                <a:srgbClr val="00B0F0"/>
              </a:solidFill>
              <a:latin typeface="Matura MT Script Capital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8288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Matura MT Script Capitals" pitchFamily="66" charset="0"/>
              </a:rPr>
              <a:t>Galileo’s beliefs left no room for God</a:t>
            </a:r>
            <a:endParaRPr lang="en-US" sz="4000" dirty="0">
              <a:solidFill>
                <a:srgbClr val="FF0000"/>
              </a:solidFill>
              <a:latin typeface="Matura MT Script Capital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1" y="3657600"/>
            <a:ext cx="8458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Matura MT Script Capitals" pitchFamily="66" charset="0"/>
              </a:rPr>
              <a:t>Galileo was put on trial in Rome for his beliefs.  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Matura MT Script Capitals" pitchFamily="66" charset="0"/>
              </a:rPr>
              <a:t>He was told he would be excommunicated if he didn’t recant.</a:t>
            </a:r>
            <a:endParaRPr lang="en-US" sz="3200" dirty="0">
              <a:solidFill>
                <a:srgbClr val="7030A0"/>
              </a:solidFill>
              <a:latin typeface="Matura MT Script Capital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8600" y="5715000"/>
            <a:ext cx="5029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Matura MT Script Capitals" pitchFamily="66" charset="0"/>
              </a:rPr>
              <a:t>Recant </a:t>
            </a:r>
            <a:r>
              <a:rPr lang="en-US" sz="4000" dirty="0" smtClean="0">
                <a:solidFill>
                  <a:srgbClr val="FF0000"/>
                </a:solidFill>
                <a:latin typeface="Matura MT Script Capitals" pitchFamily="66" charset="0"/>
              </a:rPr>
              <a:t>or take it back</a:t>
            </a:r>
            <a:endParaRPr lang="en-US" sz="4000" dirty="0">
              <a:solidFill>
                <a:srgbClr val="FF0000"/>
              </a:solidFill>
              <a:latin typeface="Matura MT Script Capital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04800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Harlow Solid Italic" pitchFamily="82" charset="0"/>
              </a:rPr>
              <a:t>Name: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Harlow Solid Italic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143000"/>
            <a:ext cx="1917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Harlow Solid Italic" pitchFamily="82" charset="0"/>
              </a:rPr>
              <a:t>Location: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arlow Solid Italic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133600"/>
            <a:ext cx="2720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Harlow Solid Italic" pitchFamily="82" charset="0"/>
              </a:rPr>
              <a:t>Book/writing:</a:t>
            </a:r>
            <a:endParaRPr lang="en-US" sz="3600" dirty="0">
              <a:latin typeface="Harlow Solid Italic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048000"/>
            <a:ext cx="5612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rlow Solid Italic" pitchFamily="82" charset="0"/>
              </a:rPr>
              <a:t>Universal laws of Gravitation: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  <a:latin typeface="Harlow Solid Italic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304800"/>
            <a:ext cx="3544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Harlow Solid Italic" pitchFamily="82" charset="0"/>
              </a:rPr>
              <a:t>Sir Isaac Newton</a:t>
            </a:r>
            <a:endParaRPr lang="en-US" sz="3600" dirty="0">
              <a:solidFill>
                <a:srgbClr val="7030A0"/>
              </a:solidFill>
              <a:latin typeface="Harlow Solid Italic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1143000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Harlow Solid Italic" pitchFamily="82" charset="0"/>
              </a:rPr>
              <a:t>England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Harlow Solid Italic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2133600"/>
            <a:ext cx="4536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Harlow Solid Italic" pitchFamily="82" charset="0"/>
              </a:rPr>
              <a:t>Principia Mathematica</a:t>
            </a:r>
            <a:endParaRPr lang="en-US" sz="3600" dirty="0">
              <a:latin typeface="Harlow Solid Italic" pitchFamily="82" charset="0"/>
            </a:endParaRPr>
          </a:p>
        </p:txBody>
      </p:sp>
      <p:pic>
        <p:nvPicPr>
          <p:cNvPr id="11" name="Picture 10" descr="200px-Newt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0"/>
            <a:ext cx="2057400" cy="23351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66801" y="3810000"/>
            <a:ext cx="807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Harlow Solid Italic" pitchFamily="82" charset="0"/>
              </a:rPr>
              <a:t>All bodies with mass are drawn towards all other bodies with mass</a:t>
            </a:r>
          </a:p>
          <a:p>
            <a:endParaRPr lang="en-US" sz="3200" dirty="0" smtClean="0">
              <a:solidFill>
                <a:schemeClr val="accent5">
                  <a:lumMod val="75000"/>
                </a:schemeClr>
              </a:solidFill>
              <a:latin typeface="Harlow Solid Italic" pitchFamily="82" charset="0"/>
            </a:endParaRPr>
          </a:p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Harlow Solid Italic" pitchFamily="82" charset="0"/>
              </a:rPr>
              <a:t>(The Earth pulls on you {and the moon and the sun} and you {and the moon and the sun} pull on the Earth)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Harlow Solid Itali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0"/>
            <a:ext cx="4748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Harlow Solid Italic" pitchFamily="82" charset="0"/>
              </a:rPr>
              <a:t>Universal laws of motion:</a:t>
            </a:r>
            <a:endParaRPr lang="en-US" sz="3600" dirty="0">
              <a:latin typeface="Harlow Solid Italic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295400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33CC33"/>
                </a:solidFill>
                <a:latin typeface="Harlow Solid Italic" pitchFamily="82" charset="0"/>
              </a:rPr>
              <a:t>Inertia: A body in motion will stay in motion (a body at rest will stay at rest) unless acted upon by an equal and opposite force</a:t>
            </a:r>
          </a:p>
          <a:p>
            <a:endParaRPr lang="en-US" sz="3600" dirty="0" smtClean="0">
              <a:solidFill>
                <a:srgbClr val="33CC33"/>
              </a:solidFill>
              <a:latin typeface="Harlow Solid Italic" pitchFamily="82" charset="0"/>
            </a:endParaRPr>
          </a:p>
          <a:p>
            <a:r>
              <a:rPr lang="en-US" sz="3600" dirty="0" smtClean="0">
                <a:solidFill>
                  <a:srgbClr val="FF0066"/>
                </a:solidFill>
                <a:latin typeface="Harlow Solid Italic" pitchFamily="82" charset="0"/>
              </a:rPr>
              <a:t>Force = mass times acceleration</a:t>
            </a:r>
          </a:p>
          <a:p>
            <a:endParaRPr lang="en-US" sz="3600" dirty="0" smtClean="0">
              <a:solidFill>
                <a:srgbClr val="FF0066"/>
              </a:solidFill>
              <a:latin typeface="Harlow Solid Italic" pitchFamily="82" charset="0"/>
            </a:endParaRPr>
          </a:p>
          <a:p>
            <a:r>
              <a:rPr lang="en-US" sz="3600" dirty="0" smtClean="0">
                <a:solidFill>
                  <a:srgbClr val="3399FF"/>
                </a:solidFill>
                <a:latin typeface="Harlow Solid Italic" pitchFamily="82" charset="0"/>
              </a:rPr>
              <a:t>For every action there is an equal and opposite reaction</a:t>
            </a:r>
            <a:endParaRPr lang="en-US" sz="3600" dirty="0">
              <a:solidFill>
                <a:srgbClr val="3399FF"/>
              </a:solidFill>
              <a:latin typeface="Harlow Solid Itali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6907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ld English Text MT" pitchFamily="66" charset="0"/>
              </a:rPr>
              <a:t>Medicine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ld English Text MT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2590800"/>
            <a:ext cx="2263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9600" b="1" dirty="0" smtClean="0">
                <a:ln w="50800"/>
                <a:solidFill>
                  <a:schemeClr val="tx2">
                    <a:lumMod val="50000"/>
                  </a:schemeClr>
                </a:solidFill>
                <a:latin typeface="Old English Text MT" pitchFamily="66" charset="0"/>
              </a:rPr>
              <a:t>And</a:t>
            </a:r>
            <a:endParaRPr lang="en-US" sz="9600" b="1" dirty="0">
              <a:ln w="50800"/>
              <a:solidFill>
                <a:schemeClr val="tx2">
                  <a:lumMod val="50000"/>
                </a:schemeClr>
              </a:solidFill>
              <a:latin typeface="Old English Text MT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29725" y="5288340"/>
            <a:ext cx="53142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/>
                <a:solidFill>
                  <a:schemeClr val="accent3"/>
                </a:solidFill>
                <a:latin typeface="Old English Text MT" pitchFamily="66" charset="0"/>
              </a:rPr>
              <a:t>Chemistry</a:t>
            </a:r>
            <a:endParaRPr lang="en-US" sz="9600" b="1" cap="none" spc="0" dirty="0">
              <a:ln/>
              <a:solidFill>
                <a:schemeClr val="accent3"/>
              </a:solidFill>
              <a:effectLst/>
              <a:latin typeface="Old English Text MT" pitchFamily="66" charset="0"/>
            </a:endParaRPr>
          </a:p>
        </p:txBody>
      </p:sp>
      <p:pic>
        <p:nvPicPr>
          <p:cNvPr id="7" name="Picture 6" descr="medic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0"/>
            <a:ext cx="2876550" cy="2857500"/>
          </a:xfrm>
          <a:prstGeom prst="rect">
            <a:avLst/>
          </a:prstGeom>
        </p:spPr>
      </p:pic>
      <p:pic>
        <p:nvPicPr>
          <p:cNvPr id="8" name="Picture 7" descr="chemist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91000"/>
            <a:ext cx="333375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24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Agency FB" pitchFamily="34" charset="0"/>
              </a:rPr>
              <a:t>Name:</a:t>
            </a:r>
            <a:endParaRPr lang="en-US" sz="5400" dirty="0">
              <a:latin typeface="Agency FB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21355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Agency FB" pitchFamily="34" charset="0"/>
              </a:rPr>
              <a:t>Location:</a:t>
            </a:r>
            <a:endParaRPr lang="en-US" sz="5400" dirty="0"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718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Agency FB" pitchFamily="34" charset="0"/>
              </a:rPr>
              <a:t>Belief:</a:t>
            </a:r>
            <a:endParaRPr lang="en-US" sz="5400" dirty="0">
              <a:latin typeface="Agency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0"/>
            <a:ext cx="20164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gency FB" pitchFamily="34" charset="0"/>
              </a:rPr>
              <a:t>Galen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latin typeface="Agency FB" pitchFamily="34" charset="0"/>
            </a:endParaRPr>
          </a:p>
        </p:txBody>
      </p:sp>
      <p:pic>
        <p:nvPicPr>
          <p:cNvPr id="9" name="Picture 8" descr="gal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0"/>
            <a:ext cx="2539156" cy="305714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28801" y="2967335"/>
            <a:ext cx="731520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gency FB" pitchFamily="34" charset="0"/>
              </a:rPr>
              <a:t>Did dissections to learn about human anatomy but he was usually wrong…used animals as his subjects.</a:t>
            </a:r>
          </a:p>
          <a:p>
            <a:endParaRPr lang="en-US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gency FB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3600" y="1371600"/>
            <a:ext cx="1752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CC33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gency FB" pitchFamily="34" charset="0"/>
              </a:rPr>
              <a:t>Rome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33CC33"/>
              </a:solidFill>
              <a:effectLst>
                <a:outerShdw blurRad="50800" algn="tl" rotWithShape="0">
                  <a:srgbClr val="000000"/>
                </a:outerShdw>
              </a:effectLst>
              <a:latin typeface="Agency FB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28800" y="4343400"/>
            <a:ext cx="73152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3399FF"/>
                </a:solidFill>
                <a:latin typeface="Agency FB" pitchFamily="34" charset="0"/>
              </a:rPr>
              <a:t>Believed that the veins and arteries carried 2 types of blood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46391" y="5943600"/>
            <a:ext cx="6026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Thought that circulation began in the liver</a:t>
            </a:r>
            <a:endParaRPr lang="en-US" sz="3200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250px-Vesalius_Fabrica_p1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7444"/>
            <a:ext cx="1752600" cy="3070556"/>
          </a:xfrm>
          <a:prstGeom prst="rect">
            <a:avLst/>
          </a:prstGeom>
        </p:spPr>
      </p:pic>
      <p:pic>
        <p:nvPicPr>
          <p:cNvPr id="9" name="Picture 8" descr="vesali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1"/>
            <a:ext cx="1600200" cy="21762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0" y="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3399FF"/>
                </a:solidFill>
                <a:latin typeface="Kunstler Script" pitchFamily="66" charset="0"/>
              </a:rPr>
              <a:t>Name:</a:t>
            </a:r>
            <a:endParaRPr lang="en-US" sz="7200" b="1" dirty="0">
              <a:solidFill>
                <a:srgbClr val="3399FF"/>
              </a:solidFill>
              <a:latin typeface="Kunstler Script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26180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accent5">
                    <a:lumMod val="75000"/>
                  </a:schemeClr>
                </a:solidFill>
                <a:latin typeface="Kunstler Script" pitchFamily="66" charset="0"/>
              </a:rPr>
              <a:t>Location:</a:t>
            </a:r>
            <a:endParaRPr lang="en-US" sz="7200" b="1" dirty="0">
              <a:solidFill>
                <a:schemeClr val="accent5">
                  <a:lumMod val="75000"/>
                </a:schemeClr>
              </a:solidFill>
              <a:latin typeface="Kunstler Script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40190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  <a:latin typeface="Kunstler Script" pitchFamily="66" charset="0"/>
              </a:rPr>
              <a:t>Book/writing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Kunstler Script" pitchFamily="66" charset="0"/>
              </a:rPr>
              <a:t>: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Kunstler Scrip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124200"/>
            <a:ext cx="16514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Kunstler Script" pitchFamily="66" charset="0"/>
              </a:rPr>
              <a:t>Belief:</a:t>
            </a:r>
            <a:endParaRPr lang="en-US" sz="5400" b="1" dirty="0">
              <a:latin typeface="Kunstler Script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0"/>
            <a:ext cx="45624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FF0066"/>
                </a:solidFill>
                <a:latin typeface="Kunstler Script" pitchFamily="66" charset="0"/>
              </a:rPr>
              <a:t>Andreas Vesalius</a:t>
            </a:r>
            <a:endParaRPr lang="en-US" sz="7200" b="1" dirty="0">
              <a:solidFill>
                <a:srgbClr val="FF0066"/>
              </a:solidFill>
              <a:latin typeface="Kunstler Script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4384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i="1" dirty="0" smtClean="0">
                <a:solidFill>
                  <a:srgbClr val="33CC33"/>
                </a:solidFill>
                <a:latin typeface="Kunstler Script" pitchFamily="66" charset="0"/>
              </a:rPr>
              <a:t>On the Workings of the Human Body</a:t>
            </a:r>
            <a:endParaRPr lang="en-US" sz="5400" b="1" dirty="0">
              <a:solidFill>
                <a:srgbClr val="33CC33"/>
              </a:solidFill>
              <a:latin typeface="Kunstler Script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990600"/>
            <a:ext cx="26741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7030A0"/>
                </a:solidFill>
                <a:latin typeface="Kunstler Script" pitchFamily="66" charset="0"/>
              </a:rPr>
              <a:t>Belgium</a:t>
            </a:r>
            <a:endParaRPr lang="en-US" sz="7200" b="1" dirty="0">
              <a:solidFill>
                <a:srgbClr val="7030A0"/>
              </a:solidFill>
              <a:latin typeface="Kunstler Script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33528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  <a:latin typeface="Kunstler Script" pitchFamily="66" charset="0"/>
              </a:rPr>
              <a:t>Dissected human corpses (executed prisoners) and proved Galen wrong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24000" y="4919008"/>
            <a:ext cx="7620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008000"/>
                </a:solidFill>
                <a:latin typeface="Kunstler Script" pitchFamily="66" charset="0"/>
              </a:rPr>
              <a:t>Vesalius noted that the heart had four chambers, the liver two lobes, and that the blood vessels originated in the heart, not the liver.</a:t>
            </a:r>
            <a:endParaRPr lang="en-US" sz="4400" b="1" dirty="0">
              <a:solidFill>
                <a:srgbClr val="008000"/>
              </a:solidFill>
              <a:latin typeface="Kunstler Script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5400" y="4343400"/>
            <a:ext cx="784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1821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66"/>
                </a:solidFill>
                <a:latin typeface="Vladimir Script" pitchFamily="66" charset="0"/>
              </a:rPr>
              <a:t>Name:</a:t>
            </a:r>
            <a:endParaRPr lang="en-US" sz="6000" b="1" dirty="0">
              <a:solidFill>
                <a:srgbClr val="FF0066"/>
              </a:solidFill>
              <a:latin typeface="Vladimir Script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2611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  <a:latin typeface="Vladimir Script" pitchFamily="66" charset="0"/>
              </a:rPr>
              <a:t>Location:</a:t>
            </a:r>
            <a:endParaRPr lang="en-US" sz="6000" b="1" dirty="0">
              <a:solidFill>
                <a:schemeClr val="accent2">
                  <a:lumMod val="75000"/>
                </a:schemeClr>
              </a:solidFill>
              <a:latin typeface="Vladimir Script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514600"/>
            <a:ext cx="3260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3399FF"/>
                </a:solidFill>
                <a:latin typeface="Vladimir Script" pitchFamily="66" charset="0"/>
              </a:rPr>
              <a:t>Book/writing:</a:t>
            </a:r>
            <a:endParaRPr lang="en-US" sz="4800" b="1" dirty="0">
              <a:solidFill>
                <a:srgbClr val="3399FF"/>
              </a:solidFill>
              <a:latin typeface="Vladimir Scrip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57600"/>
            <a:ext cx="1662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Vladimir Script" pitchFamily="66" charset="0"/>
              </a:rPr>
              <a:t>Belief:</a:t>
            </a:r>
            <a:endParaRPr lang="en-US" sz="4800" b="1" dirty="0">
              <a:latin typeface="Vladimir Script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464403"/>
            <a:ext cx="37144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Vladimir Script" pitchFamily="66" charset="0"/>
              </a:rPr>
              <a:t>William Harvey</a:t>
            </a:r>
            <a:endParaRPr lang="en-US" sz="4800" b="1" dirty="0">
              <a:latin typeface="Vladimir Script" pitchFamily="66" charset="0"/>
            </a:endParaRPr>
          </a:p>
        </p:txBody>
      </p:sp>
      <p:pic>
        <p:nvPicPr>
          <p:cNvPr id="9" name="Picture 8" descr="will harv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0"/>
            <a:ext cx="2209800" cy="26812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00400" y="2286000"/>
            <a:ext cx="5943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FF0066"/>
                </a:solidFill>
                <a:latin typeface="Vladimir Script" pitchFamily="66" charset="0"/>
              </a:rPr>
              <a:t>…On the Motion of the Heart and Blood…</a:t>
            </a:r>
            <a:endParaRPr lang="en-US" sz="4400" b="1" dirty="0">
              <a:solidFill>
                <a:srgbClr val="FF0066"/>
              </a:solidFill>
              <a:latin typeface="Vladimir Script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1270337"/>
            <a:ext cx="235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accent3">
                    <a:lumMod val="75000"/>
                  </a:schemeClr>
                </a:solidFill>
                <a:latin typeface="Vladimir Script" pitchFamily="66" charset="0"/>
              </a:rPr>
              <a:t>England</a:t>
            </a:r>
            <a:endParaRPr lang="en-US" sz="6000" b="1" dirty="0">
              <a:solidFill>
                <a:schemeClr val="accent3">
                  <a:lumMod val="75000"/>
                </a:schemeClr>
              </a:solidFill>
              <a:latin typeface="Vladimir Script" pitchFamily="66" charset="0"/>
            </a:endParaRPr>
          </a:p>
        </p:txBody>
      </p:sp>
      <p:pic>
        <p:nvPicPr>
          <p:cNvPr id="12" name="Picture 11" descr="veins.jpg"/>
          <p:cNvPicPr>
            <a:picLocks noChangeAspect="1"/>
          </p:cNvPicPr>
          <p:nvPr/>
        </p:nvPicPr>
        <p:blipFill>
          <a:blip r:embed="rId4">
            <a:lum bright="10000" contrast="10000"/>
          </a:blip>
          <a:stretch>
            <a:fillRect/>
          </a:stretch>
        </p:blipFill>
        <p:spPr>
          <a:xfrm>
            <a:off x="0" y="4476750"/>
            <a:ext cx="3429000" cy="2381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52600" y="3581400"/>
            <a:ext cx="7391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Vladimir Script" pitchFamily="66" charset="0"/>
              </a:rPr>
              <a:t>There was one circulatory system that carried one type of blood</a:t>
            </a:r>
          </a:p>
          <a:p>
            <a:endParaRPr lang="en-US" sz="4000" b="1" dirty="0" smtClean="0">
              <a:solidFill>
                <a:srgbClr val="7030A0"/>
              </a:solidFill>
              <a:latin typeface="Vladimir Script" pitchFamily="66" charset="0"/>
            </a:endParaRPr>
          </a:p>
          <a:p>
            <a:r>
              <a:rPr lang="en-US" sz="4000" b="1" dirty="0" smtClean="0">
                <a:solidFill>
                  <a:srgbClr val="7030A0"/>
                </a:solidFill>
                <a:latin typeface="Vladimir Script" pitchFamily="66" charset="0"/>
              </a:rPr>
              <a:t>Arteries carried blood away from the heart and veins carried blood towards the heart</a:t>
            </a:r>
            <a:endParaRPr lang="en-US" sz="4000" b="1" dirty="0">
              <a:solidFill>
                <a:srgbClr val="7030A0"/>
              </a:solidFill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345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Juice ITC" pitchFamily="82" charset="0"/>
              </a:rPr>
              <a:t>Name:</a:t>
            </a:r>
            <a:endParaRPr lang="en-US" sz="5400" b="1" dirty="0">
              <a:latin typeface="Juice ITC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19527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Juice ITC" pitchFamily="82" charset="0"/>
              </a:rPr>
              <a:t>Location:</a:t>
            </a:r>
            <a:endParaRPr lang="en-US" sz="5400" b="1" dirty="0">
              <a:latin typeface="Juice ITC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57600"/>
            <a:ext cx="24595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Juice ITC" pitchFamily="82" charset="0"/>
              </a:rPr>
              <a:t>Famous For:</a:t>
            </a:r>
            <a:endParaRPr lang="en-US" sz="5400" b="1" dirty="0">
              <a:latin typeface="Juice ITC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0"/>
            <a:ext cx="3635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Juice ITC" pitchFamily="82" charset="0"/>
              </a:rPr>
              <a:t>Antoine Lavoisier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Juice ITC" pitchFamily="82" charset="0"/>
            </a:endParaRPr>
          </a:p>
        </p:txBody>
      </p:sp>
      <p:pic>
        <p:nvPicPr>
          <p:cNvPr id="9" name="Picture 8" descr="180px-Antoine_lavoisier_col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828800" cy="2692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905000" y="1143000"/>
            <a:ext cx="1477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Juice ITC" pitchFamily="82" charset="0"/>
              </a:rPr>
              <a:t>France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Juice ITC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62200" y="2438400"/>
            <a:ext cx="67818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uice ITC" pitchFamily="82" charset="0"/>
              </a:rPr>
              <a:t>Father of Modern Chemistry</a:t>
            </a:r>
          </a:p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Juice ITC" pitchFamily="82" charset="0"/>
              </a:rPr>
              <a:t>Helped create the Metric System</a:t>
            </a:r>
          </a:p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Juice ITC" pitchFamily="82" charset="0"/>
              </a:rPr>
              <a:t>Proposed that a body’s mass never changes, even if the body changes shape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Juice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la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743200"/>
            <a:ext cx="91439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 smtClean="0">
                <a:ln w="11430">
                  <a:solidFill>
                    <a:srgbClr val="FFFF66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Philosophy</a:t>
            </a:r>
            <a:endParaRPr lang="en-US" sz="9600" b="1" cap="none" spc="0" dirty="0">
              <a:ln w="11430">
                <a:solidFill>
                  <a:srgbClr val="FFFF66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80px-Margaret_Cavendi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-1"/>
            <a:ext cx="2438400" cy="32672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960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Bauhaus 93" pitchFamily="82" charset="0"/>
              </a:rPr>
              <a:t>Name:</a:t>
            </a:r>
            <a:endParaRPr lang="en-US" sz="4800" dirty="0">
              <a:latin typeface="Bauhaus 93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Bauhaus 93" pitchFamily="82" charset="0"/>
              </a:rPr>
              <a:t>Location:</a:t>
            </a:r>
            <a:endParaRPr lang="en-US" sz="4800" dirty="0">
              <a:latin typeface="Bauhaus 93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57400"/>
            <a:ext cx="3926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Bauhaus 93" pitchFamily="82" charset="0"/>
              </a:rPr>
              <a:t>Book/writing:</a:t>
            </a:r>
            <a:endParaRPr lang="en-US" sz="4800" dirty="0">
              <a:latin typeface="Bauhaus 93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733800"/>
            <a:ext cx="22429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Bauhaus 93" pitchFamily="82" charset="0"/>
              </a:rPr>
              <a:t>Beliefs:</a:t>
            </a:r>
            <a:endParaRPr lang="en-US" sz="4800" dirty="0">
              <a:latin typeface="Bauhaus 93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0"/>
            <a:ext cx="56829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latin typeface="Bauhaus 93" pitchFamily="82" charset="0"/>
              </a:rPr>
              <a:t>Margaret Cavendish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95600" y="1074003"/>
            <a:ext cx="23984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8000"/>
                </a:solidFill>
                <a:latin typeface="Bauhaus 93" pitchFamily="82" charset="0"/>
              </a:rPr>
              <a:t>England</a:t>
            </a:r>
            <a:endParaRPr lang="en-US" sz="4800" dirty="0">
              <a:solidFill>
                <a:srgbClr val="008000"/>
              </a:solidFill>
              <a:latin typeface="Bauhaus 93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Bauhaus 93" pitchFamily="82" charset="0"/>
              </a:rPr>
              <a:t>That just because people use reason doesn’t make them superior to nature</a:t>
            </a:r>
          </a:p>
          <a:p>
            <a:endParaRPr lang="en-US" sz="3200" dirty="0" smtClean="0">
              <a:solidFill>
                <a:srgbClr val="7030A0"/>
              </a:solidFill>
              <a:latin typeface="Bauhaus 93" pitchFamily="82" charset="0"/>
            </a:endParaRP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Bauhaus 93" pitchFamily="82" charset="0"/>
              </a:rPr>
              <a:t>That women should be equal to man because they are capable of reason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2819400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dirty="0" smtClean="0">
                <a:solidFill>
                  <a:srgbClr val="00B0F0"/>
                </a:solidFill>
                <a:latin typeface="Bauhaus 93" pitchFamily="82" charset="0"/>
              </a:rPr>
              <a:t>Observation Upon Experimental Philosophy</a:t>
            </a:r>
            <a:endParaRPr lang="en-US" sz="3700" dirty="0">
              <a:solidFill>
                <a:srgbClr val="00B0F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escart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2286000" cy="279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447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Chiller" pitchFamily="82" charset="0"/>
              </a:rPr>
              <a:t>Name: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3820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Chiller" pitchFamily="82" charset="0"/>
              </a:rPr>
              <a:t>Location: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Chiller" pitchFamily="82" charset="0"/>
              </a:rPr>
              <a:t>Book/writing: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43200"/>
            <a:ext cx="1563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Chiller" pitchFamily="82" charset="0"/>
              </a:rPr>
              <a:t>Belief: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0"/>
            <a:ext cx="3299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accent3">
                    <a:lumMod val="50000"/>
                  </a:schemeClr>
                </a:solidFill>
                <a:latin typeface="Chiller" pitchFamily="82" charset="0"/>
              </a:rPr>
              <a:t>Rene Descartes</a:t>
            </a:r>
            <a:endParaRPr lang="en-US" sz="5400" b="1" dirty="0">
              <a:solidFill>
                <a:schemeClr val="accent3">
                  <a:lumMod val="50000"/>
                </a:schemeClr>
              </a:solidFill>
              <a:latin typeface="Chiller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1" y="0"/>
            <a:ext cx="2361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hiller" pitchFamily="82" charset="0"/>
              </a:rPr>
              <a:t>I Think Therefore I 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7400" y="838200"/>
            <a:ext cx="14911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  <a:latin typeface="Chiller" pitchFamily="82" charset="0"/>
              </a:rPr>
              <a:t>France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Chiller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0" y="1752600"/>
            <a:ext cx="43893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FFC000"/>
                </a:solidFill>
                <a:latin typeface="Chiller" pitchFamily="82" charset="0"/>
              </a:rPr>
              <a:t>Discourse on Method</a:t>
            </a:r>
            <a:endParaRPr lang="en-US" sz="5400" b="1" dirty="0">
              <a:solidFill>
                <a:srgbClr val="FFC000"/>
              </a:solidFill>
              <a:latin typeface="Chiller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9600" y="2819400"/>
            <a:ext cx="8534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hiller" pitchFamily="82" charset="0"/>
              </a:rPr>
              <a:t>Things only exist because we believe that they exist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0" y="6096000"/>
            <a:ext cx="48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5400" b="1" dirty="0" smtClean="0">
                <a:solidFill>
                  <a:srgbClr val="FF0000"/>
                </a:solidFill>
                <a:latin typeface="Chiller" pitchFamily="82" charset="0"/>
              </a:rPr>
              <a:t>Rationalism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4419600"/>
            <a:ext cx="22140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prstClr val="black"/>
                </a:solidFill>
                <a:latin typeface="Chiller" pitchFamily="82" charset="0"/>
              </a:rPr>
              <a:t>Universe: 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5334000"/>
            <a:ext cx="39966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prstClr val="black"/>
                </a:solidFill>
                <a:latin typeface="Chiller" pitchFamily="82" charset="0"/>
              </a:rPr>
              <a:t>Mind and Matter: 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934670"/>
            <a:ext cx="25811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prstClr val="black"/>
                </a:solidFill>
                <a:latin typeface="Chiller" pitchFamily="82" charset="0"/>
              </a:rPr>
              <a:t>Father of : </a:t>
            </a:r>
            <a:endParaRPr lang="en-US" sz="5400" b="1" dirty="0">
              <a:latin typeface="Chiller" pitchFamily="8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8898" y="4495800"/>
            <a:ext cx="36199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hiller" pitchFamily="82" charset="0"/>
              </a:rPr>
              <a:t>Must be doubted</a:t>
            </a:r>
            <a:endParaRPr lang="en-US" sz="5400" b="1" dirty="0">
              <a:solidFill>
                <a:srgbClr val="FF0066"/>
              </a:solidFill>
              <a:latin typeface="Chiller" pitchFamily="8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86200" y="5181600"/>
            <a:ext cx="3717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accent4">
                    <a:lumMod val="75000"/>
                  </a:schemeClr>
                </a:solidFill>
                <a:latin typeface="Chiller" pitchFamily="82" charset="0"/>
              </a:rPr>
              <a:t>Must be separate</a:t>
            </a:r>
            <a:endParaRPr lang="en-US" sz="5400" b="1" dirty="0">
              <a:solidFill>
                <a:schemeClr val="accent4">
                  <a:lumMod val="75000"/>
                </a:schemeClr>
              </a:solidFill>
              <a:latin typeface="Chille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rancis_Bac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0"/>
            <a:ext cx="2438400" cy="30236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Magneto" pitchFamily="82" charset="0"/>
              </a:rPr>
              <a:t>Name:</a:t>
            </a:r>
            <a:endParaRPr lang="en-US" sz="3600" dirty="0">
              <a:solidFill>
                <a:srgbClr val="FF0000"/>
              </a:solidFill>
              <a:latin typeface="Magneto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524000"/>
            <a:ext cx="1885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Magneto" pitchFamily="82" charset="0"/>
              </a:rPr>
              <a:t>Belief:</a:t>
            </a:r>
            <a:endParaRPr lang="en-US" sz="3600" dirty="0">
              <a:solidFill>
                <a:srgbClr val="FF0000"/>
              </a:solidFill>
              <a:latin typeface="Magneto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0"/>
            <a:ext cx="4902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Magneto" pitchFamily="82" charset="0"/>
              </a:rPr>
              <a:t>Sir Francis Bacon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Magneto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685800"/>
            <a:ext cx="2207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Magneto" pitchFamily="82" charset="0"/>
              </a:rPr>
              <a:t>England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Magneto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0" y="1692057"/>
            <a:ext cx="8153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Magneto" pitchFamily="82" charset="0"/>
              </a:rPr>
              <a:t>Inductive Reasoning</a:t>
            </a:r>
          </a:p>
          <a:p>
            <a:pPr lvl="3"/>
            <a:r>
              <a:rPr lang="en-US" sz="2800" dirty="0" smtClean="0">
                <a:solidFill>
                  <a:srgbClr val="008000"/>
                </a:solidFill>
                <a:latin typeface="Magneto" pitchFamily="82" charset="0"/>
              </a:rPr>
              <a:t>Develop: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agneto" pitchFamily="82" charset="0"/>
              </a:rPr>
              <a:t>A Hypothesis or a theory</a:t>
            </a:r>
          </a:p>
          <a:p>
            <a:pPr lvl="3"/>
            <a:r>
              <a:rPr lang="en-US" sz="2800" dirty="0" smtClean="0">
                <a:solidFill>
                  <a:srgbClr val="008000"/>
                </a:solidFill>
                <a:latin typeface="Magneto" pitchFamily="82" charset="0"/>
              </a:rPr>
              <a:t>Use: </a:t>
            </a:r>
            <a:r>
              <a:rPr lang="en-US" sz="2800" dirty="0" smtClean="0">
                <a:solidFill>
                  <a:prstClr val="black"/>
                </a:solidFill>
                <a:latin typeface="Magneto" pitchFamily="82" charset="0"/>
              </a:rPr>
              <a:t>Experiments to test that theory</a:t>
            </a:r>
          </a:p>
          <a:p>
            <a:pPr lvl="3"/>
            <a:r>
              <a:rPr lang="en-US" sz="2800" dirty="0" smtClean="0">
                <a:solidFill>
                  <a:srgbClr val="008000"/>
                </a:solidFill>
                <a:latin typeface="Magneto" pitchFamily="82" charset="0"/>
              </a:rPr>
              <a:t>Base conclusions on : </a:t>
            </a:r>
            <a:r>
              <a:rPr lang="en-US" sz="2800" dirty="0" smtClean="0">
                <a:solidFill>
                  <a:prstClr val="black"/>
                </a:solidFill>
                <a:latin typeface="Magneto" pitchFamily="82" charset="0"/>
              </a:rPr>
              <a:t>Observed evidence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55626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Magneto" pitchFamily="82" charset="0"/>
              </a:rPr>
              <a:t>Observation and experimentation should be used to achieve reason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Magneto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6858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 smtClean="0">
                <a:solidFill>
                  <a:srgbClr val="FF0000"/>
                </a:solidFill>
                <a:latin typeface="Magneto" pitchFamily="82" charset="0"/>
              </a:rPr>
              <a:t>Location:</a:t>
            </a:r>
            <a:endParaRPr lang="en-US" sz="3600" dirty="0">
              <a:solidFill>
                <a:srgbClr val="FF0000"/>
              </a:solidFill>
              <a:latin typeface="Magneto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724400"/>
            <a:ext cx="55258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Magneto" pitchFamily="82" charset="0"/>
              </a:rPr>
              <a:t>Inductive Reasoning: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/>
      <p:bldP spid="11" grpId="0"/>
      <p:bldP spid="12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inker-enlighten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84"/>
            <a:ext cx="9144000" cy="6850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B0F0"/>
                </a:solidFill>
                <a:latin typeface="Algerian" pitchFamily="82" charset="0"/>
              </a:rPr>
              <a:t>THE ENLIGHTENMENT</a:t>
            </a:r>
            <a:endParaRPr lang="en-US" sz="7200" dirty="0">
              <a:solidFill>
                <a:srgbClr val="00B0F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Berlin Sans FB Demi" pitchFamily="34" charset="0"/>
              </a:rPr>
              <a:t>The Enlightenment was: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8382000" cy="4525963"/>
          </a:xfrm>
        </p:spPr>
        <p:txBody>
          <a:bodyPr>
            <a:noAutofit/>
          </a:bodyPr>
          <a:lstStyle/>
          <a:p>
            <a:pPr marL="2286000" lvl="5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2743200" algn="l"/>
              </a:tabLst>
            </a:pPr>
            <a:r>
              <a:rPr lang="en-US" sz="2800" dirty="0" smtClean="0">
                <a:latin typeface="Berlin Sans FB Demi" pitchFamily="34" charset="0"/>
                <a:ea typeface="Times New Roman" pitchFamily="18" charset="0"/>
              </a:rPr>
              <a:t>Use Reason – </a:t>
            </a:r>
            <a:r>
              <a:rPr lang="en-US" sz="2800" dirty="0" smtClean="0">
                <a:solidFill>
                  <a:srgbClr val="993300"/>
                </a:solidFill>
                <a:latin typeface="Berlin Sans FB Demi" pitchFamily="34" charset="0"/>
                <a:ea typeface="Times New Roman" pitchFamily="18" charset="0"/>
              </a:rPr>
              <a:t>to look at the world and your surroundings</a:t>
            </a:r>
          </a:p>
          <a:p>
            <a:pPr marL="2286000" lvl="5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2743200" algn="l"/>
              </a:tabLst>
            </a:pPr>
            <a:endParaRPr lang="en-US" sz="3200" dirty="0" smtClean="0">
              <a:latin typeface="Berlin Sans FB Demi" pitchFamily="34" charset="0"/>
            </a:endParaRPr>
          </a:p>
          <a:p>
            <a:pPr marL="2286000" lvl="5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2743200" algn="l"/>
              </a:tabLst>
            </a:pPr>
            <a:r>
              <a:rPr lang="en-US" sz="2800" dirty="0" smtClean="0">
                <a:latin typeface="Berlin Sans FB Demi" pitchFamily="34" charset="0"/>
                <a:ea typeface="Times New Roman" pitchFamily="18" charset="0"/>
              </a:rPr>
              <a:t>Wanted to create: </a:t>
            </a:r>
            <a:r>
              <a:rPr lang="en-US" sz="2800" dirty="0" smtClean="0">
                <a:solidFill>
                  <a:srgbClr val="993300"/>
                </a:solidFill>
                <a:latin typeface="Berlin Sans FB Demi" pitchFamily="34" charset="0"/>
                <a:ea typeface="Times New Roman" pitchFamily="18" charset="0"/>
              </a:rPr>
              <a:t>better society</a:t>
            </a:r>
          </a:p>
          <a:p>
            <a:pPr marL="2286000" lvl="5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2743200" algn="l"/>
              </a:tabLst>
            </a:pPr>
            <a:endParaRPr lang="en-US" sz="2400" dirty="0" smtClean="0">
              <a:latin typeface="Arial" pitchFamily="34" charset="0"/>
            </a:endParaRPr>
          </a:p>
          <a:p>
            <a:pPr marL="2743200" lvl="6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2743200" algn="l"/>
              </a:tabLst>
            </a:pPr>
            <a:r>
              <a:rPr lang="en-US" sz="2400" dirty="0" smtClean="0">
                <a:latin typeface="Berlin Sans FB Demi" pitchFamily="34" charset="0"/>
                <a:ea typeface="Times New Roman" pitchFamily="18" charset="0"/>
              </a:rPr>
              <a:t>Led by philosophes who: “</a:t>
            </a:r>
            <a:r>
              <a:rPr lang="en-US" sz="2400" dirty="0" smtClean="0">
                <a:solidFill>
                  <a:srgbClr val="000000"/>
                </a:solidFill>
                <a:latin typeface="Berlin Sans FB Demi" pitchFamily="34" charset="0"/>
                <a:ea typeface="Times New Roman" pitchFamily="18" charset="0"/>
              </a:rPr>
              <a:t>Applied himself to the study of society with the</a:t>
            </a:r>
            <a:r>
              <a:rPr lang="en-US" sz="2400" dirty="0" smtClean="0">
                <a:solidFill>
                  <a:srgbClr val="993300"/>
                </a:solidFill>
                <a:latin typeface="Berlin Sans FB Demi" pitchFamily="34" charset="0"/>
                <a:ea typeface="Times New Roman" pitchFamily="18" charset="0"/>
              </a:rPr>
              <a:t> purpose of Enlightenment and bettering society for all mankind”</a:t>
            </a:r>
            <a:endParaRPr lang="en-US" sz="2400" dirty="0" smtClean="0">
              <a:latin typeface="Berlin Sans FB Demi" pitchFamily="34" charset="0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990600"/>
            <a:ext cx="8305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743200" algn="l"/>
              </a:tabLst>
            </a:pPr>
            <a:r>
              <a:rPr lang="en-US" sz="2800" dirty="0" smtClean="0">
                <a:solidFill>
                  <a:prstClr val="black"/>
                </a:solidFill>
                <a:latin typeface="Berlin Sans FB Demi" pitchFamily="34" charset="0"/>
                <a:ea typeface="Times New Roman" pitchFamily="18" charset="0"/>
              </a:rPr>
              <a:t>18</a:t>
            </a:r>
            <a:r>
              <a:rPr lang="en-US" sz="2800" baseline="30000" dirty="0" smtClean="0">
                <a:solidFill>
                  <a:prstClr val="black"/>
                </a:solidFill>
                <a:latin typeface="Berlin Sans FB Demi" pitchFamily="34" charset="0"/>
                <a:ea typeface="Times New Roman" pitchFamily="18" charset="0"/>
              </a:rPr>
              <a:t>th</a:t>
            </a:r>
            <a:r>
              <a:rPr lang="en-US" sz="2800" dirty="0" smtClean="0">
                <a:solidFill>
                  <a:prstClr val="black"/>
                </a:solidFill>
                <a:latin typeface="Berlin Sans FB Demi" pitchFamily="34" charset="0"/>
                <a:ea typeface="Times New Roman" pitchFamily="18" charset="0"/>
              </a:rPr>
              <a:t> Century: </a:t>
            </a:r>
            <a:r>
              <a:rPr lang="en-US" sz="2800" dirty="0" smtClean="0">
                <a:solidFill>
                  <a:srgbClr val="993300"/>
                </a:solidFill>
                <a:latin typeface="Berlin Sans FB Demi" pitchFamily="34" charset="0"/>
                <a:ea typeface="Times New Roman" pitchFamily="18" charset="0"/>
              </a:rPr>
              <a:t>Philosophical</a:t>
            </a:r>
            <a:r>
              <a:rPr lang="en-US" sz="2800" dirty="0" smtClean="0">
                <a:solidFill>
                  <a:prstClr val="black"/>
                </a:solidFill>
                <a:latin typeface="Berlin Sans FB Demi" pitchFamily="34" charset="0"/>
                <a:ea typeface="Times New Roman" pitchFamily="18" charset="0"/>
              </a:rPr>
              <a:t> </a:t>
            </a:r>
            <a:r>
              <a:rPr lang="en-US" sz="2800" dirty="0" smtClean="0">
                <a:solidFill>
                  <a:srgbClr val="993300"/>
                </a:solidFill>
                <a:latin typeface="Berlin Sans FB Demi" pitchFamily="34" charset="0"/>
                <a:ea typeface="Times New Roman" pitchFamily="18" charset="0"/>
              </a:rPr>
              <a:t>movement of people greatly impressed by the scientific revolution and</a:t>
            </a:r>
            <a:r>
              <a:rPr lang="en-US" sz="2800" dirty="0" smtClean="0">
                <a:solidFill>
                  <a:prstClr val="black"/>
                </a:solidFill>
                <a:latin typeface="Berlin Sans FB Demi" pitchFamily="34" charset="0"/>
                <a:ea typeface="Times New Roman" pitchFamily="18" charset="0"/>
              </a:rPr>
              <a:t> </a:t>
            </a:r>
            <a:r>
              <a:rPr lang="en-US" sz="2800" dirty="0" smtClean="0">
                <a:solidFill>
                  <a:srgbClr val="993300"/>
                </a:solidFill>
                <a:latin typeface="Berlin Sans FB Demi" pitchFamily="34" charset="0"/>
                <a:ea typeface="Times New Roman" pitchFamily="18" charset="0"/>
              </a:rPr>
              <a:t>the use of reason</a:t>
            </a:r>
            <a:endParaRPr lang="en-US" sz="2800" dirty="0" smtClean="0">
              <a:solidFill>
                <a:prstClr val="black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ock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655" y="0"/>
            <a:ext cx="2128345" cy="2743200"/>
          </a:xfrm>
          <a:prstGeom prst="rect">
            <a:avLst/>
          </a:prstGeom>
        </p:spPr>
      </p:pic>
      <p:graphicFrame>
        <p:nvGraphicFramePr>
          <p:cNvPr id="18" name="Diagram 17"/>
          <p:cNvGraphicFramePr/>
          <p:nvPr/>
        </p:nvGraphicFramePr>
        <p:xfrm>
          <a:off x="0" y="3810000"/>
          <a:ext cx="9144000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0"/>
            <a:ext cx="1542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Name: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0"/>
            <a:ext cx="27126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</a:rPr>
              <a:t>John Locke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38200"/>
            <a:ext cx="230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Location:  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762000"/>
            <a:ext cx="2097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England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457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</a:rPr>
              <a:t>Book: 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1676400"/>
            <a:ext cx="7515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Book Antiqua" pitchFamily="18" charset="0"/>
              </a:rPr>
              <a:t>Essay concerning human under</a:t>
            </a:r>
            <a:r>
              <a:rPr lang="en-US" sz="3200" dirty="0" smtClean="0">
                <a:solidFill>
                  <a:schemeClr val="bg1"/>
                </a:solidFill>
                <a:latin typeface="Book Antiqua" pitchFamily="18" charset="0"/>
              </a:rPr>
              <a:t>standing</a:t>
            </a:r>
            <a:endParaRPr lang="en-US" sz="32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362200"/>
            <a:ext cx="1563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</a:rPr>
              <a:t>Belief: 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24384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Every person is born with a blank mind/tabula rasa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0" y="4953000"/>
          <a:ext cx="9144000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4" grpId="0"/>
      <p:bldP spid="5" grpId="0"/>
      <p:bldP spid="6" grpId="0"/>
      <p:bldP spid="7" grpId="0"/>
      <p:bldP spid="8" grpId="0"/>
      <p:bldP spid="9" grpId="0"/>
      <p:bldP spid="11" grpId="0"/>
      <p:bldP spid="13" grpId="0"/>
      <p:bldGraphic spid="17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ver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022646"/>
            <a:ext cx="2057400" cy="2835354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0" y="609600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286000" algn="l"/>
              </a:tabLst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auhaus 93" pitchFamily="82" charset="0"/>
                <a:ea typeface="Times New Roman" pitchFamily="18" charset="0"/>
              </a:rPr>
              <a:t>Slavery was wrong: no man should be held against his will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Bauhaus 93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1905000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en-US" sz="2400" dirty="0" smtClean="0">
                <a:solidFill>
                  <a:srgbClr val="3399FF"/>
                </a:solidFill>
                <a:latin typeface="Bauhaus 93" pitchFamily="82" charset="0"/>
                <a:ea typeface="Times New Roman" pitchFamily="18" charset="0"/>
              </a:rPr>
              <a:t>The right to life</a:t>
            </a:r>
            <a:endParaRPr lang="en-US" sz="2400" dirty="0" smtClean="0">
              <a:solidFill>
                <a:srgbClr val="3399FF"/>
              </a:solidFill>
              <a:latin typeface="Bauhaus 93" pitchFamily="82" charset="0"/>
            </a:endParaRPr>
          </a:p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en-US" sz="2400" dirty="0" smtClean="0">
                <a:solidFill>
                  <a:srgbClr val="33CC33"/>
                </a:solidFill>
                <a:latin typeface="Bauhaus 93" pitchFamily="82" charset="0"/>
                <a:ea typeface="Times New Roman" pitchFamily="18" charset="0"/>
              </a:rPr>
              <a:t>The right to liberty</a:t>
            </a:r>
            <a:endParaRPr lang="en-US" sz="2400" dirty="0" smtClean="0">
              <a:solidFill>
                <a:srgbClr val="3399FF"/>
              </a:solidFill>
              <a:latin typeface="Bauhaus 93" pitchFamily="82" charset="0"/>
            </a:endParaRPr>
          </a:p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Bauhaus 93" pitchFamily="82" charset="0"/>
                <a:ea typeface="Times New Roman" pitchFamily="18" charset="0"/>
              </a:rPr>
              <a:t>The right to property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400" dirty="0" smtClean="0">
                <a:solidFill>
                  <a:prstClr val="black"/>
                </a:solidFill>
                <a:latin typeface="Algerian" pitchFamily="82" charset="0"/>
                <a:ea typeface="Times New Roman" pitchFamily="18" charset="0"/>
              </a:rPr>
              <a:t>Views on Government</a:t>
            </a:r>
            <a:endParaRPr lang="en-US" sz="2400" dirty="0" smtClean="0">
              <a:solidFill>
                <a:prstClr val="black"/>
              </a:solidFill>
              <a:latin typeface="Algerian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762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4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228600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There is no government without the consent of the people being</a:t>
            </a:r>
          </a:p>
          <a:p>
            <a:pPr marL="914400" lvl="4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       governed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447800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2.   Governments were formed to protect people’s basic rights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3276600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3.   Power should be divided equally among 3 branches of government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3733800"/>
            <a:ext cx="464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Bauhaus 93" pitchFamily="82" charset="0"/>
                <a:ea typeface="Times New Roman" pitchFamily="18" charset="0"/>
              </a:rPr>
              <a:t>Legislative to make laws </a:t>
            </a:r>
          </a:p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auhaus 93" pitchFamily="82" charset="0"/>
                <a:ea typeface="Times New Roman" pitchFamily="18" charset="0"/>
              </a:rPr>
              <a:t>executive to enforce laws </a:t>
            </a:r>
          </a:p>
          <a:p>
            <a:pPr marL="0"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en-US" sz="2400" dirty="0" smtClean="0">
                <a:solidFill>
                  <a:srgbClr val="0070C0"/>
                </a:solidFill>
                <a:latin typeface="Bauhaus 93" pitchFamily="82" charset="0"/>
                <a:ea typeface="Times New Roman" pitchFamily="18" charset="0"/>
              </a:rPr>
              <a:t>judicial to interpret laws</a:t>
            </a:r>
            <a:endParaRPr lang="en-US" sz="2400" dirty="0" smtClean="0">
              <a:solidFill>
                <a:srgbClr val="0070C0"/>
              </a:solidFill>
              <a:latin typeface="Bauhaus 93" pitchFamily="8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" y="4953000"/>
            <a:ext cx="670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4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4"/>
              <a:tabLst>
                <a:tab pos="228600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If any government abused these rights, the people had the right to overthrow that government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montesquieu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31914"/>
            <a:ext cx="2438405" cy="29260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2600" y="1821359"/>
            <a:ext cx="4654223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Spirit of the Law</a:t>
            </a:r>
            <a:endParaRPr lang="en-US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1905000" y="2590800"/>
          <a:ext cx="7010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0"/>
            <a:ext cx="2084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Name: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57399" y="0"/>
            <a:ext cx="70866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Montesquieu:  Charles Louis de </a:t>
            </a:r>
            <a:r>
              <a:rPr lang="en-US" sz="36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secondat</a:t>
            </a:r>
            <a:r>
              <a:rPr lang="en-US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baron de Montesquieu</a:t>
            </a:r>
            <a:endParaRPr lang="en-US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743670"/>
            <a:ext cx="18389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Book: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2667000"/>
            <a:ext cx="2013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Belief: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905470"/>
            <a:ext cx="2815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Location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:</a:t>
            </a:r>
            <a:endParaRPr lang="en-US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43200" y="1059359"/>
            <a:ext cx="17336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France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1" grpId="0">
        <p:bldAsOne/>
      </p:bldGraphic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voltai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0"/>
            <a:ext cx="3175000" cy="3822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38862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4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God created the universe then set it in motion, like a clockmaker, and He lets it run without interference (Deus ex Machina)</a:t>
            </a:r>
          </a:p>
          <a:p>
            <a:pPr lvl="4"/>
            <a:endParaRPr lang="en-US" dirty="0" smtClean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742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Name:</a:t>
            </a:r>
            <a:endParaRPr lang="en-US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6400" y="68759"/>
            <a:ext cx="7624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Voltaire:  Francois Marie Arouet</a:t>
            </a:r>
            <a:endParaRPr lang="en-US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25221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Location</a:t>
            </a:r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</a:t>
            </a:r>
            <a:endParaRPr lang="en-US" sz="48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990600"/>
            <a:ext cx="2085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France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057400"/>
            <a:ext cx="16546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Book:</a:t>
            </a:r>
            <a:endParaRPr lang="en-US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6400" y="2057400"/>
            <a:ext cx="6399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Treatise on Toleration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971800"/>
            <a:ext cx="2013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Belief: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57400" y="3048000"/>
            <a:ext cx="17780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Deism</a:t>
            </a:r>
            <a:endParaRPr 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57150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4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Voltaire was against tyranny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/>
      <p:bldP spid="6" grpId="0"/>
      <p:bldP spid="7" grpId="0"/>
      <p:bldP spid="10" grpId="0"/>
      <p:bldP spid="11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ncycloped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2200"/>
            <a:ext cx="2438863" cy="4114800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438400" y="5410200"/>
            <a:ext cx="6705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Bernard MT Condensed" pitchFamily="18" charset="0"/>
                <a:ea typeface="Times New Roman" pitchFamily="18" charset="0"/>
              </a:rPr>
              <a:t>Social, legal, and political issues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ernard MT Condensed" pitchFamily="18" charset="0"/>
                <a:ea typeface="Times New Roman" pitchFamily="18" charset="0"/>
              </a:rPr>
              <a:t>, and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Bernard MT Condensed" pitchFamily="18" charset="0"/>
                <a:ea typeface="Times New Roman" pitchFamily="18" charset="0"/>
              </a:rPr>
              <a:t>Religious toleration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Bernard MT Condensed" pitchFamily="18" charset="0"/>
            </a:endParaRPr>
          </a:p>
        </p:txBody>
      </p:sp>
      <p:pic>
        <p:nvPicPr>
          <p:cNvPr id="3" name="Picture 2" descr="DenisDidero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0"/>
            <a:ext cx="2286000" cy="28346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ernard MT Condensed" pitchFamily="18" charset="0"/>
                <a:ea typeface="Times New Roman" pitchFamily="18" charset="0"/>
              </a:rPr>
              <a:t>Name: </a:t>
            </a:r>
            <a:endParaRPr lang="en-US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0"/>
            <a:ext cx="2841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ernard MT Condensed" pitchFamily="18" charset="0"/>
                <a:ea typeface="Times New Roman" pitchFamily="18" charset="0"/>
              </a:rPr>
              <a:t>Denis Diderot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62000"/>
            <a:ext cx="15311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ernard MT Condensed" pitchFamily="18" charset="0"/>
              </a:rPr>
              <a:t>Location: </a:t>
            </a:r>
            <a:endParaRPr lang="en-US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762000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3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ernard MT Condensed" pitchFamily="18" charset="0"/>
              </a:rPr>
              <a:t>France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524000"/>
            <a:ext cx="117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ernard MT Condensed" pitchFamily="18" charset="0"/>
                <a:ea typeface="Times New Roman" pitchFamily="18" charset="0"/>
              </a:rPr>
              <a:t>Book : </a:t>
            </a:r>
            <a:endParaRPr lang="en-US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1524000"/>
            <a:ext cx="541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ernard MT Condensed" pitchFamily="18" charset="0"/>
                <a:ea typeface="Times New Roman" pitchFamily="18" charset="0"/>
              </a:rPr>
              <a:t>Encyclopedia (28 Volumes)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14600" y="4038600"/>
            <a:ext cx="995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ernard MT Condensed" pitchFamily="18" charset="0"/>
                <a:ea typeface="Times New Roman" pitchFamily="18" charset="0"/>
              </a:rPr>
              <a:t>Goal: </a:t>
            </a:r>
            <a:endParaRPr lang="en-US" sz="2800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7600" y="4114800"/>
            <a:ext cx="548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ernard MT Condensed" pitchFamily="18" charset="0"/>
                <a:ea typeface="Times New Roman" pitchFamily="18" charset="0"/>
              </a:rPr>
              <a:t>To change the general way of thinking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38400" y="4800600"/>
            <a:ext cx="388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ernard MT Condensed" pitchFamily="18" charset="0"/>
                <a:ea typeface="Times New Roman" pitchFamily="18" charset="0"/>
              </a:rPr>
              <a:t>Included essays on: </a:t>
            </a:r>
            <a:endParaRPr lang="en-US" sz="2800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dam smi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384" y="0"/>
            <a:ext cx="2344615" cy="3505200"/>
          </a:xfrm>
          <a:prstGeom prst="rect">
            <a:avLst/>
          </a:prstGeom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905000" y="2362200"/>
            <a:ext cx="7239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7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solidFill>
                  <a:srgbClr val="FF0066"/>
                </a:solidFill>
                <a:latin typeface="Goudy Stout" pitchFamily="18" charset="0"/>
              </a:rPr>
              <a:t>State should not involve itself in the economy or markets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810000"/>
          <a:ext cx="89916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1510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oudy Stout" pitchFamily="18" charset="0"/>
                <a:ea typeface="Times New Roman" pitchFamily="18" charset="0"/>
              </a:rPr>
              <a:t>NAME: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0" y="0"/>
            <a:ext cx="30588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7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solidFill>
                  <a:srgbClr val="FF0066"/>
                </a:solidFill>
                <a:latin typeface="Goudy Stout" pitchFamily="18" charset="0"/>
                <a:ea typeface="Times New Roman" pitchFamily="18" charset="0"/>
              </a:rPr>
              <a:t>Adam Smith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57200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oudy Stout" pitchFamily="18" charset="0"/>
              </a:rPr>
              <a:t>LOCATION: 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457200"/>
            <a:ext cx="2329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66"/>
                </a:solidFill>
                <a:latin typeface="Goudy Stout" pitchFamily="18" charset="0"/>
              </a:rPr>
              <a:t>Scotland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71600" y="914400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66"/>
                </a:solidFill>
                <a:latin typeface="Goudy Stout" pitchFamily="18" charset="0"/>
              </a:rPr>
              <a:t>The Wealth of Nations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14400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oudy Stout" pitchFamily="18" charset="0"/>
              </a:rPr>
              <a:t>BOOK: 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447800"/>
            <a:ext cx="2472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oudy Stout" pitchFamily="18" charset="0"/>
              </a:rPr>
              <a:t>HE WAS A: 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1371600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7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solidFill>
                  <a:srgbClr val="0070C0"/>
                </a:solidFill>
                <a:latin typeface="Goudy Stout" pitchFamily="18" charset="0"/>
              </a:rPr>
              <a:t>Physiocrat:  </a:t>
            </a:r>
            <a:r>
              <a:rPr lang="en-US" dirty="0" smtClean="0">
                <a:solidFill>
                  <a:srgbClr val="FF0066"/>
                </a:solidFill>
                <a:latin typeface="Goudy Stout" pitchFamily="18" charset="0"/>
              </a:rPr>
              <a:t>A person who wanted to make natural laws apply to society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362200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Goudy Stout" pitchFamily="18" charset="0"/>
              </a:rPr>
              <a:t>BELIEF: </a:t>
            </a:r>
            <a:endParaRPr lang="en-US" dirty="0">
              <a:latin typeface="Goudy Stout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304800" y="3200400"/>
            <a:ext cx="967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7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solidFill>
                  <a:srgbClr val="FF0066"/>
                </a:solidFill>
                <a:latin typeface="Goudy Stout" pitchFamily="18" charset="0"/>
              </a:rPr>
              <a:t>Called </a:t>
            </a:r>
            <a:r>
              <a:rPr lang="en-US" dirty="0" smtClean="0">
                <a:solidFill>
                  <a:srgbClr val="0070C0"/>
                </a:solidFill>
                <a:latin typeface="Goudy Stout" pitchFamily="18" charset="0"/>
              </a:rPr>
              <a:t>Laissez-Faire</a:t>
            </a:r>
            <a:r>
              <a:rPr lang="en-US" dirty="0" smtClean="0">
                <a:solidFill>
                  <a:srgbClr val="FF0066"/>
                </a:solidFill>
                <a:latin typeface="Goudy Stout" pitchFamily="18" charset="0"/>
              </a:rPr>
              <a:t>:  Let the people do as they choose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  <p:bldGraphic spid="5" grpId="0">
        <p:bldAsOne/>
      </p:bldGraphic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191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atura MT Script Capitals" pitchFamily="66" charset="0"/>
              </a:rPr>
              <a:t>Name:</a:t>
            </a:r>
            <a:endParaRPr lang="en-US" sz="2400" dirty="0">
              <a:latin typeface="Matura MT Script Capital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1552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atura MT Script Capitals" pitchFamily="66" charset="0"/>
              </a:rPr>
              <a:t>Location:</a:t>
            </a:r>
            <a:endParaRPr lang="en-US" sz="2400" dirty="0">
              <a:latin typeface="Matura MT Script Capital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atura MT Script Capitals" pitchFamily="66" charset="0"/>
              </a:rPr>
              <a:t>Book/writing:</a:t>
            </a:r>
            <a:endParaRPr lang="en-US" sz="2400" dirty="0">
              <a:latin typeface="Matura MT Script Capital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667000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atura MT Script Capitals" pitchFamily="66" charset="0"/>
              </a:rPr>
              <a:t>Belief:</a:t>
            </a:r>
            <a:endParaRPr lang="en-US" sz="2400" dirty="0">
              <a:latin typeface="Matura MT Script Capitals" pitchFamily="66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0" y="5181600"/>
          <a:ext cx="716280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1295400" y="0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3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  <a:ea typeface="Times New Roman" pitchFamily="18" charset="0"/>
              </a:rPr>
              <a:t>Caesar Beccaria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33600" y="1676400"/>
            <a:ext cx="3866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  <a:ea typeface="Times New Roman" pitchFamily="18" charset="0"/>
              </a:rPr>
              <a:t>On Crime and Punishment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2590800"/>
            <a:ext cx="6477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  <a:ea typeface="Times New Roman" pitchFamily="18" charset="0"/>
              </a:rPr>
              <a:t>Punishment shouldn’t be brutal</a:t>
            </a:r>
          </a:p>
          <a:p>
            <a:pPr marL="457200"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Matura MT Script Capitals" pitchFamily="66" charset="0"/>
            </a:endParaRPr>
          </a:p>
          <a:p>
            <a:pPr marL="685800" lvl="4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lphaLcPeriod"/>
              <a:tabLst>
                <a:tab pos="2286000" algn="l"/>
              </a:tabLst>
            </a:pPr>
            <a:r>
              <a:rPr lang="en-US" sz="2400" dirty="0" smtClean="0">
                <a:latin typeface="Matura MT Script Capitals" pitchFamily="66" charset="0"/>
                <a:ea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  <a:ea typeface="Times New Roman" pitchFamily="18" charset="0"/>
              </a:rPr>
              <a:t>No capitol punishment (death penalty)</a:t>
            </a:r>
          </a:p>
          <a:p>
            <a:pPr marL="685800"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  <a:ea typeface="Times New Roman" pitchFamily="18" charset="0"/>
              </a:rPr>
              <a:t>   or torture</a:t>
            </a:r>
          </a:p>
          <a:p>
            <a:pPr marL="685800"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sz="2400" dirty="0" smtClean="0">
                <a:latin typeface="Matura MT Script Capitals" pitchFamily="66" charset="0"/>
                <a:ea typeface="Times New Roman" pitchFamily="18" charset="0"/>
              </a:rPr>
              <a:t>b.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  <a:ea typeface="Times New Roman" pitchFamily="18" charset="0"/>
              </a:rPr>
              <a:t>It doesn’t deter crime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762000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tura MT Script Capitals" pitchFamily="66" charset="0"/>
              </a:rPr>
              <a:t>Italy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Matura MT Script Capitals" pitchFamily="66" charset="0"/>
            </a:endParaRPr>
          </a:p>
        </p:txBody>
      </p:sp>
      <p:pic>
        <p:nvPicPr>
          <p:cNvPr id="11" name="Picture 10" descr="beccari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050" y="0"/>
            <a:ext cx="264795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Graphic spid="13" grpId="0">
        <p:bldAsOne/>
      </p:bldGraphic>
      <p:bldP spid="8" grpId="0"/>
      <p:bldP spid="10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99FF"/>
                </a:solidFill>
                <a:latin typeface="Algerian" pitchFamily="82" charset="0"/>
              </a:rPr>
              <a:t>Name:</a:t>
            </a:r>
            <a:endParaRPr lang="en-US" sz="2400" dirty="0">
              <a:solidFill>
                <a:srgbClr val="3399FF"/>
              </a:solidFill>
              <a:latin typeface="Algerian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66800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99FF"/>
                </a:solidFill>
                <a:latin typeface="Algerian" pitchFamily="82" charset="0"/>
              </a:rPr>
              <a:t>Location:</a:t>
            </a:r>
            <a:endParaRPr lang="en-US" sz="2400" dirty="0">
              <a:solidFill>
                <a:srgbClr val="3399FF"/>
              </a:solidFill>
              <a:latin typeface="Algeri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905000"/>
            <a:ext cx="2406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99FF"/>
                </a:solidFill>
                <a:latin typeface="Algerian" pitchFamily="82" charset="0"/>
              </a:rPr>
              <a:t>Book/writing:</a:t>
            </a:r>
            <a:endParaRPr lang="en-US" sz="2400" dirty="0">
              <a:solidFill>
                <a:srgbClr val="3399FF"/>
              </a:solidFill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6670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99FF"/>
                </a:solidFill>
                <a:latin typeface="Algerian" pitchFamily="82" charset="0"/>
              </a:rPr>
              <a:t>Beliefs:</a:t>
            </a:r>
            <a:endParaRPr lang="en-US" sz="2400" dirty="0">
              <a:solidFill>
                <a:srgbClr val="3399FF"/>
              </a:solidFill>
              <a:latin typeface="Algerian" pitchFamily="82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2438401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CC33"/>
                </a:solidFill>
                <a:effectLst/>
                <a:latin typeface="Algerian" pitchFamily="82" charset="0"/>
                <a:ea typeface="Times New Roman" pitchFamily="18" charset="0"/>
              </a:rPr>
              <a:t>Everyone should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33CC33"/>
                </a:solidFill>
                <a:effectLst/>
                <a:latin typeface="Algerian" pitchFamily="82" charset="0"/>
                <a:ea typeface="Times New Roman" pitchFamily="18" charset="0"/>
              </a:rPr>
              <a:t> agree to follow the will of the majority</a:t>
            </a:r>
            <a:endParaRPr lang="en-US" dirty="0" smtClean="0">
              <a:solidFill>
                <a:srgbClr val="33CC33"/>
              </a:solidFill>
              <a:latin typeface="Algerian" pitchFamily="82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33CC33"/>
              </a:solidFill>
              <a:effectLst/>
              <a:latin typeface="Algerian" pitchFamily="82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</a:rPr>
              <a:t>All people are equal</a:t>
            </a:r>
            <a:endParaRPr lang="en-US" dirty="0" smtClean="0">
              <a:solidFill>
                <a:srgbClr val="FF0000"/>
              </a:solidFill>
              <a:latin typeface="Algerian" pitchFamily="82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lgerian" pitchFamily="82" charset="0"/>
                <a:ea typeface="Times New Roman" pitchFamily="18" charset="0"/>
              </a:rPr>
              <a:t>All rank and title should be abolished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lgerian" pitchFamily="82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33CC33"/>
              </a:solidFill>
              <a:effectLst/>
              <a:latin typeface="Algerian" pitchFamily="82" charset="0"/>
              <a:ea typeface="Times New Roman" pitchFamily="18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lgerian" pitchFamily="82" charset="0"/>
                <a:ea typeface="Times New Roman" pitchFamily="18" charset="0"/>
              </a:rPr>
              <a:t>Social contract: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Algerian" pitchFamily="82" charset="0"/>
                <a:ea typeface="Times New Roman" pitchFamily="18" charset="0"/>
              </a:rPr>
              <a:t>described an agreement between people and their government: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33CC33"/>
              </a:solidFill>
              <a:effectLst/>
              <a:latin typeface="Algerian" pitchFamily="82" charset="0"/>
            </a:endParaRP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lphaLcPeriod"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lgerian" pitchFamily="82" charset="0"/>
                <a:ea typeface="Times New Roman" pitchFamily="18" charset="0"/>
              </a:rPr>
              <a:t> People should form a government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lgerian" pitchFamily="82" charset="0"/>
            </a:endParaRP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lphaLcPeriod"/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E830DF"/>
                </a:solidFill>
                <a:effectLst/>
                <a:latin typeface="Algerian" pitchFamily="82" charset="0"/>
                <a:ea typeface="Times New Roman" pitchFamily="18" charset="0"/>
              </a:rPr>
              <a:t> People should make a contract with that 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solidFill>
                  <a:srgbClr val="E830DF"/>
                </a:solidFill>
                <a:latin typeface="Algerian" pitchFamily="82" charset="0"/>
                <a:ea typeface="Times New Roman" pitchFamily="18" charset="0"/>
              </a:rPr>
              <a:t>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E830DF"/>
                </a:solidFill>
                <a:effectLst/>
                <a:latin typeface="Algerian" pitchFamily="82" charset="0"/>
                <a:ea typeface="Times New Roman" pitchFamily="18" charset="0"/>
              </a:rPr>
              <a:t>government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E830DF"/>
              </a:solidFill>
              <a:effectLst/>
              <a:latin typeface="Algerian" pitchFamily="82" charset="0"/>
            </a:endParaRP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lgerian" pitchFamily="82" charset="0"/>
                <a:ea typeface="Times New Roman" pitchFamily="18" charset="0"/>
              </a:rPr>
              <a:t>c. People should have to give up some freedom in favor</a:t>
            </a: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lgerian" pitchFamily="82" charset="0"/>
                <a:ea typeface="Times New Roman" pitchFamily="18" charset="0"/>
              </a:rPr>
              <a:t>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lgerian" pitchFamily="82" charset="0"/>
                <a:ea typeface="Times New Roman" pitchFamily="18" charset="0"/>
              </a:rPr>
              <a:t> of the general will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lgerian" pitchFamily="82" charset="0"/>
            </a:endParaRPr>
          </a:p>
          <a:p>
            <a:pPr lvl="5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lgerian" pitchFamily="82" charset="0"/>
                <a:ea typeface="Times New Roman" pitchFamily="18" charset="0"/>
              </a:rPr>
              <a:t>d.  Everyone would be forced to be free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lgerian" pitchFamily="82" charset="0"/>
            </a:endParaRPr>
          </a:p>
        </p:txBody>
      </p:sp>
      <p:pic>
        <p:nvPicPr>
          <p:cNvPr id="8" name="Picture 7" descr="roussea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828800" cy="24180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0"/>
            <a:ext cx="3951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CC33"/>
                </a:solidFill>
                <a:latin typeface="Algerian" pitchFamily="82" charset="0"/>
              </a:rPr>
              <a:t>Jean Jacques Rousseau</a:t>
            </a:r>
            <a:endParaRPr lang="en-US" sz="2400" dirty="0">
              <a:solidFill>
                <a:srgbClr val="33CC33"/>
              </a:solidFill>
              <a:latin typeface="Algerian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6400" y="1066800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33CC33"/>
                </a:solidFill>
                <a:latin typeface="Algerian" pitchFamily="82" charset="0"/>
                <a:ea typeface="Times New Roman" pitchFamily="18" charset="0"/>
              </a:rPr>
              <a:t>France</a:t>
            </a:r>
            <a:endParaRPr lang="en-US" sz="2400" dirty="0">
              <a:solidFill>
                <a:srgbClr val="33CC33"/>
              </a:solidFill>
              <a:latin typeface="Algerian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2200" y="1905000"/>
            <a:ext cx="3459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CC33"/>
                </a:solidFill>
                <a:latin typeface="Algerian" pitchFamily="82" charset="0"/>
              </a:rPr>
              <a:t>The Social Contract</a:t>
            </a:r>
            <a:endParaRPr lang="en-US" sz="2400" dirty="0">
              <a:solidFill>
                <a:srgbClr val="33CC33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193" grpId="0"/>
      <p:bldP spid="10" grpId="0"/>
      <p:bldP spid="11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ry_wollstonecraf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738" y="0"/>
            <a:ext cx="2063262" cy="2514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381000" y="1600200"/>
            <a:ext cx="9525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/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Magneto" pitchFamily="82" charset="0"/>
              </a:rPr>
              <a:t>Women should have the same rights as men</a:t>
            </a:r>
          </a:p>
          <a:p>
            <a:pPr lvl="4"/>
            <a:endParaRPr lang="en-US" sz="2400" b="1" dirty="0" smtClean="0">
              <a:ln>
                <a:solidFill>
                  <a:schemeClr val="bg1"/>
                </a:solidFill>
              </a:ln>
              <a:solidFill>
                <a:srgbClr val="FF0066"/>
              </a:solidFill>
              <a:latin typeface="Magneto" pitchFamily="82" charset="0"/>
            </a:endParaRPr>
          </a:p>
          <a:p>
            <a:pPr lvl="4"/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Magneto" pitchFamily="82" charset="0"/>
              </a:rPr>
              <a:t>Women should have the same opportunity for education and political involvement</a:t>
            </a:r>
          </a:p>
          <a:p>
            <a:pPr lvl="4"/>
            <a:endParaRPr lang="en-US" sz="2400" b="1" dirty="0" smtClean="0">
              <a:ln>
                <a:solidFill>
                  <a:schemeClr val="bg1"/>
                </a:solidFill>
              </a:ln>
              <a:solidFill>
                <a:srgbClr val="FF0066"/>
              </a:solidFill>
              <a:latin typeface="Magneto" pitchFamily="82" charset="0"/>
            </a:endParaRPr>
          </a:p>
          <a:p>
            <a:pPr lvl="4"/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Magneto" pitchFamily="82" charset="0"/>
              </a:rPr>
              <a:t>Just like a king’s absolute authority over his subjects is wrong, so is a man’s over woman.</a:t>
            </a:r>
          </a:p>
          <a:p>
            <a:pPr lvl="4"/>
            <a:endParaRPr lang="en-US" sz="2400" b="1" dirty="0" smtClean="0">
              <a:ln>
                <a:solidFill>
                  <a:schemeClr val="bg1"/>
                </a:solidFill>
              </a:ln>
              <a:solidFill>
                <a:srgbClr val="FF0066"/>
              </a:solidFill>
              <a:latin typeface="Magneto" pitchFamily="82" charset="0"/>
            </a:endParaRPr>
          </a:p>
          <a:p>
            <a:pPr lvl="4"/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Magneto" pitchFamily="82" charset="0"/>
              </a:rPr>
              <a:t>The Enlightenment is based on reason, women have reason, so women should have the same rights as men</a:t>
            </a:r>
            <a:endParaRPr lang="en-US" sz="2400" b="1" dirty="0">
              <a:ln>
                <a:solidFill>
                  <a:schemeClr val="bg1"/>
                </a:solidFill>
              </a:ln>
              <a:solidFill>
                <a:srgbClr val="FF0066"/>
              </a:solidFill>
              <a:latin typeface="Magneto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524000"/>
            <a:ext cx="1435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Magneto" pitchFamily="82" charset="0"/>
              </a:rPr>
              <a:t>Belief: </a:t>
            </a:r>
            <a:endParaRPr lang="en-US" sz="2400" dirty="0">
              <a:solidFill>
                <a:schemeClr val="bg1"/>
              </a:solidFill>
              <a:latin typeface="Magneto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762000"/>
            <a:ext cx="1237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Magneto" pitchFamily="82" charset="0"/>
              </a:rPr>
              <a:t>Book: </a:t>
            </a:r>
            <a:endParaRPr lang="en-US" sz="2400" dirty="0">
              <a:solidFill>
                <a:schemeClr val="bg1"/>
              </a:solidFill>
              <a:latin typeface="Magneto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Magneto" pitchFamily="82" charset="0"/>
              </a:rPr>
              <a:t>Name: </a:t>
            </a:r>
            <a:endParaRPr lang="en-US" sz="2400" dirty="0">
              <a:solidFill>
                <a:schemeClr val="bg1"/>
              </a:solidFill>
              <a:latin typeface="Magneto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0"/>
            <a:ext cx="366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latin typeface="Magneto" pitchFamily="82" charset="0"/>
              </a:rPr>
              <a:t>Mary Wollstonecraft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FFFF66"/>
              </a:solidFill>
              <a:latin typeface="Magneto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762000"/>
            <a:ext cx="6090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latin typeface="Magneto" pitchFamily="82" charset="0"/>
              </a:rPr>
              <a:t>Vindication of the Rights of Woman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FFFF66"/>
              </a:solidFill>
              <a:latin typeface="Magneto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7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lgerian" pitchFamily="82" charset="0"/>
              </a:rPr>
              <a:t>Society during the Enlightenment</a:t>
            </a:r>
            <a:endParaRPr lang="en-US" dirty="0">
              <a:solidFill>
                <a:schemeClr val="bg1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od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295400"/>
            <a:ext cx="1524000" cy="20288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266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4800" dirty="0" smtClean="0">
                <a:latin typeface="Bauhaus 93" pitchFamily="82" charset="0"/>
                <a:ea typeface="Times New Roman" pitchFamily="18" charset="0"/>
              </a:rPr>
              <a:t>Salons:</a:t>
            </a:r>
            <a:endParaRPr lang="en-US" sz="1400" dirty="0" smtClean="0"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152400"/>
            <a:ext cx="64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993300"/>
                </a:solidFill>
                <a:latin typeface="Bauhaus 93" pitchFamily="82" charset="0"/>
                <a:ea typeface="Times New Roman" pitchFamily="18" charset="0"/>
              </a:rPr>
              <a:t>Elegant drawing rooms in wealthy households where philosophes got together to discuss current issues</a:t>
            </a:r>
            <a:endParaRPr lang="en-US" sz="2000" dirty="0">
              <a:latin typeface="Bauhaus 93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0" y="4267200"/>
            <a:ext cx="426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2800" dirty="0" smtClean="0">
                <a:solidFill>
                  <a:srgbClr val="7030A0"/>
                </a:solidFill>
                <a:latin typeface="Bauhaus 93" pitchFamily="82" charset="0"/>
                <a:ea typeface="Times New Roman" pitchFamily="18" charset="0"/>
              </a:rPr>
              <a:t>Had to be invited</a:t>
            </a:r>
            <a:endParaRPr lang="en-US" sz="2800" dirty="0" smtClean="0">
              <a:solidFill>
                <a:srgbClr val="7030A0"/>
              </a:solidFill>
              <a:latin typeface="Bauhaus 93" pitchFamily="82" charset="0"/>
            </a:endParaRPr>
          </a:p>
        </p:txBody>
      </p:sp>
      <p:pic>
        <p:nvPicPr>
          <p:cNvPr id="5" name="Picture 4" descr="enlightenment sal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914400"/>
            <a:ext cx="1828800" cy="11932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62000" y="2133600"/>
            <a:ext cx="716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Bauhaus 93" pitchFamily="82" charset="0"/>
                <a:ea typeface="Times New Roman" pitchFamily="18" charset="0"/>
              </a:rPr>
              <a:t>Women played an important role in the enlightenment by hosting these salons i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Bauhaus 93" pitchFamily="82" charset="0"/>
                <a:ea typeface="Times New Roman" pitchFamily="18" charset="0"/>
              </a:rPr>
              <a:t>n</a:t>
            </a:r>
            <a:r>
              <a:rPr lang="en-US" sz="2000" dirty="0" smtClean="0">
                <a:solidFill>
                  <a:srgbClr val="FF0000"/>
                </a:solidFill>
                <a:latin typeface="Bauhaus 93" pitchFamily="82" charset="0"/>
                <a:ea typeface="Times New Roman" pitchFamily="18" charset="0"/>
              </a:rPr>
              <a:t> 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Bauhaus 93" pitchFamily="82" charset="0"/>
                <a:ea typeface="Times New Roman" pitchFamily="18" charset="0"/>
              </a:rPr>
              <a:t>their homes</a:t>
            </a:r>
            <a:endParaRPr lang="en-US" sz="2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Bauhaus 93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38200" y="3352800"/>
            <a:ext cx="998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dirty="0" smtClean="0">
                <a:solidFill>
                  <a:srgbClr val="00B050"/>
                </a:solidFill>
                <a:latin typeface="Bauhaus 93" pitchFamily="82" charset="0"/>
                <a:ea typeface="Times New Roman" pitchFamily="18" charset="0"/>
              </a:rPr>
              <a:t>Wealthy women held the salons in their homes and often participated in the discussions</a:t>
            </a:r>
            <a:endParaRPr lang="en-US" dirty="0" smtClean="0">
              <a:solidFill>
                <a:srgbClr val="00B05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seph I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43000" cy="2234514"/>
          </a:xfrm>
          <a:prstGeom prst="rect">
            <a:avLst/>
          </a:prstGeom>
        </p:spPr>
      </p:pic>
      <p:pic>
        <p:nvPicPr>
          <p:cNvPr id="6" name="Picture 5" descr="catherine-the-great-empress-of-russ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2286000"/>
            <a:ext cx="2209800" cy="2970716"/>
          </a:xfrm>
          <a:prstGeom prst="rect">
            <a:avLst/>
          </a:prstGeom>
        </p:spPr>
      </p:pic>
      <p:pic>
        <p:nvPicPr>
          <p:cNvPr id="5" name="Picture 4" descr="fred the grea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93681"/>
            <a:ext cx="1905000" cy="2764319"/>
          </a:xfrm>
          <a:prstGeom prst="rect">
            <a:avLst/>
          </a:prstGeom>
        </p:spPr>
      </p:pic>
      <p:pic>
        <p:nvPicPr>
          <p:cNvPr id="3" name="Picture 2" descr="Maria_Theresia25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0"/>
            <a:ext cx="2026595" cy="2667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38200" y="1752600"/>
            <a:ext cx="7296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Enlightened Despots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0"/>
            <a:ext cx="662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2000" b="1" dirty="0" smtClean="0">
                <a:solidFill>
                  <a:srgbClr val="E830DF"/>
                </a:solidFill>
                <a:latin typeface="Lucida Calligraphy" pitchFamily="66" charset="0"/>
                <a:ea typeface="Times New Roman" pitchFamily="18" charset="0"/>
              </a:rPr>
              <a:t>Maria Theresa and Joseph II of Austria</a:t>
            </a:r>
            <a:endParaRPr lang="en-US" sz="2000" b="1" dirty="0" smtClean="0">
              <a:solidFill>
                <a:srgbClr val="E830DF"/>
              </a:solidFill>
              <a:latin typeface="Lucida Calligraphy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45720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1600" b="1" dirty="0" smtClean="0">
                <a:solidFill>
                  <a:srgbClr val="E830DF"/>
                </a:solidFill>
                <a:latin typeface="Lucida Calligraphy" pitchFamily="66" charset="0"/>
                <a:ea typeface="Times New Roman" pitchFamily="18" charset="0"/>
              </a:rPr>
              <a:t>Tried </a:t>
            </a:r>
            <a:r>
              <a:rPr lang="en-US" sz="1600" b="1" dirty="0" smtClean="0">
                <a:latin typeface="Lucida Calligraphy" pitchFamily="66" charset="0"/>
                <a:ea typeface="Times New Roman" pitchFamily="18" charset="0"/>
              </a:rPr>
              <a:t>t</a:t>
            </a:r>
            <a:r>
              <a:rPr lang="en-US" sz="1600" b="1" dirty="0" smtClean="0">
                <a:ln>
                  <a:solidFill>
                    <a:schemeClr val="tx1"/>
                  </a:solidFill>
                </a:ln>
                <a:latin typeface="Lucida Calligraphy" pitchFamily="66" charset="0"/>
                <a:ea typeface="Times New Roman" pitchFamily="18" charset="0"/>
              </a:rPr>
              <a:t>o </a:t>
            </a:r>
            <a:r>
              <a:rPr lang="en-US" sz="1600" b="1" dirty="0" smtClean="0">
                <a:solidFill>
                  <a:prstClr val="black"/>
                </a:solidFill>
                <a:latin typeface="Lucida Calligraphy" pitchFamily="66" charset="0"/>
                <a:ea typeface="Times New Roman" pitchFamily="18" charset="0"/>
              </a:rPr>
              <a:t>limit, then finally abolished Serfdom in the Holy </a:t>
            </a:r>
            <a:r>
              <a:rPr lang="en-US" sz="1600" b="1" dirty="0" smtClean="0">
                <a:solidFill>
                  <a:srgbClr val="E830DF"/>
                </a:solidFill>
                <a:latin typeface="Lucida Calligraphy" pitchFamily="66" charset="0"/>
                <a:ea typeface="Times New Roman" pitchFamily="18" charset="0"/>
              </a:rPr>
              <a:t>Roma</a:t>
            </a:r>
            <a:r>
              <a:rPr lang="en-US" sz="1600" b="1" dirty="0" smtClean="0">
                <a:solidFill>
                  <a:prstClr val="black"/>
                </a:solidFill>
                <a:latin typeface="Lucida Calligraphy" pitchFamily="66" charset="0"/>
                <a:ea typeface="Times New Roman" pitchFamily="18" charset="0"/>
              </a:rPr>
              <a:t>n Empire</a:t>
            </a:r>
            <a:endParaRPr lang="en-US" sz="1600" b="1" dirty="0" smtClean="0">
              <a:solidFill>
                <a:prstClr val="black"/>
              </a:solidFill>
              <a:latin typeface="Lucida Calligraphy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990600"/>
            <a:ext cx="6172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1600" b="1" dirty="0" smtClean="0">
                <a:solidFill>
                  <a:prstClr val="black"/>
                </a:solidFill>
                <a:latin typeface="Lucida Calligraphy" pitchFamily="66" charset="0"/>
                <a:ea typeface="Times New Roman" pitchFamily="18" charset="0"/>
              </a:rPr>
              <a:t>Gave equal rights to all before the law</a:t>
            </a:r>
            <a:endParaRPr lang="en-US" sz="1600" b="1" dirty="0" smtClean="0">
              <a:solidFill>
                <a:prstClr val="black"/>
              </a:solidFill>
              <a:latin typeface="Lucida Calligraphy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2600" y="1371600"/>
            <a:ext cx="5867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1600" b="1" dirty="0" smtClean="0">
                <a:solidFill>
                  <a:prstClr val="black"/>
                </a:solidFill>
                <a:latin typeface="Lucida Calligraphy" pitchFamily="66" charset="0"/>
                <a:ea typeface="Times New Roman" pitchFamily="18" charset="0"/>
              </a:rPr>
              <a:t>Reforms ended after Joseph’s death </a:t>
            </a:r>
            <a:endParaRPr lang="en-US" sz="1600" b="1" dirty="0" smtClean="0">
              <a:solidFill>
                <a:prstClr val="black"/>
              </a:solidFill>
              <a:latin typeface="Lucida Calligraphy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98444" y="2590800"/>
            <a:ext cx="4550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Catherine the Great of R</a:t>
            </a:r>
            <a:r>
              <a:rPr lang="en-US" sz="2800" b="1" dirty="0" smtClean="0">
                <a:solidFill>
                  <a:schemeClr val="bg1"/>
                </a:solidFill>
              </a:rPr>
              <a:t>ussia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33600" y="30480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Invited Diderot to visit Russia and discuss enlig</a:t>
            </a:r>
            <a:r>
              <a:rPr lang="en-US" sz="1600" b="1" dirty="0" smtClean="0">
                <a:solidFill>
                  <a:schemeClr val="bg1"/>
                </a:solidFill>
                <a:latin typeface="Comic Sans MS" pitchFamily="66" charset="0"/>
              </a:rPr>
              <a:t>htenment</a:t>
            </a: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 ideas</a:t>
            </a:r>
            <a:endParaRPr lang="en-US" sz="1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7400" y="35814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She couldn’t change too much because she knew </a:t>
            </a:r>
            <a:r>
              <a:rPr lang="en-US" sz="1600" b="1" dirty="0" smtClean="0">
                <a:solidFill>
                  <a:schemeClr val="bg1"/>
                </a:solidFill>
                <a:latin typeface="Comic Sans MS" pitchFamily="66" charset="0"/>
              </a:rPr>
              <a:t>that</a:t>
            </a: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 she needed the support of the nobles, and free</a:t>
            </a:r>
            <a:r>
              <a:rPr lang="en-US" sz="1600" b="1" dirty="0" smtClean="0">
                <a:solidFill>
                  <a:schemeClr val="bg1"/>
                </a:solidFill>
                <a:latin typeface="Comic Sans MS" pitchFamily="66" charset="0"/>
              </a:rPr>
              <a:t>ing the</a:t>
            </a: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 serfs would alienate the nobles</a:t>
            </a:r>
            <a:endParaRPr lang="en-US" sz="1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600" y="49530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She abolished the death penalty and tortu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re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except in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 murder cases</a:t>
            </a:r>
            <a:endParaRPr lang="en-US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3600" y="43434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She granted limited free speech and limit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ed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free press and allowed for religious tolera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tion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486400"/>
            <a:ext cx="35750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n>
                  <a:solidFill>
                    <a:srgbClr val="008000"/>
                  </a:solidFill>
                </a:ln>
                <a:solidFill>
                  <a:srgbClr val="00B0F0"/>
                </a:solidFill>
                <a:latin typeface="Bauhaus 93" pitchFamily="82" charset="0"/>
              </a:rPr>
              <a:t>Frederick the  Great of Prussia</a:t>
            </a:r>
            <a:endParaRPr lang="en-US" sz="2000" b="1" dirty="0">
              <a:ln>
                <a:solidFill>
                  <a:srgbClr val="008000"/>
                </a:solidFill>
              </a:ln>
              <a:solidFill>
                <a:srgbClr val="00B0F0"/>
              </a:solidFill>
              <a:latin typeface="Bauhaus 93" pitchFamily="8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5715000"/>
            <a:ext cx="3044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n>
                  <a:solidFill>
                    <a:srgbClr val="FFFF00"/>
                  </a:solidFill>
                </a:ln>
                <a:latin typeface="Bauhaus 93" pitchFamily="82" charset="0"/>
              </a:rPr>
              <a:t>Invited Voltaire to Prussia</a:t>
            </a:r>
            <a:endParaRPr lang="en-US" sz="2000" b="1" dirty="0">
              <a:ln>
                <a:solidFill>
                  <a:srgbClr val="FFFF00"/>
                </a:solidFill>
              </a:ln>
              <a:latin typeface="Bauhaus 93" pitchFamily="8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019800"/>
            <a:ext cx="8576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n>
                  <a:solidFill>
                    <a:srgbClr val="FF0066"/>
                  </a:solidFill>
                </a:ln>
                <a:latin typeface="Bauhaus 93" pitchFamily="82" charset="0"/>
              </a:rPr>
              <a:t>Granted limited free speech and limited free press and religious toleration</a:t>
            </a:r>
            <a:endParaRPr lang="en-US" sz="2000" b="1" dirty="0">
              <a:ln>
                <a:solidFill>
                  <a:srgbClr val="FF0066"/>
                </a:solidFill>
              </a:ln>
              <a:latin typeface="Bauhaus 93" pitchFamily="8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" y="6324600"/>
            <a:ext cx="3741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3"/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  <a:latin typeface="Bauhaus 93" pitchFamily="82" charset="0"/>
                <a:ea typeface="Times New Roman" pitchFamily="18" charset="0"/>
              </a:rPr>
              <a:t>but kept society relatively </a:t>
            </a:r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  <a:latin typeface="Bauhaus 93" pitchFamily="82" charset="0"/>
                <a:ea typeface="Times New Roman" pitchFamily="18" charset="0"/>
              </a:rPr>
              <a:t>rigid</a:t>
            </a:r>
            <a:endParaRPr lang="en-US" sz="2000" b="1" dirty="0" smtClean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rgbClr val="7030A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0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oclassic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38650"/>
            <a:ext cx="1718417" cy="2419350"/>
          </a:xfrm>
          <a:prstGeom prst="rect">
            <a:avLst/>
          </a:prstGeom>
        </p:spPr>
      </p:pic>
      <p:pic>
        <p:nvPicPr>
          <p:cNvPr id="5" name="Picture 4" descr="mendelssh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3276600"/>
            <a:ext cx="2143715" cy="3352800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81200" y="5719227"/>
            <a:ext cx="58674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716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Harlow Solid Italic" pitchFamily="82" charset="0"/>
                <a:ea typeface="Times New Roman" pitchFamily="18" charset="0"/>
              </a:rPr>
              <a:t>Music:  Greatest time period in the history of European Music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Harlow Solid Italic" pitchFamily="8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baroqu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38200"/>
            <a:ext cx="3333750" cy="2428875"/>
          </a:xfrm>
          <a:prstGeom prst="rect">
            <a:avLst/>
          </a:prstGeom>
        </p:spPr>
      </p:pic>
      <p:pic>
        <p:nvPicPr>
          <p:cNvPr id="4" name="Picture 3" descr="rococ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800" y="1981200"/>
            <a:ext cx="3121152" cy="25999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62200" y="0"/>
            <a:ext cx="42049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Art and Music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24200" y="914400"/>
            <a:ext cx="601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3399FF"/>
                </a:solidFill>
                <a:latin typeface="Rockwell Extra Bold" pitchFamily="18" charset="0"/>
                <a:ea typeface="Times New Roman" pitchFamily="18" charset="0"/>
              </a:rPr>
              <a:t>Baroque:  Grand, loud, and  powerful</a:t>
            </a:r>
            <a:endParaRPr lang="en-US" sz="2800" dirty="0">
              <a:solidFill>
                <a:srgbClr val="3399FF"/>
              </a:solidFill>
              <a:latin typeface="Rockwell Extra Bold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5800" y="1883559"/>
            <a:ext cx="464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</a:pPr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rgbClr val="FF66CC"/>
                </a:solidFill>
                <a:latin typeface="Lucida Calligraphy" pitchFamily="66" charset="0"/>
                <a:ea typeface="Times New Roman" pitchFamily="18" charset="0"/>
              </a:rPr>
              <a:t>Rococo:  graceful, delicate, light and charming</a:t>
            </a:r>
            <a:endParaRPr lang="en-US" sz="2000" b="1" dirty="0" smtClean="0">
              <a:ln>
                <a:solidFill>
                  <a:schemeClr val="tx1"/>
                </a:solidFill>
              </a:ln>
              <a:solidFill>
                <a:srgbClr val="FF66CC"/>
              </a:solidFill>
              <a:latin typeface="Lucida Calligraphy" pitchFamily="66" charset="0"/>
            </a:endParaRPr>
          </a:p>
        </p:txBody>
      </p:sp>
      <p:pic>
        <p:nvPicPr>
          <p:cNvPr id="12" name="Beethoven's Symphony No. 9 (Scherzo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5052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rgbClr val="33CC33"/>
                </a:solidFill>
                <a:latin typeface="Algerian" pitchFamily="82" charset="0"/>
              </a:rPr>
              <a:t>Neoclassical: art and architecture  Based on ancient Rome and Greece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33CC33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097" grpId="0"/>
      <p:bldP spid="6" grpId="0"/>
      <p:bldP spid="7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1663</Words>
  <Application>Microsoft Office PowerPoint</Application>
  <PresentationFormat>On-screen Show (4:3)</PresentationFormat>
  <Paragraphs>332</Paragraphs>
  <Slides>33</Slides>
  <Notes>33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The Scientific Revolution and Enlightenment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THE ENLIGHTENMENT</vt:lpstr>
      <vt:lpstr>The Enlightenment was: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Society during the Enlightenment</vt:lpstr>
      <vt:lpstr>Slide 31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Scientific Revolution</dc:title>
  <dc:creator>rrichardson</dc:creator>
  <cp:lastModifiedBy>rrichardson</cp:lastModifiedBy>
  <cp:revision>67</cp:revision>
  <dcterms:created xsi:type="dcterms:W3CDTF">2010-01-04T12:11:21Z</dcterms:created>
  <dcterms:modified xsi:type="dcterms:W3CDTF">2011-01-10T14:36:25Z</dcterms:modified>
</cp:coreProperties>
</file>