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35.jpg" ContentType="image/gif"/>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6" r:id="rId15"/>
    <p:sldId id="277" r:id="rId16"/>
    <p:sldId id="278" r:id="rId17"/>
    <p:sldId id="279" r:id="rId18"/>
    <p:sldId id="280" r:id="rId19"/>
    <p:sldId id="281" r:id="rId20"/>
    <p:sldId id="282" r:id="rId21"/>
    <p:sldId id="283" r:id="rId22"/>
    <p:sldId id="284" r:id="rId23"/>
    <p:sldId id="285" r:id="rId24"/>
    <p:sldId id="286" r:id="rId25"/>
    <p:sldId id="287" r:id="rId26"/>
    <p:sldId id="288" r:id="rId27"/>
    <p:sldId id="289" r:id="rId28"/>
    <p:sldId id="290" r:id="rId29"/>
    <p:sldId id="292" r:id="rId30"/>
    <p:sldId id="293" r:id="rId31"/>
    <p:sldId id="294" r:id="rId32"/>
    <p:sldId id="295" r:id="rId33"/>
    <p:sldId id="296" r:id="rId34"/>
    <p:sldId id="297" r:id="rId35"/>
    <p:sldId id="298" r:id="rId36"/>
    <p:sldId id="299" r:id="rId37"/>
    <p:sldId id="300" r:id="rId38"/>
    <p:sldId id="302" r:id="rId39"/>
    <p:sldId id="303" r:id="rId40"/>
    <p:sldId id="304" r:id="rId41"/>
    <p:sldId id="305" r:id="rId42"/>
    <p:sldId id="306" r:id="rId43"/>
    <p:sldId id="307" r:id="rId44"/>
    <p:sldId id="308" r:id="rId45"/>
    <p:sldId id="309" r:id="rId46"/>
    <p:sldId id="310" r:id="rId47"/>
    <p:sldId id="311" r:id="rId48"/>
    <p:sldId id="312" r:id="rId49"/>
    <p:sldId id="313" r:id="rId50"/>
    <p:sldId id="314" r:id="rId51"/>
    <p:sldId id="315" r:id="rId52"/>
    <p:sldId id="316" r:id="rId53"/>
    <p:sldId id="317" r:id="rId54"/>
    <p:sldId id="318" r:id="rId55"/>
    <p:sldId id="319" r:id="rId56"/>
    <p:sldId id="291" r:id="rId57"/>
    <p:sldId id="270" r:id="rId58"/>
    <p:sldId id="271" r:id="rId59"/>
    <p:sldId id="272" r:id="rId60"/>
    <p:sldId id="273" r:id="rId61"/>
    <p:sldId id="274" r:id="rId62"/>
    <p:sldId id="275"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6C10BD7-C810-4EC7-B39D-FD6B973CD045}" type="datetimeFigureOut">
              <a:rPr lang="en-US" smtClean="0"/>
              <a:t>4/8/2016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F87DEC-BA05-4865-BF74-C1FAC21BE3AB}" type="slidenum">
              <a:rPr lang="en-US" smtClean="0"/>
              <a:t>‹#›</a:t>
            </a:fld>
            <a:endParaRPr lang="en-US"/>
          </a:p>
        </p:txBody>
      </p:sp>
    </p:spTree>
    <p:extLst>
      <p:ext uri="{BB962C8B-B14F-4D97-AF65-F5344CB8AC3E}">
        <p14:creationId xmlns:p14="http://schemas.microsoft.com/office/powerpoint/2010/main" val="3850002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C10BD7-C810-4EC7-B39D-FD6B973CD045}" type="datetimeFigureOut">
              <a:rPr lang="en-US" smtClean="0"/>
              <a:t>4/8/2016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F87DEC-BA05-4865-BF74-C1FAC21BE3AB}" type="slidenum">
              <a:rPr lang="en-US" smtClean="0"/>
              <a:t>‹#›</a:t>
            </a:fld>
            <a:endParaRPr lang="en-US"/>
          </a:p>
        </p:txBody>
      </p:sp>
    </p:spTree>
    <p:extLst>
      <p:ext uri="{BB962C8B-B14F-4D97-AF65-F5344CB8AC3E}">
        <p14:creationId xmlns:p14="http://schemas.microsoft.com/office/powerpoint/2010/main" val="3923562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C10BD7-C810-4EC7-B39D-FD6B973CD045}" type="datetimeFigureOut">
              <a:rPr lang="en-US" smtClean="0"/>
              <a:t>4/8/2016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F87DEC-BA05-4865-BF74-C1FAC21BE3AB}" type="slidenum">
              <a:rPr lang="en-US" smtClean="0"/>
              <a:t>‹#›</a:t>
            </a:fld>
            <a:endParaRPr lang="en-US"/>
          </a:p>
        </p:txBody>
      </p:sp>
    </p:spTree>
    <p:extLst>
      <p:ext uri="{BB962C8B-B14F-4D97-AF65-F5344CB8AC3E}">
        <p14:creationId xmlns:p14="http://schemas.microsoft.com/office/powerpoint/2010/main" val="2524235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6C10BD7-C810-4EC7-B39D-FD6B973CD045}" type="datetimeFigureOut">
              <a:rPr lang="en-US" smtClean="0"/>
              <a:t>4/8/2016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F87DEC-BA05-4865-BF74-C1FAC21BE3AB}" type="slidenum">
              <a:rPr lang="en-US" smtClean="0"/>
              <a:t>‹#›</a:t>
            </a:fld>
            <a:endParaRPr lang="en-US"/>
          </a:p>
        </p:txBody>
      </p:sp>
    </p:spTree>
    <p:extLst>
      <p:ext uri="{BB962C8B-B14F-4D97-AF65-F5344CB8AC3E}">
        <p14:creationId xmlns:p14="http://schemas.microsoft.com/office/powerpoint/2010/main" val="3365020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6C10BD7-C810-4EC7-B39D-FD6B973CD045}" type="datetimeFigureOut">
              <a:rPr lang="en-US" smtClean="0"/>
              <a:t>4/8/2016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F87DEC-BA05-4865-BF74-C1FAC21BE3AB}" type="slidenum">
              <a:rPr lang="en-US" smtClean="0"/>
              <a:t>‹#›</a:t>
            </a:fld>
            <a:endParaRPr lang="en-US"/>
          </a:p>
        </p:txBody>
      </p:sp>
    </p:spTree>
    <p:extLst>
      <p:ext uri="{BB962C8B-B14F-4D97-AF65-F5344CB8AC3E}">
        <p14:creationId xmlns:p14="http://schemas.microsoft.com/office/powerpoint/2010/main" val="2317845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6C10BD7-C810-4EC7-B39D-FD6B973CD045}" type="datetimeFigureOut">
              <a:rPr lang="en-US" smtClean="0"/>
              <a:t>4/8/2016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F87DEC-BA05-4865-BF74-C1FAC21BE3AB}" type="slidenum">
              <a:rPr lang="en-US" smtClean="0"/>
              <a:t>‹#›</a:t>
            </a:fld>
            <a:endParaRPr lang="en-US"/>
          </a:p>
        </p:txBody>
      </p:sp>
    </p:spTree>
    <p:extLst>
      <p:ext uri="{BB962C8B-B14F-4D97-AF65-F5344CB8AC3E}">
        <p14:creationId xmlns:p14="http://schemas.microsoft.com/office/powerpoint/2010/main" val="158698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C10BD7-C810-4EC7-B39D-FD6B973CD045}" type="datetimeFigureOut">
              <a:rPr lang="en-US" smtClean="0"/>
              <a:t>4/8/2016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F87DEC-BA05-4865-BF74-C1FAC21BE3AB}" type="slidenum">
              <a:rPr lang="en-US" smtClean="0"/>
              <a:t>‹#›</a:t>
            </a:fld>
            <a:endParaRPr lang="en-US"/>
          </a:p>
        </p:txBody>
      </p:sp>
    </p:spTree>
    <p:extLst>
      <p:ext uri="{BB962C8B-B14F-4D97-AF65-F5344CB8AC3E}">
        <p14:creationId xmlns:p14="http://schemas.microsoft.com/office/powerpoint/2010/main" val="27949416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6C10BD7-C810-4EC7-B39D-FD6B973CD045}" type="datetimeFigureOut">
              <a:rPr lang="en-US" smtClean="0"/>
              <a:t>4/8/2016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F87DEC-BA05-4865-BF74-C1FAC21BE3AB}" type="slidenum">
              <a:rPr lang="en-US" smtClean="0"/>
              <a:t>‹#›</a:t>
            </a:fld>
            <a:endParaRPr lang="en-US"/>
          </a:p>
        </p:txBody>
      </p:sp>
    </p:spTree>
    <p:extLst>
      <p:ext uri="{BB962C8B-B14F-4D97-AF65-F5344CB8AC3E}">
        <p14:creationId xmlns:p14="http://schemas.microsoft.com/office/powerpoint/2010/main" val="1738010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6C10BD7-C810-4EC7-B39D-FD6B973CD045}" type="datetimeFigureOut">
              <a:rPr lang="en-US" smtClean="0"/>
              <a:t>4/8/2016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F87DEC-BA05-4865-BF74-C1FAC21BE3AB}" type="slidenum">
              <a:rPr lang="en-US" smtClean="0"/>
              <a:t>‹#›</a:t>
            </a:fld>
            <a:endParaRPr lang="en-US"/>
          </a:p>
        </p:txBody>
      </p:sp>
    </p:spTree>
    <p:extLst>
      <p:ext uri="{BB962C8B-B14F-4D97-AF65-F5344CB8AC3E}">
        <p14:creationId xmlns:p14="http://schemas.microsoft.com/office/powerpoint/2010/main" val="3284855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C10BD7-C810-4EC7-B39D-FD6B973CD045}" type="datetimeFigureOut">
              <a:rPr lang="en-US" smtClean="0"/>
              <a:t>4/8/2016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F87DEC-BA05-4865-BF74-C1FAC21BE3AB}" type="slidenum">
              <a:rPr lang="en-US" smtClean="0"/>
              <a:t>‹#›</a:t>
            </a:fld>
            <a:endParaRPr lang="en-US"/>
          </a:p>
        </p:txBody>
      </p:sp>
    </p:spTree>
    <p:extLst>
      <p:ext uri="{BB962C8B-B14F-4D97-AF65-F5344CB8AC3E}">
        <p14:creationId xmlns:p14="http://schemas.microsoft.com/office/powerpoint/2010/main" val="2769020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C10BD7-C810-4EC7-B39D-FD6B973CD045}" type="datetimeFigureOut">
              <a:rPr lang="en-US" smtClean="0"/>
              <a:t>4/8/2016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F87DEC-BA05-4865-BF74-C1FAC21BE3AB}" type="slidenum">
              <a:rPr lang="en-US" smtClean="0"/>
              <a:t>‹#›</a:t>
            </a:fld>
            <a:endParaRPr lang="en-US"/>
          </a:p>
        </p:txBody>
      </p:sp>
    </p:spTree>
    <p:extLst>
      <p:ext uri="{BB962C8B-B14F-4D97-AF65-F5344CB8AC3E}">
        <p14:creationId xmlns:p14="http://schemas.microsoft.com/office/powerpoint/2010/main" val="25252810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C10BD7-C810-4EC7-B39D-FD6B973CD045}" type="datetimeFigureOut">
              <a:rPr lang="en-US" smtClean="0"/>
              <a:t>4/8/2016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F87DEC-BA05-4865-BF74-C1FAC21BE3AB}" type="slidenum">
              <a:rPr lang="en-US" smtClean="0"/>
              <a:t>‹#›</a:t>
            </a:fld>
            <a:endParaRPr lang="en-US"/>
          </a:p>
        </p:txBody>
      </p:sp>
    </p:spTree>
    <p:extLst>
      <p:ext uri="{BB962C8B-B14F-4D97-AF65-F5344CB8AC3E}">
        <p14:creationId xmlns:p14="http://schemas.microsoft.com/office/powerpoint/2010/main" val="9337666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7.xml"/><Relationship Id="rId4" Type="http://schemas.openxmlformats.org/officeDocument/2006/relationships/image" Target="../media/image2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7.png"/><Relationship Id="rId4" Type="http://schemas.openxmlformats.org/officeDocument/2006/relationships/image" Target="../media/image26.jpg"/></Relationships>
</file>

<file path=ppt/slides/_rels/slide1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7.xml"/><Relationship Id="rId4" Type="http://schemas.openxmlformats.org/officeDocument/2006/relationships/image" Target="../media/image31.jpg"/></Relationships>
</file>

<file path=ppt/slides/_rels/slide2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gi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7.xml"/><Relationship Id="rId4" Type="http://schemas.openxmlformats.org/officeDocument/2006/relationships/image" Target="../media/image48.jpg"/></Relationships>
</file>

<file path=ppt/slides/_rels/slide31.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Layout" Target="../slideLayouts/slideLayout7.xml"/><Relationship Id="rId4" Type="http://schemas.openxmlformats.org/officeDocument/2006/relationships/image" Target="../media/image52.jpg"/></Relationships>
</file>

<file path=ppt/slides/_rels/slide3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62.gi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62.gi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63.png"/></Relationships>
</file>

<file path=ppt/slides/_rels/slide4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66.jpg"/><Relationship Id="rId1" Type="http://schemas.openxmlformats.org/officeDocument/2006/relationships/slideLayout" Target="../slideLayouts/slideLayout7.xml"/><Relationship Id="rId4" Type="http://schemas.openxmlformats.org/officeDocument/2006/relationships/image" Target="../media/image68.jpg"/></Relationships>
</file>

<file path=ppt/slides/_rels/slide44.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70.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image" Target="../media/image73.jpg"/><Relationship Id="rId1" Type="http://schemas.openxmlformats.org/officeDocument/2006/relationships/slideLayout" Target="../slideLayouts/slideLayout7.xml"/><Relationship Id="rId4" Type="http://schemas.openxmlformats.org/officeDocument/2006/relationships/image" Target="../media/image75.png"/></Relationships>
</file>

<file path=ppt/slides/_rels/slide4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image" Target="../media/image76.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image" Target="../media/image78.jpg"/><Relationship Id="rId1" Type="http://schemas.openxmlformats.org/officeDocument/2006/relationships/slideLayout" Target="../slideLayouts/slideLayout7.xml"/><Relationship Id="rId6" Type="http://schemas.openxmlformats.org/officeDocument/2006/relationships/image" Target="../media/image82.jpg"/><Relationship Id="rId5" Type="http://schemas.openxmlformats.org/officeDocument/2006/relationships/image" Target="../media/image81.jpg"/><Relationship Id="rId4" Type="http://schemas.openxmlformats.org/officeDocument/2006/relationships/image" Target="../media/image80.jpg"/></Relationships>
</file>

<file path=ppt/slides/_rels/slide5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image" Target="../media/image83.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image" Target="../media/image85.gif"/><Relationship Id="rId1" Type="http://schemas.openxmlformats.org/officeDocument/2006/relationships/slideLayout" Target="../slideLayouts/slideLayout7.xml"/><Relationship Id="rId4" Type="http://schemas.openxmlformats.org/officeDocument/2006/relationships/image" Target="../media/image87.jpg"/></Relationships>
</file>

<file path=ppt/slides/_rels/slide52.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image" Target="../media/image89.jpg"/><Relationship Id="rId1" Type="http://schemas.openxmlformats.org/officeDocument/2006/relationships/slideLayout" Target="../slideLayouts/slideLayout7.xml"/><Relationship Id="rId4" Type="http://schemas.openxmlformats.org/officeDocument/2006/relationships/image" Target="../media/image91.jpg"/></Relationships>
</file>

<file path=ppt/slides/_rels/slide54.xml.rels><?xml version="1.0" encoding="UTF-8" standalone="yes"?>
<Relationships xmlns="http://schemas.openxmlformats.org/package/2006/relationships"><Relationship Id="rId2" Type="http://schemas.openxmlformats.org/officeDocument/2006/relationships/image" Target="../media/image92.gif"/><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image" Target="../media/image57.jpg"/><Relationship Id="rId1" Type="http://schemas.openxmlformats.org/officeDocument/2006/relationships/slideLayout" Target="../slideLayouts/slideLayout7.xml"/><Relationship Id="rId4" Type="http://schemas.openxmlformats.org/officeDocument/2006/relationships/image" Target="../media/image94.jpg"/></Relationships>
</file>

<file path=ppt/slides/_rels/slide56.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image" Target="../media/image99.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image" Target="../media/image104.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image" Target="../media/image106.jpg"/><Relationship Id="rId1" Type="http://schemas.openxmlformats.org/officeDocument/2006/relationships/slideLayout" Target="../slideLayouts/slideLayout7.xml"/><Relationship Id="rId4" Type="http://schemas.openxmlformats.org/officeDocument/2006/relationships/image" Target="../media/image108.jpg"/></Relationships>
</file>

<file path=ppt/slides/_rels/slide6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image" Target="../media/image109.jp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image" Target="../media/image111.jp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113.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image" Target="../media/image114.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image" Target="../media/image116.jp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image" Target="../media/image119.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image" Target="../media/image121.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123.jp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124.jp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image" Target="../media/image125.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image" Target="../media/image127.jp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image" Target="../media/image110.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image" Target="../media/image130.jp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image" Target="../media/image132.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image" Target="../media/image134.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jpg"/><Relationship Id="rId1" Type="http://schemas.openxmlformats.org/officeDocument/2006/relationships/slideLayout" Target="../slideLayouts/slideLayout7.xml"/><Relationship Id="rId4" Type="http://schemas.openxmlformats.org/officeDocument/2006/relationships/image" Target="../media/image139.png"/></Relationships>
</file>

<file path=ppt/slides/_rels/slide85.xml.rels><?xml version="1.0" encoding="UTF-8" standalone="yes"?>
<Relationships xmlns="http://schemas.openxmlformats.org/package/2006/relationships"><Relationship Id="rId3" Type="http://schemas.openxmlformats.org/officeDocument/2006/relationships/image" Target="../media/image141.jpg"/><Relationship Id="rId2" Type="http://schemas.openxmlformats.org/officeDocument/2006/relationships/image" Target="../media/image140.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image" Target="../media/image14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256541" y="4515729"/>
            <a:ext cx="2935459" cy="1150352"/>
          </a:xfrm>
        </p:spPr>
        <p:txBody>
          <a:bodyPr>
            <a:normAutofit/>
          </a:bodyPr>
          <a:lstStyle/>
          <a:p>
            <a:r>
              <a:rPr lang="en-US" sz="2400" dirty="0">
                <a:ln>
                  <a:solidFill>
                    <a:schemeClr val="tx1"/>
                  </a:solidFill>
                </a:ln>
              </a:rPr>
              <a:t>Restructuring the Post-War World</a:t>
            </a:r>
            <a:br>
              <a:rPr lang="en-US" sz="2400" dirty="0">
                <a:ln>
                  <a:solidFill>
                    <a:schemeClr val="tx1"/>
                  </a:solidFill>
                </a:ln>
              </a:rPr>
            </a:br>
            <a:r>
              <a:rPr lang="en-US" sz="2400" dirty="0">
                <a:ln>
                  <a:solidFill>
                    <a:schemeClr val="tx1"/>
                  </a:solidFill>
                </a:ln>
              </a:rPr>
              <a:t>1945 - Present</a:t>
            </a:r>
          </a:p>
        </p:txBody>
      </p:sp>
    </p:spTree>
    <p:extLst>
      <p:ext uri="{BB962C8B-B14F-4D97-AF65-F5344CB8AC3E}">
        <p14:creationId xmlns:p14="http://schemas.microsoft.com/office/powerpoint/2010/main" val="25258750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10512" y="0"/>
            <a:ext cx="9442200"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Cold War: Superpowers Face Off</a:t>
            </a:r>
          </a:p>
        </p:txBody>
      </p:sp>
      <p:sp>
        <p:nvSpPr>
          <p:cNvPr id="3" name="TextBox 2"/>
          <p:cNvSpPr txBox="1"/>
          <p:nvPr/>
        </p:nvSpPr>
        <p:spPr>
          <a:xfrm>
            <a:off x="0" y="1326524"/>
            <a:ext cx="12192000" cy="1477328"/>
          </a:xfrm>
          <a:prstGeom prst="rect">
            <a:avLst/>
          </a:prstGeom>
          <a:noFill/>
        </p:spPr>
        <p:txBody>
          <a:bodyPr wrap="square" rtlCol="0">
            <a:spAutoFit/>
          </a:bodyPr>
          <a:lstStyle/>
          <a:p>
            <a:r>
              <a:rPr lang="en-US" dirty="0"/>
              <a:t>The U.S. and U.S.S.R had been allies during WWII, but their alliance was weak even then.</a:t>
            </a:r>
          </a:p>
          <a:p>
            <a:endParaRPr lang="en-US" dirty="0"/>
          </a:p>
          <a:p>
            <a:endParaRPr lang="en-US" dirty="0"/>
          </a:p>
          <a:p>
            <a:r>
              <a:rPr lang="en-US" dirty="0"/>
              <a:t>The U.S. was upset the Stalin had signed a nonaggression pact with Germany in ’39 and Stalin was upset that the Allies hadn’t invaded German held Europe before ’44.   </a:t>
            </a:r>
          </a:p>
        </p:txBody>
      </p:sp>
    </p:spTree>
    <p:extLst>
      <p:ext uri="{BB962C8B-B14F-4D97-AF65-F5344CB8AC3E}">
        <p14:creationId xmlns:p14="http://schemas.microsoft.com/office/powerpoint/2010/main" val="159394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097311"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The Yalta Conference</a:t>
            </a:r>
          </a:p>
        </p:txBody>
      </p:sp>
      <p:sp>
        <p:nvSpPr>
          <p:cNvPr id="3" name="TextBox 2"/>
          <p:cNvSpPr txBox="1"/>
          <p:nvPr/>
        </p:nvSpPr>
        <p:spPr>
          <a:xfrm>
            <a:off x="0" y="923330"/>
            <a:ext cx="12192000" cy="5078313"/>
          </a:xfrm>
          <a:prstGeom prst="rect">
            <a:avLst/>
          </a:prstGeom>
          <a:noFill/>
        </p:spPr>
        <p:txBody>
          <a:bodyPr wrap="square" rtlCol="0">
            <a:spAutoFit/>
          </a:bodyPr>
          <a:lstStyle/>
          <a:p>
            <a:r>
              <a:rPr lang="en-US" dirty="0"/>
              <a:t>The conference started in February of 1945 even though the war hadn’t ended yet.</a:t>
            </a:r>
          </a:p>
          <a:p>
            <a:endParaRPr lang="en-US" dirty="0"/>
          </a:p>
          <a:p>
            <a:r>
              <a:rPr lang="en-US" dirty="0"/>
              <a:t>Winston Churchill, Franklin Roosevelt, and Joseph Stalin met at the Soviet Black Sea resort of Yalta.</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Here they agreed to divide Germany into zones of occupation controlled by the Allies and Germany would have to repay the Soviet Union for the loss of life and property.  </a:t>
            </a:r>
          </a:p>
          <a:p>
            <a:endParaRPr lang="en-US" dirty="0"/>
          </a:p>
          <a:p>
            <a:endParaRPr lang="en-US" dirty="0"/>
          </a:p>
          <a:p>
            <a:r>
              <a:rPr lang="en-US" dirty="0"/>
              <a:t>Stalin agreed to join the war against Japan.  He also agreed to allow free elections in Eastern Europe. (Churchill didn’t buy it, and he was right.)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9477"/>
            <a:ext cx="12191999" cy="2069123"/>
          </a:xfrm>
          <a:prstGeom prst="rect">
            <a:avLst/>
          </a:prstGeom>
        </p:spPr>
      </p:pic>
    </p:spTree>
    <p:extLst>
      <p:ext uri="{BB962C8B-B14F-4D97-AF65-F5344CB8AC3E}">
        <p14:creationId xmlns:p14="http://schemas.microsoft.com/office/powerpoint/2010/main" val="2809614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03031"/>
            <a:ext cx="12192000" cy="6463308"/>
          </a:xfrm>
          <a:prstGeom prst="rect">
            <a:avLst/>
          </a:prstGeom>
          <a:noFill/>
        </p:spPr>
        <p:txBody>
          <a:bodyPr wrap="square" rtlCol="0">
            <a:spAutoFit/>
          </a:bodyPr>
          <a:lstStyle/>
          <a:p>
            <a:r>
              <a:rPr lang="en-US" dirty="0"/>
              <a:t>In June of 1945 the U.S. and the U.S.S.R  temporarily set aside their differences and joined with 48 other countries to create the </a:t>
            </a:r>
            <a:r>
              <a:rPr lang="en-US" dirty="0">
                <a:solidFill>
                  <a:srgbClr val="FF0000"/>
                </a:solidFill>
              </a:rPr>
              <a:t>United Nations – </a:t>
            </a:r>
            <a:r>
              <a:rPr lang="en-US" dirty="0"/>
              <a:t>Which was intended to protect its members from aggression.</a:t>
            </a:r>
          </a:p>
          <a:p>
            <a:endParaRPr lang="en-US" dirty="0"/>
          </a:p>
          <a:p>
            <a:endParaRPr lang="en-US" dirty="0"/>
          </a:p>
          <a:p>
            <a:endParaRPr lang="en-US" dirty="0"/>
          </a:p>
          <a:p>
            <a:endParaRPr lang="en-US" dirty="0"/>
          </a:p>
          <a:p>
            <a:endParaRPr lang="en-US" dirty="0"/>
          </a:p>
          <a:p>
            <a:endParaRPr lang="en-US" dirty="0"/>
          </a:p>
          <a:p>
            <a:endParaRPr lang="en-US" dirty="0"/>
          </a:p>
          <a:p>
            <a:r>
              <a:rPr lang="en-US" dirty="0"/>
              <a:t>It was based in New York.</a:t>
            </a:r>
          </a:p>
          <a:p>
            <a:endParaRPr lang="en-US" dirty="0"/>
          </a:p>
          <a:p>
            <a:endParaRPr lang="en-US" dirty="0"/>
          </a:p>
          <a:p>
            <a:endParaRPr lang="en-US" dirty="0"/>
          </a:p>
          <a:p>
            <a:endParaRPr lang="en-US" dirty="0"/>
          </a:p>
          <a:p>
            <a:endParaRPr lang="en-US" dirty="0"/>
          </a:p>
          <a:p>
            <a:endParaRPr lang="en-US" dirty="0"/>
          </a:p>
          <a:p>
            <a:r>
              <a:rPr lang="en-US" dirty="0"/>
              <a:t>The Charter created a large governing body called the General Assembly.  There each member would cast its vote on a broad range of issues .  An 11 member “Security Council” had the real power to investigate and settle disputes.</a:t>
            </a:r>
          </a:p>
          <a:p>
            <a:endParaRPr lang="en-US" dirty="0"/>
          </a:p>
          <a:p>
            <a:endParaRPr lang="en-US" dirty="0"/>
          </a:p>
          <a:p>
            <a:endParaRPr lang="en-US" dirty="0"/>
          </a:p>
          <a:p>
            <a:r>
              <a:rPr lang="en-US" dirty="0"/>
              <a:t>The 5 permanent members of the UNSC were Britain, China, France, the U.S. and the Soviet Union.   Each one of them had to power to veto any UN action to prevent any members from voting as a bloc against any other member.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3698" y="759264"/>
            <a:ext cx="4288302" cy="3784601"/>
          </a:xfrm>
          <a:prstGeom prst="rect">
            <a:avLst/>
          </a:prstGeom>
        </p:spPr>
      </p:pic>
    </p:spTree>
    <p:extLst>
      <p:ext uri="{BB962C8B-B14F-4D97-AF65-F5344CB8AC3E}">
        <p14:creationId xmlns:p14="http://schemas.microsoft.com/office/powerpoint/2010/main" val="90118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28789"/>
            <a:ext cx="12191999" cy="4247317"/>
          </a:xfrm>
          <a:prstGeom prst="rect">
            <a:avLst/>
          </a:prstGeom>
          <a:noFill/>
        </p:spPr>
        <p:txBody>
          <a:bodyPr wrap="square" rtlCol="0">
            <a:spAutoFit/>
          </a:bodyPr>
          <a:lstStyle/>
          <a:p>
            <a:r>
              <a:rPr lang="en-US" dirty="0"/>
              <a:t>The U.S. and the U.S.S.R split sharply after the war, primarily because of the affect of the war on both nations.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The Soviet’s however lost 20 million people, including civilians (1 in 4 was injured or killed during the war), Many cities were totally destroyed as well.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4489704"/>
            <a:ext cx="3121152" cy="2368296"/>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21789" y="4066315"/>
            <a:ext cx="4235089" cy="2791685"/>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24356" y="465114"/>
            <a:ext cx="5223803" cy="3264877"/>
          </a:xfrm>
          <a:prstGeom prst="rect">
            <a:avLst/>
          </a:prstGeom>
        </p:spPr>
      </p:pic>
      <p:sp>
        <p:nvSpPr>
          <p:cNvPr id="5" name="Rectangle 4"/>
          <p:cNvSpPr/>
          <p:nvPr/>
        </p:nvSpPr>
        <p:spPr>
          <a:xfrm>
            <a:off x="0" y="1052118"/>
            <a:ext cx="6724356" cy="923330"/>
          </a:xfrm>
          <a:prstGeom prst="rect">
            <a:avLst/>
          </a:prstGeom>
        </p:spPr>
        <p:txBody>
          <a:bodyPr wrap="square">
            <a:spAutoFit/>
          </a:bodyPr>
          <a:lstStyle/>
          <a:p>
            <a:r>
              <a:rPr lang="en-US" dirty="0"/>
              <a:t>The U.S. had lost a little over 420,000 people but their factories and cities were untouched.  </a:t>
            </a:r>
          </a:p>
          <a:p>
            <a:endParaRPr lang="en-US" dirty="0"/>
          </a:p>
        </p:txBody>
      </p:sp>
    </p:spTree>
    <p:extLst>
      <p:ext uri="{BB962C8B-B14F-4D97-AF65-F5344CB8AC3E}">
        <p14:creationId xmlns:p14="http://schemas.microsoft.com/office/powerpoint/2010/main" val="1663523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07334" y="0"/>
            <a:ext cx="5068247"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The Iron Curtain </a:t>
            </a:r>
          </a:p>
        </p:txBody>
      </p:sp>
      <p:sp>
        <p:nvSpPr>
          <p:cNvPr id="3" name="TextBox 2"/>
          <p:cNvSpPr txBox="1"/>
          <p:nvPr/>
        </p:nvSpPr>
        <p:spPr>
          <a:xfrm>
            <a:off x="0" y="923330"/>
            <a:ext cx="6217920" cy="5078313"/>
          </a:xfrm>
          <a:prstGeom prst="rect">
            <a:avLst/>
          </a:prstGeom>
          <a:noFill/>
        </p:spPr>
        <p:txBody>
          <a:bodyPr wrap="square" rtlCol="0">
            <a:spAutoFit/>
          </a:bodyPr>
          <a:lstStyle/>
          <a:p>
            <a:r>
              <a:rPr lang="en-US" dirty="0"/>
              <a:t>A major goal of the Soviet Union was to shield itself from another invasion from the west.  Centuries of history told them to be wary of their western border.</a:t>
            </a:r>
          </a:p>
          <a:p>
            <a:endParaRPr lang="en-US" dirty="0"/>
          </a:p>
          <a:p>
            <a:endParaRPr lang="en-US" dirty="0"/>
          </a:p>
          <a:p>
            <a:endParaRPr lang="en-US" dirty="0"/>
          </a:p>
          <a:p>
            <a:endParaRPr lang="en-US" dirty="0"/>
          </a:p>
          <a:p>
            <a:r>
              <a:rPr lang="en-US" dirty="0"/>
              <a:t>As WWII was ending and the Soviets pushed the Nazis back across Eastern Europe they occupied the land they liberated.  </a:t>
            </a:r>
          </a:p>
          <a:p>
            <a:endParaRPr lang="en-US" dirty="0"/>
          </a:p>
          <a:p>
            <a:endParaRPr lang="en-US" dirty="0"/>
          </a:p>
          <a:p>
            <a:endParaRPr lang="en-US" dirty="0"/>
          </a:p>
          <a:p>
            <a:r>
              <a:rPr lang="en-US" dirty="0"/>
              <a:t>These newly liberated, and now soviet occupied countries, were seen by Stalin as a necessary buffer against aggression.  </a:t>
            </a:r>
          </a:p>
          <a:p>
            <a:endParaRPr lang="en-US" dirty="0"/>
          </a:p>
          <a:p>
            <a:r>
              <a:rPr lang="en-US" dirty="0"/>
              <a:t>He then promptly ignored his agreements at Yalta and installed or secured Communist governments in Albania, Bulgaria, Hungary, Czechoslovakia, Romania, Poland, and Yugoslavia</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82654" y="0"/>
            <a:ext cx="6409346" cy="6858000"/>
          </a:xfrm>
          <a:prstGeom prst="rect">
            <a:avLst/>
          </a:prstGeom>
        </p:spPr>
      </p:pic>
    </p:spTree>
    <p:extLst>
      <p:ext uri="{BB962C8B-B14F-4D97-AF65-F5344CB8AC3E}">
        <p14:creationId xmlns:p14="http://schemas.microsoft.com/office/powerpoint/2010/main" val="13362895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8789" y="180304"/>
            <a:ext cx="12063211" cy="6463308"/>
          </a:xfrm>
          <a:prstGeom prst="rect">
            <a:avLst/>
          </a:prstGeom>
          <a:noFill/>
        </p:spPr>
        <p:txBody>
          <a:bodyPr wrap="square" rtlCol="0">
            <a:spAutoFit/>
          </a:bodyPr>
          <a:lstStyle/>
          <a:p>
            <a:r>
              <a:rPr lang="en-US" dirty="0"/>
              <a:t>Roosevelt had died on April 12, 1945 and to new President Harry Truman, 			Stalin’s reluctance to allow free elections in Eastern European nations was a clear violation of those 			countries’ rights.</a:t>
            </a:r>
          </a:p>
          <a:p>
            <a:endParaRPr lang="en-US" dirty="0"/>
          </a:p>
          <a:p>
            <a:endParaRPr lang="en-US" dirty="0"/>
          </a:p>
          <a:p>
            <a:endParaRPr lang="en-US" dirty="0"/>
          </a:p>
          <a:p>
            <a:endParaRPr lang="en-US" dirty="0"/>
          </a:p>
          <a:p>
            <a:endParaRPr lang="en-US" dirty="0"/>
          </a:p>
          <a:p>
            <a:endParaRPr lang="en-US" dirty="0"/>
          </a:p>
          <a:p>
            <a:r>
              <a:rPr lang="en-US" dirty="0"/>
              <a:t>Truman, Stalin, and Churchill met at Potsdam Germany in July of 1945.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Truman pressed for free elections and Stalin refused.  The next day Stalin announced that Communism and Capitalism could not exist in the same world.</a:t>
            </a:r>
          </a:p>
          <a:p>
            <a:endParaRPr lang="en-US" dirty="0"/>
          </a:p>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3720" y="0"/>
            <a:ext cx="2020618" cy="2020618"/>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1482" y="2667000"/>
            <a:ext cx="2785403" cy="2785403"/>
          </a:xfrm>
          <a:prstGeom prst="rect">
            <a:avLst/>
          </a:prstGeom>
        </p:spPr>
      </p:pic>
    </p:spTree>
    <p:extLst>
      <p:ext uri="{BB962C8B-B14F-4D97-AF65-F5344CB8AC3E}">
        <p14:creationId xmlns:p14="http://schemas.microsoft.com/office/powerpoint/2010/main" val="3019474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86366"/>
            <a:ext cx="12192000" cy="6186309"/>
          </a:xfrm>
          <a:prstGeom prst="rect">
            <a:avLst/>
          </a:prstGeom>
          <a:noFill/>
        </p:spPr>
        <p:txBody>
          <a:bodyPr wrap="square" rtlCol="0">
            <a:spAutoFit/>
          </a:bodyPr>
          <a:lstStyle/>
          <a:p>
            <a:r>
              <a:rPr lang="en-US" b="1" dirty="0"/>
              <a:t>Europe was now divided between east and west.  </a:t>
            </a:r>
          </a:p>
          <a:p>
            <a:endParaRPr lang="en-US" dirty="0"/>
          </a:p>
          <a:p>
            <a:r>
              <a:rPr lang="en-US" dirty="0"/>
              <a:t>Germany had been split into 4 sections (Each controlled by one of the Allied powers).  The Soviets controlled the Eastern part that included the capital, Berlin.   Berlin was then divided as well.</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East Germany was renamed the German Democratic Republic and West Germany became known as the Federal Republic of Germany in 1949.  </a:t>
            </a:r>
          </a:p>
          <a:p>
            <a:endParaRPr lang="en-US" dirty="0"/>
          </a:p>
          <a:p>
            <a:endParaRPr lang="en-US" dirty="0"/>
          </a:p>
          <a:p>
            <a:r>
              <a:rPr lang="en-US" dirty="0"/>
              <a:t>Churchill then made a speech calling this division the “Iron Curtain.”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1644" y="1416660"/>
            <a:ext cx="4548188" cy="3642174"/>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506132"/>
            <a:ext cx="4248443" cy="36085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61914" y="5345723"/>
            <a:ext cx="1413343" cy="1512277"/>
          </a:xfrm>
          <a:prstGeom prst="rect">
            <a:avLst/>
          </a:prstGeom>
        </p:spPr>
      </p:pic>
    </p:spTree>
    <p:extLst>
      <p:ext uri="{BB962C8B-B14F-4D97-AF65-F5344CB8AC3E}">
        <p14:creationId xmlns:p14="http://schemas.microsoft.com/office/powerpoint/2010/main" val="23900435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3693319"/>
          </a:xfrm>
          <a:prstGeom prst="rect">
            <a:avLst/>
          </a:prstGeom>
          <a:noFill/>
        </p:spPr>
        <p:txBody>
          <a:bodyPr wrap="square" rtlCol="0">
            <a:spAutoFit/>
          </a:bodyPr>
          <a:lstStyle/>
          <a:p>
            <a:r>
              <a:rPr lang="en-US" dirty="0"/>
              <a:t>The United states then adopts a foreign policy called “containment.”</a:t>
            </a:r>
          </a:p>
          <a:p>
            <a:endParaRPr lang="en-US" dirty="0"/>
          </a:p>
          <a:p>
            <a:endParaRPr lang="en-US" dirty="0"/>
          </a:p>
          <a:p>
            <a:r>
              <a:rPr lang="en-US" dirty="0"/>
              <a:t>This policy was directed at blocking Soviet influence and stopping the expansion of Communism in Europe, and eventually, in Asia as well.</a:t>
            </a:r>
          </a:p>
          <a:p>
            <a:endParaRPr lang="en-US" dirty="0"/>
          </a:p>
          <a:p>
            <a:endParaRPr lang="en-US" dirty="0"/>
          </a:p>
          <a:p>
            <a:endParaRPr lang="en-US" dirty="0"/>
          </a:p>
          <a:p>
            <a:endParaRPr lang="en-US" dirty="0"/>
          </a:p>
          <a:p>
            <a:endParaRPr lang="en-US" dirty="0"/>
          </a:p>
          <a:p>
            <a:endParaRPr lang="en-US" dirty="0"/>
          </a:p>
          <a:p>
            <a:endParaRPr lang="en-US" dirty="0"/>
          </a:p>
          <a:p>
            <a:r>
              <a:rPr lang="en-US" dirty="0"/>
              <a:t>Policies included forming alliances and helping weak countries resist Soviet advances.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3234" y="1169195"/>
            <a:ext cx="4078766" cy="5688806"/>
          </a:xfrm>
          <a:prstGeom prst="rect">
            <a:avLst/>
          </a:prstGeom>
        </p:spPr>
      </p:pic>
    </p:spTree>
    <p:extLst>
      <p:ext uri="{BB962C8B-B14F-4D97-AF65-F5344CB8AC3E}">
        <p14:creationId xmlns:p14="http://schemas.microsoft.com/office/powerpoint/2010/main" val="3041088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86264" y="0"/>
            <a:ext cx="6122510"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The Truman Doctrine</a:t>
            </a:r>
          </a:p>
        </p:txBody>
      </p:sp>
      <p:sp>
        <p:nvSpPr>
          <p:cNvPr id="3" name="TextBox 2"/>
          <p:cNvSpPr txBox="1"/>
          <p:nvPr/>
        </p:nvSpPr>
        <p:spPr>
          <a:xfrm>
            <a:off x="0" y="1390918"/>
            <a:ext cx="12195583" cy="646331"/>
          </a:xfrm>
          <a:prstGeom prst="rect">
            <a:avLst/>
          </a:prstGeom>
          <a:noFill/>
        </p:spPr>
        <p:txBody>
          <a:bodyPr wrap="square" rtlCol="0">
            <a:spAutoFit/>
          </a:bodyPr>
          <a:lstStyle/>
          <a:p>
            <a:r>
              <a:rPr lang="en-US" dirty="0"/>
              <a:t>Truman came up with a plan to give aid to countries that were resisting Communism.  Even though many people protest the U.S’ continued involvement in European affairs Congress immediately authorized more than $400 million in aid to Turkey and Greece.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7601" y="1992961"/>
            <a:ext cx="4979962" cy="4865039"/>
          </a:xfrm>
          <a:prstGeom prst="rect">
            <a:avLst/>
          </a:prstGeom>
        </p:spPr>
      </p:pic>
    </p:spTree>
    <p:extLst>
      <p:ext uri="{BB962C8B-B14F-4D97-AF65-F5344CB8AC3E}">
        <p14:creationId xmlns:p14="http://schemas.microsoft.com/office/powerpoint/2010/main" val="1027800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11374" y="0"/>
            <a:ext cx="5195012"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The Marshall Plan</a:t>
            </a:r>
          </a:p>
        </p:txBody>
      </p:sp>
      <p:sp>
        <p:nvSpPr>
          <p:cNvPr id="3" name="TextBox 2"/>
          <p:cNvSpPr txBox="1"/>
          <p:nvPr/>
        </p:nvSpPr>
        <p:spPr>
          <a:xfrm>
            <a:off x="0" y="786403"/>
            <a:ext cx="12192000" cy="5909310"/>
          </a:xfrm>
          <a:prstGeom prst="rect">
            <a:avLst/>
          </a:prstGeom>
          <a:noFill/>
        </p:spPr>
        <p:txBody>
          <a:bodyPr wrap="square" rtlCol="0">
            <a:spAutoFit/>
          </a:bodyPr>
          <a:lstStyle/>
          <a:p>
            <a:r>
              <a:rPr lang="en-US" dirty="0"/>
              <a:t>In 1947 Secretary of State George Marshall 		             proposed that the US give aid to needy European countries.</a:t>
            </a:r>
          </a:p>
          <a:p>
            <a:endParaRPr lang="en-US" dirty="0"/>
          </a:p>
          <a:p>
            <a:endParaRPr lang="en-US" dirty="0"/>
          </a:p>
          <a:p>
            <a:endParaRPr lang="en-US" dirty="0"/>
          </a:p>
          <a:p>
            <a:endParaRPr lang="en-US" dirty="0"/>
          </a:p>
          <a:p>
            <a:endParaRPr lang="en-US" dirty="0"/>
          </a:p>
          <a:p>
            <a:endParaRPr lang="en-US" dirty="0"/>
          </a:p>
          <a:p>
            <a:endParaRPr lang="en-US" dirty="0"/>
          </a:p>
          <a:p>
            <a:r>
              <a:rPr lang="en-US" dirty="0"/>
              <a:t>This plan would provide food, machinery, and other materials needed to rebuild Western Europe.  </a:t>
            </a:r>
          </a:p>
          <a:p>
            <a:r>
              <a:rPr lang="en-US" dirty="0"/>
              <a:t>As Congress debated the 12.5 billion dollar program, the Soviets took power in Czechoslovakia.  Congress immediately voted approval.</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It was a spectacular success and even once-communist countries got aid when they broke away from Communist control.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06239" y="923330"/>
            <a:ext cx="2014611" cy="211529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097" y="3898802"/>
            <a:ext cx="1962150" cy="23241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5530" y="3898802"/>
            <a:ext cx="1962150" cy="23241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7963" y="3898802"/>
            <a:ext cx="1962150" cy="2324100"/>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34697" y="3868351"/>
            <a:ext cx="1962150" cy="2324100"/>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2405" y="3898802"/>
            <a:ext cx="1962150" cy="2324100"/>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0255" y="3929253"/>
            <a:ext cx="1962150" cy="2324100"/>
          </a:xfrm>
          <a:prstGeom prst="rect">
            <a:avLst/>
          </a:prstGeom>
        </p:spPr>
      </p:pic>
    </p:spTree>
    <p:extLst>
      <p:ext uri="{BB962C8B-B14F-4D97-AF65-F5344CB8AC3E}">
        <p14:creationId xmlns:p14="http://schemas.microsoft.com/office/powerpoint/2010/main" val="16246866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95144" y="0"/>
            <a:ext cx="4753225" cy="923330"/>
          </a:xfrm>
          <a:prstGeom prst="rect">
            <a:avLst/>
          </a:prstGeom>
          <a:noFill/>
        </p:spPr>
        <p:txBody>
          <a:bodyPr wrap="none" lIns="91440" tIns="45720" rIns="91440" bIns="45720">
            <a:spAutoFit/>
          </a:bodyPr>
          <a:lstStyle/>
          <a:p>
            <a:pPr algn="ctr"/>
            <a:r>
              <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The Berlin Airlift</a:t>
            </a:r>
          </a:p>
        </p:txBody>
      </p:sp>
      <p:sp>
        <p:nvSpPr>
          <p:cNvPr id="3" name="TextBox 2"/>
          <p:cNvSpPr txBox="1"/>
          <p:nvPr/>
        </p:nvSpPr>
        <p:spPr>
          <a:xfrm>
            <a:off x="0" y="1223493"/>
            <a:ext cx="12192000" cy="5355312"/>
          </a:xfrm>
          <a:prstGeom prst="rect">
            <a:avLst/>
          </a:prstGeom>
          <a:noFill/>
        </p:spPr>
        <p:txBody>
          <a:bodyPr wrap="square" rtlCol="0">
            <a:spAutoFit/>
          </a:bodyPr>
          <a:lstStyle/>
          <a:p>
            <a:r>
              <a:rPr lang="en-US" dirty="0"/>
              <a:t>The US and its allies clashed with the Soviet Union over </a:t>
            </a:r>
            <a:r>
              <a:rPr lang="en-US" dirty="0" err="1"/>
              <a:t>Germay</a:t>
            </a:r>
            <a:r>
              <a:rPr lang="en-US" dirty="0"/>
              <a:t>.  </a:t>
            </a:r>
          </a:p>
          <a:p>
            <a:endParaRPr lang="en-US" dirty="0"/>
          </a:p>
          <a:p>
            <a:r>
              <a:rPr lang="en-US" dirty="0"/>
              <a:t>The Soviets wanted to keep Germany weak and divided, but in 1948 France, Britain, and the U.S. decided to withdraw their forces from the Western part of the country and allow it to form into a united nation.   The Soviets responded by basically holding Berlin hostage.</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The Soviets cut off highway, water, and rail traffic into Berlin’s western zones.  Stalin figured the west would surrender and either give up West Berlin to him or give up the idea of a reunified Germany.  Instead American and British officials flew food and supplies into Berlin for nearly 11 months.  In May of 1949 the Soviets lifted the blockade.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1610" y="2485431"/>
            <a:ext cx="4119665" cy="321139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8024" y="2452329"/>
            <a:ext cx="2452234" cy="3244494"/>
          </a:xfrm>
          <a:prstGeom prst="rect">
            <a:avLst/>
          </a:prstGeom>
        </p:spPr>
      </p:pic>
    </p:spTree>
    <p:extLst>
      <p:ext uri="{BB962C8B-B14F-4D97-AF65-F5344CB8AC3E}">
        <p14:creationId xmlns:p14="http://schemas.microsoft.com/office/powerpoint/2010/main" val="2858547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597683" cy="6858000"/>
          </a:xfrm>
          <a:prstGeom prst="rect">
            <a:avLst/>
          </a:prstGeom>
        </p:spPr>
      </p:pic>
      <p:sp>
        <p:nvSpPr>
          <p:cNvPr id="2" name="Rectangle 1"/>
          <p:cNvSpPr/>
          <p:nvPr/>
        </p:nvSpPr>
        <p:spPr>
          <a:xfrm>
            <a:off x="1433095" y="2967335"/>
            <a:ext cx="9325823"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The Cold War Divides the World</a:t>
            </a:r>
          </a:p>
        </p:txBody>
      </p:sp>
    </p:spTree>
    <p:extLst>
      <p:ext uri="{BB962C8B-B14F-4D97-AF65-F5344CB8AC3E}">
        <p14:creationId xmlns:p14="http://schemas.microsoft.com/office/powerpoint/2010/main" val="36559583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5252" b="3211"/>
          <a:stretch/>
        </p:blipFill>
        <p:spPr>
          <a:xfrm>
            <a:off x="7976382" y="3870571"/>
            <a:ext cx="4215618" cy="2987429"/>
          </a:xfrm>
          <a:prstGeom prst="rect">
            <a:avLst/>
          </a:prstGeom>
        </p:spPr>
      </p:pic>
      <p:sp>
        <p:nvSpPr>
          <p:cNvPr id="2" name="TextBox 1"/>
          <p:cNvSpPr txBox="1"/>
          <p:nvPr/>
        </p:nvSpPr>
        <p:spPr>
          <a:xfrm>
            <a:off x="0" y="0"/>
            <a:ext cx="12192000" cy="4247317"/>
          </a:xfrm>
          <a:prstGeom prst="rect">
            <a:avLst/>
          </a:prstGeom>
          <a:noFill/>
        </p:spPr>
        <p:txBody>
          <a:bodyPr wrap="square" rtlCol="0">
            <a:spAutoFit/>
          </a:bodyPr>
          <a:lstStyle/>
          <a:p>
            <a:r>
              <a:rPr lang="en-US" dirty="0"/>
              <a:t>After the Berlin blockade, Western Europe was afraid of soviet aggression.  </a:t>
            </a:r>
          </a:p>
          <a:p>
            <a:endParaRPr lang="en-US" dirty="0"/>
          </a:p>
          <a:p>
            <a:r>
              <a:rPr lang="en-US" dirty="0"/>
              <a:t>As a result, 10 western European  nations joined with the U.S. and Canada  in 1949 to form a defensive military alliance called </a:t>
            </a:r>
            <a:r>
              <a:rPr lang="en-US" dirty="0">
                <a:solidFill>
                  <a:srgbClr val="FF0000"/>
                </a:solidFill>
              </a:rPr>
              <a:t>NATO (North Atlantic Treaty Organization) </a:t>
            </a:r>
            <a:r>
              <a:rPr lang="en-US" dirty="0"/>
              <a:t>An attack on any NATO member would be met with armed force by all member nations.</a:t>
            </a: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r>
              <a:rPr lang="en-US" dirty="0"/>
              <a:t>The Soviets saw NATO as a threat and created its own alliance in 1955 called the </a:t>
            </a:r>
            <a:r>
              <a:rPr lang="en-US" dirty="0">
                <a:solidFill>
                  <a:srgbClr val="FF0000"/>
                </a:solidFill>
              </a:rPr>
              <a:t>Warsaw Pact.  </a:t>
            </a:r>
            <a:r>
              <a:rPr lang="en-US" dirty="0"/>
              <a:t>The Warsaw Pact included the Soviet Union, East Germany, Czechoslovakia, Poland, Hungary, Romania, Bulgaria, and Albania.</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37138"/>
            <a:ext cx="7371471" cy="2414157"/>
          </a:xfrm>
          <a:prstGeom prst="rect">
            <a:avLst/>
          </a:prstGeom>
        </p:spPr>
      </p:pic>
    </p:spTree>
    <p:extLst>
      <p:ext uri="{BB962C8B-B14F-4D97-AF65-F5344CB8AC3E}">
        <p14:creationId xmlns:p14="http://schemas.microsoft.com/office/powerpoint/2010/main" val="6569460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03699" y="0"/>
            <a:ext cx="4540667" cy="923330"/>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The Berlin Wall</a:t>
            </a:r>
          </a:p>
        </p:txBody>
      </p:sp>
      <p:sp>
        <p:nvSpPr>
          <p:cNvPr id="3" name="TextBox 2"/>
          <p:cNvSpPr txBox="1"/>
          <p:nvPr/>
        </p:nvSpPr>
        <p:spPr>
          <a:xfrm>
            <a:off x="206062" y="1326524"/>
            <a:ext cx="6914522" cy="2862322"/>
          </a:xfrm>
          <a:prstGeom prst="rect">
            <a:avLst/>
          </a:prstGeom>
          <a:noFill/>
        </p:spPr>
        <p:txBody>
          <a:bodyPr wrap="none" rtlCol="0">
            <a:spAutoFit/>
          </a:bodyPr>
          <a:lstStyle/>
          <a:p>
            <a:r>
              <a:rPr lang="en-US" dirty="0"/>
              <a:t>In 1961 the East Germans built a wall to separate East and West Berlin.  </a:t>
            </a:r>
          </a:p>
          <a:p>
            <a:endParaRPr lang="en-US" dirty="0"/>
          </a:p>
          <a:p>
            <a:endParaRPr lang="en-US" dirty="0"/>
          </a:p>
          <a:p>
            <a:endParaRPr lang="en-US" dirty="0"/>
          </a:p>
          <a:p>
            <a:endParaRPr lang="en-US" dirty="0"/>
          </a:p>
          <a:p>
            <a:endParaRPr lang="en-US" dirty="0"/>
          </a:p>
          <a:p>
            <a:endParaRPr lang="en-US" dirty="0"/>
          </a:p>
          <a:p>
            <a:endParaRPr lang="en-US" dirty="0"/>
          </a:p>
          <a:p>
            <a:r>
              <a:rPr lang="en-US" dirty="0"/>
              <a:t>The Berlin Wall ended up coming to symbolize a divided world.  </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38235" y="2182286"/>
            <a:ext cx="6053765" cy="3820948"/>
          </a:xfrm>
          <a:prstGeom prst="rect">
            <a:avLst/>
          </a:prstGeom>
        </p:spPr>
      </p:pic>
    </p:spTree>
    <p:extLst>
      <p:ext uri="{BB962C8B-B14F-4D97-AF65-F5344CB8AC3E}">
        <p14:creationId xmlns:p14="http://schemas.microsoft.com/office/powerpoint/2010/main" val="1443718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65521" y="0"/>
            <a:ext cx="7621575"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The Threat of Nuclear War</a:t>
            </a:r>
          </a:p>
        </p:txBody>
      </p:sp>
      <p:sp>
        <p:nvSpPr>
          <p:cNvPr id="3" name="TextBox 2"/>
          <p:cNvSpPr txBox="1"/>
          <p:nvPr/>
        </p:nvSpPr>
        <p:spPr>
          <a:xfrm>
            <a:off x="1" y="1481070"/>
            <a:ext cx="8229599" cy="3139321"/>
          </a:xfrm>
          <a:prstGeom prst="rect">
            <a:avLst/>
          </a:prstGeom>
          <a:noFill/>
        </p:spPr>
        <p:txBody>
          <a:bodyPr wrap="square" rtlCol="0">
            <a:spAutoFit/>
          </a:bodyPr>
          <a:lstStyle/>
          <a:p>
            <a:r>
              <a:rPr lang="en-US" dirty="0"/>
              <a:t>The Cold War  threatened to destroy the world.    </a:t>
            </a:r>
          </a:p>
          <a:p>
            <a:endParaRPr lang="en-US" dirty="0"/>
          </a:p>
          <a:p>
            <a:endParaRPr lang="en-US" dirty="0"/>
          </a:p>
          <a:p>
            <a:endParaRPr lang="en-US" dirty="0"/>
          </a:p>
          <a:p>
            <a:r>
              <a:rPr lang="en-US" dirty="0"/>
              <a:t>The U.S. already had atomic weapons and in 1949 the Soviet Union detonated RDS-1.</a:t>
            </a:r>
          </a:p>
          <a:p>
            <a:endParaRPr lang="en-US" dirty="0"/>
          </a:p>
          <a:p>
            <a:endParaRPr lang="en-US" dirty="0"/>
          </a:p>
          <a:p>
            <a:r>
              <a:rPr lang="en-US" dirty="0"/>
              <a:t>President Truman was determined to develop a more deadly weapon before the Soviets could, and in 1950 he authorized work on a thermonuclear weapon called the H-Bomb.  The hydrogen bomb would be thousands of times more powerful than the A-bomb.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7564" y="1481070"/>
            <a:ext cx="2857500" cy="16002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7564" y="3081269"/>
            <a:ext cx="4134436" cy="371657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76739" y="1007737"/>
            <a:ext cx="2857500" cy="1600200"/>
          </a:xfrm>
          <a:prstGeom prst="rect">
            <a:avLst/>
          </a:prstGeom>
        </p:spPr>
      </p:pic>
    </p:spTree>
    <p:extLst>
      <p:ext uri="{BB962C8B-B14F-4D97-AF65-F5344CB8AC3E}">
        <p14:creationId xmlns:p14="http://schemas.microsoft.com/office/powerpoint/2010/main" val="10022334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12192001" cy="6740307"/>
          </a:xfrm>
          <a:prstGeom prst="rect">
            <a:avLst/>
          </a:prstGeom>
          <a:noFill/>
        </p:spPr>
        <p:txBody>
          <a:bodyPr wrap="square" lIns="91440" tIns="45720" rIns="91440" bIns="45720">
            <a:spAutoFit/>
          </a:bodyPr>
          <a:lstStyle/>
          <a:p>
            <a:r>
              <a:rPr lang="en-US" sz="5400" b="0" cap="none" spc="0" dirty="0">
                <a:ln w="0"/>
                <a:solidFill>
                  <a:schemeClr val="tx1"/>
                </a:solidFill>
                <a:effectLst>
                  <a:outerShdw blurRad="38100" dist="19050" dir="2700000" algn="tl" rotWithShape="0">
                    <a:schemeClr val="dk1">
                      <a:alpha val="40000"/>
                    </a:schemeClr>
                  </a:outerShdw>
                </a:effectLst>
              </a:rPr>
              <a:t>Atomic bombs use fission, or the breaking apart, of large atoms of Uranium or Plutonium.</a:t>
            </a:r>
          </a:p>
          <a:p>
            <a:endParaRPr lang="en-US" sz="5400" dirty="0">
              <a:ln w="0"/>
              <a:effectLst>
                <a:outerShdw blurRad="38100" dist="19050" dir="2700000" algn="tl" rotWithShape="0">
                  <a:schemeClr val="dk1">
                    <a:alpha val="40000"/>
                  </a:schemeClr>
                </a:outerShdw>
              </a:effectLst>
            </a:endParaRPr>
          </a:p>
          <a:p>
            <a:endParaRPr lang="en-US" sz="5400" b="0" cap="none" spc="0" dirty="0">
              <a:ln w="0"/>
              <a:solidFill>
                <a:schemeClr val="tx1"/>
              </a:solidFill>
              <a:effectLst>
                <a:outerShdw blurRad="38100" dist="19050" dir="2700000" algn="tl" rotWithShape="0">
                  <a:schemeClr val="dk1">
                    <a:alpha val="40000"/>
                  </a:schemeClr>
                </a:outerShdw>
              </a:effectLst>
            </a:endParaRPr>
          </a:p>
          <a:p>
            <a:r>
              <a:rPr lang="en-US" sz="5400" dirty="0">
                <a:ln w="0"/>
                <a:effectLst>
                  <a:outerShdw blurRad="38100" dist="19050" dir="2700000" algn="tl" rotWithShape="0">
                    <a:schemeClr val="dk1">
                      <a:alpha val="40000"/>
                    </a:schemeClr>
                  </a:outerShdw>
                </a:effectLst>
              </a:rPr>
              <a:t>Hydrogen bombs rely on fusion, or the joining together, of long chains of atoms to create their power</a:t>
            </a:r>
          </a:p>
        </p:txBody>
      </p:sp>
    </p:spTree>
    <p:extLst>
      <p:ext uri="{BB962C8B-B14F-4D97-AF65-F5344CB8AC3E}">
        <p14:creationId xmlns:p14="http://schemas.microsoft.com/office/powerpoint/2010/main" val="20674638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1538" y="2819978"/>
            <a:ext cx="6330462" cy="4038022"/>
          </a:xfrm>
          <a:prstGeom prst="rect">
            <a:avLst/>
          </a:prstGeom>
        </p:spPr>
      </p:pic>
      <p:sp>
        <p:nvSpPr>
          <p:cNvPr id="2" name="TextBox 1"/>
          <p:cNvSpPr txBox="1"/>
          <p:nvPr/>
        </p:nvSpPr>
        <p:spPr>
          <a:xfrm>
            <a:off x="0" y="141668"/>
            <a:ext cx="12191999" cy="923330"/>
          </a:xfrm>
          <a:prstGeom prst="rect">
            <a:avLst/>
          </a:prstGeom>
          <a:noFill/>
        </p:spPr>
        <p:txBody>
          <a:bodyPr wrap="square" rtlCol="0">
            <a:spAutoFit/>
          </a:bodyPr>
          <a:lstStyle/>
          <a:p>
            <a:r>
              <a:rPr lang="en-US" dirty="0"/>
              <a:t>In 1952 the U.S. tested the first Hydrogen bomb.</a:t>
            </a:r>
          </a:p>
          <a:p>
            <a:endParaRPr lang="en-US" dirty="0"/>
          </a:p>
          <a:p>
            <a:r>
              <a:rPr lang="en-US" dirty="0"/>
              <a:t>In 1953 the soviets exploded a hydrogen bomb.  In 1961 they detonated Tsar </a:t>
            </a:r>
            <a:r>
              <a:rPr lang="en-US" dirty="0" err="1"/>
              <a:t>Bomba</a:t>
            </a:r>
            <a:r>
              <a:rPr lang="en-US" dirty="0"/>
              <a:t>, a massive Hydrogen weapon. </a:t>
            </a:r>
          </a:p>
        </p:txBody>
      </p:sp>
      <p:pic>
        <p:nvPicPr>
          <p:cNvPr id="4" name="Real Tsar Bomba Footag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 y="1222131"/>
            <a:ext cx="7047350" cy="3429000"/>
          </a:xfrm>
          <a:prstGeom prst="rect">
            <a:avLst/>
          </a:prstGeom>
        </p:spPr>
      </p:pic>
    </p:spTree>
    <p:extLst>
      <p:ext uri="{BB962C8B-B14F-4D97-AF65-F5344CB8AC3E}">
        <p14:creationId xmlns:p14="http://schemas.microsoft.com/office/powerpoint/2010/main" val="42136338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078126"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latin typeface="AR DESTINE" panose="02000000000000000000" pitchFamily="2" charset="0"/>
              </a:rPr>
              <a:t>Space, The Final Frontier…</a:t>
            </a:r>
          </a:p>
        </p:txBody>
      </p:sp>
      <p:sp>
        <p:nvSpPr>
          <p:cNvPr id="3" name="TextBox 2"/>
          <p:cNvSpPr txBox="1"/>
          <p:nvPr/>
        </p:nvSpPr>
        <p:spPr>
          <a:xfrm>
            <a:off x="0" y="1262130"/>
            <a:ext cx="12192000" cy="369332"/>
          </a:xfrm>
          <a:prstGeom prst="rect">
            <a:avLst/>
          </a:prstGeom>
          <a:noFill/>
        </p:spPr>
        <p:txBody>
          <a:bodyPr wrap="square" rtlCol="0">
            <a:spAutoFit/>
          </a:bodyPr>
          <a:lstStyle/>
          <a:p>
            <a:r>
              <a:rPr lang="en-US" dirty="0"/>
              <a:t>The Cold War now moves to the skies and science and technology education programs in the US and USSR are changed forever.</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72529"/>
            <a:ext cx="12192000" cy="5085471"/>
          </a:xfrm>
          <a:prstGeom prst="rect">
            <a:avLst/>
          </a:prstGeom>
        </p:spPr>
      </p:pic>
    </p:spTree>
    <p:extLst>
      <p:ext uri="{BB962C8B-B14F-4D97-AF65-F5344CB8AC3E}">
        <p14:creationId xmlns:p14="http://schemas.microsoft.com/office/powerpoint/2010/main" val="3709074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44699"/>
            <a:ext cx="12192000" cy="4801314"/>
          </a:xfrm>
          <a:prstGeom prst="rect">
            <a:avLst/>
          </a:prstGeom>
          <a:noFill/>
        </p:spPr>
        <p:txBody>
          <a:bodyPr wrap="square" rtlCol="0">
            <a:spAutoFit/>
          </a:bodyPr>
          <a:lstStyle/>
          <a:p>
            <a:r>
              <a:rPr lang="en-US" dirty="0"/>
              <a:t>August 1957 – The Soviets announce that they have developed an Intercontinental Ballistic Missile or ICBM.  This rocket, like its name states, could travel huge distances.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October 4, 1957 – the Soviets launch Sputnik, an unmanned satellite into space.  </a:t>
            </a:r>
          </a:p>
          <a:p>
            <a:endParaRPr lang="en-US" dirty="0"/>
          </a:p>
          <a:p>
            <a:endParaRPr lang="en-US" dirty="0"/>
          </a:p>
          <a:p>
            <a:endParaRPr lang="en-US" dirty="0"/>
          </a:p>
          <a:p>
            <a:endParaRPr lang="en-US" dirty="0"/>
          </a:p>
          <a:p>
            <a:r>
              <a:rPr lang="en-US" dirty="0"/>
              <a:t>The US government poured money into Science and Tech education and a year later, the US launched their first satellite.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1475" y="634658"/>
            <a:ext cx="1914525" cy="238125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3481" y="1488891"/>
            <a:ext cx="3747282" cy="3054034"/>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1748" y="4981575"/>
            <a:ext cx="2438400" cy="1876425"/>
          </a:xfrm>
          <a:prstGeom prst="rect">
            <a:avLst/>
          </a:prstGeom>
        </p:spPr>
      </p:pic>
    </p:spTree>
    <p:extLst>
      <p:ext uri="{BB962C8B-B14F-4D97-AF65-F5344CB8AC3E}">
        <p14:creationId xmlns:p14="http://schemas.microsoft.com/office/powerpoint/2010/main" val="21737704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8438" y="3474190"/>
            <a:ext cx="2407340" cy="2697381"/>
          </a:xfrm>
          <a:prstGeom prst="rect">
            <a:avLst/>
          </a:prstGeom>
        </p:spPr>
      </p:pic>
      <p:sp>
        <p:nvSpPr>
          <p:cNvPr id="2" name="TextBox 1"/>
          <p:cNvSpPr txBox="1"/>
          <p:nvPr/>
        </p:nvSpPr>
        <p:spPr>
          <a:xfrm>
            <a:off x="-87259" y="0"/>
            <a:ext cx="12296431" cy="3970318"/>
          </a:xfrm>
          <a:prstGeom prst="rect">
            <a:avLst/>
          </a:prstGeom>
          <a:noFill/>
        </p:spPr>
        <p:txBody>
          <a:bodyPr wrap="square" rtlCol="0">
            <a:spAutoFit/>
          </a:bodyPr>
          <a:lstStyle/>
          <a:p>
            <a:r>
              <a:rPr lang="en-US" dirty="0"/>
              <a:t>In 1955 Eisenhower had suggested that the US and USSR be able to fly over each other’s territory to guard against a nuclear attack</a:t>
            </a:r>
          </a:p>
          <a:p>
            <a:endParaRPr lang="en-US" dirty="0"/>
          </a:p>
          <a:p>
            <a:endParaRPr lang="en-US" dirty="0"/>
          </a:p>
          <a:p>
            <a:r>
              <a:rPr lang="en-US" dirty="0"/>
              <a:t>The Soviets say no and in 1960 the CIA started flying secret, high-altitude, spy flights over Soviet territory in U-2 spy planes.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In May of 1960, Francis Gary Powers			 was captured after being shot down in his U-2 over Russia.  </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8438" y="1219821"/>
            <a:ext cx="4954657" cy="2254369"/>
          </a:xfrm>
          <a:prstGeom prst="rect">
            <a:avLst/>
          </a:prstGeom>
        </p:spPr>
      </p:pic>
    </p:spTree>
    <p:extLst>
      <p:ext uri="{BB962C8B-B14F-4D97-AF65-F5344CB8AC3E}">
        <p14:creationId xmlns:p14="http://schemas.microsoft.com/office/powerpoint/2010/main" val="41245929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72810" cy="4893972"/>
          </a:xfrm>
          <a:prstGeom prst="rect">
            <a:avLst/>
          </a:prstGeom>
        </p:spPr>
      </p:pic>
    </p:spTree>
    <p:extLst>
      <p:ext uri="{BB962C8B-B14F-4D97-AF65-F5344CB8AC3E}">
        <p14:creationId xmlns:p14="http://schemas.microsoft.com/office/powerpoint/2010/main" val="13089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37100" y="0"/>
            <a:ext cx="9608720" cy="1754326"/>
          </a:xfrm>
          <a:prstGeom prst="rect">
            <a:avLst/>
          </a:prstGeom>
          <a:noFill/>
        </p:spPr>
        <p:txBody>
          <a:bodyPr wrap="none" lIns="91440" tIns="45720" rIns="91440" bIns="45720">
            <a:spAutoFit/>
          </a:bodyPr>
          <a:lstStyle/>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Communists tak</a:t>
            </a:r>
            <a:r>
              <a:rPr lang="en-US"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e Power in China</a:t>
            </a:r>
          </a:p>
          <a:p>
            <a:pPr algn="ctr"/>
            <a:endPar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
        <p:nvSpPr>
          <p:cNvPr id="3" name="TextBox 2"/>
          <p:cNvSpPr txBox="1"/>
          <p:nvPr/>
        </p:nvSpPr>
        <p:spPr>
          <a:xfrm>
            <a:off x="0" y="1545465"/>
            <a:ext cx="5446643" cy="5632311"/>
          </a:xfrm>
          <a:prstGeom prst="rect">
            <a:avLst/>
          </a:prstGeom>
          <a:noFill/>
        </p:spPr>
        <p:txBody>
          <a:bodyPr wrap="square" rtlCol="0">
            <a:spAutoFit/>
          </a:bodyPr>
          <a:lstStyle/>
          <a:p>
            <a:r>
              <a:rPr lang="en-US" dirty="0"/>
              <a:t>Under Mao Zedong, the Communists had a stronghold in northwestern China.  </a:t>
            </a:r>
          </a:p>
          <a:p>
            <a:endParaRPr lang="en-US" dirty="0"/>
          </a:p>
          <a:p>
            <a:endParaRPr lang="en-US" dirty="0"/>
          </a:p>
          <a:p>
            <a:endParaRPr lang="en-US" dirty="0"/>
          </a:p>
          <a:p>
            <a:endParaRPr lang="en-US" dirty="0"/>
          </a:p>
          <a:p>
            <a:endParaRPr lang="en-US" dirty="0"/>
          </a:p>
          <a:p>
            <a:endParaRPr lang="en-US" dirty="0"/>
          </a:p>
          <a:p>
            <a:r>
              <a:rPr lang="en-US" dirty="0"/>
              <a:t>From there they led mobilized peasant guerilla war against the Japanese in the northeast.</a:t>
            </a:r>
          </a:p>
          <a:p>
            <a:endParaRPr lang="en-US" dirty="0"/>
          </a:p>
          <a:p>
            <a:endParaRPr lang="en-US" dirty="0"/>
          </a:p>
          <a:p>
            <a:endParaRPr lang="en-US" dirty="0"/>
          </a:p>
          <a:p>
            <a:endParaRPr lang="en-US" dirty="0"/>
          </a:p>
          <a:p>
            <a:endParaRPr lang="en-US" dirty="0"/>
          </a:p>
          <a:p>
            <a:endParaRPr lang="en-US" dirty="0"/>
          </a:p>
          <a:p>
            <a:endParaRPr lang="en-US" dirty="0"/>
          </a:p>
          <a:p>
            <a:r>
              <a:rPr lang="en-US" dirty="0"/>
              <a:t>The communists won the support of peasants with literacy movements and increased food production plans.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1271" y="1679052"/>
            <a:ext cx="7500730" cy="4892223"/>
          </a:xfrm>
          <a:prstGeom prst="rect">
            <a:avLst/>
          </a:prstGeom>
        </p:spPr>
      </p:pic>
    </p:spTree>
    <p:extLst>
      <p:ext uri="{BB962C8B-B14F-4D97-AF65-F5344CB8AC3E}">
        <p14:creationId xmlns:p14="http://schemas.microsoft.com/office/powerpoint/2010/main" val="22088758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1999" cy="5078313"/>
          </a:xfrm>
          <a:prstGeom prst="rect">
            <a:avLst/>
          </a:prstGeom>
          <a:noFill/>
        </p:spPr>
        <p:txBody>
          <a:bodyPr wrap="square" rtlCol="0">
            <a:spAutoFit/>
          </a:bodyPr>
          <a:lstStyle/>
          <a:p>
            <a:r>
              <a:rPr lang="en-US" dirty="0"/>
              <a:t>At the same time, the Nationalists, led by Jiang Jieshi 			were powerful in the southwestern part of china.</a:t>
            </a:r>
          </a:p>
          <a:p>
            <a:endParaRPr lang="en-US" dirty="0"/>
          </a:p>
          <a:p>
            <a:endParaRPr lang="en-US" dirty="0"/>
          </a:p>
          <a:p>
            <a:endParaRPr lang="en-US" dirty="0"/>
          </a:p>
          <a:p>
            <a:endParaRPr lang="en-US" dirty="0"/>
          </a:p>
          <a:p>
            <a:endParaRPr lang="en-US" dirty="0"/>
          </a:p>
          <a:p>
            <a:endParaRPr lang="en-US" dirty="0"/>
          </a:p>
          <a:p>
            <a:endParaRPr lang="en-US" dirty="0"/>
          </a:p>
          <a:p>
            <a:r>
              <a:rPr lang="en-US" dirty="0"/>
              <a:t>Jiang gathered an army of 2.5 million men while the communists were busy fighting the Japanese.   He also got millions of dollars in aid from the US to fight the Japanese.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2804" y="1725"/>
            <a:ext cx="2026390" cy="231740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49148" y="2563280"/>
            <a:ext cx="8242852" cy="4008969"/>
          </a:xfrm>
          <a:prstGeom prst="rect">
            <a:avLst/>
          </a:prstGeom>
        </p:spPr>
      </p:pic>
      <p:sp>
        <p:nvSpPr>
          <p:cNvPr id="5" name="Rectangle 4"/>
          <p:cNvSpPr/>
          <p:nvPr/>
        </p:nvSpPr>
        <p:spPr>
          <a:xfrm>
            <a:off x="-1" y="4143746"/>
            <a:ext cx="3949149" cy="2031325"/>
          </a:xfrm>
          <a:prstGeom prst="rect">
            <a:avLst/>
          </a:prstGeom>
        </p:spPr>
        <p:txBody>
          <a:bodyPr wrap="square">
            <a:spAutoFit/>
          </a:bodyPr>
          <a:lstStyle/>
          <a:p>
            <a:r>
              <a:rPr lang="en-US" dirty="0"/>
              <a:t>Regardless of this, the nationalists fought very few battles against the Japanese and the money and supplies often ended up with corrupt officers.  The Nationalist army bided their time until the Japanese were defeated then they struck at the Communists. </a:t>
            </a:r>
          </a:p>
        </p:txBody>
      </p:sp>
    </p:spTree>
    <p:extLst>
      <p:ext uri="{BB962C8B-B14F-4D97-AF65-F5344CB8AC3E}">
        <p14:creationId xmlns:p14="http://schemas.microsoft.com/office/powerpoint/2010/main" val="21353004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3595"/>
            <a:ext cx="8910517"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The Chinese Civil War Resumes</a:t>
            </a:r>
          </a:p>
        </p:txBody>
      </p:sp>
      <p:sp>
        <p:nvSpPr>
          <p:cNvPr id="3" name="TextBox 2"/>
          <p:cNvSpPr txBox="1"/>
          <p:nvPr/>
        </p:nvSpPr>
        <p:spPr>
          <a:xfrm>
            <a:off x="1" y="1184856"/>
            <a:ext cx="12192000" cy="1754326"/>
          </a:xfrm>
          <a:prstGeom prst="rect">
            <a:avLst/>
          </a:prstGeom>
          <a:noFill/>
        </p:spPr>
        <p:txBody>
          <a:bodyPr wrap="square" rtlCol="0">
            <a:spAutoFit/>
          </a:bodyPr>
          <a:lstStyle/>
          <a:p>
            <a:r>
              <a:rPr lang="en-US" dirty="0"/>
              <a:t>The civil war lasted from 1946 – 1949.    </a:t>
            </a:r>
          </a:p>
          <a:p>
            <a:endParaRPr lang="en-US" dirty="0"/>
          </a:p>
          <a:p>
            <a:r>
              <a:rPr lang="en-US" dirty="0"/>
              <a:t>The Nationalists did well at first because they had 3x as many soldiers and $2 billion in aid from the U.S.</a:t>
            </a:r>
          </a:p>
          <a:p>
            <a:endParaRPr lang="en-US" dirty="0"/>
          </a:p>
          <a:p>
            <a:r>
              <a:rPr lang="en-US" dirty="0"/>
              <a:t>What the nationalists didn’t have however, was popular support and as the war dragged on, many nationalists fled to the communists.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2539" y="2829132"/>
            <a:ext cx="9475304" cy="4028868"/>
          </a:xfrm>
          <a:prstGeom prst="rect">
            <a:avLst/>
          </a:prstGeom>
        </p:spPr>
      </p:pic>
    </p:spTree>
    <p:extLst>
      <p:ext uri="{BB962C8B-B14F-4D97-AF65-F5344CB8AC3E}">
        <p14:creationId xmlns:p14="http://schemas.microsoft.com/office/powerpoint/2010/main" val="21036572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1668" y="167425"/>
            <a:ext cx="5615188" cy="3139321"/>
          </a:xfrm>
          <a:prstGeom prst="rect">
            <a:avLst/>
          </a:prstGeom>
          <a:noFill/>
        </p:spPr>
        <p:txBody>
          <a:bodyPr wrap="square" rtlCol="0">
            <a:spAutoFit/>
          </a:bodyPr>
          <a:lstStyle/>
          <a:p>
            <a:r>
              <a:rPr lang="en-US" dirty="0"/>
              <a:t>In spring of 1949 China’s major cities fell to Mao.  </a:t>
            </a:r>
          </a:p>
          <a:p>
            <a:endParaRPr lang="en-US" dirty="0"/>
          </a:p>
          <a:p>
            <a:endParaRPr lang="en-US" dirty="0"/>
          </a:p>
          <a:p>
            <a:r>
              <a:rPr lang="en-US" dirty="0"/>
              <a:t>His troops were well trained and energetic about his plans and policies to return land to the peasants.</a:t>
            </a:r>
          </a:p>
          <a:p>
            <a:endParaRPr lang="en-US" dirty="0"/>
          </a:p>
          <a:p>
            <a:endParaRPr lang="en-US" dirty="0"/>
          </a:p>
          <a:p>
            <a:endParaRPr lang="en-US" dirty="0"/>
          </a:p>
          <a:p>
            <a:endParaRPr lang="en-US" dirty="0"/>
          </a:p>
          <a:p>
            <a:r>
              <a:rPr lang="en-US" dirty="0"/>
              <a:t>By October of 1949 Mao gained control of the country and proclaimed it “The People’s Republic of China.”</a:t>
            </a:r>
          </a:p>
        </p:txBody>
      </p:sp>
      <p:sp>
        <p:nvSpPr>
          <p:cNvPr id="3" name="TextBox 2"/>
          <p:cNvSpPr txBox="1"/>
          <p:nvPr/>
        </p:nvSpPr>
        <p:spPr>
          <a:xfrm>
            <a:off x="6800045" y="3721994"/>
            <a:ext cx="5391955" cy="2308324"/>
          </a:xfrm>
          <a:prstGeom prst="rect">
            <a:avLst/>
          </a:prstGeom>
          <a:noFill/>
        </p:spPr>
        <p:txBody>
          <a:bodyPr wrap="square" rtlCol="0">
            <a:spAutoFit/>
          </a:bodyPr>
          <a:lstStyle/>
          <a:p>
            <a:r>
              <a:rPr lang="en-US" dirty="0"/>
              <a:t>Jiang’s army fled south and eventually to the island of Taiwan (Formosa)</a:t>
            </a:r>
          </a:p>
          <a:p>
            <a:endParaRPr lang="en-US" dirty="0"/>
          </a:p>
          <a:p>
            <a:endParaRPr lang="en-US" dirty="0"/>
          </a:p>
          <a:p>
            <a:endParaRPr lang="en-US" dirty="0"/>
          </a:p>
          <a:p>
            <a:r>
              <a:rPr lang="en-US" dirty="0"/>
              <a:t>The Soviets and the Chinese signed a “treaty of Friendship” in 1950 and the anti-Communist feelings in the US grew.</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9171" y="0"/>
            <a:ext cx="3721994" cy="372199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266643"/>
            <a:ext cx="4055165" cy="3672916"/>
          </a:xfrm>
          <a:prstGeom prst="rect">
            <a:avLst/>
          </a:prstGeom>
        </p:spPr>
      </p:pic>
    </p:spTree>
    <p:extLst>
      <p:ext uri="{BB962C8B-B14F-4D97-AF65-F5344CB8AC3E}">
        <p14:creationId xmlns:p14="http://schemas.microsoft.com/office/powerpoint/2010/main" val="22541706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1060" y="0"/>
            <a:ext cx="7480189"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Two Chinas one Cold War</a:t>
            </a:r>
          </a:p>
        </p:txBody>
      </p:sp>
      <p:sp>
        <p:nvSpPr>
          <p:cNvPr id="3" name="TextBox 2"/>
          <p:cNvSpPr txBox="1"/>
          <p:nvPr/>
        </p:nvSpPr>
        <p:spPr>
          <a:xfrm>
            <a:off x="0" y="1159099"/>
            <a:ext cx="12192000" cy="5632311"/>
          </a:xfrm>
          <a:prstGeom prst="rect">
            <a:avLst/>
          </a:prstGeom>
          <a:noFill/>
        </p:spPr>
        <p:txBody>
          <a:bodyPr wrap="square" rtlCol="0">
            <a:spAutoFit/>
          </a:bodyPr>
          <a:lstStyle/>
          <a:p>
            <a:r>
              <a:rPr lang="en-US" dirty="0"/>
              <a:t>After Jian fled to Taiwan, the US helped him set up a Nationalist government on that island called the Republic of China.</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The Soviets gave aid to Communist China and they signed a mutual aid treaty saying they’d come to each other’s defense if either was attacked.</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1060" y="1510747"/>
            <a:ext cx="7746845" cy="4518992"/>
          </a:xfrm>
          <a:prstGeom prst="rect">
            <a:avLst/>
          </a:prstGeom>
        </p:spPr>
      </p:pic>
    </p:spTree>
    <p:extLst>
      <p:ext uri="{BB962C8B-B14F-4D97-AF65-F5344CB8AC3E}">
        <p14:creationId xmlns:p14="http://schemas.microsoft.com/office/powerpoint/2010/main" val="8598745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369332"/>
          </a:xfrm>
          <a:prstGeom prst="rect">
            <a:avLst/>
          </a:prstGeom>
        </p:spPr>
        <p:txBody>
          <a:bodyPr wrap="square">
            <a:spAutoFit/>
          </a:bodyPr>
          <a:lstStyle/>
          <a:p>
            <a:r>
              <a:rPr lang="en-US" dirty="0"/>
              <a:t>The US feared the spread of Communism in Asia and tried to stop Soviet expansion there. </a:t>
            </a:r>
          </a:p>
        </p:txBody>
      </p:sp>
      <p:sp>
        <p:nvSpPr>
          <p:cNvPr id="3" name="TextBox 2"/>
          <p:cNvSpPr txBox="1"/>
          <p:nvPr/>
        </p:nvSpPr>
        <p:spPr>
          <a:xfrm>
            <a:off x="4226925" y="2423448"/>
            <a:ext cx="4042949" cy="1477328"/>
          </a:xfrm>
          <a:prstGeom prst="rect">
            <a:avLst/>
          </a:prstGeom>
          <a:noFill/>
        </p:spPr>
        <p:txBody>
          <a:bodyPr wrap="square" rtlCol="0">
            <a:spAutoFit/>
          </a:bodyPr>
          <a:lstStyle/>
          <a:p>
            <a:r>
              <a:rPr lang="en-US" dirty="0"/>
              <a:t>When Soviet forces occupied the northern half of Korea after WWII and put in a communist government, the US supported a separate state in the South with a democratic government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41634" y="0"/>
            <a:ext cx="3578087" cy="490123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43551"/>
            <a:ext cx="4055165" cy="5914450"/>
          </a:xfrm>
          <a:prstGeom prst="rect">
            <a:avLst/>
          </a:prstGeom>
        </p:spPr>
      </p:pic>
    </p:spTree>
    <p:extLst>
      <p:ext uri="{BB962C8B-B14F-4D97-AF65-F5344CB8AC3E}">
        <p14:creationId xmlns:p14="http://schemas.microsoft.com/office/powerpoint/2010/main" val="41229722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154016"/>
            <a:ext cx="12192000" cy="1200329"/>
          </a:xfrm>
          <a:prstGeom prst="rect">
            <a:avLst/>
          </a:prstGeom>
          <a:noFill/>
        </p:spPr>
        <p:txBody>
          <a:bodyPr wrap="square" rtlCol="0">
            <a:spAutoFit/>
          </a:bodyPr>
          <a:lstStyle/>
          <a:p>
            <a:r>
              <a:rPr lang="en-US" dirty="0"/>
              <a:t>In 1950 and ‘51 in a series of brutal assaults, China took Tibet.  They promised self-rule to the Tibetans, who followed the </a:t>
            </a:r>
          </a:p>
          <a:p>
            <a:r>
              <a:rPr lang="en-US" dirty="0"/>
              <a:t>Dalai Lama, a 			religious leader.  The Dalai Lama had to flee to India along with many other Tibetan refugees when		                 Chinese control tightened.  The two countries still hate each other today over the border area.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9815" y="-1"/>
            <a:ext cx="4262185" cy="3154017"/>
          </a:xfrm>
          <a:prstGeom prst="rect">
            <a:avLst/>
          </a:prstGeom>
        </p:spPr>
      </p:pic>
      <p:sp>
        <p:nvSpPr>
          <p:cNvPr id="4" name="Rectangle 3"/>
          <p:cNvSpPr/>
          <p:nvPr/>
        </p:nvSpPr>
        <p:spPr>
          <a:xfrm>
            <a:off x="-1" y="0"/>
            <a:ext cx="7929815" cy="923330"/>
          </a:xfrm>
          <a:prstGeom prst="rect">
            <a:avLst/>
          </a:prstGeom>
        </p:spPr>
        <p:txBody>
          <a:bodyPr wrap="square">
            <a:spAutoFit/>
          </a:bodyPr>
          <a:lstStyle/>
          <a:p>
            <a:r>
              <a:rPr lang="en-US" dirty="0"/>
              <a:t>At first, under Mao, Chinese troops expanded into Tibet, India,  and Inner and Outer Mongolia</a:t>
            </a:r>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5660" y="3458817"/>
            <a:ext cx="2184242" cy="3293165"/>
          </a:xfrm>
          <a:prstGeom prst="rect">
            <a:avLst/>
          </a:prstGeom>
        </p:spPr>
      </p:pic>
    </p:spTree>
    <p:extLst>
      <p:ext uri="{BB962C8B-B14F-4D97-AF65-F5344CB8AC3E}">
        <p14:creationId xmlns:p14="http://schemas.microsoft.com/office/powerpoint/2010/main" val="3703497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93066" y="0"/>
            <a:ext cx="8548302"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a:ln/>
                <a:solidFill>
                  <a:schemeClr val="accent4"/>
                </a:solidFill>
                <a:effectLst/>
              </a:rPr>
              <a:t>The New Mandate of Heaven</a:t>
            </a:r>
          </a:p>
        </p:txBody>
      </p:sp>
      <p:sp>
        <p:nvSpPr>
          <p:cNvPr id="3" name="TextBox 2"/>
          <p:cNvSpPr txBox="1"/>
          <p:nvPr/>
        </p:nvSpPr>
        <p:spPr>
          <a:xfrm>
            <a:off x="1" y="1532586"/>
            <a:ext cx="12279972" cy="1200329"/>
          </a:xfrm>
          <a:prstGeom prst="rect">
            <a:avLst/>
          </a:prstGeom>
          <a:noFill/>
        </p:spPr>
        <p:txBody>
          <a:bodyPr wrap="square" rtlCol="0">
            <a:spAutoFit/>
          </a:bodyPr>
          <a:lstStyle/>
          <a:p>
            <a:r>
              <a:rPr lang="en-US" dirty="0"/>
              <a:t>The Communists made up only 1% of the Chinese population, so to solidify their control, they claimed a Mandate of Heaven, or that Heaven had put them in power.    Mao was determined to shape China’s economy based on Marxist Socialism.  To do this he passed the Agrarian Reform Law in 1950 that redistributed farm land among the peasants. People who resisted the loss of their land were killed.  Peasants were then forced to live and work on collective farms of 200 – 300 families.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2915"/>
            <a:ext cx="4762500" cy="329565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4517" y="4705527"/>
            <a:ext cx="3731169" cy="1971302"/>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65686" y="2683259"/>
            <a:ext cx="4826314" cy="2842897"/>
          </a:xfrm>
          <a:prstGeom prst="rect">
            <a:avLst/>
          </a:prstGeom>
        </p:spPr>
      </p:pic>
    </p:spTree>
    <p:extLst>
      <p:ext uri="{BB962C8B-B14F-4D97-AF65-F5344CB8AC3E}">
        <p14:creationId xmlns:p14="http://schemas.microsoft.com/office/powerpoint/2010/main" val="13270161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4574" y="0"/>
            <a:ext cx="6707426" cy="5035826"/>
          </a:xfrm>
          <a:prstGeom prst="rect">
            <a:avLst/>
          </a:prstGeom>
        </p:spPr>
      </p:pic>
      <p:sp>
        <p:nvSpPr>
          <p:cNvPr id="2" name="TextBox 1"/>
          <p:cNvSpPr txBox="1"/>
          <p:nvPr/>
        </p:nvSpPr>
        <p:spPr>
          <a:xfrm>
            <a:off x="167425" y="257577"/>
            <a:ext cx="5438245" cy="3139321"/>
          </a:xfrm>
          <a:prstGeom prst="rect">
            <a:avLst/>
          </a:prstGeom>
          <a:noFill/>
        </p:spPr>
        <p:txBody>
          <a:bodyPr wrap="square" rtlCol="0">
            <a:spAutoFit/>
          </a:bodyPr>
          <a:lstStyle/>
          <a:p>
            <a:r>
              <a:rPr lang="en-US" dirty="0"/>
              <a:t>In 1953 Mao launched a five year plan setting high production goals for industry.</a:t>
            </a:r>
          </a:p>
          <a:p>
            <a:endParaRPr lang="en-US" dirty="0"/>
          </a:p>
          <a:p>
            <a:endParaRPr lang="en-US" dirty="0"/>
          </a:p>
          <a:p>
            <a:br>
              <a:rPr lang="en-US" dirty="0"/>
            </a:br>
            <a:endParaRPr lang="en-US" dirty="0"/>
          </a:p>
          <a:p>
            <a:endParaRPr lang="en-US" dirty="0"/>
          </a:p>
          <a:p>
            <a:endParaRPr lang="en-US" dirty="0"/>
          </a:p>
          <a:p>
            <a:endParaRPr lang="en-US" dirty="0"/>
          </a:p>
          <a:p>
            <a:r>
              <a:rPr lang="en-US" dirty="0"/>
              <a:t>By 1957 Chinese output of coal, cement, steel, and electricity had increased dramatically.  </a:t>
            </a:r>
          </a:p>
        </p:txBody>
      </p:sp>
    </p:spTree>
    <p:extLst>
      <p:ext uri="{BB962C8B-B14F-4D97-AF65-F5344CB8AC3E}">
        <p14:creationId xmlns:p14="http://schemas.microsoft.com/office/powerpoint/2010/main" val="18307746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500" y="0"/>
            <a:ext cx="5524500" cy="3781425"/>
          </a:xfrm>
          <a:prstGeom prst="rect">
            <a:avLst/>
          </a:prstGeom>
        </p:spPr>
      </p:pic>
      <p:sp>
        <p:nvSpPr>
          <p:cNvPr id="2" name="Rectangle 1"/>
          <p:cNvSpPr/>
          <p:nvPr/>
        </p:nvSpPr>
        <p:spPr>
          <a:xfrm>
            <a:off x="2201030" y="0"/>
            <a:ext cx="7068731" cy="923330"/>
          </a:xfrm>
          <a:prstGeom prst="rect">
            <a:avLst/>
          </a:prstGeom>
          <a:noFill/>
        </p:spPr>
        <p:txBody>
          <a:bodyPr wrap="none" lIns="91440" tIns="45720" rIns="91440" bIns="45720">
            <a:spAutoFit/>
          </a:bodyPr>
          <a:lstStyle/>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The Great Leap Forward</a:t>
            </a:r>
          </a:p>
        </p:txBody>
      </p:sp>
      <p:sp>
        <p:nvSpPr>
          <p:cNvPr id="3" name="TextBox 2"/>
          <p:cNvSpPr txBox="1"/>
          <p:nvPr/>
        </p:nvSpPr>
        <p:spPr>
          <a:xfrm>
            <a:off x="0" y="826770"/>
            <a:ext cx="6811617" cy="5909310"/>
          </a:xfrm>
          <a:prstGeom prst="rect">
            <a:avLst/>
          </a:prstGeom>
          <a:noFill/>
        </p:spPr>
        <p:txBody>
          <a:bodyPr wrap="square" rtlCol="0">
            <a:spAutoFit/>
          </a:bodyPr>
          <a:lstStyle/>
          <a:p>
            <a:r>
              <a:rPr lang="en-US" dirty="0"/>
              <a:t>To expand on the 5 year plan, Mao proclaimed the “Great Leap Forward” in early 1958.</a:t>
            </a:r>
          </a:p>
          <a:p>
            <a:endParaRPr lang="en-US" dirty="0"/>
          </a:p>
          <a:p>
            <a:endParaRPr lang="en-US" dirty="0"/>
          </a:p>
          <a:p>
            <a:endParaRPr lang="en-US" dirty="0"/>
          </a:p>
          <a:p>
            <a:endParaRPr lang="en-US" dirty="0"/>
          </a:p>
          <a:p>
            <a:r>
              <a:rPr lang="en-US" dirty="0"/>
              <a:t>This plan called for larger collective farms, called communes and by the end of ’58 there were about 26,000 communes.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The average commune was about 15000 acres and held 25000 people.  The people worked, ate, slept, and raised their children in communal rooms and they owned nothing.  The program ended in 1961 after a crop failure led to the starvation of about 20,000,000 people.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68463"/>
            <a:ext cx="6667500" cy="2456556"/>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7500" y="3476625"/>
            <a:ext cx="5524500" cy="3381375"/>
          </a:xfrm>
          <a:prstGeom prst="rect">
            <a:avLst/>
          </a:prstGeom>
        </p:spPr>
      </p:pic>
    </p:spTree>
    <p:extLst>
      <p:ext uri="{BB962C8B-B14F-4D97-AF65-F5344CB8AC3E}">
        <p14:creationId xmlns:p14="http://schemas.microsoft.com/office/powerpoint/2010/main" val="5326390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321972"/>
            <a:ext cx="12192000" cy="1200329"/>
          </a:xfrm>
          <a:prstGeom prst="rect">
            <a:avLst/>
          </a:prstGeom>
          <a:noFill/>
        </p:spPr>
        <p:txBody>
          <a:bodyPr wrap="square" rtlCol="0">
            <a:spAutoFit/>
          </a:bodyPr>
          <a:lstStyle/>
          <a:p>
            <a:r>
              <a:rPr lang="en-US" dirty="0"/>
              <a:t>The relationship between the Russians and the Chinese began to fade as each one wanted to be the leader of the worldwide Communist movement.</a:t>
            </a:r>
          </a:p>
          <a:p>
            <a:endParaRPr lang="en-US" dirty="0"/>
          </a:p>
          <a:p>
            <a:r>
              <a:rPr lang="en-US" dirty="0"/>
              <a:t>There were also many territorial disputes over their long shared border.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38966"/>
            <a:ext cx="12192000" cy="5419034"/>
          </a:xfrm>
          <a:prstGeom prst="rect">
            <a:avLst/>
          </a:prstGeom>
        </p:spPr>
      </p:pic>
    </p:spTree>
    <p:extLst>
      <p:ext uri="{BB962C8B-B14F-4D97-AF65-F5344CB8AC3E}">
        <p14:creationId xmlns:p14="http://schemas.microsoft.com/office/powerpoint/2010/main" val="31294967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56614" y="1046922"/>
            <a:ext cx="1739465" cy="1159643"/>
          </a:xfrm>
          <a:prstGeom prst="rect">
            <a:avLst/>
          </a:prstGeom>
        </p:spPr>
      </p:pic>
      <p:sp>
        <p:nvSpPr>
          <p:cNvPr id="2" name="TextBox 1"/>
          <p:cNvSpPr txBox="1"/>
          <p:nvPr/>
        </p:nvSpPr>
        <p:spPr>
          <a:xfrm>
            <a:off x="1" y="257577"/>
            <a:ext cx="12192000" cy="2585323"/>
          </a:xfrm>
          <a:prstGeom prst="rect">
            <a:avLst/>
          </a:prstGeom>
          <a:noFill/>
        </p:spPr>
        <p:txBody>
          <a:bodyPr wrap="square" rtlCol="0">
            <a:spAutoFit/>
          </a:bodyPr>
          <a:lstStyle/>
          <a:p>
            <a:r>
              <a:rPr lang="en-US" dirty="0"/>
              <a:t>After the failure of the Great Leap Forward, China moved towards a different type of communism. </a:t>
            </a:r>
          </a:p>
          <a:p>
            <a:endParaRPr lang="en-US" dirty="0"/>
          </a:p>
          <a:p>
            <a:r>
              <a:rPr lang="en-US" dirty="0"/>
              <a:t>Farm families could now live in their own homes and sell crops that they grew on small private plots of land.  Factory workers could compete for wages and promotions.</a:t>
            </a:r>
          </a:p>
          <a:p>
            <a:endParaRPr lang="en-US" dirty="0"/>
          </a:p>
          <a:p>
            <a:endParaRPr lang="en-US" dirty="0"/>
          </a:p>
          <a:p>
            <a:r>
              <a:rPr lang="en-US" dirty="0"/>
              <a:t>Mao didn’t like this type of communism because he felt it moved away from the goal of social equality.  </a:t>
            </a:r>
          </a:p>
          <a:p>
            <a:r>
              <a:rPr lang="en-US" dirty="0"/>
              <a:t>In 1966 he urged the young people of China to “learn revolution by making revolution.” Millions of young Chinese left school and joined militia units called the “Red Guard.”</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4436" y="2602511"/>
            <a:ext cx="6016486" cy="4003697"/>
          </a:xfrm>
          <a:prstGeom prst="rect">
            <a:avLst/>
          </a:prstGeom>
        </p:spPr>
      </p:pic>
    </p:spTree>
    <p:extLst>
      <p:ext uri="{BB962C8B-B14F-4D97-AF65-F5344CB8AC3E}">
        <p14:creationId xmlns:p14="http://schemas.microsoft.com/office/powerpoint/2010/main" val="2977343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3693319"/>
          </a:xfrm>
          <a:prstGeom prst="rect">
            <a:avLst/>
          </a:prstGeom>
          <a:noFill/>
        </p:spPr>
        <p:txBody>
          <a:bodyPr wrap="square" rtlCol="0">
            <a:spAutoFit/>
          </a:bodyPr>
          <a:lstStyle/>
          <a:p>
            <a:r>
              <a:rPr lang="en-US" dirty="0"/>
              <a:t>The Red Guard led a major uprising known as the cultural revolution.  The goal of which was to establish a society of peasants and workers who were all equal.</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Work with your hands was glorified.  Work that required thought or creativity was deemed dangerous and so the Red Guard shut down schools and colleges.   Intellectuals were forced to “purify” themselves through hard labor in remote villages. Thousands more were imprisoned or executed.</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9792" y="360651"/>
            <a:ext cx="7251672" cy="237023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93318"/>
            <a:ext cx="12192000" cy="3164681"/>
          </a:xfrm>
          <a:prstGeom prst="rect">
            <a:avLst/>
          </a:prstGeom>
        </p:spPr>
      </p:pic>
    </p:spTree>
    <p:extLst>
      <p:ext uri="{BB962C8B-B14F-4D97-AF65-F5344CB8AC3E}">
        <p14:creationId xmlns:p14="http://schemas.microsoft.com/office/powerpoint/2010/main" val="21661609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18052"/>
            <a:ext cx="12192000" cy="3139321"/>
          </a:xfrm>
          <a:prstGeom prst="rect">
            <a:avLst/>
          </a:prstGeom>
          <a:noFill/>
        </p:spPr>
        <p:txBody>
          <a:bodyPr wrap="square" rtlCol="0">
            <a:spAutoFit/>
          </a:bodyPr>
          <a:lstStyle/>
          <a:p>
            <a:r>
              <a:rPr lang="en-US" dirty="0"/>
              <a:t>Chaos closed factories and limited farm production.</a:t>
            </a:r>
          </a:p>
          <a:p>
            <a:endParaRPr lang="en-US" dirty="0"/>
          </a:p>
          <a:p>
            <a:endParaRPr lang="en-US" dirty="0"/>
          </a:p>
          <a:p>
            <a:r>
              <a:rPr lang="en-US" dirty="0"/>
              <a:t>Mao decided that the Cultural Revolution had to stop and he ordered the Chinese army to put down the Red Guard.</a:t>
            </a:r>
          </a:p>
          <a:p>
            <a:endParaRPr lang="en-US" dirty="0"/>
          </a:p>
          <a:p>
            <a:endParaRPr lang="en-US" dirty="0"/>
          </a:p>
          <a:p>
            <a:endParaRPr lang="en-US" dirty="0"/>
          </a:p>
          <a:p>
            <a:endParaRPr lang="en-US" dirty="0"/>
          </a:p>
          <a:p>
            <a:endParaRPr lang="en-US" dirty="0"/>
          </a:p>
          <a:p>
            <a:r>
              <a:rPr lang="en-US" dirty="0"/>
              <a:t>Zhou </a:t>
            </a:r>
            <a:r>
              <a:rPr lang="en-US" dirty="0" err="1"/>
              <a:t>Enlai</a:t>
            </a:r>
            <a:r>
              <a:rPr lang="en-US" dirty="0"/>
              <a:t>,              			             the Chinese premier and founder of the Chinese Communist Party began to </a:t>
            </a:r>
          </a:p>
          <a:p>
            <a:r>
              <a:rPr lang="en-US" dirty="0"/>
              <a:t>Restore order.</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2428" y="1530902"/>
            <a:ext cx="3027293" cy="5210239"/>
          </a:xfrm>
          <a:prstGeom prst="rect">
            <a:avLst/>
          </a:prstGeom>
        </p:spPr>
      </p:pic>
    </p:spTree>
    <p:extLst>
      <p:ext uri="{BB962C8B-B14F-4D97-AF65-F5344CB8AC3E}">
        <p14:creationId xmlns:p14="http://schemas.microsoft.com/office/powerpoint/2010/main" val="26096101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3478" y="0"/>
            <a:ext cx="6228534" cy="6858000"/>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b="25217"/>
          <a:stretch/>
        </p:blipFill>
        <p:spPr>
          <a:xfrm>
            <a:off x="0" y="0"/>
            <a:ext cx="5963478" cy="6858000"/>
          </a:xfrm>
          <a:prstGeom prst="rect">
            <a:avLst/>
          </a:prstGeom>
        </p:spPr>
      </p:pic>
      <p:sp>
        <p:nvSpPr>
          <p:cNvPr id="2" name="Rectangle 1"/>
          <p:cNvSpPr/>
          <p:nvPr/>
        </p:nvSpPr>
        <p:spPr>
          <a:xfrm>
            <a:off x="2318177" y="2967335"/>
            <a:ext cx="7555658"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War in Korea and Vietnam</a:t>
            </a:r>
          </a:p>
        </p:txBody>
      </p:sp>
    </p:spTree>
    <p:extLst>
      <p:ext uri="{BB962C8B-B14F-4D97-AF65-F5344CB8AC3E}">
        <p14:creationId xmlns:p14="http://schemas.microsoft.com/office/powerpoint/2010/main" val="33200561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79"/>
            <a:ext cx="4792659"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The Korean War</a:t>
            </a:r>
          </a:p>
        </p:txBody>
      </p:sp>
      <p:sp>
        <p:nvSpPr>
          <p:cNvPr id="3" name="TextBox 2"/>
          <p:cNvSpPr txBox="1"/>
          <p:nvPr/>
        </p:nvSpPr>
        <p:spPr>
          <a:xfrm>
            <a:off x="0" y="5480050"/>
            <a:ext cx="6477000" cy="1200329"/>
          </a:xfrm>
          <a:prstGeom prst="rect">
            <a:avLst/>
          </a:prstGeom>
          <a:noFill/>
        </p:spPr>
        <p:txBody>
          <a:bodyPr wrap="square" rtlCol="0">
            <a:spAutoFit/>
          </a:bodyPr>
          <a:lstStyle/>
          <a:p>
            <a:r>
              <a:rPr lang="en-US" dirty="0"/>
              <a:t>In 1949 most troops had been removed from Korea, but the Soviets supplied the north with tanks, troops, money, and weapons for an eventual take over of the peninsula assuming the Americans wouldn’t defend it.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7000" y="12878"/>
            <a:ext cx="5715000" cy="6845121"/>
          </a:xfrm>
          <a:prstGeom prst="rect">
            <a:avLst/>
          </a:prstGeom>
        </p:spPr>
      </p:pic>
      <p:sp>
        <p:nvSpPr>
          <p:cNvPr id="6" name="TextBox 5"/>
          <p:cNvSpPr txBox="1"/>
          <p:nvPr/>
        </p:nvSpPr>
        <p:spPr>
          <a:xfrm>
            <a:off x="0" y="798491"/>
            <a:ext cx="6838682" cy="4247317"/>
          </a:xfrm>
          <a:prstGeom prst="rect">
            <a:avLst/>
          </a:prstGeom>
          <a:noFill/>
        </p:spPr>
        <p:txBody>
          <a:bodyPr wrap="square" rtlCol="0">
            <a:spAutoFit/>
          </a:bodyPr>
          <a:lstStyle/>
          <a:p>
            <a:r>
              <a:rPr lang="en-US" dirty="0"/>
              <a:t>Korea was divided after WWII along the 38</a:t>
            </a:r>
            <a:r>
              <a:rPr lang="en-US" baseline="30000" dirty="0"/>
              <a:t>th</a:t>
            </a:r>
            <a:r>
              <a:rPr lang="en-US" dirty="0"/>
              <a:t> parallel.  </a:t>
            </a:r>
          </a:p>
          <a:p>
            <a:endParaRPr lang="en-US" dirty="0"/>
          </a:p>
          <a:p>
            <a:endParaRPr lang="en-US" dirty="0"/>
          </a:p>
          <a:p>
            <a:endParaRPr lang="en-US" dirty="0"/>
          </a:p>
          <a:p>
            <a:r>
              <a:rPr lang="en-US" dirty="0"/>
              <a:t>In the North, Japanese troops had surrendered to Soviet troops</a:t>
            </a:r>
          </a:p>
          <a:p>
            <a:endParaRPr lang="en-US" dirty="0"/>
          </a:p>
          <a:p>
            <a:endParaRPr lang="en-US" dirty="0"/>
          </a:p>
          <a:p>
            <a:endParaRPr lang="en-US" dirty="0"/>
          </a:p>
          <a:p>
            <a:r>
              <a:rPr lang="en-US" dirty="0"/>
              <a:t>In the South, Japanese troops had surrendered to American troops</a:t>
            </a:r>
          </a:p>
          <a:p>
            <a:endParaRPr lang="en-US" dirty="0"/>
          </a:p>
          <a:p>
            <a:endParaRPr lang="en-US" dirty="0"/>
          </a:p>
          <a:p>
            <a:endParaRPr lang="en-US" dirty="0"/>
          </a:p>
          <a:p>
            <a:r>
              <a:rPr lang="en-US" dirty="0"/>
              <a:t>As a result of this, like in Germany, two separate countries emerged.</a:t>
            </a:r>
          </a:p>
          <a:p>
            <a:r>
              <a:rPr lang="en-US" dirty="0"/>
              <a:t>One was the industrialized Communist north, the other was the non-communist, rural, south supported by western powers.  </a:t>
            </a:r>
          </a:p>
        </p:txBody>
      </p:sp>
    </p:spTree>
    <p:extLst>
      <p:ext uri="{BB962C8B-B14F-4D97-AF65-F5344CB8AC3E}">
        <p14:creationId xmlns:p14="http://schemas.microsoft.com/office/powerpoint/2010/main" val="21694086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684894" cy="4748203"/>
          </a:xfrm>
          <a:prstGeom prst="rect">
            <a:avLst/>
          </a:prstGeom>
        </p:spPr>
      </p:pic>
      <p:sp>
        <p:nvSpPr>
          <p:cNvPr id="3" name="TextBox 2"/>
          <p:cNvSpPr txBox="1"/>
          <p:nvPr/>
        </p:nvSpPr>
        <p:spPr>
          <a:xfrm>
            <a:off x="4684895" y="0"/>
            <a:ext cx="7507106" cy="4801314"/>
          </a:xfrm>
          <a:prstGeom prst="rect">
            <a:avLst/>
          </a:prstGeom>
          <a:noFill/>
        </p:spPr>
        <p:txBody>
          <a:bodyPr wrap="square" rtlCol="0">
            <a:spAutoFit/>
          </a:bodyPr>
          <a:lstStyle/>
          <a:p>
            <a:r>
              <a:rPr lang="en-US" dirty="0"/>
              <a:t>On June 25, 1950 North Koreans crossed the 38</a:t>
            </a:r>
            <a:r>
              <a:rPr lang="en-US" baseline="30000" dirty="0"/>
              <a:t>th</a:t>
            </a:r>
            <a:r>
              <a:rPr lang="en-US" dirty="0"/>
              <a:t> parallel in a surprise attack on South Korea.  Within days, the North Korean troops were deep into the south surrounding Pusan.</a:t>
            </a:r>
          </a:p>
          <a:p>
            <a:endParaRPr lang="en-US" dirty="0"/>
          </a:p>
          <a:p>
            <a:endParaRPr lang="en-US" dirty="0"/>
          </a:p>
          <a:p>
            <a:endParaRPr lang="en-US" dirty="0"/>
          </a:p>
          <a:p>
            <a:r>
              <a:rPr lang="en-US" dirty="0"/>
              <a:t>Truman didn’t want a repeat of Mussolini, Hitler, and the Japanese.</a:t>
            </a:r>
          </a:p>
          <a:p>
            <a:endParaRPr lang="en-US" dirty="0"/>
          </a:p>
          <a:p>
            <a:endParaRPr lang="en-US" dirty="0"/>
          </a:p>
          <a:p>
            <a:endParaRPr lang="en-US" dirty="0"/>
          </a:p>
          <a:p>
            <a:r>
              <a:rPr lang="en-US" dirty="0"/>
              <a:t>His containment policy was being tested and he refused to allow South Korea to fall to Communism.  </a:t>
            </a:r>
          </a:p>
          <a:p>
            <a:endParaRPr lang="en-US" dirty="0"/>
          </a:p>
          <a:p>
            <a:endParaRPr lang="en-US" dirty="0"/>
          </a:p>
          <a:p>
            <a:r>
              <a:rPr lang="en-US" dirty="0"/>
              <a:t>South Korea also asked the UN to intervene and when the matter came to a vote the Soviet Union was absent. (They were protesting the admittance of Nationalist Taiwan instead of Communist China.)</a:t>
            </a:r>
          </a:p>
        </p:txBody>
      </p:sp>
      <p:sp>
        <p:nvSpPr>
          <p:cNvPr id="4" name="TextBox 3"/>
          <p:cNvSpPr txBox="1"/>
          <p:nvPr/>
        </p:nvSpPr>
        <p:spPr>
          <a:xfrm>
            <a:off x="0" y="5380672"/>
            <a:ext cx="6787166" cy="1200329"/>
          </a:xfrm>
          <a:prstGeom prst="rect">
            <a:avLst/>
          </a:prstGeom>
          <a:noFill/>
        </p:spPr>
        <p:txBody>
          <a:bodyPr wrap="square" rtlCol="0">
            <a:spAutoFit/>
          </a:bodyPr>
          <a:lstStyle/>
          <a:p>
            <a:r>
              <a:rPr lang="en-US" dirty="0"/>
              <a:t>Because of that, the USSR couldn’t veto the UN plan to send a force to Korea.  </a:t>
            </a:r>
          </a:p>
          <a:p>
            <a:r>
              <a:rPr lang="en-US" dirty="0"/>
              <a:t>15 nations include the US and Britain participated under the command of General Douglas MacArthur. </a:t>
            </a:r>
          </a:p>
        </p:txBody>
      </p:sp>
    </p:spTree>
    <p:extLst>
      <p:ext uri="{BB962C8B-B14F-4D97-AF65-F5344CB8AC3E}">
        <p14:creationId xmlns:p14="http://schemas.microsoft.com/office/powerpoint/2010/main" val="31663684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185634" cy="6858000"/>
          </a:xfrm>
          <a:prstGeom prst="rect">
            <a:avLst/>
          </a:prstGeom>
        </p:spPr>
      </p:pic>
      <p:sp>
        <p:nvSpPr>
          <p:cNvPr id="3" name="TextBox 2"/>
          <p:cNvSpPr txBox="1"/>
          <p:nvPr/>
        </p:nvSpPr>
        <p:spPr>
          <a:xfrm>
            <a:off x="4353059" y="0"/>
            <a:ext cx="7838941" cy="6740307"/>
          </a:xfrm>
          <a:prstGeom prst="rect">
            <a:avLst/>
          </a:prstGeom>
          <a:noFill/>
        </p:spPr>
        <p:txBody>
          <a:bodyPr wrap="square" rtlCol="0">
            <a:spAutoFit/>
          </a:bodyPr>
          <a:lstStyle/>
          <a:p>
            <a:r>
              <a:rPr lang="en-US" dirty="0"/>
              <a:t>The North Koreans continued their advance.  And by September of 1950, they controlled the entire Korean peninsula except for a tiny area around Pusan.</a:t>
            </a:r>
          </a:p>
          <a:p>
            <a:endParaRPr lang="en-US" dirty="0"/>
          </a:p>
          <a:p>
            <a:endParaRPr lang="en-US" dirty="0"/>
          </a:p>
          <a:p>
            <a:r>
              <a:rPr lang="en-US" dirty="0"/>
              <a:t>That same month MacArthur </a:t>
            </a:r>
            <a:r>
              <a:rPr lang="en-US" dirty="0" err="1"/>
              <a:t>launced</a:t>
            </a:r>
            <a:r>
              <a:rPr lang="en-US" dirty="0"/>
              <a:t> a surprise attack at Inchon and surrounded the North Korean troops. About half of them surrendered and the rest retreated.</a:t>
            </a:r>
          </a:p>
          <a:p>
            <a:endParaRPr lang="en-US" dirty="0"/>
          </a:p>
          <a:p>
            <a:endParaRPr lang="en-US" dirty="0"/>
          </a:p>
          <a:p>
            <a:r>
              <a:rPr lang="en-US" dirty="0"/>
              <a:t>MacArthur’s UN troops chased the retreating North Koreans over the 38</a:t>
            </a:r>
            <a:r>
              <a:rPr lang="en-US" baseline="30000" dirty="0"/>
              <a:t>th</a:t>
            </a:r>
            <a:r>
              <a:rPr lang="en-US" dirty="0"/>
              <a:t> parallel and pushed them almost all the way to the Yalu River.  </a:t>
            </a:r>
          </a:p>
          <a:p>
            <a:endParaRPr lang="en-US" dirty="0"/>
          </a:p>
          <a:p>
            <a:endParaRPr lang="en-US" dirty="0"/>
          </a:p>
          <a:p>
            <a:r>
              <a:rPr lang="en-US" dirty="0"/>
              <a:t>In October 1950 the Chinese sent 300,000 troops into North Korea, greatly outnumbering the UN forces.  </a:t>
            </a:r>
          </a:p>
          <a:p>
            <a:endParaRPr lang="en-US" dirty="0"/>
          </a:p>
          <a:p>
            <a:r>
              <a:rPr lang="en-US" dirty="0"/>
              <a:t>By January of 1951 UN and S. Korean troops were pushed out of N. Korea.  The Chinese then moved south and captured the S. Korean capital of Seoul</a:t>
            </a:r>
          </a:p>
          <a:p>
            <a:endParaRPr lang="en-US" dirty="0"/>
          </a:p>
          <a:p>
            <a:r>
              <a:rPr lang="en-US" dirty="0"/>
              <a:t>By 1952 the UN had regained control of S. Korea</a:t>
            </a:r>
          </a:p>
          <a:p>
            <a:endParaRPr lang="en-US" dirty="0"/>
          </a:p>
          <a:p>
            <a:r>
              <a:rPr lang="en-US" dirty="0"/>
              <a:t>July 1953 UN and N. Korea signed a cease fire and </a:t>
            </a:r>
            <a:r>
              <a:rPr lang="en-US" dirty="0" err="1"/>
              <a:t>st</a:t>
            </a:r>
            <a:r>
              <a:rPr lang="en-US" dirty="0"/>
              <a:t> the border near the 38</a:t>
            </a:r>
            <a:r>
              <a:rPr lang="en-US" baseline="30000" dirty="0"/>
              <a:t>th</a:t>
            </a:r>
            <a:r>
              <a:rPr lang="en-US" dirty="0"/>
              <a:t> parallel</a:t>
            </a:r>
          </a:p>
          <a:p>
            <a:endParaRPr lang="en-US" dirty="0"/>
          </a:p>
          <a:p>
            <a:r>
              <a:rPr lang="en-US" dirty="0"/>
              <a:t>4 million soldiers and civilians died. </a:t>
            </a:r>
          </a:p>
        </p:txBody>
      </p:sp>
    </p:spTree>
    <p:extLst>
      <p:ext uri="{BB962C8B-B14F-4D97-AF65-F5344CB8AC3E}">
        <p14:creationId xmlns:p14="http://schemas.microsoft.com/office/powerpoint/2010/main" val="34768091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6156102" cy="4524315"/>
          </a:xfrm>
          <a:prstGeom prst="rect">
            <a:avLst/>
          </a:prstGeom>
          <a:noFill/>
        </p:spPr>
        <p:txBody>
          <a:bodyPr wrap="square" rtlCol="0">
            <a:spAutoFit/>
          </a:bodyPr>
          <a:lstStyle/>
          <a:p>
            <a:r>
              <a:rPr lang="en-US" dirty="0"/>
              <a:t>During the war, MacArthur called on Truman to drop nuclear weapons on China.  </a:t>
            </a:r>
          </a:p>
          <a:p>
            <a:endParaRPr lang="en-US" dirty="0"/>
          </a:p>
          <a:p>
            <a:endParaRPr lang="en-US" dirty="0"/>
          </a:p>
          <a:p>
            <a:endParaRPr lang="en-US" dirty="0"/>
          </a:p>
          <a:p>
            <a:r>
              <a:rPr lang="en-US" dirty="0"/>
              <a:t>Truman responded by saying that he was trying to prevent WWIII not cause it.  </a:t>
            </a:r>
          </a:p>
          <a:p>
            <a:endParaRPr lang="en-US" dirty="0"/>
          </a:p>
          <a:p>
            <a:endParaRPr lang="en-US" dirty="0"/>
          </a:p>
          <a:p>
            <a:endParaRPr lang="en-US" dirty="0"/>
          </a:p>
          <a:p>
            <a:endParaRPr lang="en-US" dirty="0"/>
          </a:p>
          <a:p>
            <a:endParaRPr lang="en-US" dirty="0"/>
          </a:p>
          <a:p>
            <a:endParaRPr lang="en-US" dirty="0"/>
          </a:p>
          <a:p>
            <a:r>
              <a:rPr lang="en-US" dirty="0"/>
              <a:t>MacArthur went over Truman’s head and tried to appeal to congress and the press to get those bombs dropped.  </a:t>
            </a:r>
          </a:p>
          <a:p>
            <a:r>
              <a:rPr lang="en-US" dirty="0"/>
              <a:t>In response, Truman removed him.  </a:t>
            </a:r>
          </a:p>
        </p:txBody>
      </p:sp>
      <p:pic>
        <p:nvPicPr>
          <p:cNvPr id="3" name="President Harry S. Truman fires General Douglas MacArthur">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156102" y="1033670"/>
            <a:ext cx="5984000" cy="4396408"/>
          </a:xfrm>
          <a:prstGeom prst="rect">
            <a:avLst/>
          </a:prstGeom>
        </p:spPr>
      </p:pic>
    </p:spTree>
    <p:extLst>
      <p:ext uri="{BB962C8B-B14F-4D97-AF65-F5344CB8AC3E}">
        <p14:creationId xmlns:p14="http://schemas.microsoft.com/office/powerpoint/2010/main" val="8312770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45560" y="0"/>
            <a:ext cx="4670574" cy="923330"/>
          </a:xfrm>
          <a:prstGeom prst="rect">
            <a:avLst/>
          </a:prstGeom>
          <a:noFill/>
        </p:spPr>
        <p:txBody>
          <a:bodyPr wrap="none" lIns="91440" tIns="45720" rIns="91440" bIns="45720">
            <a:spAutoFit/>
          </a:bodyPr>
          <a:lstStyle/>
          <a:p>
            <a:pPr algn="ctr"/>
            <a:r>
              <a:rPr lang="en-US"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War in Vietnam</a:t>
            </a:r>
          </a:p>
        </p:txBody>
      </p:sp>
      <p:sp>
        <p:nvSpPr>
          <p:cNvPr id="3" name="TextBox 2"/>
          <p:cNvSpPr txBox="1"/>
          <p:nvPr/>
        </p:nvSpPr>
        <p:spPr>
          <a:xfrm>
            <a:off x="3366053" y="798677"/>
            <a:ext cx="6007564" cy="877163"/>
          </a:xfrm>
          <a:prstGeom prst="rect">
            <a:avLst/>
          </a:prstGeom>
          <a:noFill/>
        </p:spPr>
        <p:txBody>
          <a:bodyPr wrap="square" rtlCol="0">
            <a:spAutoFit/>
          </a:bodyPr>
          <a:lstStyle/>
          <a:p>
            <a:r>
              <a:rPr lang="en-US" sz="1700" dirty="0"/>
              <a:t>In the early 1900s France controlled French Indochina (Vietnam, Laos, and Cambodia), but nationalist movements began to develop.</a:t>
            </a:r>
          </a:p>
        </p:txBody>
      </p:sp>
      <p:sp>
        <p:nvSpPr>
          <p:cNvPr id="4" name="TextBox 3"/>
          <p:cNvSpPr txBox="1"/>
          <p:nvPr/>
        </p:nvSpPr>
        <p:spPr>
          <a:xfrm>
            <a:off x="1" y="2343955"/>
            <a:ext cx="3142444" cy="2185214"/>
          </a:xfrm>
          <a:prstGeom prst="rect">
            <a:avLst/>
          </a:prstGeom>
          <a:noFill/>
        </p:spPr>
        <p:txBody>
          <a:bodyPr wrap="square" rtlCol="0">
            <a:spAutoFit/>
          </a:bodyPr>
          <a:lstStyle/>
          <a:p>
            <a:r>
              <a:rPr lang="en-US" sz="1700" dirty="0"/>
              <a:t>A young man named Ho Chi Minh turned to the Communist for help in his struggle against the French.</a:t>
            </a:r>
          </a:p>
          <a:p>
            <a:endParaRPr lang="en-US" sz="1700" dirty="0"/>
          </a:p>
          <a:p>
            <a:r>
              <a:rPr lang="en-US" sz="1700" dirty="0"/>
              <a:t>During the 1930s, Ho’s Indochinese Communist Party led revolts and strikes against the French.   </a:t>
            </a:r>
          </a:p>
        </p:txBody>
      </p:sp>
      <p:sp>
        <p:nvSpPr>
          <p:cNvPr id="5" name="TextBox 4"/>
          <p:cNvSpPr txBox="1"/>
          <p:nvPr/>
        </p:nvSpPr>
        <p:spPr>
          <a:xfrm>
            <a:off x="6228522" y="4752304"/>
            <a:ext cx="5963479" cy="1477328"/>
          </a:xfrm>
          <a:prstGeom prst="rect">
            <a:avLst/>
          </a:prstGeom>
          <a:noFill/>
        </p:spPr>
        <p:txBody>
          <a:bodyPr wrap="square" rtlCol="0">
            <a:spAutoFit/>
          </a:bodyPr>
          <a:lstStyle/>
          <a:p>
            <a:r>
              <a:rPr lang="en-US" dirty="0"/>
              <a:t>The French responded by jailing protesters and sentencing Ho to death.   He fled but returned in 1941 after the Japanese conquered Vietnam. He created the Vietminh (Independence) League.  When the Japanese were defeated and forced out of Indochina, the French intended to get their colony back.  </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2445" y="2884132"/>
            <a:ext cx="2865120" cy="389128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31521" y="-71951"/>
            <a:ext cx="3060479" cy="4665701"/>
          </a:xfrm>
          <a:prstGeom prst="rect">
            <a:avLst/>
          </a:prstGeom>
        </p:spPr>
      </p:pic>
    </p:spTree>
    <p:extLst>
      <p:ext uri="{BB962C8B-B14F-4D97-AF65-F5344CB8AC3E}">
        <p14:creationId xmlns:p14="http://schemas.microsoft.com/office/powerpoint/2010/main" val="11660804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93183"/>
            <a:ext cx="12192000" cy="923330"/>
          </a:xfrm>
          <a:prstGeom prst="rect">
            <a:avLst/>
          </a:prstGeom>
          <a:noFill/>
        </p:spPr>
        <p:txBody>
          <a:bodyPr wrap="square" rtlCol="0">
            <a:spAutoFit/>
          </a:bodyPr>
          <a:lstStyle/>
          <a:p>
            <a:r>
              <a:rPr lang="en-US" dirty="0"/>
              <a:t>Vietnamese Communists and Nationalists joined together to fight the French Army. While the French managed to hold the cities, the Vietminh had wide support in the countryside.    They used hit-and-run tactics to keep the French confined to the cities and in 1954 the French suffered a major defeat at </a:t>
            </a:r>
            <a:r>
              <a:rPr lang="en-US" dirty="0" err="1"/>
              <a:t>Dien</a:t>
            </a:r>
            <a:r>
              <a:rPr lang="en-US" dirty="0"/>
              <a:t> Bien </a:t>
            </a:r>
            <a:r>
              <a:rPr lang="en-US" dirty="0" err="1"/>
              <a:t>Phu</a:t>
            </a:r>
            <a:r>
              <a:rPr lang="en-US" dirty="0"/>
              <a:t> and they surrendered.  </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16513"/>
            <a:ext cx="5151543" cy="3879557"/>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5846" y="3485322"/>
            <a:ext cx="5003013" cy="3372678"/>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16417" y="1002610"/>
            <a:ext cx="5075584" cy="4077108"/>
          </a:xfrm>
          <a:prstGeom prst="rect">
            <a:avLst/>
          </a:prstGeom>
        </p:spPr>
      </p:pic>
    </p:spTree>
    <p:extLst>
      <p:ext uri="{BB962C8B-B14F-4D97-AF65-F5344CB8AC3E}">
        <p14:creationId xmlns:p14="http://schemas.microsoft.com/office/powerpoint/2010/main" val="13012268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30087"/>
            <a:ext cx="12191999" cy="5632311"/>
          </a:xfrm>
          <a:prstGeom prst="rect">
            <a:avLst/>
          </a:prstGeom>
          <a:noFill/>
        </p:spPr>
        <p:txBody>
          <a:bodyPr wrap="square" rtlCol="0">
            <a:spAutoFit/>
          </a:bodyPr>
          <a:lstStyle/>
          <a:p>
            <a:r>
              <a:rPr lang="en-US" dirty="0"/>
              <a:t>The US had supported the French in Vietnam and wit their defeat saw a rising threat of the spread of communism.  </a:t>
            </a:r>
          </a:p>
          <a:p>
            <a:endParaRPr lang="en-US" dirty="0"/>
          </a:p>
          <a:p>
            <a:r>
              <a:rPr lang="en-US" dirty="0"/>
              <a:t>President Eisenhower described this threat as the </a:t>
            </a:r>
            <a:r>
              <a:rPr lang="en-US" dirty="0">
                <a:solidFill>
                  <a:srgbClr val="FF0000"/>
                </a:solidFill>
              </a:rPr>
              <a:t>Domino Theory</a:t>
            </a:r>
            <a:r>
              <a:rPr lang="en-US" dirty="0"/>
              <a:t> a belief that the rest of Southeast Asia were like a row of dominoes and the fall of one to communism would lead to the fall of it’s neighbors.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This Domino Theory was the justification for US foreign policy during most of the Cold War.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08314"/>
            <a:ext cx="12192000" cy="3750364"/>
          </a:xfrm>
          <a:prstGeom prst="rect">
            <a:avLst/>
          </a:prstGeom>
        </p:spPr>
      </p:pic>
    </p:spTree>
    <p:extLst>
      <p:ext uri="{BB962C8B-B14F-4D97-AF65-F5344CB8AC3E}">
        <p14:creationId xmlns:p14="http://schemas.microsoft.com/office/powerpoint/2010/main" val="38381625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2585323"/>
          </a:xfrm>
          <a:prstGeom prst="rect">
            <a:avLst/>
          </a:prstGeom>
          <a:noFill/>
        </p:spPr>
        <p:txBody>
          <a:bodyPr wrap="square" rtlCol="0">
            <a:spAutoFit/>
          </a:bodyPr>
          <a:lstStyle/>
          <a:p>
            <a:r>
              <a:rPr lang="en-US" dirty="0"/>
              <a:t>After France’s defeat, an international peace conference met in Geneva to discuss the future of Indochina.</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0" y="796279"/>
            <a:ext cx="12192000" cy="646331"/>
          </a:xfrm>
          <a:prstGeom prst="rect">
            <a:avLst/>
          </a:prstGeom>
        </p:spPr>
        <p:txBody>
          <a:bodyPr wrap="square">
            <a:spAutoFit/>
          </a:bodyPr>
          <a:lstStyle/>
          <a:p>
            <a:r>
              <a:rPr lang="en-US" dirty="0"/>
              <a:t>Based on these talks, Vietnam was divided at 17* North Latitude.  North of that line, Ho’s communists ruled. South of that line the US set up an anti-Communist government under the leadership of Ngo </a:t>
            </a:r>
            <a:r>
              <a:rPr lang="en-US" dirty="0" err="1"/>
              <a:t>Dinh</a:t>
            </a:r>
            <a:r>
              <a:rPr lang="en-US" dirty="0"/>
              <a:t> Diem</a:t>
            </a:r>
          </a:p>
        </p:txBody>
      </p:sp>
      <p:sp>
        <p:nvSpPr>
          <p:cNvPr id="5" name="TextBox 4"/>
          <p:cNvSpPr txBox="1"/>
          <p:nvPr/>
        </p:nvSpPr>
        <p:spPr>
          <a:xfrm>
            <a:off x="4863549" y="5587565"/>
            <a:ext cx="4598504" cy="1200329"/>
          </a:xfrm>
          <a:prstGeom prst="rect">
            <a:avLst/>
          </a:prstGeom>
          <a:noFill/>
        </p:spPr>
        <p:txBody>
          <a:bodyPr wrap="square" rtlCol="0">
            <a:spAutoFit/>
          </a:bodyPr>
          <a:lstStyle/>
          <a:p>
            <a:r>
              <a:rPr lang="en-US" dirty="0"/>
              <a:t>Ngo ruled the south as a dictator and opposition to his government grew.  Communist guerillas called Vietcong began to gain strength in the countryside.</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42609"/>
            <a:ext cx="4770783" cy="4583285"/>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1365" y="1119444"/>
            <a:ext cx="3019425" cy="4286250"/>
          </a:xfrm>
          <a:prstGeom prst="rect">
            <a:avLst/>
          </a:prstGeom>
        </p:spPr>
      </p:pic>
    </p:spTree>
    <p:extLst>
      <p:ext uri="{BB962C8B-B14F-4D97-AF65-F5344CB8AC3E}">
        <p14:creationId xmlns:p14="http://schemas.microsoft.com/office/powerpoint/2010/main" val="40456075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31820"/>
            <a:ext cx="12192000" cy="923330"/>
          </a:xfrm>
          <a:prstGeom prst="rect">
            <a:avLst/>
          </a:prstGeom>
          <a:noFill/>
        </p:spPr>
        <p:txBody>
          <a:bodyPr wrap="square" rtlCol="0">
            <a:spAutoFit/>
          </a:bodyPr>
          <a:lstStyle/>
          <a:p>
            <a:r>
              <a:rPr lang="en-US" dirty="0"/>
              <a:t>The Vietcong were made up of trained North Vietnamese soldiers and south Vietnamese who just hated Ngo.  As time went on the Vietcong got more and more support in the country side.  In 1963 a group of South Vietnamese generals had Ngo Assassinated but they were no more popular than he was.  War was pretty much inevitable.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749287" y="1573912"/>
            <a:ext cx="9209740" cy="5284088"/>
          </a:xfrm>
          <a:prstGeom prst="rect">
            <a:avLst/>
          </a:prstGeom>
        </p:spPr>
      </p:pic>
    </p:spTree>
    <p:extLst>
      <p:ext uri="{BB962C8B-B14F-4D97-AF65-F5344CB8AC3E}">
        <p14:creationId xmlns:p14="http://schemas.microsoft.com/office/powerpoint/2010/main" val="3771475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93183"/>
            <a:ext cx="7619999" cy="923330"/>
          </a:xfrm>
          <a:prstGeom prst="rect">
            <a:avLst/>
          </a:prstGeom>
          <a:noFill/>
        </p:spPr>
        <p:txBody>
          <a:bodyPr wrap="square" rtlCol="0">
            <a:spAutoFit/>
          </a:bodyPr>
          <a:lstStyle/>
          <a:p>
            <a:r>
              <a:rPr lang="en-US" dirty="0"/>
              <a:t>In August of 1964 U.S. President Lyndon Johnson 		              told Congress that North Vietnamese patrol boats		              had attacked two U.S. destroyers in the Gulf of Tonkin</a:t>
            </a:r>
          </a:p>
        </p:txBody>
      </p:sp>
      <p:sp>
        <p:nvSpPr>
          <p:cNvPr id="3" name="TextBox 2"/>
          <p:cNvSpPr txBox="1"/>
          <p:nvPr/>
        </p:nvSpPr>
        <p:spPr>
          <a:xfrm>
            <a:off x="1" y="4108174"/>
            <a:ext cx="5791009" cy="1477328"/>
          </a:xfrm>
          <a:prstGeom prst="rect">
            <a:avLst/>
          </a:prstGeom>
          <a:noFill/>
        </p:spPr>
        <p:txBody>
          <a:bodyPr wrap="none" rtlCol="0">
            <a:spAutoFit/>
          </a:bodyPr>
          <a:lstStyle/>
          <a:p>
            <a:r>
              <a:rPr lang="en-US" dirty="0"/>
              <a:t>Because of this, congress authorized troops in Vietnam.</a:t>
            </a:r>
          </a:p>
          <a:p>
            <a:endParaRPr lang="en-US" dirty="0"/>
          </a:p>
          <a:p>
            <a:endParaRPr lang="en-US" dirty="0"/>
          </a:p>
          <a:p>
            <a:r>
              <a:rPr lang="en-US" dirty="0"/>
              <a:t>By late 1965 more than 185,000 US soldiers were in country</a:t>
            </a:r>
          </a:p>
          <a:p>
            <a:r>
              <a:rPr lang="en-US" dirty="0"/>
              <a:t>By 1968 more than 500,000 were there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2087" y="92765"/>
            <a:ext cx="3009227" cy="225692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156" y="1335579"/>
            <a:ext cx="4519519" cy="2553528"/>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6091" b="6464"/>
          <a:stretch/>
        </p:blipFill>
        <p:spPr>
          <a:xfrm>
            <a:off x="5791010" y="2450103"/>
            <a:ext cx="5877195" cy="4407897"/>
          </a:xfrm>
          <a:prstGeom prst="rect">
            <a:avLst/>
          </a:prstGeom>
        </p:spPr>
      </p:pic>
    </p:spTree>
    <p:extLst>
      <p:ext uri="{BB962C8B-B14F-4D97-AF65-F5344CB8AC3E}">
        <p14:creationId xmlns:p14="http://schemas.microsoft.com/office/powerpoint/2010/main" val="36719941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56661" cy="2554545"/>
          </a:xfrm>
          <a:prstGeom prst="rect">
            <a:avLst/>
          </a:prstGeom>
          <a:noFill/>
        </p:spPr>
        <p:txBody>
          <a:bodyPr wrap="square" rtlCol="0">
            <a:spAutoFit/>
          </a:bodyPr>
          <a:lstStyle/>
          <a:p>
            <a:r>
              <a:rPr lang="en-US" sz="1600" dirty="0"/>
              <a:t>Even though the US was well equipped and had advanced weaponry they were fighting against a guerrilla force in unfamiliar jungle terrain.</a:t>
            </a:r>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2000" y="335722"/>
            <a:ext cx="5080000" cy="3403600"/>
          </a:xfrm>
          <a:prstGeom prst="rect">
            <a:avLst/>
          </a:prstGeom>
        </p:spPr>
      </p:pic>
      <p:sp>
        <p:nvSpPr>
          <p:cNvPr id="4" name="Rectangle 3"/>
          <p:cNvSpPr/>
          <p:nvPr/>
        </p:nvSpPr>
        <p:spPr>
          <a:xfrm>
            <a:off x="6604000" y="3739322"/>
            <a:ext cx="5552661" cy="1200329"/>
          </a:xfrm>
          <a:prstGeom prst="rect">
            <a:avLst/>
          </a:prstGeom>
        </p:spPr>
        <p:txBody>
          <a:bodyPr wrap="square">
            <a:spAutoFit/>
          </a:bodyPr>
          <a:lstStyle/>
          <a:p>
            <a:r>
              <a:rPr lang="en-US" dirty="0"/>
              <a:t>The government the US was defending was also becoming more unpopular while support for the Vietcong was growing and getting help from the Soviets and the Chinese.</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5869" y="2650897"/>
            <a:ext cx="5262792" cy="3520146"/>
          </a:xfrm>
          <a:prstGeom prst="rect">
            <a:avLst/>
          </a:prstGeom>
        </p:spPr>
      </p:pic>
    </p:spTree>
    <p:extLst>
      <p:ext uri="{BB962C8B-B14F-4D97-AF65-F5344CB8AC3E}">
        <p14:creationId xmlns:p14="http://schemas.microsoft.com/office/powerpoint/2010/main" val="18322733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1330" y="1210498"/>
            <a:ext cx="4996686" cy="3580958"/>
          </a:xfrm>
          <a:prstGeom prst="rect">
            <a:avLst/>
          </a:prstGeom>
        </p:spPr>
      </p:pic>
      <p:sp>
        <p:nvSpPr>
          <p:cNvPr id="2" name="TextBox 1"/>
          <p:cNvSpPr txBox="1"/>
          <p:nvPr/>
        </p:nvSpPr>
        <p:spPr>
          <a:xfrm>
            <a:off x="0" y="218941"/>
            <a:ext cx="12196293" cy="1477328"/>
          </a:xfrm>
          <a:prstGeom prst="rect">
            <a:avLst/>
          </a:prstGeom>
          <a:noFill/>
        </p:spPr>
        <p:txBody>
          <a:bodyPr wrap="square" rtlCol="0">
            <a:spAutoFit/>
          </a:bodyPr>
          <a:lstStyle/>
          <a:p>
            <a:r>
              <a:rPr lang="en-US" dirty="0"/>
              <a:t>The US was making little headway on the ground so they turned to air assault.</a:t>
            </a:r>
          </a:p>
          <a:p>
            <a:endParaRPr lang="en-US" dirty="0"/>
          </a:p>
          <a:p>
            <a:r>
              <a:rPr lang="en-US" dirty="0"/>
              <a:t>The US bombed millions of acres of farmlands and forests and used napalm and agent orange to destroy plants and trees where Vietcong troops may have been hiding.    Thousands of peasants were caught in this and it strengthened their opposition to US involvement in Vietnam.</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1245" y="2599563"/>
            <a:ext cx="4681728" cy="2724912"/>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95178" y="3790950"/>
            <a:ext cx="4552950" cy="306705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591782"/>
            <a:ext cx="3383280" cy="2542032"/>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984" y="4121638"/>
            <a:ext cx="5038517" cy="2835965"/>
          </a:xfrm>
          <a:prstGeom prst="rect">
            <a:avLst/>
          </a:prstGeom>
        </p:spPr>
      </p:pic>
    </p:spTree>
    <p:extLst>
      <p:ext uri="{BB962C8B-B14F-4D97-AF65-F5344CB8AC3E}">
        <p14:creationId xmlns:p14="http://schemas.microsoft.com/office/powerpoint/2010/main" val="39757232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1999" cy="6186309"/>
          </a:xfrm>
          <a:prstGeom prst="rect">
            <a:avLst/>
          </a:prstGeom>
          <a:noFill/>
        </p:spPr>
        <p:txBody>
          <a:bodyPr wrap="square" rtlCol="0">
            <a:spAutoFit/>
          </a:bodyPr>
          <a:lstStyle/>
          <a:p>
            <a:r>
              <a:rPr lang="en-US" dirty="0"/>
              <a:t>In the late 1960s the war became increasingly unpopular in the US and there were protests and riots, especially among young, college aged people.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In 1969 President Nixon	 			  began withdrawing troops from Vietnam.  His plan was called Vietnamization which 				   allowed for US troops to gradually leave while South Vietnamese troops increased their				   combat role.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7338" y="335146"/>
            <a:ext cx="10124661" cy="4574783"/>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6693" y="4909929"/>
            <a:ext cx="3358488" cy="1897546"/>
          </a:xfrm>
          <a:prstGeom prst="rect">
            <a:avLst/>
          </a:prstGeom>
        </p:spPr>
      </p:pic>
    </p:spTree>
    <p:extLst>
      <p:ext uri="{BB962C8B-B14F-4D97-AF65-F5344CB8AC3E}">
        <p14:creationId xmlns:p14="http://schemas.microsoft.com/office/powerpoint/2010/main" val="42592599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846455" cy="923330"/>
          </a:xfrm>
          <a:prstGeom prst="rect">
            <a:avLst/>
          </a:prstGeom>
          <a:noFill/>
        </p:spPr>
        <p:txBody>
          <a:bodyPr wrap="none" lIns="91440" tIns="45720" rIns="91440" bIns="45720">
            <a:spAutoFit/>
          </a:bodyPr>
          <a:lstStyle/>
          <a:p>
            <a:pPr algn="ctr"/>
            <a:r>
              <a:rPr lang="en-US" sz="5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Operation Menu</a:t>
            </a:r>
            <a:endPar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3" name="TextBox 2"/>
          <p:cNvSpPr txBox="1"/>
          <p:nvPr/>
        </p:nvSpPr>
        <p:spPr>
          <a:xfrm>
            <a:off x="1037766" y="1275009"/>
            <a:ext cx="11154234" cy="923330"/>
          </a:xfrm>
          <a:prstGeom prst="rect">
            <a:avLst/>
          </a:prstGeom>
          <a:noFill/>
        </p:spPr>
        <p:txBody>
          <a:bodyPr wrap="square" rtlCol="0">
            <a:spAutoFit/>
          </a:bodyPr>
          <a:lstStyle/>
          <a:p>
            <a:r>
              <a:rPr lang="en-US" dirty="0"/>
              <a:t>To help maintain the South Vietnamese government and pursue Vietnamization, Nixon authorized a massive bombing campaign against suspected (and actual) Vietcong bases and supply routes in Laos and Cambodia especially along an area called the Ho Chi Minh trail.</a:t>
            </a:r>
          </a:p>
        </p:txBody>
      </p:sp>
      <p:sp>
        <p:nvSpPr>
          <p:cNvPr id="4" name="TextBox 3"/>
          <p:cNvSpPr txBox="1"/>
          <p:nvPr/>
        </p:nvSpPr>
        <p:spPr>
          <a:xfrm>
            <a:off x="0" y="5293217"/>
            <a:ext cx="12192000" cy="1431161"/>
          </a:xfrm>
          <a:prstGeom prst="rect">
            <a:avLst/>
          </a:prstGeom>
          <a:noFill/>
        </p:spPr>
        <p:txBody>
          <a:bodyPr wrap="square" rtlCol="0">
            <a:spAutoFit/>
          </a:bodyPr>
          <a:lstStyle/>
          <a:p>
            <a:r>
              <a:rPr lang="en-US" dirty="0"/>
              <a:t>The last US troops eft Vietnam in 1973.  </a:t>
            </a:r>
          </a:p>
          <a:p>
            <a:r>
              <a:rPr lang="en-US" dirty="0"/>
              <a:t>In 1975 the North overran the south.</a:t>
            </a:r>
          </a:p>
          <a:p>
            <a:endParaRPr lang="en-US" sz="1700" dirty="0"/>
          </a:p>
          <a:p>
            <a:endParaRPr lang="en-US" sz="1700" dirty="0"/>
          </a:p>
          <a:p>
            <a:r>
              <a:rPr lang="en-US" sz="1700" dirty="0"/>
              <a:t>When the war ended 1.5 million Vietnamese and over 58,000 Americans were dead.  The numbers of wounded and missing are also high</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7294" y="1590260"/>
            <a:ext cx="4078250" cy="526774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2198338"/>
            <a:ext cx="3392557" cy="3131591"/>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5508" y="2975431"/>
            <a:ext cx="4591901" cy="3055701"/>
          </a:xfrm>
          <a:prstGeom prst="rect">
            <a:avLst/>
          </a:prstGeom>
        </p:spPr>
      </p:pic>
    </p:spTree>
    <p:extLst>
      <p:ext uri="{BB962C8B-B14F-4D97-AF65-F5344CB8AC3E}">
        <p14:creationId xmlns:p14="http://schemas.microsoft.com/office/powerpoint/2010/main" val="13922180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724858" y="2967335"/>
            <a:ext cx="6742295" cy="923330"/>
          </a:xfrm>
          <a:prstGeom prst="rect">
            <a:avLst/>
          </a:prstGeom>
          <a:noFill/>
        </p:spPr>
        <p:txBody>
          <a:bodyPr wrap="none" lIns="91440" tIns="45720" rIns="91440" bIns="45720">
            <a:spAutoFit/>
          </a:bodyPr>
          <a:lstStyle/>
          <a:p>
            <a:pPr algn="ctr"/>
            <a:r>
              <a:rPr lang="en-US" sz="5400" dirty="0">
                <a:ln w="0"/>
                <a:effectLst>
                  <a:outerShdw blurRad="38100" dist="19050" dir="2700000" algn="tl" rotWithShape="0">
                    <a:schemeClr val="dk1">
                      <a:alpha val="40000"/>
                    </a:schemeClr>
                  </a:outerShdw>
                </a:effectLst>
              </a:rPr>
              <a:t>Postwar Southeast Asia</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2318807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18941"/>
            <a:ext cx="10795692" cy="923330"/>
          </a:xfrm>
          <a:prstGeom prst="rect">
            <a:avLst/>
          </a:prstGeom>
          <a:noFill/>
        </p:spPr>
        <p:txBody>
          <a:bodyPr wrap="square" rtlCol="0">
            <a:spAutoFit/>
          </a:bodyPr>
          <a:lstStyle/>
          <a:p>
            <a:r>
              <a:rPr lang="en-US" dirty="0"/>
              <a:t>War didn’t bring an immediate end to the bloodshed in SE Asia.  </a:t>
            </a:r>
          </a:p>
          <a:p>
            <a:endParaRPr lang="en-US" dirty="0"/>
          </a:p>
          <a:p>
            <a:r>
              <a:rPr lang="en-US" dirty="0"/>
              <a:t>In Cambodia (AKA Kampuchea) communist rebels called Khmer Rouge set up a brutal government under Pol Pot</a:t>
            </a:r>
          </a:p>
        </p:txBody>
      </p:sp>
      <p:sp>
        <p:nvSpPr>
          <p:cNvPr id="3" name="TextBox 2"/>
          <p:cNvSpPr txBox="1"/>
          <p:nvPr/>
        </p:nvSpPr>
        <p:spPr>
          <a:xfrm>
            <a:off x="98474" y="1851190"/>
            <a:ext cx="8950464" cy="369332"/>
          </a:xfrm>
          <a:prstGeom prst="rect">
            <a:avLst/>
          </a:prstGeom>
          <a:noFill/>
        </p:spPr>
        <p:txBody>
          <a:bodyPr wrap="none" rtlCol="0">
            <a:spAutoFit/>
          </a:bodyPr>
          <a:lstStyle/>
          <a:p>
            <a:r>
              <a:rPr lang="en-US" dirty="0"/>
              <a:t>His followers slaughtered 2 million people in an event that became known as the Killing Fields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63225" y="218941"/>
            <a:ext cx="1628775" cy="24003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2220522"/>
            <a:ext cx="7058139" cy="4637478"/>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78067" y="2220522"/>
            <a:ext cx="4938689" cy="3354193"/>
          </a:xfrm>
          <a:prstGeom prst="rect">
            <a:avLst/>
          </a:prstGeom>
        </p:spPr>
      </p:pic>
    </p:spTree>
    <p:extLst>
      <p:ext uri="{BB962C8B-B14F-4D97-AF65-F5344CB8AC3E}">
        <p14:creationId xmlns:p14="http://schemas.microsoft.com/office/powerpoint/2010/main" val="1949125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44699"/>
            <a:ext cx="12192000" cy="1477328"/>
          </a:xfrm>
          <a:prstGeom prst="rect">
            <a:avLst/>
          </a:prstGeom>
          <a:noFill/>
        </p:spPr>
        <p:txBody>
          <a:bodyPr wrap="square" rtlCol="0">
            <a:spAutoFit/>
          </a:bodyPr>
          <a:lstStyle/>
          <a:p>
            <a:r>
              <a:rPr lang="en-US" dirty="0"/>
              <a:t>In 1978 the Vietnamese invaded, overthrew the Khmer Rouge, and put in a less repressive government. </a:t>
            </a:r>
          </a:p>
          <a:p>
            <a:endParaRPr lang="en-US" dirty="0"/>
          </a:p>
          <a:p>
            <a:endParaRPr lang="en-US" dirty="0"/>
          </a:p>
          <a:p>
            <a:r>
              <a:rPr lang="en-US" dirty="0"/>
              <a:t>The Vietnamese were in Cambodia until 1989 and in 1993 UN peacekeepers helped Cambodia create a new government that included a democratic constitution and free elections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42868"/>
            <a:ext cx="12192000" cy="5015131"/>
          </a:xfrm>
          <a:prstGeom prst="rect">
            <a:avLst/>
          </a:prstGeom>
        </p:spPr>
      </p:pic>
    </p:spTree>
    <p:extLst>
      <p:ext uri="{BB962C8B-B14F-4D97-AF65-F5344CB8AC3E}">
        <p14:creationId xmlns:p14="http://schemas.microsoft.com/office/powerpoint/2010/main" val="1592924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5114863"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a:ln/>
                <a:solidFill>
                  <a:schemeClr val="accent4"/>
                </a:solidFill>
                <a:effectLst/>
              </a:rPr>
              <a:t>Postwar Vietnam</a:t>
            </a:r>
          </a:p>
        </p:txBody>
      </p:sp>
      <p:sp>
        <p:nvSpPr>
          <p:cNvPr id="3" name="TextBox 2"/>
          <p:cNvSpPr txBox="1"/>
          <p:nvPr/>
        </p:nvSpPr>
        <p:spPr>
          <a:xfrm>
            <a:off x="0" y="923330"/>
            <a:ext cx="3232597" cy="3416320"/>
          </a:xfrm>
          <a:prstGeom prst="rect">
            <a:avLst/>
          </a:prstGeom>
          <a:noFill/>
        </p:spPr>
        <p:txBody>
          <a:bodyPr wrap="square" rtlCol="0">
            <a:spAutoFit/>
          </a:bodyPr>
          <a:lstStyle/>
          <a:p>
            <a:r>
              <a:rPr lang="en-US" dirty="0"/>
              <a:t>After 1975 the North Vietnamese imposed tight control over the south.  </a:t>
            </a:r>
          </a:p>
          <a:p>
            <a:r>
              <a:rPr lang="en-US" dirty="0"/>
              <a:t>Thousands of people were sent to “reeducation camps” for training in communist thought.</a:t>
            </a:r>
          </a:p>
          <a:p>
            <a:endParaRPr lang="en-US" dirty="0"/>
          </a:p>
          <a:p>
            <a:endParaRPr lang="en-US" dirty="0"/>
          </a:p>
          <a:p>
            <a:endParaRPr lang="en-US" dirty="0"/>
          </a:p>
          <a:p>
            <a:endParaRPr lang="en-US" dirty="0"/>
          </a:p>
          <a:p>
            <a:r>
              <a:rPr lang="en-US" dirty="0"/>
              <a:t>Industries were nationalized and business was strictly controlled</a:t>
            </a:r>
          </a:p>
        </p:txBody>
      </p:sp>
      <p:sp>
        <p:nvSpPr>
          <p:cNvPr id="4" name="TextBox 3"/>
          <p:cNvSpPr txBox="1"/>
          <p:nvPr/>
        </p:nvSpPr>
        <p:spPr>
          <a:xfrm>
            <a:off x="0" y="5934670"/>
            <a:ext cx="2086377" cy="923330"/>
          </a:xfrm>
          <a:prstGeom prst="rect">
            <a:avLst/>
          </a:prstGeom>
          <a:noFill/>
        </p:spPr>
        <p:txBody>
          <a:bodyPr wrap="square" rtlCol="0">
            <a:spAutoFit/>
          </a:bodyPr>
          <a:lstStyle/>
          <a:p>
            <a:r>
              <a:rPr lang="en-US" dirty="0"/>
              <a:t>Saigon was renamed Ho Chi Minh City.</a:t>
            </a:r>
          </a:p>
        </p:txBody>
      </p:sp>
      <p:sp>
        <p:nvSpPr>
          <p:cNvPr id="5" name="Rectangle 4"/>
          <p:cNvSpPr/>
          <p:nvPr/>
        </p:nvSpPr>
        <p:spPr>
          <a:xfrm>
            <a:off x="6096000" y="1170764"/>
            <a:ext cx="6096000" cy="5632311"/>
          </a:xfrm>
          <a:prstGeom prst="rect">
            <a:avLst/>
          </a:prstGeom>
        </p:spPr>
        <p:txBody>
          <a:bodyPr>
            <a:spAutoFit/>
          </a:bodyPr>
          <a:lstStyle/>
          <a:p>
            <a:r>
              <a:rPr lang="en-US" dirty="0"/>
              <a:t>Because of communist oppression 1.5 million people fled Vietnam.  Many of these people left in overcrowded boats.  More than 200,000 “Boat people” died at sea.  The survivors spent months in refugee camps.  About 70,000 of them eventually settled in the US or Canada.</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The US normalized relations with Vietnam in 1995 even though Vietnam is still a communist country. </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0313" y="923330"/>
            <a:ext cx="3095687" cy="198012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5206" y="2710875"/>
            <a:ext cx="5697416" cy="3313803"/>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3173" y="4367866"/>
            <a:ext cx="4596032" cy="2407445"/>
          </a:xfrm>
          <a:prstGeom prst="rect">
            <a:avLst/>
          </a:prstGeom>
        </p:spPr>
      </p:pic>
    </p:spTree>
    <p:extLst>
      <p:ext uri="{BB962C8B-B14F-4D97-AF65-F5344CB8AC3E}">
        <p14:creationId xmlns:p14="http://schemas.microsoft.com/office/powerpoint/2010/main" val="19255223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r="-2000"/>
          </a:stretch>
        </a:blipFill>
        <a:effectLst/>
      </p:bgPr>
    </p:bg>
    <p:spTree>
      <p:nvGrpSpPr>
        <p:cNvPr id="1" name=""/>
        <p:cNvGrpSpPr/>
        <p:nvPr/>
      </p:nvGrpSpPr>
      <p:grpSpPr>
        <a:xfrm>
          <a:off x="0" y="0"/>
          <a:ext cx="0" cy="0"/>
          <a:chOff x="0" y="0"/>
          <a:chExt cx="0" cy="0"/>
        </a:xfrm>
      </p:grpSpPr>
      <p:sp>
        <p:nvSpPr>
          <p:cNvPr id="2" name="Rectangle 1"/>
          <p:cNvSpPr/>
          <p:nvPr/>
        </p:nvSpPr>
        <p:spPr>
          <a:xfrm>
            <a:off x="1433095" y="2967335"/>
            <a:ext cx="9325823" cy="923330"/>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The Cold War Divides the World</a:t>
            </a:r>
          </a:p>
        </p:txBody>
      </p:sp>
    </p:spTree>
    <p:extLst>
      <p:ext uri="{BB962C8B-B14F-4D97-AF65-F5344CB8AC3E}">
        <p14:creationId xmlns:p14="http://schemas.microsoft.com/office/powerpoint/2010/main" val="6230268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3685" y="0"/>
            <a:ext cx="3608660" cy="5355312"/>
          </a:xfrm>
          <a:prstGeom prst="rect">
            <a:avLst/>
          </a:prstGeom>
          <a:noFill/>
        </p:spPr>
        <p:txBody>
          <a:bodyPr wrap="square" rtlCol="0">
            <a:spAutoFit/>
          </a:bodyPr>
          <a:lstStyle/>
          <a:p>
            <a:r>
              <a:rPr lang="en-US" dirty="0"/>
              <a:t>After WWII the world’s nations were grouped into three “Worlds.”  </a:t>
            </a:r>
          </a:p>
          <a:p>
            <a:endParaRPr lang="en-US" dirty="0"/>
          </a:p>
          <a:p>
            <a:endParaRPr lang="en-US" dirty="0"/>
          </a:p>
          <a:p>
            <a:r>
              <a:rPr lang="en-US" dirty="0"/>
              <a:t>The First World include industrialized, capitalist, nations like the U.S.</a:t>
            </a:r>
          </a:p>
          <a:p>
            <a:endParaRPr lang="en-US" dirty="0"/>
          </a:p>
          <a:p>
            <a:endParaRPr lang="en-US" dirty="0"/>
          </a:p>
          <a:p>
            <a:r>
              <a:rPr lang="en-US" dirty="0"/>
              <a:t>The Second World was the communist nations led by the Soviet Union</a:t>
            </a:r>
          </a:p>
          <a:p>
            <a:endParaRPr lang="en-US" dirty="0"/>
          </a:p>
          <a:p>
            <a:endParaRPr lang="en-US" dirty="0"/>
          </a:p>
          <a:p>
            <a:endParaRPr lang="en-US" dirty="0"/>
          </a:p>
          <a:p>
            <a:endParaRPr lang="en-US" dirty="0"/>
          </a:p>
          <a:p>
            <a:r>
              <a:rPr lang="en-US" dirty="0"/>
              <a:t>The Third World was developing nations not aligned with either of the Super Powers (US or USSR)</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2570" y="0"/>
            <a:ext cx="8339820" cy="6858000"/>
          </a:xfrm>
          <a:prstGeom prst="rect">
            <a:avLst/>
          </a:prstGeom>
        </p:spPr>
      </p:pic>
    </p:spTree>
    <p:extLst>
      <p:ext uri="{BB962C8B-B14F-4D97-AF65-F5344CB8AC3E}">
        <p14:creationId xmlns:p14="http://schemas.microsoft.com/office/powerpoint/2010/main" val="12109939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80304"/>
            <a:ext cx="12192000" cy="1477328"/>
          </a:xfrm>
          <a:prstGeom prst="rect">
            <a:avLst/>
          </a:prstGeom>
          <a:noFill/>
        </p:spPr>
        <p:txBody>
          <a:bodyPr wrap="square" rtlCol="0">
            <a:spAutoFit/>
          </a:bodyPr>
          <a:lstStyle/>
          <a:p>
            <a:r>
              <a:rPr lang="en-US" dirty="0"/>
              <a:t>The Third World was located in Africa, Latin America, and Asia.  They were economically poor and politically unstable, because of years of colonial control.     Each of these nations needed a stable economy to build their society around and U.S. capitalism or Soviet communism were the main choices.</a:t>
            </a:r>
          </a:p>
          <a:p>
            <a:endParaRPr lang="en-US" dirty="0"/>
          </a:p>
          <a:p>
            <a:r>
              <a:rPr lang="en-US" dirty="0"/>
              <a:t>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59889"/>
            <a:ext cx="12192000" cy="5398111"/>
          </a:xfrm>
          <a:prstGeom prst="rect">
            <a:avLst/>
          </a:prstGeom>
        </p:spPr>
      </p:pic>
    </p:spTree>
    <p:extLst>
      <p:ext uri="{BB962C8B-B14F-4D97-AF65-F5344CB8AC3E}">
        <p14:creationId xmlns:p14="http://schemas.microsoft.com/office/powerpoint/2010/main" val="383173255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373487"/>
            <a:ext cx="12191999" cy="6186309"/>
          </a:xfrm>
          <a:prstGeom prst="rect">
            <a:avLst/>
          </a:prstGeom>
          <a:noFill/>
        </p:spPr>
        <p:txBody>
          <a:bodyPr wrap="square" rtlCol="0">
            <a:spAutoFit/>
          </a:bodyPr>
          <a:lstStyle/>
          <a:p>
            <a:r>
              <a:rPr lang="en-US" dirty="0"/>
              <a:t>The U.S., the USSR, and to some extent China, used a variety of ways to influence the Third world.</a:t>
            </a:r>
          </a:p>
          <a:p>
            <a:endParaRPr lang="en-US" dirty="0"/>
          </a:p>
          <a:p>
            <a:endParaRPr lang="en-US" dirty="0"/>
          </a:p>
          <a:p>
            <a:r>
              <a:rPr lang="en-US" dirty="0"/>
              <a:t>They backed revolutions, liberation movements, and counterrevolutions as it suited their needs.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The CIA and the KGB often used secret activities ranging from  spying to assassinations (both countries assassinated people that were ‘in the way’ of them achieving whatever goals they had in whatever nation they were in).</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498603"/>
            <a:ext cx="12191999" cy="4414377"/>
          </a:xfrm>
          <a:prstGeom prst="rect">
            <a:avLst/>
          </a:prstGeom>
        </p:spPr>
      </p:pic>
    </p:spTree>
    <p:extLst>
      <p:ext uri="{BB962C8B-B14F-4D97-AF65-F5344CB8AC3E}">
        <p14:creationId xmlns:p14="http://schemas.microsoft.com/office/powerpoint/2010/main" val="16751519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41668"/>
            <a:ext cx="11855618" cy="3693319"/>
          </a:xfrm>
          <a:prstGeom prst="rect">
            <a:avLst/>
          </a:prstGeom>
          <a:noFill/>
        </p:spPr>
        <p:txBody>
          <a:bodyPr wrap="none" rtlCol="0">
            <a:spAutoFit/>
          </a:bodyPr>
          <a:lstStyle/>
          <a:p>
            <a:r>
              <a:rPr lang="en-US" dirty="0"/>
              <a:t>The US gave military aid, built schools, developed anti-poverty programs, and sent volunteers to work in Third World Nations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The Soviets offered military and technical assistance.  They also sent food.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19778" y="552156"/>
            <a:ext cx="5172222" cy="290937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9378"/>
            <a:ext cx="4890868" cy="3038622"/>
          </a:xfrm>
          <a:prstGeom prst="rect">
            <a:avLst/>
          </a:prstGeom>
        </p:spPr>
      </p:pic>
    </p:spTree>
    <p:extLst>
      <p:ext uri="{BB962C8B-B14F-4D97-AF65-F5344CB8AC3E}">
        <p14:creationId xmlns:p14="http://schemas.microsoft.com/office/powerpoint/2010/main" val="31997314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076950" cy="6858000"/>
          </a:xfrm>
          <a:prstGeom prst="rect">
            <a:avLst/>
          </a:prstGeom>
        </p:spPr>
      </p:pic>
      <p:sp>
        <p:nvSpPr>
          <p:cNvPr id="3" name="TextBox 2"/>
          <p:cNvSpPr txBox="1"/>
          <p:nvPr/>
        </p:nvSpPr>
        <p:spPr>
          <a:xfrm>
            <a:off x="6076950" y="1305341"/>
            <a:ext cx="6115050" cy="4247317"/>
          </a:xfrm>
          <a:prstGeom prst="rect">
            <a:avLst/>
          </a:prstGeom>
          <a:noFill/>
        </p:spPr>
        <p:txBody>
          <a:bodyPr wrap="square" rtlCol="0">
            <a:spAutoFit/>
          </a:bodyPr>
          <a:lstStyle/>
          <a:p>
            <a:pPr marL="342900" indent="-342900">
              <a:buAutoNum type="arabicPeriod"/>
            </a:pPr>
            <a:r>
              <a:rPr lang="en-US" b="1" dirty="0"/>
              <a:t>Brinkmanship</a:t>
            </a:r>
            <a:r>
              <a:rPr lang="en-US" dirty="0"/>
              <a:t> is the policy of going to the brink of war to make the other side back down</a:t>
            </a:r>
          </a:p>
          <a:p>
            <a:pPr marL="342900" indent="-342900">
              <a:buAutoNum type="arabicPeriod"/>
            </a:pPr>
            <a:r>
              <a:rPr lang="en-US" b="1" dirty="0"/>
              <a:t>Espionage</a:t>
            </a:r>
            <a:r>
              <a:rPr lang="en-US" dirty="0"/>
              <a:t> is spying on other countries to try to gain an advantage</a:t>
            </a:r>
          </a:p>
          <a:p>
            <a:pPr marL="342900" indent="-342900">
              <a:buAutoNum type="arabicPeriod"/>
            </a:pPr>
            <a:r>
              <a:rPr lang="en-US" b="1" dirty="0"/>
              <a:t>Foreign Aid </a:t>
            </a:r>
            <a:r>
              <a:rPr lang="en-US" dirty="0"/>
              <a:t>is when financial or social aid (food) is given by a nation to a Third World nation to try to win allies. </a:t>
            </a:r>
          </a:p>
          <a:p>
            <a:pPr marL="342900" indent="-342900">
              <a:buAutoNum type="arabicPeriod"/>
            </a:pPr>
            <a:r>
              <a:rPr lang="en-US" b="1" dirty="0"/>
              <a:t>Multinational Alliances</a:t>
            </a:r>
            <a:r>
              <a:rPr lang="en-US" dirty="0"/>
              <a:t> included NATO and the Warsaw Pact</a:t>
            </a:r>
          </a:p>
          <a:p>
            <a:pPr marL="342900" indent="-342900">
              <a:buAutoNum type="arabicPeriod"/>
            </a:pPr>
            <a:r>
              <a:rPr lang="en-US" b="1" dirty="0"/>
              <a:t>Propaganda</a:t>
            </a:r>
            <a:r>
              <a:rPr lang="en-US" dirty="0"/>
              <a:t> is material that is intended to make one nation better than another.  It was often broadcast as movies and radio.  </a:t>
            </a:r>
          </a:p>
          <a:p>
            <a:pPr marL="342900" indent="-342900">
              <a:buAutoNum type="arabicPeriod"/>
            </a:pPr>
            <a:r>
              <a:rPr lang="en-US" b="1" dirty="0"/>
              <a:t>Surrogate Wars </a:t>
            </a:r>
            <a:r>
              <a:rPr lang="en-US" dirty="0"/>
              <a:t>are wars that are fought as substitute wars.  The U.S. and U.S.S.R didn’t fight each other directly, instead they backed opposing sides in other </a:t>
            </a:r>
            <a:r>
              <a:rPr lang="en-US" dirty="0" err="1"/>
              <a:t>conficts</a:t>
            </a:r>
            <a:r>
              <a:rPr lang="en-US" dirty="0"/>
              <a:t>. (Korea, Vietnam, Iran, etc.)</a:t>
            </a:r>
          </a:p>
        </p:txBody>
      </p:sp>
    </p:spTree>
    <p:extLst>
      <p:ext uri="{BB962C8B-B14F-4D97-AF65-F5344CB8AC3E}">
        <p14:creationId xmlns:p14="http://schemas.microsoft.com/office/powerpoint/2010/main" val="16716661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4007" t="7180" r="2258" b="3081"/>
          <a:stretch/>
        </p:blipFill>
        <p:spPr>
          <a:xfrm>
            <a:off x="3516922" y="2621350"/>
            <a:ext cx="8675078" cy="423665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2230" y="0"/>
            <a:ext cx="3790950" cy="2752725"/>
          </a:xfrm>
          <a:prstGeom prst="rect">
            <a:avLst/>
          </a:prstGeom>
        </p:spPr>
      </p:pic>
      <p:sp>
        <p:nvSpPr>
          <p:cNvPr id="2" name="TextBox 1"/>
          <p:cNvSpPr txBox="1"/>
          <p:nvPr/>
        </p:nvSpPr>
        <p:spPr>
          <a:xfrm>
            <a:off x="1" y="347730"/>
            <a:ext cx="3516921" cy="6463308"/>
          </a:xfrm>
          <a:prstGeom prst="rect">
            <a:avLst/>
          </a:prstGeom>
          <a:noFill/>
        </p:spPr>
        <p:txBody>
          <a:bodyPr wrap="square" rtlCol="0">
            <a:spAutoFit/>
          </a:bodyPr>
          <a:lstStyle/>
          <a:p>
            <a:r>
              <a:rPr lang="en-US" dirty="0"/>
              <a:t>Developing nations often needed assistance and they became very important to the competition between the U.S. and the U.S.S.R., and later on, China.</a:t>
            </a:r>
          </a:p>
          <a:p>
            <a:endParaRPr lang="en-US" dirty="0"/>
          </a:p>
          <a:p>
            <a:r>
              <a:rPr lang="en-US" dirty="0"/>
              <a:t>Many countries like India and Indonesia tried to stay neutral and uninvolved.</a:t>
            </a:r>
          </a:p>
          <a:p>
            <a:endParaRPr lang="en-US" dirty="0"/>
          </a:p>
          <a:p>
            <a:endParaRPr lang="en-US" dirty="0"/>
          </a:p>
          <a:p>
            <a:endParaRPr lang="en-US" dirty="0"/>
          </a:p>
          <a:p>
            <a:endParaRPr lang="en-US" dirty="0"/>
          </a:p>
          <a:p>
            <a:endParaRPr lang="en-US" dirty="0"/>
          </a:p>
          <a:p>
            <a:endParaRPr lang="en-US" dirty="0"/>
          </a:p>
          <a:p>
            <a:r>
              <a:rPr lang="en-US" dirty="0"/>
              <a:t>In 1955 Indonesia hosted the Bandung conference where many Asian and African nations met to create a “third force” of independent, nonaligned, countries.</a:t>
            </a:r>
          </a:p>
          <a:p>
            <a:endParaRPr lang="en-US" dirty="0"/>
          </a:p>
          <a:p>
            <a:endParaRPr lang="en-US" dirty="0"/>
          </a:p>
        </p:txBody>
      </p:sp>
    </p:spTree>
    <p:extLst>
      <p:ext uri="{BB962C8B-B14F-4D97-AF65-F5344CB8AC3E}">
        <p14:creationId xmlns:p14="http://schemas.microsoft.com/office/powerpoint/2010/main" val="37399666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Rectangle 1"/>
          <p:cNvSpPr/>
          <p:nvPr/>
        </p:nvSpPr>
        <p:spPr>
          <a:xfrm>
            <a:off x="1651225" y="0"/>
            <a:ext cx="9199057"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Confrontation in Latin America</a:t>
            </a:r>
          </a:p>
        </p:txBody>
      </p:sp>
      <p:sp>
        <p:nvSpPr>
          <p:cNvPr id="3" name="TextBox 2"/>
          <p:cNvSpPr txBox="1"/>
          <p:nvPr/>
        </p:nvSpPr>
        <p:spPr>
          <a:xfrm>
            <a:off x="0" y="1280160"/>
            <a:ext cx="12192000" cy="5355312"/>
          </a:xfrm>
          <a:prstGeom prst="rect">
            <a:avLst/>
          </a:prstGeom>
          <a:noFill/>
        </p:spPr>
        <p:txBody>
          <a:bodyPr wrap="square" rtlCol="0">
            <a:spAutoFit/>
          </a:bodyPr>
          <a:lstStyle/>
          <a:p>
            <a:r>
              <a:rPr lang="en-US" b="1" dirty="0">
                <a:solidFill>
                  <a:schemeClr val="bg1"/>
                </a:solidFill>
              </a:rPr>
              <a:t>In the 1950s Cuba was ruled by the unpopular dictator Fulgencio Batista, 			who was supported by the US</a:t>
            </a:r>
          </a:p>
          <a:p>
            <a:endParaRPr lang="en-US" b="1" dirty="0">
              <a:solidFill>
                <a:schemeClr val="bg1"/>
              </a:solidFill>
            </a:endParaRPr>
          </a:p>
          <a:p>
            <a:endParaRPr lang="en-US" b="1" dirty="0">
              <a:solidFill>
                <a:schemeClr val="bg1"/>
              </a:solidFill>
            </a:endParaRPr>
          </a:p>
          <a:p>
            <a:endParaRPr lang="en-US" b="1" dirty="0">
              <a:solidFill>
                <a:schemeClr val="bg1"/>
              </a:solidFill>
            </a:endParaRPr>
          </a:p>
          <a:p>
            <a:endParaRPr lang="en-US" b="1" dirty="0">
              <a:solidFill>
                <a:schemeClr val="bg1"/>
              </a:solidFill>
            </a:endParaRPr>
          </a:p>
          <a:p>
            <a:endParaRPr lang="en-US" b="1" dirty="0">
              <a:solidFill>
                <a:schemeClr val="bg1"/>
              </a:solidFill>
            </a:endParaRPr>
          </a:p>
          <a:p>
            <a:r>
              <a:rPr lang="en-US" b="1" dirty="0">
                <a:solidFill>
                  <a:schemeClr val="bg1"/>
                </a:solidFill>
              </a:rPr>
              <a:t>The Cubans had a popular revolution in  January of 1959 that overthrew Batista.  </a:t>
            </a:r>
          </a:p>
          <a:p>
            <a:endParaRPr lang="en-US" b="1" dirty="0">
              <a:solidFill>
                <a:schemeClr val="bg1"/>
              </a:solidFill>
            </a:endParaRPr>
          </a:p>
          <a:p>
            <a:endParaRPr lang="en-US" b="1" dirty="0">
              <a:solidFill>
                <a:schemeClr val="bg1"/>
              </a:solidFill>
            </a:endParaRPr>
          </a:p>
          <a:p>
            <a:endParaRPr lang="en-US" b="1" dirty="0">
              <a:solidFill>
                <a:schemeClr val="bg1"/>
              </a:solidFill>
            </a:endParaRPr>
          </a:p>
          <a:p>
            <a:endParaRPr lang="en-US" b="1" dirty="0">
              <a:solidFill>
                <a:schemeClr val="bg1"/>
              </a:solidFill>
            </a:endParaRPr>
          </a:p>
          <a:p>
            <a:r>
              <a:rPr lang="en-US" b="1" dirty="0">
                <a:solidFill>
                  <a:schemeClr val="bg1"/>
                </a:solidFill>
              </a:rPr>
              <a:t>That revolution was led by a young Fidel Castro.</a:t>
            </a:r>
          </a:p>
          <a:p>
            <a:endParaRPr lang="en-US" b="1" dirty="0">
              <a:solidFill>
                <a:schemeClr val="bg1"/>
              </a:solidFill>
            </a:endParaRPr>
          </a:p>
          <a:p>
            <a:endParaRPr lang="en-US" b="1" dirty="0">
              <a:solidFill>
                <a:schemeClr val="bg1"/>
              </a:solidFill>
            </a:endParaRPr>
          </a:p>
          <a:p>
            <a:endParaRPr lang="en-US" b="1" dirty="0">
              <a:solidFill>
                <a:schemeClr val="bg1"/>
              </a:solidFill>
            </a:endParaRPr>
          </a:p>
          <a:p>
            <a:endParaRPr lang="en-US" b="1" dirty="0">
              <a:solidFill>
                <a:schemeClr val="bg1"/>
              </a:solidFill>
            </a:endParaRPr>
          </a:p>
          <a:p>
            <a:endParaRPr lang="en-US" b="1" dirty="0">
              <a:solidFill>
                <a:schemeClr val="bg1"/>
              </a:solidFill>
            </a:endParaRPr>
          </a:p>
          <a:p>
            <a:r>
              <a:rPr lang="en-US" b="1" dirty="0">
                <a:solidFill>
                  <a:schemeClr val="bg1"/>
                </a:solidFill>
              </a:rPr>
              <a:t>At first, Castro was popular for bringing social reform and improving the economy.  However he became a dictator that suspended elections, jailed or executed his opponents, and tightly controlled the press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7390" y="796721"/>
            <a:ext cx="2070142" cy="196054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2536" y="3308206"/>
            <a:ext cx="2028092" cy="2697362"/>
          </a:xfrm>
          <a:prstGeom prst="rect">
            <a:avLst/>
          </a:prstGeom>
        </p:spPr>
      </p:pic>
    </p:spTree>
    <p:extLst>
      <p:ext uri="{BB962C8B-B14F-4D97-AF65-F5344CB8AC3E}">
        <p14:creationId xmlns:p14="http://schemas.microsoft.com/office/powerpoint/2010/main" val="3464062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extBox 1"/>
          <p:cNvSpPr txBox="1"/>
          <p:nvPr/>
        </p:nvSpPr>
        <p:spPr>
          <a:xfrm>
            <a:off x="1" y="548640"/>
            <a:ext cx="12192000" cy="4247317"/>
          </a:xfrm>
          <a:prstGeom prst="rect">
            <a:avLst/>
          </a:prstGeom>
          <a:noFill/>
        </p:spPr>
        <p:txBody>
          <a:bodyPr wrap="square" rtlCol="0">
            <a:spAutoFit/>
          </a:bodyPr>
          <a:lstStyle/>
          <a:p>
            <a:r>
              <a:rPr lang="en-US" b="1" dirty="0">
                <a:solidFill>
                  <a:schemeClr val="bg1"/>
                </a:solidFill>
              </a:rPr>
              <a:t>When Castro nationalized the Cuban economy he took over US owned sugar mills and refineries.</a:t>
            </a:r>
          </a:p>
          <a:p>
            <a:endParaRPr lang="en-US" b="1" dirty="0">
              <a:solidFill>
                <a:schemeClr val="bg1"/>
              </a:solidFill>
            </a:endParaRPr>
          </a:p>
          <a:p>
            <a:endParaRPr lang="en-US" b="1" dirty="0">
              <a:solidFill>
                <a:schemeClr val="bg1"/>
              </a:solidFill>
            </a:endParaRPr>
          </a:p>
          <a:p>
            <a:endParaRPr lang="en-US" b="1" dirty="0">
              <a:solidFill>
                <a:schemeClr val="bg1"/>
              </a:solidFill>
            </a:endParaRPr>
          </a:p>
          <a:p>
            <a:endParaRPr lang="en-US" b="1" dirty="0">
              <a:solidFill>
                <a:schemeClr val="bg1"/>
              </a:solidFill>
            </a:endParaRPr>
          </a:p>
          <a:p>
            <a:endParaRPr lang="en-US" b="1" dirty="0">
              <a:solidFill>
                <a:schemeClr val="bg1"/>
              </a:solidFill>
            </a:endParaRPr>
          </a:p>
          <a:p>
            <a:endParaRPr lang="en-US" b="1" dirty="0">
              <a:solidFill>
                <a:schemeClr val="bg1"/>
              </a:solidFill>
            </a:endParaRPr>
          </a:p>
          <a:p>
            <a:endParaRPr lang="en-US" b="1" dirty="0">
              <a:solidFill>
                <a:schemeClr val="bg1"/>
              </a:solidFill>
            </a:endParaRPr>
          </a:p>
          <a:p>
            <a:endParaRPr lang="en-US" b="1" dirty="0">
              <a:solidFill>
                <a:schemeClr val="bg1"/>
              </a:solidFill>
            </a:endParaRPr>
          </a:p>
          <a:p>
            <a:endParaRPr lang="en-US" b="1" dirty="0">
              <a:solidFill>
                <a:schemeClr val="bg1"/>
              </a:solidFill>
            </a:endParaRPr>
          </a:p>
          <a:p>
            <a:endParaRPr lang="en-US" b="1" dirty="0">
              <a:solidFill>
                <a:schemeClr val="bg1"/>
              </a:solidFill>
            </a:endParaRPr>
          </a:p>
          <a:p>
            <a:r>
              <a:rPr lang="en-US" b="1" dirty="0">
                <a:solidFill>
                  <a:schemeClr val="bg1"/>
                </a:solidFill>
              </a:rPr>
              <a:t>In response to this Eisenhower ordered an embargo on all trade with Cuba.  In response, Castro turned to the Soviets for help.</a:t>
            </a:r>
          </a:p>
          <a:p>
            <a:endParaRPr lang="en-US" b="1" dirty="0">
              <a:solidFill>
                <a:schemeClr val="bg1"/>
              </a:solidFill>
            </a:endParaRPr>
          </a:p>
          <a:p>
            <a:r>
              <a:rPr lang="en-US" b="1" dirty="0">
                <a:solidFill>
                  <a:schemeClr val="bg1"/>
                </a:solidFill>
              </a:rPr>
              <a:t>In 1960, the CIA began training anti-Castro Cuban exiles and in April 1961 sent them to invade Cuba with the promise of US backup.    The exiles landed at the Bay of Pigs and the US did not send the promised air support and the exiles lost very quickly.</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8974" y="846625"/>
            <a:ext cx="4768281" cy="2825043"/>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762477"/>
            <a:ext cx="3742006" cy="2095523"/>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0121" y="4737149"/>
            <a:ext cx="5785559" cy="2120852"/>
          </a:xfrm>
          <a:prstGeom prst="rect">
            <a:avLst/>
          </a:prstGeom>
        </p:spPr>
      </p:pic>
    </p:spTree>
    <p:extLst>
      <p:ext uri="{BB962C8B-B14F-4D97-AF65-F5344CB8AC3E}">
        <p14:creationId xmlns:p14="http://schemas.microsoft.com/office/powerpoint/2010/main" val="24209190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5884" y="3193639"/>
            <a:ext cx="5566116" cy="3664361"/>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01794" y="-36140"/>
            <a:ext cx="2334210" cy="3133167"/>
          </a:xfrm>
          <a:prstGeom prst="rect">
            <a:avLst/>
          </a:prstGeom>
        </p:spPr>
      </p:pic>
      <p:sp>
        <p:nvSpPr>
          <p:cNvPr id="2" name="Rectangle 1"/>
          <p:cNvSpPr/>
          <p:nvPr/>
        </p:nvSpPr>
        <p:spPr>
          <a:xfrm>
            <a:off x="0" y="0"/>
            <a:ext cx="7063152"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a:ln/>
                <a:solidFill>
                  <a:schemeClr val="accent4"/>
                </a:solidFill>
                <a:effectLst/>
              </a:rPr>
              <a:t>The Cuban Missile Crisis</a:t>
            </a:r>
          </a:p>
        </p:txBody>
      </p:sp>
      <p:sp>
        <p:nvSpPr>
          <p:cNvPr id="3" name="TextBox 2"/>
          <p:cNvSpPr txBox="1"/>
          <p:nvPr/>
        </p:nvSpPr>
        <p:spPr>
          <a:xfrm>
            <a:off x="0" y="1322363"/>
            <a:ext cx="12192000" cy="3970318"/>
          </a:xfrm>
          <a:prstGeom prst="rect">
            <a:avLst/>
          </a:prstGeom>
          <a:noFill/>
        </p:spPr>
        <p:txBody>
          <a:bodyPr wrap="square" rtlCol="0">
            <a:spAutoFit/>
          </a:bodyPr>
          <a:lstStyle/>
          <a:p>
            <a:r>
              <a:rPr lang="en-US" b="1" dirty="0">
                <a:solidFill>
                  <a:srgbClr val="FFFF00"/>
                </a:solidFill>
              </a:rPr>
              <a:t>The failure of the Bay of Pigs convinced Soviet leader Nikita Khrushchev			that the US would not resist Soviet expansion in Latin America</a:t>
            </a:r>
          </a:p>
          <a:p>
            <a:endParaRPr lang="en-US" b="1" dirty="0">
              <a:solidFill>
                <a:srgbClr val="FFFF00"/>
              </a:solidFill>
            </a:endParaRPr>
          </a:p>
          <a:p>
            <a:endParaRPr lang="en-US" b="1" dirty="0">
              <a:solidFill>
                <a:srgbClr val="FFFF00"/>
              </a:solidFill>
            </a:endParaRPr>
          </a:p>
          <a:p>
            <a:endParaRPr lang="en-US" b="1" dirty="0">
              <a:solidFill>
                <a:srgbClr val="FFFF00"/>
              </a:solidFill>
            </a:endParaRPr>
          </a:p>
          <a:p>
            <a:endParaRPr lang="en-US" b="1" dirty="0">
              <a:solidFill>
                <a:srgbClr val="FFFF00"/>
              </a:solidFill>
            </a:endParaRPr>
          </a:p>
          <a:p>
            <a:endParaRPr lang="en-US" b="1" dirty="0">
              <a:solidFill>
                <a:srgbClr val="FFFF00"/>
              </a:solidFill>
            </a:endParaRPr>
          </a:p>
          <a:p>
            <a:endParaRPr lang="en-US" b="1" dirty="0">
              <a:solidFill>
                <a:srgbClr val="FFFF00"/>
              </a:solidFill>
            </a:endParaRPr>
          </a:p>
          <a:p>
            <a:endParaRPr lang="en-US" b="1" dirty="0">
              <a:solidFill>
                <a:srgbClr val="FFFF00"/>
              </a:solidFill>
            </a:endParaRPr>
          </a:p>
          <a:p>
            <a:endParaRPr lang="en-US" b="1" dirty="0">
              <a:solidFill>
                <a:srgbClr val="FFFF00"/>
              </a:solidFill>
            </a:endParaRPr>
          </a:p>
          <a:p>
            <a:r>
              <a:rPr lang="en-US" b="1" dirty="0">
                <a:solidFill>
                  <a:srgbClr val="FFFF00"/>
                </a:solidFill>
              </a:rPr>
              <a:t>In July 1962, the Soviets secretly began to build 42 missile sites in Cuba.</a:t>
            </a:r>
          </a:p>
          <a:p>
            <a:endParaRPr lang="en-US" b="1" dirty="0">
              <a:solidFill>
                <a:srgbClr val="FFFF00"/>
              </a:solidFill>
            </a:endParaRPr>
          </a:p>
          <a:p>
            <a:endParaRPr lang="en-US" b="1" dirty="0">
              <a:solidFill>
                <a:srgbClr val="FFFF00"/>
              </a:solidFill>
            </a:endParaRPr>
          </a:p>
          <a:p>
            <a:r>
              <a:rPr lang="en-US" b="1" dirty="0">
                <a:solidFill>
                  <a:srgbClr val="FFFF00"/>
                </a:solidFill>
              </a:rPr>
              <a:t>In October an American spy plane detected the sites.</a:t>
            </a:r>
          </a:p>
        </p:txBody>
      </p:sp>
    </p:spTree>
    <p:extLst>
      <p:ext uri="{BB962C8B-B14F-4D97-AF65-F5344CB8AC3E}">
        <p14:creationId xmlns:p14="http://schemas.microsoft.com/office/powerpoint/2010/main" val="316415454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extBox 1"/>
          <p:cNvSpPr txBox="1"/>
          <p:nvPr/>
        </p:nvSpPr>
        <p:spPr>
          <a:xfrm>
            <a:off x="0" y="351692"/>
            <a:ext cx="12192000" cy="3970318"/>
          </a:xfrm>
          <a:prstGeom prst="rect">
            <a:avLst/>
          </a:prstGeom>
          <a:noFill/>
        </p:spPr>
        <p:txBody>
          <a:bodyPr wrap="square" rtlCol="0">
            <a:spAutoFit/>
          </a:bodyPr>
          <a:lstStyle/>
          <a:p>
            <a:r>
              <a:rPr lang="en-US" b="1" dirty="0">
                <a:solidFill>
                  <a:srgbClr val="FFFF00"/>
                </a:solidFill>
              </a:rPr>
              <a:t>President Kennedy 					declared that the missiles were a threat to the US mainland and demanded their removal				and announced a naval blockade of Cuba to prevent the Soviets from installing the missiles</a:t>
            </a:r>
          </a:p>
          <a:p>
            <a:endParaRPr lang="en-US" b="1" dirty="0">
              <a:solidFill>
                <a:srgbClr val="FFFF00"/>
              </a:solidFill>
            </a:endParaRPr>
          </a:p>
          <a:p>
            <a:endParaRPr lang="en-US" b="1" dirty="0">
              <a:solidFill>
                <a:srgbClr val="FFFF00"/>
              </a:solidFill>
            </a:endParaRPr>
          </a:p>
          <a:p>
            <a:endParaRPr lang="en-US" b="1" dirty="0">
              <a:solidFill>
                <a:srgbClr val="FFFF00"/>
              </a:solidFill>
            </a:endParaRPr>
          </a:p>
          <a:p>
            <a:endParaRPr lang="en-US" b="1" dirty="0">
              <a:solidFill>
                <a:srgbClr val="FFFF00"/>
              </a:solidFill>
            </a:endParaRPr>
          </a:p>
          <a:p>
            <a:endParaRPr lang="en-US" b="1" dirty="0">
              <a:solidFill>
                <a:srgbClr val="FFFF00"/>
              </a:solidFill>
            </a:endParaRPr>
          </a:p>
          <a:p>
            <a:endParaRPr lang="en-US" b="1" dirty="0">
              <a:solidFill>
                <a:srgbClr val="FFFF00"/>
              </a:solidFill>
            </a:endParaRPr>
          </a:p>
          <a:p>
            <a:endParaRPr lang="en-US" b="1" dirty="0">
              <a:solidFill>
                <a:srgbClr val="FFFF00"/>
              </a:solidFill>
            </a:endParaRPr>
          </a:p>
          <a:p>
            <a:endParaRPr lang="en-US" b="1" dirty="0">
              <a:solidFill>
                <a:srgbClr val="FFFF00"/>
              </a:solidFill>
            </a:endParaRPr>
          </a:p>
          <a:p>
            <a:r>
              <a:rPr lang="en-US" b="1" dirty="0">
                <a:solidFill>
                  <a:srgbClr val="FFFF00"/>
                </a:solidFill>
              </a:rPr>
              <a:t>Castro said they were being used as “pawns” but they were collaborating with the soviets.  Kennedy’s demands put the US and the USSR into a combative situation and people feared nuclear war.  Fortunately, after a stand off Khrushchev agreed to remove the missiles in return for a US promise not to invade Cuba.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22729" y="-112541"/>
            <a:ext cx="2755527" cy="3516923"/>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6395" y="3935944"/>
            <a:ext cx="5875606" cy="2922056"/>
          </a:xfrm>
          <a:prstGeom prst="rect">
            <a:avLst/>
          </a:prstGeom>
        </p:spPr>
      </p:pic>
    </p:spTree>
    <p:extLst>
      <p:ext uri="{BB962C8B-B14F-4D97-AF65-F5344CB8AC3E}">
        <p14:creationId xmlns:p14="http://schemas.microsoft.com/office/powerpoint/2010/main" val="5965976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extBox 1"/>
          <p:cNvSpPr txBox="1"/>
          <p:nvPr/>
        </p:nvSpPr>
        <p:spPr>
          <a:xfrm>
            <a:off x="1" y="211015"/>
            <a:ext cx="12192000" cy="2031325"/>
          </a:xfrm>
          <a:prstGeom prst="rect">
            <a:avLst/>
          </a:prstGeom>
          <a:noFill/>
        </p:spPr>
        <p:txBody>
          <a:bodyPr wrap="square" rtlCol="0">
            <a:spAutoFit/>
          </a:bodyPr>
          <a:lstStyle/>
          <a:p>
            <a:r>
              <a:rPr lang="en-US" b="1" dirty="0">
                <a:solidFill>
                  <a:srgbClr val="FFFF00"/>
                </a:solidFill>
              </a:rPr>
              <a:t>Castro would now be completely dependent on the USSR for support.   In return for their support, he had to back Communist revolutions in Latin America and Africa.</a:t>
            </a:r>
          </a:p>
          <a:p>
            <a:endParaRPr lang="en-US" b="1" dirty="0">
              <a:solidFill>
                <a:srgbClr val="FFFF00"/>
              </a:solidFill>
            </a:endParaRPr>
          </a:p>
          <a:p>
            <a:endParaRPr lang="en-US" b="1" dirty="0">
              <a:solidFill>
                <a:srgbClr val="FFFF00"/>
              </a:solidFill>
            </a:endParaRPr>
          </a:p>
          <a:p>
            <a:endParaRPr lang="en-US" b="1" dirty="0">
              <a:solidFill>
                <a:srgbClr val="FFFF00"/>
              </a:solidFill>
            </a:endParaRPr>
          </a:p>
          <a:p>
            <a:r>
              <a:rPr lang="en-US" b="1" dirty="0">
                <a:solidFill>
                  <a:srgbClr val="FFFF00"/>
                </a:solidFill>
              </a:rPr>
              <a:t>When the Soviet Union collapsed in 1991 Soviet aid ended and the Cuban economy collapsed.  In response, Castro loosed state control of Cuba’s economy and tried to get better relationships with other countries.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242340"/>
            <a:ext cx="12192001" cy="4615660"/>
          </a:xfrm>
          <a:prstGeom prst="rect">
            <a:avLst/>
          </a:prstGeom>
        </p:spPr>
      </p:pic>
    </p:spTree>
    <p:extLst>
      <p:ext uri="{BB962C8B-B14F-4D97-AF65-F5344CB8AC3E}">
        <p14:creationId xmlns:p14="http://schemas.microsoft.com/office/powerpoint/2010/main" val="31295212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50000"/>
              </a:schemeClr>
            </a:gs>
            <a:gs pos="31000">
              <a:schemeClr val="accent2">
                <a:lumMod val="75000"/>
              </a:schemeClr>
            </a:gs>
            <a:gs pos="81000">
              <a:schemeClr val="accent2">
                <a:lumMod val="60000"/>
                <a:lumOff val="40000"/>
              </a:schemeClr>
            </a:gs>
            <a:gs pos="100000">
              <a:schemeClr val="accent2">
                <a:lumMod val="40000"/>
                <a:lumOff val="60000"/>
              </a:schemeClr>
            </a:gs>
          </a:gsLst>
          <a:lin ang="5400000" scaled="1"/>
        </a:gradFill>
        <a:effectLst/>
      </p:bgPr>
    </p:bg>
    <p:spTree>
      <p:nvGrpSpPr>
        <p:cNvPr id="1" name=""/>
        <p:cNvGrpSpPr/>
        <p:nvPr/>
      </p:nvGrpSpPr>
      <p:grpSpPr>
        <a:xfrm>
          <a:off x="0" y="0"/>
          <a:ext cx="0" cy="0"/>
          <a:chOff x="0" y="0"/>
          <a:chExt cx="0" cy="0"/>
        </a:xfrm>
      </p:grpSpPr>
      <p:sp>
        <p:nvSpPr>
          <p:cNvPr id="2" name="Rectangle 1"/>
          <p:cNvSpPr/>
          <p:nvPr/>
        </p:nvSpPr>
        <p:spPr>
          <a:xfrm>
            <a:off x="2681790" y="0"/>
            <a:ext cx="6462668"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chemeClr val="bg1"/>
                </a:solidFill>
                <a:effectLst/>
              </a:rPr>
              <a:t>Civil War in Nicaragua</a:t>
            </a:r>
          </a:p>
        </p:txBody>
      </p:sp>
      <p:sp>
        <p:nvSpPr>
          <p:cNvPr id="3" name="TextBox 2"/>
          <p:cNvSpPr txBox="1"/>
          <p:nvPr/>
        </p:nvSpPr>
        <p:spPr>
          <a:xfrm>
            <a:off x="0" y="1167618"/>
            <a:ext cx="12192001" cy="4524315"/>
          </a:xfrm>
          <a:prstGeom prst="rect">
            <a:avLst/>
          </a:prstGeom>
          <a:noFill/>
        </p:spPr>
        <p:txBody>
          <a:bodyPr wrap="square" rtlCol="0">
            <a:spAutoFit/>
          </a:bodyPr>
          <a:lstStyle/>
          <a:p>
            <a:r>
              <a:rPr lang="en-US" b="1" dirty="0">
                <a:solidFill>
                  <a:schemeClr val="bg1"/>
                </a:solidFill>
              </a:rPr>
              <a:t>The US had also funded the dictatorship of </a:t>
            </a:r>
            <a:r>
              <a:rPr lang="en-US" b="1" dirty="0" err="1">
                <a:solidFill>
                  <a:schemeClr val="bg1"/>
                </a:solidFill>
              </a:rPr>
              <a:t>Anastasio</a:t>
            </a:r>
            <a:r>
              <a:rPr lang="en-US" b="1" dirty="0">
                <a:solidFill>
                  <a:schemeClr val="bg1"/>
                </a:solidFill>
              </a:rPr>
              <a:t> Somoza 			and his family since the early 1930s in Nicaragua.</a:t>
            </a:r>
          </a:p>
          <a:p>
            <a:endParaRPr lang="en-US" b="1" dirty="0">
              <a:solidFill>
                <a:schemeClr val="bg1"/>
              </a:solidFill>
            </a:endParaRPr>
          </a:p>
          <a:p>
            <a:endParaRPr lang="en-US" b="1" dirty="0">
              <a:solidFill>
                <a:schemeClr val="bg1"/>
              </a:solidFill>
            </a:endParaRPr>
          </a:p>
          <a:p>
            <a:endParaRPr lang="en-US" b="1" dirty="0">
              <a:solidFill>
                <a:schemeClr val="bg1"/>
              </a:solidFill>
            </a:endParaRPr>
          </a:p>
          <a:p>
            <a:endParaRPr lang="en-US" b="1" dirty="0">
              <a:solidFill>
                <a:schemeClr val="bg1"/>
              </a:solidFill>
            </a:endParaRPr>
          </a:p>
          <a:p>
            <a:endParaRPr lang="en-US" b="1" dirty="0">
              <a:solidFill>
                <a:schemeClr val="bg1"/>
              </a:solidFill>
            </a:endParaRPr>
          </a:p>
          <a:p>
            <a:endParaRPr lang="en-US" b="1" dirty="0">
              <a:ln>
                <a:solidFill>
                  <a:srgbClr val="FFC000"/>
                </a:solidFill>
              </a:ln>
              <a:solidFill>
                <a:schemeClr val="bg1"/>
              </a:solidFill>
            </a:endParaRPr>
          </a:p>
          <a:p>
            <a:r>
              <a:rPr lang="en-US" b="1" dirty="0">
                <a:ln>
                  <a:solidFill>
                    <a:srgbClr val="FFC000"/>
                  </a:solidFill>
                </a:ln>
                <a:solidFill>
                  <a:schemeClr val="bg1"/>
                </a:solidFill>
              </a:rPr>
              <a:t>In 1979 Sandinista rebels overthrew Somoza’s son.  The US and USSR both  initially supported the Sandinistas and their leader </a:t>
            </a:r>
          </a:p>
          <a:p>
            <a:r>
              <a:rPr lang="en-US" b="1" dirty="0">
                <a:ln>
                  <a:solidFill>
                    <a:srgbClr val="FFC000"/>
                  </a:solidFill>
                </a:ln>
                <a:solidFill>
                  <a:schemeClr val="bg1"/>
                </a:solidFill>
              </a:rPr>
              <a:t>Daniel Ortega</a:t>
            </a:r>
          </a:p>
          <a:p>
            <a:endParaRPr lang="en-US" b="1" dirty="0">
              <a:ln>
                <a:solidFill>
                  <a:srgbClr val="FFC000"/>
                </a:solidFill>
              </a:ln>
              <a:solidFill>
                <a:schemeClr val="bg1"/>
              </a:solidFill>
            </a:endParaRPr>
          </a:p>
          <a:p>
            <a:endParaRPr lang="en-US" b="1" dirty="0">
              <a:ln>
                <a:solidFill>
                  <a:srgbClr val="FFC000"/>
                </a:solidFill>
              </a:ln>
              <a:solidFill>
                <a:schemeClr val="bg1"/>
              </a:solidFill>
            </a:endParaRPr>
          </a:p>
          <a:p>
            <a:endParaRPr lang="en-US" b="1" dirty="0">
              <a:ln>
                <a:solidFill>
                  <a:srgbClr val="FFC000"/>
                </a:solidFill>
              </a:ln>
              <a:solidFill>
                <a:schemeClr val="bg1"/>
              </a:solidFill>
            </a:endParaRPr>
          </a:p>
          <a:p>
            <a:endParaRPr lang="en-US" b="1" dirty="0">
              <a:ln>
                <a:solidFill>
                  <a:srgbClr val="FFC000"/>
                </a:solidFill>
              </a:ln>
              <a:solidFill>
                <a:schemeClr val="bg1"/>
              </a:solidFill>
            </a:endParaRPr>
          </a:p>
          <a:p>
            <a:endParaRPr lang="en-US" b="1" dirty="0">
              <a:ln>
                <a:solidFill>
                  <a:srgbClr val="FFC000"/>
                </a:solidFill>
              </a:ln>
              <a:solidFill>
                <a:schemeClr val="bg1"/>
              </a:solidFill>
            </a:endParaRPr>
          </a:p>
          <a:p>
            <a:endParaRPr lang="en-US" b="1" dirty="0">
              <a:ln>
                <a:solidFill>
                  <a:srgbClr val="FFC000"/>
                </a:solidFill>
              </a:ln>
              <a:solidFill>
                <a:schemeClr val="bg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923330"/>
            <a:ext cx="1914525" cy="239077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9493" y="3727938"/>
            <a:ext cx="5352708" cy="3130062"/>
          </a:xfrm>
          <a:prstGeom prst="rect">
            <a:avLst/>
          </a:prstGeom>
        </p:spPr>
      </p:pic>
    </p:spTree>
    <p:extLst>
      <p:ext uri="{BB962C8B-B14F-4D97-AF65-F5344CB8AC3E}">
        <p14:creationId xmlns:p14="http://schemas.microsoft.com/office/powerpoint/2010/main" val="116708163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46331"/>
          </a:xfrm>
          <a:prstGeom prst="rect">
            <a:avLst/>
          </a:prstGeom>
          <a:noFill/>
        </p:spPr>
        <p:txBody>
          <a:bodyPr wrap="square" rtlCol="0">
            <a:spAutoFit/>
          </a:bodyPr>
          <a:lstStyle/>
          <a:p>
            <a:r>
              <a:rPr lang="en-US" b="1" dirty="0">
                <a:solidFill>
                  <a:schemeClr val="accent6">
                    <a:lumMod val="50000"/>
                  </a:schemeClr>
                </a:solidFill>
              </a:rPr>
              <a:t>The Sandinistas were giving help to other Marxist rebels in El Salvador and to help the El Salvadoran government fight those rebels, the US supported Nicaraguan anti-Communist forces called Contras (</a:t>
            </a:r>
            <a:r>
              <a:rPr lang="en-US" b="1" dirty="0" err="1">
                <a:solidFill>
                  <a:schemeClr val="accent6">
                    <a:lumMod val="50000"/>
                  </a:schemeClr>
                </a:solidFill>
              </a:rPr>
              <a:t>contrarevolucionarios</a:t>
            </a:r>
            <a:r>
              <a:rPr lang="en-US" b="1" dirty="0">
                <a:solidFill>
                  <a:schemeClr val="accent6">
                    <a:lumMod val="50000"/>
                  </a:schemeClr>
                </a:solidFill>
              </a:rPr>
              <a:t>)</a:t>
            </a:r>
          </a:p>
        </p:txBody>
      </p:sp>
      <p:sp>
        <p:nvSpPr>
          <p:cNvPr id="3" name="TextBox 2"/>
          <p:cNvSpPr txBox="1"/>
          <p:nvPr/>
        </p:nvSpPr>
        <p:spPr>
          <a:xfrm>
            <a:off x="112541" y="3518622"/>
            <a:ext cx="12192000" cy="923330"/>
          </a:xfrm>
          <a:prstGeom prst="rect">
            <a:avLst/>
          </a:prstGeom>
          <a:noFill/>
        </p:spPr>
        <p:txBody>
          <a:bodyPr wrap="square" rtlCol="0">
            <a:spAutoFit/>
          </a:bodyPr>
          <a:lstStyle/>
          <a:p>
            <a:r>
              <a:rPr lang="en-US" b="1" dirty="0">
                <a:solidFill>
                  <a:schemeClr val="accent6">
                    <a:lumMod val="50000"/>
                  </a:schemeClr>
                </a:solidFill>
              </a:rPr>
              <a:t>The civil war lasted nearly 10 years and weakened the economy.  In 1990 President Ortega agreed to hold free elections for the first time in Nicaragua’s history.  He was defeated by </a:t>
            </a:r>
            <a:r>
              <a:rPr lang="en-US" b="1" dirty="0" err="1">
                <a:solidFill>
                  <a:schemeClr val="accent6">
                    <a:lumMod val="50000"/>
                  </a:schemeClr>
                </a:solidFill>
              </a:rPr>
              <a:t>Violetta</a:t>
            </a:r>
            <a:r>
              <a:rPr lang="en-US" b="1" dirty="0">
                <a:solidFill>
                  <a:schemeClr val="accent6">
                    <a:lumMod val="50000"/>
                  </a:schemeClr>
                </a:solidFill>
              </a:rPr>
              <a:t> </a:t>
            </a:r>
            <a:r>
              <a:rPr lang="en-US" b="1" dirty="0" err="1">
                <a:solidFill>
                  <a:schemeClr val="accent6">
                    <a:lumMod val="50000"/>
                  </a:schemeClr>
                </a:solidFill>
              </a:rPr>
              <a:t>Chamora</a:t>
            </a:r>
            <a:r>
              <a:rPr lang="en-US" b="1" dirty="0">
                <a:solidFill>
                  <a:schemeClr val="accent6">
                    <a:lumMod val="50000"/>
                  </a:schemeClr>
                </a:solidFill>
              </a:rPr>
              <a:t>,		         a reform candidate.  The Sandinistas were also defeated in 1996 and 2001</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7908" y="646331"/>
            <a:ext cx="4149266" cy="287229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9354" y="3798277"/>
            <a:ext cx="1929961" cy="2862775"/>
          </a:xfrm>
          <a:prstGeom prst="rect">
            <a:avLst/>
          </a:prstGeom>
        </p:spPr>
      </p:pic>
    </p:spTree>
    <p:extLst>
      <p:ext uri="{BB962C8B-B14F-4D97-AF65-F5344CB8AC3E}">
        <p14:creationId xmlns:p14="http://schemas.microsoft.com/office/powerpoint/2010/main" val="264259893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933151" y="2123273"/>
            <a:ext cx="4258849" cy="2400657"/>
          </a:xfrm>
          <a:prstGeom prst="rect">
            <a:avLst/>
          </a:prstGeom>
          <a:noFill/>
        </p:spPr>
        <p:txBody>
          <a:bodyPr wrap="square" lIns="91440" tIns="45720" rIns="91440" bIns="45720">
            <a:spAutoFit/>
          </a:bodyPr>
          <a:lstStyle/>
          <a:p>
            <a:pPr algn="ctr"/>
            <a:r>
              <a:rPr lang="en-US" sz="5000" b="1" cap="none" spc="0" dirty="0">
                <a:ln w="6600">
                  <a:solidFill>
                    <a:schemeClr val="accent2"/>
                  </a:solidFill>
                  <a:prstDash val="solid"/>
                </a:ln>
                <a:solidFill>
                  <a:srgbClr val="FFFFFF"/>
                </a:solidFill>
                <a:effectLst>
                  <a:outerShdw dist="38100" dir="2700000" algn="tl" rotWithShape="0">
                    <a:schemeClr val="accent2"/>
                  </a:outerShdw>
                </a:effectLst>
              </a:rPr>
              <a:t>Confrontations in the Middle East</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933151" cy="6858000"/>
          </a:xfrm>
          <a:prstGeom prst="rect">
            <a:avLst/>
          </a:prstGeom>
        </p:spPr>
      </p:pic>
    </p:spTree>
    <p:extLst>
      <p:ext uri="{BB962C8B-B14F-4D97-AF65-F5344CB8AC3E}">
        <p14:creationId xmlns:p14="http://schemas.microsoft.com/office/powerpoint/2010/main" val="12714450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740307"/>
          </a:xfrm>
          <a:prstGeom prst="rect">
            <a:avLst/>
          </a:prstGeom>
          <a:noFill/>
        </p:spPr>
        <p:txBody>
          <a:bodyPr wrap="square" rtlCol="0">
            <a:spAutoFit/>
          </a:bodyPr>
          <a:lstStyle/>
          <a:p>
            <a:r>
              <a:rPr lang="en-US" b="1" dirty="0">
                <a:solidFill>
                  <a:srgbClr val="7030A0"/>
                </a:solidFill>
              </a:rPr>
              <a:t>The oil industry was causing issues between religious and secular groups.</a:t>
            </a:r>
          </a:p>
          <a:p>
            <a:endParaRPr lang="en-US" b="1" dirty="0">
              <a:solidFill>
                <a:srgbClr val="7030A0"/>
              </a:solidFill>
            </a:endParaRPr>
          </a:p>
          <a:p>
            <a:r>
              <a:rPr lang="en-US" b="1" dirty="0">
                <a:solidFill>
                  <a:srgbClr val="7030A0"/>
                </a:solidFill>
              </a:rPr>
              <a:t>This was most evident in Iran.  After WWII, Iran’s leader Shah Mohammed Reza Pahlavi </a:t>
            </a:r>
          </a:p>
          <a:p>
            <a:r>
              <a:rPr lang="en-US" b="1" dirty="0">
                <a:solidFill>
                  <a:srgbClr val="7030A0"/>
                </a:solidFill>
              </a:rPr>
              <a:t>began to move towards western governments and wealthy oil companies.</a:t>
            </a: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r>
              <a:rPr lang="en-US" b="1" dirty="0">
                <a:solidFill>
                  <a:srgbClr val="7030A0"/>
                </a:solidFill>
              </a:rPr>
              <a:t>Nationalists resented these alliances and united under Prime Minister Muhammed </a:t>
            </a:r>
            <a:r>
              <a:rPr lang="en-US" b="1" dirty="0" err="1">
                <a:solidFill>
                  <a:srgbClr val="7030A0"/>
                </a:solidFill>
              </a:rPr>
              <a:t>Mossadeq</a:t>
            </a:r>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r>
              <a:rPr lang="en-US" b="1" dirty="0">
                <a:solidFill>
                  <a:srgbClr val="7030A0"/>
                </a:solidFill>
              </a:rPr>
              <a:t>He nationalized a British owned oil company and in 1953 forced the shah to flee.  The US helped restore the Shah to power out of a fear of communism spreading to Iran.</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48809" y="0"/>
            <a:ext cx="2089419" cy="2887197"/>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27758" y="2887197"/>
            <a:ext cx="2575023" cy="3115994"/>
          </a:xfrm>
          <a:prstGeom prst="rect">
            <a:avLst/>
          </a:prstGeom>
        </p:spPr>
      </p:pic>
    </p:spTree>
    <p:extLst>
      <p:ext uri="{BB962C8B-B14F-4D97-AF65-F5344CB8AC3E}">
        <p14:creationId xmlns:p14="http://schemas.microsoft.com/office/powerpoint/2010/main" val="391830972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186309"/>
          </a:xfrm>
          <a:prstGeom prst="rect">
            <a:avLst/>
          </a:prstGeom>
          <a:noFill/>
        </p:spPr>
        <p:txBody>
          <a:bodyPr wrap="square" rtlCol="0">
            <a:spAutoFit/>
          </a:bodyPr>
          <a:lstStyle/>
          <a:p>
            <a:r>
              <a:rPr lang="en-US" b="1" dirty="0">
                <a:solidFill>
                  <a:srgbClr val="7030A0"/>
                </a:solidFill>
              </a:rPr>
              <a:t>With American support, Shah Pahlavi began to westernize the country and by the end of the 1950s Tehran was a modern, western style city.</a:t>
            </a: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r>
              <a:rPr lang="en-US" b="1" dirty="0">
                <a:solidFill>
                  <a:srgbClr val="7030A0"/>
                </a:solidFill>
              </a:rPr>
              <a:t>Conservative Muslim leaders known as ayatollahs led religious opposition to Pahlavi’s government and western influence.  The most powerful of these was Ayatollah </a:t>
            </a:r>
            <a:r>
              <a:rPr lang="en-US" b="1" dirty="0" err="1">
                <a:solidFill>
                  <a:srgbClr val="7030A0"/>
                </a:solidFill>
              </a:rPr>
              <a:t>Ruholla</a:t>
            </a:r>
            <a:r>
              <a:rPr lang="en-US" b="1" dirty="0">
                <a:solidFill>
                  <a:srgbClr val="7030A0"/>
                </a:solidFill>
              </a:rPr>
              <a:t> Khomeini</a:t>
            </a: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r>
              <a:rPr lang="en-US" b="1" dirty="0">
                <a:solidFill>
                  <a:srgbClr val="7030A0"/>
                </a:solidFill>
              </a:rPr>
              <a:t>Iranians rioted in every city in late 1978 spurred on my Khomeini's tape recorded messages.  The Shah fled in 1979 and Khomeini returned to establish an Islamic state and to export Iran’s militant form of Islam.</a:t>
            </a:r>
          </a:p>
        </p:txBody>
      </p:sp>
      <p:sp>
        <p:nvSpPr>
          <p:cNvPr id="3" name="TextBox 2"/>
          <p:cNvSpPr txBox="1"/>
          <p:nvPr/>
        </p:nvSpPr>
        <p:spPr>
          <a:xfrm>
            <a:off x="1814733" y="276999"/>
            <a:ext cx="5340308" cy="369332"/>
          </a:xfrm>
          <a:prstGeom prst="rect">
            <a:avLst/>
          </a:prstGeom>
          <a:noFill/>
        </p:spPr>
        <p:txBody>
          <a:bodyPr wrap="none" rtlCol="0">
            <a:spAutoFit/>
          </a:bodyPr>
          <a:lstStyle/>
          <a:p>
            <a:r>
              <a:rPr lang="en-US" b="1" dirty="0">
                <a:solidFill>
                  <a:srgbClr val="7030A0"/>
                </a:solidFill>
              </a:rPr>
              <a:t>Millions of Iranians however were still extremely poor.</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2172" y="774309"/>
            <a:ext cx="3717095" cy="247806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0719" y="3634593"/>
            <a:ext cx="1209675" cy="1924050"/>
          </a:xfrm>
          <a:prstGeom prst="rect">
            <a:avLst/>
          </a:prstGeom>
        </p:spPr>
      </p:pic>
    </p:spTree>
    <p:extLst>
      <p:ext uri="{BB962C8B-B14F-4D97-AF65-F5344CB8AC3E}">
        <p14:creationId xmlns:p14="http://schemas.microsoft.com/office/powerpoint/2010/main" val="292877961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4801314"/>
          </a:xfrm>
          <a:prstGeom prst="rect">
            <a:avLst/>
          </a:prstGeom>
          <a:noFill/>
        </p:spPr>
        <p:txBody>
          <a:bodyPr wrap="square" rtlCol="0">
            <a:spAutoFit/>
          </a:bodyPr>
          <a:lstStyle/>
          <a:p>
            <a:r>
              <a:rPr lang="en-US" b="1" dirty="0">
                <a:solidFill>
                  <a:srgbClr val="7030A0"/>
                </a:solidFill>
              </a:rPr>
              <a:t>Khomeini was ruled by strict Islamic beliefs that controlled his domestic policies, but his foreign policy was dominated by a strong continuing hatred for the US and its support of the Shah.  </a:t>
            </a: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r>
              <a:rPr lang="en-US" b="1" dirty="0">
                <a:solidFill>
                  <a:srgbClr val="7030A0"/>
                </a:solidFill>
              </a:rPr>
              <a:t>In 1979 young Islamic revolutionaries took the US embassy in Tehran and took more than 60 American hostages.  They demanded that the US force the shah to face trial.   Most of the hostages were held for 444 days until they were finally released in 1981.</a:t>
            </a: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r>
              <a:rPr lang="en-US" b="1" dirty="0">
                <a:solidFill>
                  <a:srgbClr val="7030A0"/>
                </a:solidFill>
              </a:rPr>
              <a:t>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484687"/>
            <a:ext cx="12192001" cy="4373313"/>
          </a:xfrm>
          <a:prstGeom prst="rect">
            <a:avLst/>
          </a:prstGeom>
        </p:spPr>
      </p:pic>
    </p:spTree>
    <p:extLst>
      <p:ext uri="{BB962C8B-B14F-4D97-AF65-F5344CB8AC3E}">
        <p14:creationId xmlns:p14="http://schemas.microsoft.com/office/powerpoint/2010/main" val="32635096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82880"/>
            <a:ext cx="12192000" cy="6186309"/>
          </a:xfrm>
          <a:prstGeom prst="rect">
            <a:avLst/>
          </a:prstGeom>
          <a:noFill/>
        </p:spPr>
        <p:txBody>
          <a:bodyPr wrap="square" rtlCol="0">
            <a:spAutoFit/>
          </a:bodyPr>
          <a:lstStyle/>
          <a:p>
            <a:r>
              <a:rPr lang="en-US" b="1" dirty="0">
                <a:solidFill>
                  <a:srgbClr val="7030A0"/>
                </a:solidFill>
              </a:rPr>
              <a:t>Khomeini encouraged Muslims everywhere to overthrow their secular leadership.  It was intended to unify all Muslims but instead heightened tension with Iraq, a traditional enemy of Iran.</a:t>
            </a:r>
          </a:p>
          <a:p>
            <a:endParaRPr lang="en-US" b="1" dirty="0">
              <a:solidFill>
                <a:srgbClr val="7030A0"/>
              </a:solidFill>
            </a:endParaRPr>
          </a:p>
          <a:p>
            <a:endParaRPr lang="en-US" b="1" dirty="0">
              <a:solidFill>
                <a:srgbClr val="7030A0"/>
              </a:solidFill>
            </a:endParaRPr>
          </a:p>
          <a:p>
            <a:endParaRPr lang="en-US" b="1" dirty="0">
              <a:solidFill>
                <a:srgbClr val="7030A0"/>
              </a:solidFill>
            </a:endParaRPr>
          </a:p>
          <a:p>
            <a:r>
              <a:rPr lang="en-US" b="1" dirty="0">
                <a:solidFill>
                  <a:srgbClr val="7030A0"/>
                </a:solidFill>
              </a:rPr>
              <a:t>Saddam Hussein 					       governed Iraq as a secular state.</a:t>
            </a: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r>
              <a:rPr lang="en-US" b="1" dirty="0">
                <a:solidFill>
                  <a:srgbClr val="7030A0"/>
                </a:solidFill>
              </a:rPr>
              <a:t>In 1980 a war broke out between Iran and Iraq.  The US supported both sides because it didn’t want to change the balance of power in the area.    The Soviets supported Iraq.</a:t>
            </a: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r>
              <a:rPr lang="en-US" b="1" dirty="0">
                <a:solidFill>
                  <a:srgbClr val="7030A0"/>
                </a:solidFill>
              </a:rPr>
              <a:t>A million Iranians and Iraqis died in the war before a UN negotiated cease fire in 1988</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9485" y="929493"/>
            <a:ext cx="4140810" cy="3101610"/>
          </a:xfrm>
          <a:prstGeom prst="rect">
            <a:avLst/>
          </a:prstGeom>
        </p:spPr>
      </p:pic>
    </p:spTree>
    <p:extLst>
      <p:ext uri="{BB962C8B-B14F-4D97-AF65-F5344CB8AC3E}">
        <p14:creationId xmlns:p14="http://schemas.microsoft.com/office/powerpoint/2010/main" val="16265395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27077" y="4751706"/>
            <a:ext cx="3352800" cy="2105794"/>
          </a:xfrm>
          <a:prstGeom prst="rect">
            <a:avLst/>
          </a:prstGeom>
        </p:spPr>
      </p:pic>
      <p:sp>
        <p:nvSpPr>
          <p:cNvPr id="2" name="TextBox 1"/>
          <p:cNvSpPr txBox="1"/>
          <p:nvPr/>
        </p:nvSpPr>
        <p:spPr>
          <a:xfrm>
            <a:off x="0" y="0"/>
            <a:ext cx="12192000" cy="5632311"/>
          </a:xfrm>
          <a:prstGeom prst="rect">
            <a:avLst/>
          </a:prstGeom>
          <a:noFill/>
        </p:spPr>
        <p:txBody>
          <a:bodyPr wrap="square" rtlCol="0">
            <a:spAutoFit/>
          </a:bodyPr>
          <a:lstStyle/>
          <a:p>
            <a:r>
              <a:rPr lang="en-US" b="1" dirty="0">
                <a:solidFill>
                  <a:srgbClr val="7030A0"/>
                </a:solidFill>
              </a:rPr>
              <a:t>After WWII Afghanistan managed to maintain its independence from both the Soviet Union and the US, but in the 1950s Soviet influence grew and in the late 1970s a Muslim revolt threatened to topple the government.</a:t>
            </a: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r>
              <a:rPr lang="en-US" b="1" dirty="0">
                <a:solidFill>
                  <a:srgbClr val="7030A0"/>
                </a:solidFill>
              </a:rPr>
              <a:t>In 1979 Soviet troops invaded Afghanistan expecting to prop up the communists there and then quickly withdraw.  Instead the Soviet Union found themselves stuck there fighting a rebel force that outmaneuvered them.</a:t>
            </a:r>
          </a:p>
          <a:p>
            <a:endParaRPr lang="en-US" b="1" dirty="0">
              <a:solidFill>
                <a:srgbClr val="7030A0"/>
              </a:solidFill>
            </a:endParaRPr>
          </a:p>
          <a:p>
            <a:r>
              <a:rPr lang="en-US" b="1" dirty="0">
                <a:solidFill>
                  <a:srgbClr val="7030A0"/>
                </a:solidFill>
              </a:rPr>
              <a:t>The Afghanis, called mujahedeen (holy warriors) were supplied with American weapons.  The Taliban got it’s start here and took over in 1996 after soviet withdrawal in 1989.</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9231" y="611359"/>
            <a:ext cx="5080000" cy="3581400"/>
          </a:xfrm>
          <a:prstGeom prst="rect">
            <a:avLst/>
          </a:prstGeom>
        </p:spPr>
      </p:pic>
    </p:spTree>
    <p:extLst>
      <p:ext uri="{BB962C8B-B14F-4D97-AF65-F5344CB8AC3E}">
        <p14:creationId xmlns:p14="http://schemas.microsoft.com/office/powerpoint/2010/main" val="358894151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82880"/>
            <a:ext cx="12192000" cy="4524315"/>
          </a:xfrm>
          <a:prstGeom prst="rect">
            <a:avLst/>
          </a:prstGeom>
          <a:noFill/>
        </p:spPr>
        <p:txBody>
          <a:bodyPr wrap="square" rtlCol="0">
            <a:spAutoFit/>
          </a:bodyPr>
          <a:lstStyle/>
          <a:p>
            <a:r>
              <a:rPr lang="en-US" b="1" dirty="0">
                <a:solidFill>
                  <a:srgbClr val="7030A0"/>
                </a:solidFill>
              </a:rPr>
              <a:t>President Carter 				had warned the Soviet union about an invasion to try to control the Persian Gulf and to protest 			the invasion of Afghanistan, Carter cut off US grain shipments to the USSR and ordered a US				 boycott of the 1980 Moscow Olympics.</a:t>
            </a: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endParaRPr lang="en-US" b="1" dirty="0">
              <a:solidFill>
                <a:srgbClr val="7030A0"/>
              </a:solidFill>
            </a:endParaRPr>
          </a:p>
          <a:p>
            <a:r>
              <a:rPr lang="en-US" b="1" dirty="0">
                <a:solidFill>
                  <a:srgbClr val="7030A0"/>
                </a:solidFill>
              </a:rPr>
              <a:t>In the 1980s Soviet Premier Mikhail Gorbachev 				acknowledged the devastation of the war and withdrew all troops by 1989.  It was too				 little to late to stop the issues in Afghanistan.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27333" y="3597723"/>
            <a:ext cx="2561258" cy="3237146"/>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6469" y="182879"/>
            <a:ext cx="2680863" cy="2680863"/>
          </a:xfrm>
          <a:prstGeom prst="rect">
            <a:avLst/>
          </a:prstGeom>
        </p:spPr>
      </p:pic>
    </p:spTree>
    <p:extLst>
      <p:ext uri="{BB962C8B-B14F-4D97-AF65-F5344CB8AC3E}">
        <p14:creationId xmlns:p14="http://schemas.microsoft.com/office/powerpoint/2010/main" val="359202866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30121" y="2967335"/>
            <a:ext cx="6931770" cy="923330"/>
          </a:xfrm>
          <a:prstGeom prst="rect">
            <a:avLst/>
          </a:prstGeom>
          <a:noFill/>
        </p:spPr>
        <p:txBody>
          <a:bodyPr wrap="none" lIns="91440" tIns="45720" rIns="91440" bIns="45720">
            <a:spAutoFit/>
          </a:bodyPr>
          <a:lstStyle/>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A Thaw in the Cold War</a:t>
            </a:r>
          </a:p>
        </p:txBody>
      </p:sp>
    </p:spTree>
    <p:extLst>
      <p:ext uri="{BB962C8B-B14F-4D97-AF65-F5344CB8AC3E}">
        <p14:creationId xmlns:p14="http://schemas.microsoft.com/office/powerpoint/2010/main" val="43113611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351692"/>
            <a:ext cx="12192000" cy="4247317"/>
          </a:xfrm>
          <a:prstGeom prst="rect">
            <a:avLst/>
          </a:prstGeom>
          <a:noFill/>
        </p:spPr>
        <p:txBody>
          <a:bodyPr wrap="square" rtlCol="0">
            <a:spAutoFit/>
          </a:bodyPr>
          <a:lstStyle/>
          <a:p>
            <a:r>
              <a:rPr lang="en-US" b="1" dirty="0">
                <a:solidFill>
                  <a:srgbClr val="00B0F0"/>
                </a:solidFill>
              </a:rPr>
              <a:t>After Stalin died in 1953, Nikita Khrushchev 				became the dominant Soviet leader.  In 1956 he denounced Stalin for the jailing and killing of				loyal Soviet citizens.  This began a policy of destalinization, or purging the country of				Stalin’s memory.</a:t>
            </a:r>
          </a:p>
          <a:p>
            <a:endParaRPr lang="en-US" b="1" dirty="0">
              <a:solidFill>
                <a:srgbClr val="00B0F0"/>
              </a:solidFill>
            </a:endParaRPr>
          </a:p>
          <a:p>
            <a:endParaRPr lang="en-US" b="1" dirty="0">
              <a:solidFill>
                <a:srgbClr val="00B0F0"/>
              </a:solidFill>
            </a:endParaRPr>
          </a:p>
          <a:p>
            <a:endParaRPr lang="en-US" b="1" dirty="0">
              <a:solidFill>
                <a:srgbClr val="00B0F0"/>
              </a:solidFill>
            </a:endParaRPr>
          </a:p>
          <a:p>
            <a:endParaRPr lang="en-US" b="1" dirty="0">
              <a:solidFill>
                <a:srgbClr val="00B0F0"/>
              </a:solidFill>
            </a:endParaRPr>
          </a:p>
          <a:p>
            <a:endParaRPr lang="en-US" b="1" dirty="0">
              <a:solidFill>
                <a:srgbClr val="00B0F0"/>
              </a:solidFill>
            </a:endParaRPr>
          </a:p>
          <a:p>
            <a:endParaRPr lang="en-US" b="1" dirty="0">
              <a:solidFill>
                <a:srgbClr val="00B0F0"/>
              </a:solidFill>
            </a:endParaRPr>
          </a:p>
          <a:p>
            <a:endParaRPr lang="en-US" b="1" dirty="0">
              <a:solidFill>
                <a:srgbClr val="00B0F0"/>
              </a:solidFill>
            </a:endParaRPr>
          </a:p>
          <a:p>
            <a:r>
              <a:rPr lang="en-US" b="1" dirty="0">
                <a:solidFill>
                  <a:srgbClr val="00B0F0"/>
                </a:solidFill>
              </a:rPr>
              <a:t>Workers destroyed monuments.</a:t>
            </a:r>
          </a:p>
          <a:p>
            <a:endParaRPr lang="en-US" b="1" dirty="0">
              <a:solidFill>
                <a:srgbClr val="00B0F0"/>
              </a:solidFill>
            </a:endParaRPr>
          </a:p>
          <a:p>
            <a:endParaRPr lang="en-US" b="1" dirty="0">
              <a:solidFill>
                <a:srgbClr val="00B0F0"/>
              </a:solidFill>
            </a:endParaRPr>
          </a:p>
          <a:p>
            <a:endParaRPr lang="en-US" b="1" dirty="0">
              <a:solidFill>
                <a:srgbClr val="00B0F0"/>
              </a:solidFill>
            </a:endParaRPr>
          </a:p>
          <a:p>
            <a:r>
              <a:rPr lang="en-US" b="1" dirty="0">
                <a:solidFill>
                  <a:srgbClr val="00B0F0"/>
                </a:solidFill>
              </a:rPr>
              <a:t>Khrushchev called for “peaceful competition” with capitalist states.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5690" y="0"/>
            <a:ext cx="2719672" cy="3650566"/>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2492" y="2402578"/>
            <a:ext cx="5439508" cy="4455422"/>
          </a:xfrm>
          <a:prstGeom prst="rect">
            <a:avLst/>
          </a:prstGeom>
        </p:spPr>
      </p:pic>
    </p:spTree>
    <p:extLst>
      <p:ext uri="{BB962C8B-B14F-4D97-AF65-F5344CB8AC3E}">
        <p14:creationId xmlns:p14="http://schemas.microsoft.com/office/powerpoint/2010/main" val="95577453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27077" y="1179576"/>
            <a:ext cx="5841218" cy="2847594"/>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8549" y="3893673"/>
            <a:ext cx="2267975" cy="2267975"/>
          </a:xfrm>
          <a:prstGeom prst="rect">
            <a:avLst/>
          </a:prstGeom>
        </p:spPr>
      </p:pic>
      <p:sp>
        <p:nvSpPr>
          <p:cNvPr id="2" name="TextBox 1"/>
          <p:cNvSpPr txBox="1"/>
          <p:nvPr/>
        </p:nvSpPr>
        <p:spPr>
          <a:xfrm>
            <a:off x="0" y="0"/>
            <a:ext cx="12124088" cy="6740307"/>
          </a:xfrm>
          <a:prstGeom prst="rect">
            <a:avLst/>
          </a:prstGeom>
          <a:noFill/>
        </p:spPr>
        <p:txBody>
          <a:bodyPr wrap="square" rtlCol="0">
            <a:spAutoFit/>
          </a:bodyPr>
          <a:lstStyle/>
          <a:p>
            <a:r>
              <a:rPr lang="en-US" b="1" dirty="0">
                <a:solidFill>
                  <a:srgbClr val="00B0F0"/>
                </a:solidFill>
              </a:rPr>
              <a:t>The soviet satellite countries resentment turned to active protest.</a:t>
            </a:r>
          </a:p>
          <a:p>
            <a:endParaRPr lang="en-US" b="1" dirty="0">
              <a:solidFill>
                <a:srgbClr val="00B0F0"/>
              </a:solidFill>
            </a:endParaRPr>
          </a:p>
          <a:p>
            <a:r>
              <a:rPr lang="en-US" b="1" dirty="0">
                <a:solidFill>
                  <a:srgbClr val="00B0F0"/>
                </a:solidFill>
              </a:rPr>
              <a:t>In October 1956 the Hungarian army joined protesters to overthrow the Hungarian government.  They stormed the capital of Budapest, and waved Hungarian flags with the hammer and sickle torn out.  </a:t>
            </a:r>
          </a:p>
          <a:p>
            <a:endParaRPr lang="en-US" b="1" dirty="0">
              <a:solidFill>
                <a:srgbClr val="00B0F0"/>
              </a:solidFill>
            </a:endParaRPr>
          </a:p>
          <a:p>
            <a:endParaRPr lang="en-US" b="1" dirty="0">
              <a:solidFill>
                <a:srgbClr val="00B0F0"/>
              </a:solidFill>
            </a:endParaRPr>
          </a:p>
          <a:p>
            <a:endParaRPr lang="en-US" b="1" dirty="0">
              <a:solidFill>
                <a:srgbClr val="00B0F0"/>
              </a:solidFill>
            </a:endParaRPr>
          </a:p>
          <a:p>
            <a:endParaRPr lang="en-US" b="1" dirty="0">
              <a:solidFill>
                <a:srgbClr val="00B0F0"/>
              </a:solidFill>
            </a:endParaRPr>
          </a:p>
          <a:p>
            <a:endParaRPr lang="en-US" b="1" dirty="0">
              <a:solidFill>
                <a:srgbClr val="00B0F0"/>
              </a:solidFill>
            </a:endParaRPr>
          </a:p>
          <a:p>
            <a:endParaRPr lang="en-US" b="1" dirty="0">
              <a:solidFill>
                <a:srgbClr val="00B0F0"/>
              </a:solidFill>
            </a:endParaRPr>
          </a:p>
          <a:p>
            <a:endParaRPr lang="en-US" b="1" dirty="0">
              <a:solidFill>
                <a:srgbClr val="00B0F0"/>
              </a:solidFill>
            </a:endParaRPr>
          </a:p>
          <a:p>
            <a:endParaRPr lang="en-US" b="1" dirty="0">
              <a:solidFill>
                <a:srgbClr val="00B0F0"/>
              </a:solidFill>
            </a:endParaRPr>
          </a:p>
          <a:p>
            <a:endParaRPr lang="en-US" b="1" dirty="0">
              <a:solidFill>
                <a:srgbClr val="00B0F0"/>
              </a:solidFill>
            </a:endParaRPr>
          </a:p>
          <a:p>
            <a:endParaRPr lang="en-US" b="1" dirty="0">
              <a:solidFill>
                <a:srgbClr val="00B0F0"/>
              </a:solidFill>
            </a:endParaRPr>
          </a:p>
          <a:p>
            <a:endParaRPr lang="en-US" b="1" dirty="0">
              <a:solidFill>
                <a:srgbClr val="00B0F0"/>
              </a:solidFill>
            </a:endParaRPr>
          </a:p>
          <a:p>
            <a:endParaRPr lang="en-US" b="1" dirty="0">
              <a:solidFill>
                <a:srgbClr val="00B0F0"/>
              </a:solidFill>
            </a:endParaRPr>
          </a:p>
          <a:p>
            <a:r>
              <a:rPr lang="en-US" b="1" dirty="0">
                <a:solidFill>
                  <a:srgbClr val="00B0F0"/>
                </a:solidFill>
              </a:rPr>
              <a:t>A popular Hungarian Communist leader called </a:t>
            </a:r>
            <a:r>
              <a:rPr lang="en-US" b="1" dirty="0" err="1">
                <a:solidFill>
                  <a:srgbClr val="00B0F0"/>
                </a:solidFill>
              </a:rPr>
              <a:t>Imre</a:t>
            </a:r>
            <a:r>
              <a:rPr lang="en-US" b="1" dirty="0">
                <a:solidFill>
                  <a:srgbClr val="00B0F0"/>
                </a:solidFill>
              </a:rPr>
              <a:t> Nagy 			formed a new government and promised free elections.  He demanded that Soviet troops				leave the country.  In response Soviet tanks  and infantry invaded Budapest in November ’56 and 			were met by thousands of troops and freedom fighters armed with pistols and bottles.</a:t>
            </a:r>
          </a:p>
          <a:p>
            <a:endParaRPr lang="en-US" b="1" dirty="0">
              <a:solidFill>
                <a:srgbClr val="00B0F0"/>
              </a:solidFill>
            </a:endParaRPr>
          </a:p>
          <a:p>
            <a:endParaRPr lang="en-US" b="1" dirty="0">
              <a:solidFill>
                <a:srgbClr val="00B0F0"/>
              </a:solidFill>
            </a:endParaRPr>
          </a:p>
          <a:p>
            <a:endParaRPr lang="en-US" b="1" dirty="0">
              <a:solidFill>
                <a:srgbClr val="00B0F0"/>
              </a:solidFill>
            </a:endParaRPr>
          </a:p>
          <a:p>
            <a:r>
              <a:rPr lang="en-US" b="1" dirty="0">
                <a:solidFill>
                  <a:srgbClr val="00B0F0"/>
                </a:solidFill>
              </a:rPr>
              <a:t>The protesters were defeated and a pro-Soviet government was installed.  Nagy was later executed</a:t>
            </a:r>
          </a:p>
        </p:txBody>
      </p:sp>
    </p:spTree>
    <p:extLst>
      <p:ext uri="{BB962C8B-B14F-4D97-AF65-F5344CB8AC3E}">
        <p14:creationId xmlns:p14="http://schemas.microsoft.com/office/powerpoint/2010/main" val="186320007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227" y="0"/>
            <a:ext cx="7196136"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a:ln/>
                <a:solidFill>
                  <a:schemeClr val="accent4"/>
                </a:solidFill>
                <a:effectLst/>
              </a:rPr>
              <a:t>Revolt in Czechoslovakia</a:t>
            </a:r>
          </a:p>
        </p:txBody>
      </p:sp>
      <p:sp>
        <p:nvSpPr>
          <p:cNvPr id="3" name="TextBox 2"/>
          <p:cNvSpPr txBox="1"/>
          <p:nvPr/>
        </p:nvSpPr>
        <p:spPr>
          <a:xfrm>
            <a:off x="0" y="1322363"/>
            <a:ext cx="12191999" cy="4524315"/>
          </a:xfrm>
          <a:prstGeom prst="rect">
            <a:avLst/>
          </a:prstGeom>
          <a:noFill/>
        </p:spPr>
        <p:txBody>
          <a:bodyPr wrap="square" rtlCol="0">
            <a:spAutoFit/>
          </a:bodyPr>
          <a:lstStyle/>
          <a:p>
            <a:r>
              <a:rPr lang="en-US" b="1" dirty="0">
                <a:solidFill>
                  <a:srgbClr val="00B050"/>
                </a:solidFill>
              </a:rPr>
              <a:t>In 1964 party leaders voted to remove Khrushchev from power and replace him with Leonid Brezhnev.		     Brezhnev quickly went back to repressive domestic policies.  </a:t>
            </a:r>
          </a:p>
          <a:p>
            <a:endParaRPr lang="en-US" b="1" dirty="0">
              <a:solidFill>
                <a:srgbClr val="00B050"/>
              </a:solidFill>
            </a:endParaRPr>
          </a:p>
          <a:p>
            <a:endParaRPr lang="en-US" b="1" dirty="0">
              <a:solidFill>
                <a:srgbClr val="00B050"/>
              </a:solidFill>
            </a:endParaRPr>
          </a:p>
          <a:p>
            <a:endParaRPr lang="en-US" b="1" dirty="0">
              <a:solidFill>
                <a:srgbClr val="00B050"/>
              </a:solidFill>
            </a:endParaRPr>
          </a:p>
          <a:p>
            <a:endParaRPr lang="en-US" b="1" dirty="0">
              <a:solidFill>
                <a:srgbClr val="00B050"/>
              </a:solidFill>
            </a:endParaRPr>
          </a:p>
          <a:p>
            <a:r>
              <a:rPr lang="en-US" b="1" dirty="0">
                <a:solidFill>
                  <a:srgbClr val="00B050"/>
                </a:solidFill>
              </a:rPr>
              <a:t>Laws limiting free speech and worship, government censorship of writers and publishers, and secret police arresting protesters became a common occurrence.  Anyone could be a target, for example Alexander Solzhenitsyn 				 a Nobel Prize winning author was arrested and expelled from the country.</a:t>
            </a:r>
          </a:p>
          <a:p>
            <a:endParaRPr lang="en-US" b="1" dirty="0">
              <a:solidFill>
                <a:srgbClr val="00B050"/>
              </a:solidFill>
            </a:endParaRPr>
          </a:p>
          <a:p>
            <a:endParaRPr lang="en-US" b="1" dirty="0">
              <a:solidFill>
                <a:srgbClr val="00B050"/>
              </a:solidFill>
            </a:endParaRPr>
          </a:p>
          <a:p>
            <a:endParaRPr lang="en-US" b="1" dirty="0">
              <a:solidFill>
                <a:srgbClr val="00B050"/>
              </a:solidFill>
            </a:endParaRPr>
          </a:p>
          <a:p>
            <a:endParaRPr lang="en-US" b="1" dirty="0">
              <a:solidFill>
                <a:srgbClr val="00B050"/>
              </a:solidFill>
            </a:endParaRPr>
          </a:p>
          <a:p>
            <a:endParaRPr lang="en-US" b="1" dirty="0">
              <a:solidFill>
                <a:srgbClr val="00B050"/>
              </a:solidFill>
            </a:endParaRPr>
          </a:p>
          <a:p>
            <a:endParaRPr lang="en-US" b="1" dirty="0">
              <a:solidFill>
                <a:srgbClr val="00B050"/>
              </a:solidFill>
            </a:endParaRPr>
          </a:p>
          <a:p>
            <a:endParaRPr lang="en-US" b="1" dirty="0">
              <a:solidFill>
                <a:srgbClr val="00B05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18546" y="-1"/>
            <a:ext cx="2373454" cy="2982351"/>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75637" y="3584520"/>
            <a:ext cx="2642909" cy="3312942"/>
          </a:xfrm>
          <a:prstGeom prst="rect">
            <a:avLst/>
          </a:prstGeom>
        </p:spPr>
      </p:pic>
    </p:spTree>
    <p:extLst>
      <p:ext uri="{BB962C8B-B14F-4D97-AF65-F5344CB8AC3E}">
        <p14:creationId xmlns:p14="http://schemas.microsoft.com/office/powerpoint/2010/main" val="320452328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1999" cy="5078313"/>
          </a:xfrm>
          <a:prstGeom prst="rect">
            <a:avLst/>
          </a:prstGeom>
          <a:noFill/>
        </p:spPr>
        <p:txBody>
          <a:bodyPr wrap="square" rtlCol="0">
            <a:spAutoFit/>
          </a:bodyPr>
          <a:lstStyle/>
          <a:p>
            <a:r>
              <a:rPr lang="en-US" b="1" dirty="0">
                <a:solidFill>
                  <a:srgbClr val="00B050"/>
                </a:solidFill>
              </a:rPr>
              <a:t>Brezhnev made it clear that he would tolerate no dissent in Easter Europe either. </a:t>
            </a:r>
          </a:p>
          <a:p>
            <a:endParaRPr lang="en-US" b="1" dirty="0">
              <a:solidFill>
                <a:srgbClr val="00B050"/>
              </a:solidFill>
            </a:endParaRPr>
          </a:p>
          <a:p>
            <a:endParaRPr lang="en-US" b="1" dirty="0">
              <a:solidFill>
                <a:srgbClr val="00B050"/>
              </a:solidFill>
            </a:endParaRPr>
          </a:p>
          <a:p>
            <a:endParaRPr lang="en-US" b="1" dirty="0">
              <a:solidFill>
                <a:srgbClr val="00B050"/>
              </a:solidFill>
            </a:endParaRPr>
          </a:p>
          <a:p>
            <a:endParaRPr lang="en-US" b="1" dirty="0">
              <a:solidFill>
                <a:srgbClr val="00B050"/>
              </a:solidFill>
            </a:endParaRPr>
          </a:p>
          <a:p>
            <a:endParaRPr lang="en-US" b="1" dirty="0">
              <a:solidFill>
                <a:srgbClr val="00B050"/>
              </a:solidFill>
            </a:endParaRPr>
          </a:p>
          <a:p>
            <a:endParaRPr lang="en-US" b="1" dirty="0">
              <a:solidFill>
                <a:srgbClr val="00B050"/>
              </a:solidFill>
            </a:endParaRPr>
          </a:p>
          <a:p>
            <a:r>
              <a:rPr lang="en-US" b="1" dirty="0">
                <a:solidFill>
                  <a:srgbClr val="00B050"/>
                </a:solidFill>
              </a:rPr>
              <a:t>In 1968 Czech Communist leader Alexander </a:t>
            </a:r>
            <a:r>
              <a:rPr lang="en-US" b="1" dirty="0" err="1">
                <a:solidFill>
                  <a:srgbClr val="00B050"/>
                </a:solidFill>
              </a:rPr>
              <a:t>Dubček</a:t>
            </a:r>
            <a:r>
              <a:rPr lang="en-US" b="1" dirty="0">
                <a:solidFill>
                  <a:srgbClr val="00B050"/>
                </a:solidFill>
              </a:rPr>
              <a:t>			 loosened control on censorship to give his country “socialism with a human face.”  This period 			of reform became known as Prague Spring.</a:t>
            </a:r>
          </a:p>
          <a:p>
            <a:endParaRPr lang="en-US" b="1" dirty="0">
              <a:solidFill>
                <a:srgbClr val="00B050"/>
              </a:solidFill>
            </a:endParaRPr>
          </a:p>
          <a:p>
            <a:endParaRPr lang="en-US" b="1" dirty="0">
              <a:solidFill>
                <a:srgbClr val="00B050"/>
              </a:solidFill>
            </a:endParaRPr>
          </a:p>
          <a:p>
            <a:endParaRPr lang="en-US" b="1" dirty="0">
              <a:solidFill>
                <a:srgbClr val="00B050"/>
              </a:solidFill>
            </a:endParaRPr>
          </a:p>
          <a:p>
            <a:endParaRPr lang="en-US" b="1" dirty="0">
              <a:solidFill>
                <a:srgbClr val="00B050"/>
              </a:solidFill>
            </a:endParaRPr>
          </a:p>
          <a:p>
            <a:endParaRPr lang="en-US" b="1" dirty="0">
              <a:solidFill>
                <a:srgbClr val="00B050"/>
              </a:solidFill>
            </a:endParaRPr>
          </a:p>
          <a:p>
            <a:endParaRPr lang="en-US" b="1" dirty="0">
              <a:solidFill>
                <a:srgbClr val="00B050"/>
              </a:solidFill>
            </a:endParaRPr>
          </a:p>
          <a:p>
            <a:r>
              <a:rPr lang="en-US" b="1" dirty="0">
                <a:solidFill>
                  <a:srgbClr val="00B050"/>
                </a:solidFill>
              </a:rPr>
              <a:t>On August 20, 1968 armed forces from the Warsaw Pact nations invaded Czechoslovakia.  Brezhnev justified this by saying that the Soviet Union had the right to keep their satellite states from rejecting communism. This became known as the Brezhnev doctrine.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5236" y="475224"/>
            <a:ext cx="2416540" cy="328085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4075" y="4718245"/>
            <a:ext cx="4966042" cy="1866900"/>
          </a:xfrm>
          <a:prstGeom prst="rect">
            <a:avLst/>
          </a:prstGeom>
        </p:spPr>
      </p:pic>
    </p:spTree>
    <p:extLst>
      <p:ext uri="{BB962C8B-B14F-4D97-AF65-F5344CB8AC3E}">
        <p14:creationId xmlns:p14="http://schemas.microsoft.com/office/powerpoint/2010/main" val="365051079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7627088" cy="923330"/>
          </a:xfrm>
          <a:prstGeom prst="rect">
            <a:avLst/>
          </a:prstGeom>
          <a:noFill/>
        </p:spPr>
        <p:txBody>
          <a:bodyPr wrap="none" lIns="91440" tIns="45720" rIns="91440" bIns="45720">
            <a:spAutoFit/>
          </a:bodyPr>
          <a:lstStyle/>
          <a:p>
            <a:pPr algn="ctr"/>
            <a:r>
              <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China and the Soviets Split</a:t>
            </a:r>
          </a:p>
        </p:txBody>
      </p:sp>
      <p:sp>
        <p:nvSpPr>
          <p:cNvPr id="3" name="TextBox 2"/>
          <p:cNvSpPr txBox="1"/>
          <p:nvPr/>
        </p:nvSpPr>
        <p:spPr>
          <a:xfrm>
            <a:off x="492370" y="923330"/>
            <a:ext cx="11699630" cy="3139321"/>
          </a:xfrm>
          <a:prstGeom prst="rect">
            <a:avLst/>
          </a:prstGeom>
          <a:noFill/>
        </p:spPr>
        <p:txBody>
          <a:bodyPr wrap="square" rtlCol="0">
            <a:spAutoFit/>
          </a:bodyPr>
          <a:lstStyle/>
          <a:p>
            <a:r>
              <a:rPr lang="en-US" dirty="0"/>
              <a:t>China was committed to communism and Stalin and Mao had signed a 30 year treaty of friendship in 1950. It didn’t last.</a:t>
            </a:r>
          </a:p>
          <a:p>
            <a:endParaRPr lang="en-US" dirty="0"/>
          </a:p>
          <a:p>
            <a:endParaRPr lang="en-US" dirty="0"/>
          </a:p>
          <a:p>
            <a:endParaRPr lang="en-US" dirty="0"/>
          </a:p>
          <a:p>
            <a:endParaRPr lang="en-US" dirty="0"/>
          </a:p>
          <a:p>
            <a:r>
              <a:rPr lang="en-US" dirty="0"/>
              <a:t>The Soviets assumed China would follow soviet leadership in word affairs but the Chinese government didn’t want that and they began to spread their own brand of communism in Africa and other parts of Asia.</a:t>
            </a:r>
          </a:p>
          <a:p>
            <a:endParaRPr lang="en-US" dirty="0"/>
          </a:p>
          <a:p>
            <a:endParaRPr lang="en-US" dirty="0"/>
          </a:p>
          <a:p>
            <a:r>
              <a:rPr lang="en-US" dirty="0"/>
              <a:t>In 1959, Khrushchev punished the Chinese by refusing to share nuclear secrets, in 1960 the soviets stopped sending aid, and eventually there will be skirmishes along their border.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62651"/>
            <a:ext cx="12192000" cy="2820572"/>
          </a:xfrm>
          <a:prstGeom prst="rect">
            <a:avLst/>
          </a:prstGeom>
        </p:spPr>
      </p:pic>
    </p:spTree>
    <p:extLst>
      <p:ext uri="{BB962C8B-B14F-4D97-AF65-F5344CB8AC3E}">
        <p14:creationId xmlns:p14="http://schemas.microsoft.com/office/powerpoint/2010/main" val="39495132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62708"/>
            <a:ext cx="12192001" cy="5355312"/>
          </a:xfrm>
          <a:prstGeom prst="rect">
            <a:avLst/>
          </a:prstGeom>
          <a:noFill/>
        </p:spPr>
        <p:txBody>
          <a:bodyPr wrap="square" rtlCol="0">
            <a:spAutoFit/>
          </a:bodyPr>
          <a:lstStyle/>
          <a:p>
            <a:r>
              <a:rPr lang="en-US" b="1" dirty="0">
                <a:solidFill>
                  <a:srgbClr val="FF0000"/>
                </a:solidFill>
              </a:rPr>
              <a:t>The policy of Brinkmanship had led to several terrifying crises; the U-2 incident, the Cuban Missile Crisis, escalation in Vietnam, etc.  </a:t>
            </a: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r>
              <a:rPr lang="en-US" b="1" dirty="0">
                <a:solidFill>
                  <a:srgbClr val="FF0000"/>
                </a:solidFill>
              </a:rPr>
              <a:t>Under Richard Nixon,			 détente replaced brinkmanship.   Détente is a policy of reducing the tension between the powers.  			This developed from the idea of realpolitik or reality in politics. Basically this meant dealing with			other powers in a more realistic and flexible manner.  </a:t>
            </a: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r>
              <a:rPr lang="en-US" b="1" dirty="0">
                <a:solidFill>
                  <a:srgbClr val="FF0000"/>
                </a:solidFill>
              </a:rPr>
              <a:t>Nixon had been strongly anti-communist so this was an about face in his belief system.  He was the first president to visit Communist China.</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78965" y="2391508"/>
            <a:ext cx="2085774" cy="1178462"/>
          </a:xfrm>
          <a:prstGeom prst="rect">
            <a:avLst/>
          </a:prstGeom>
        </p:spPr>
      </p:pic>
    </p:spTree>
    <p:extLst>
      <p:ext uri="{BB962C8B-B14F-4D97-AF65-F5344CB8AC3E}">
        <p14:creationId xmlns:p14="http://schemas.microsoft.com/office/powerpoint/2010/main" val="143740451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4524315"/>
          </a:xfrm>
          <a:prstGeom prst="rect">
            <a:avLst/>
          </a:prstGeom>
          <a:noFill/>
        </p:spPr>
        <p:txBody>
          <a:bodyPr wrap="square" rtlCol="0">
            <a:spAutoFit/>
          </a:bodyPr>
          <a:lstStyle/>
          <a:p>
            <a:r>
              <a:rPr lang="en-US" b="1" dirty="0">
                <a:solidFill>
                  <a:srgbClr val="FF0000"/>
                </a:solidFill>
              </a:rPr>
              <a:t>Three months later he visited the Soviet Union (May 1972)</a:t>
            </a:r>
          </a:p>
          <a:p>
            <a:endParaRPr lang="en-US" b="1" dirty="0">
              <a:solidFill>
                <a:srgbClr val="FF0000"/>
              </a:solidFill>
            </a:endParaRPr>
          </a:p>
          <a:p>
            <a:r>
              <a:rPr lang="en-US" b="1" dirty="0">
                <a:solidFill>
                  <a:srgbClr val="FF0000"/>
                </a:solidFill>
              </a:rPr>
              <a:t>While there he participated in a series of talks called SALT or Strategic Arms Limitation Talks.  He and Brezhnev signed the SALT I treaty.  This 5 year treaty limited the number of ICBMs and submarine launched missiles to 1972 levels.  </a:t>
            </a: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r>
              <a:rPr lang="en-US" b="1" dirty="0">
                <a:solidFill>
                  <a:srgbClr val="FF0000"/>
                </a:solidFill>
              </a:rPr>
              <a:t>In 1975, 33 other nations joined the US and the USSR in commitment to détente and cooperation.  This was known as the Helsinki Accords.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519" y="1141551"/>
            <a:ext cx="3892411" cy="263819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5330" y="4155494"/>
            <a:ext cx="3658635" cy="2740445"/>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99583" y="1141552"/>
            <a:ext cx="3873204" cy="2825502"/>
          </a:xfrm>
          <a:prstGeom prst="rect">
            <a:avLst/>
          </a:prstGeom>
        </p:spPr>
      </p:pic>
    </p:spTree>
    <p:extLst>
      <p:ext uri="{BB962C8B-B14F-4D97-AF65-F5344CB8AC3E}">
        <p14:creationId xmlns:p14="http://schemas.microsoft.com/office/powerpoint/2010/main" val="278490462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79828"/>
            <a:ext cx="12192000" cy="2862322"/>
          </a:xfrm>
          <a:prstGeom prst="rect">
            <a:avLst/>
          </a:prstGeom>
          <a:noFill/>
        </p:spPr>
        <p:txBody>
          <a:bodyPr wrap="square" rtlCol="0">
            <a:spAutoFit/>
          </a:bodyPr>
          <a:lstStyle/>
          <a:p>
            <a:r>
              <a:rPr lang="en-US" b="1" dirty="0">
                <a:solidFill>
                  <a:srgbClr val="FF0000"/>
                </a:solidFill>
              </a:rPr>
              <a:t>Détente continued under Nixon and Gerald Ford				but in the 1970s Jimmy Carter,	 concerned over the harsh treatment of protesters			in the Soviet Union, made the		 second round of SALT talks difficult.  Carter and				Brezhnev finally signed SALT II		 but Congress refused to ratify it when the USSR				invaded Afghanistan later that		 year.  </a:t>
            </a: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r>
              <a:rPr lang="en-US" b="1" dirty="0">
                <a:solidFill>
                  <a:srgbClr val="FF0000"/>
                </a:solidFill>
              </a:rPr>
              <a:t>Other nations also began to build nuclear arsenals who hadn’t been included in the SALT talks or the Helsinki accords.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12195" y="168964"/>
            <a:ext cx="2567609" cy="2567609"/>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6149" b="4020"/>
          <a:stretch/>
        </p:blipFill>
        <p:spPr>
          <a:xfrm>
            <a:off x="0" y="3300021"/>
            <a:ext cx="12192000" cy="3557980"/>
          </a:xfrm>
          <a:prstGeom prst="rect">
            <a:avLst/>
          </a:prstGeom>
        </p:spPr>
      </p:pic>
    </p:spTree>
    <p:extLst>
      <p:ext uri="{BB962C8B-B14F-4D97-AF65-F5344CB8AC3E}">
        <p14:creationId xmlns:p14="http://schemas.microsoft.com/office/powerpoint/2010/main" val="422490961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39151"/>
            <a:ext cx="12192000" cy="6740307"/>
          </a:xfrm>
          <a:prstGeom prst="rect">
            <a:avLst/>
          </a:prstGeom>
          <a:noFill/>
        </p:spPr>
        <p:txBody>
          <a:bodyPr wrap="square" rtlCol="0">
            <a:spAutoFit/>
          </a:bodyPr>
          <a:lstStyle/>
          <a:p>
            <a:r>
              <a:rPr lang="en-US" b="1" dirty="0">
                <a:solidFill>
                  <a:srgbClr val="FF0000"/>
                </a:solidFill>
              </a:rPr>
              <a:t>Ronald Reagan			   took office in 1981.  He was fiercely anti-communist and he continued to move away from détente.  </a:t>
            </a: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r>
              <a:rPr lang="en-US" b="1" dirty="0">
                <a:solidFill>
                  <a:srgbClr val="FF0000"/>
                </a:solidFill>
              </a:rPr>
              <a:t>He increased defense spending, putting military and economic pressure on the soviets and effectively spending the USSR out of existence.  </a:t>
            </a:r>
          </a:p>
          <a:p>
            <a:endParaRPr lang="en-US" b="1" dirty="0">
              <a:solidFill>
                <a:srgbClr val="FF0000"/>
              </a:solidFill>
            </a:endParaRPr>
          </a:p>
          <a:p>
            <a:endParaRPr lang="en-US" b="1" dirty="0">
              <a:solidFill>
                <a:srgbClr val="FF0000"/>
              </a:solidFill>
            </a:endParaRPr>
          </a:p>
          <a:p>
            <a:r>
              <a:rPr lang="en-US" b="1" dirty="0">
                <a:solidFill>
                  <a:srgbClr val="FF0000"/>
                </a:solidFill>
              </a:rPr>
              <a:t>In 1983 he announced SDI or the Strategic Defense Initiative (Star Wars), a program to protect against enemy missiles.  It was never implemented, but it represented the mistrust between the two nations.  </a:t>
            </a:r>
          </a:p>
          <a:p>
            <a:endParaRPr lang="en-US" b="1" dirty="0">
              <a:solidFill>
                <a:srgbClr val="FF0000"/>
              </a:solidFill>
            </a:endParaRPr>
          </a:p>
          <a:p>
            <a:endParaRPr lang="en-US" b="1" dirty="0">
              <a:solidFill>
                <a:srgbClr val="FF0000"/>
              </a:solidFill>
            </a:endParaRPr>
          </a:p>
          <a:p>
            <a:endParaRPr lang="en-US" b="1" dirty="0">
              <a:solidFill>
                <a:srgbClr val="FF0000"/>
              </a:solidFill>
            </a:endParaRPr>
          </a:p>
          <a:p>
            <a:r>
              <a:rPr lang="en-US" b="1" dirty="0">
                <a:solidFill>
                  <a:srgbClr val="FF0000"/>
                </a:solidFill>
              </a:rPr>
              <a:t>Reagan also supported the Contras and funneled money through</a:t>
            </a:r>
          </a:p>
          <a:p>
            <a:r>
              <a:rPr lang="en-US" b="1" dirty="0">
                <a:solidFill>
                  <a:srgbClr val="FF0000"/>
                </a:solidFill>
              </a:rPr>
              <a:t> Iran in a controversy that would hurt later hurt his Presidency. </a:t>
            </a: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r>
              <a:rPr lang="en-US" b="1" dirty="0">
                <a:solidFill>
                  <a:srgbClr val="FF0000"/>
                </a:solidFill>
              </a:rPr>
              <a:t>Eventually new leadership in the USSR will finally bring an end to the Cold War.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2296" y="0"/>
            <a:ext cx="2026439" cy="253410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3676" y="3826017"/>
            <a:ext cx="4578323" cy="3032705"/>
          </a:xfrm>
          <a:prstGeom prst="rect">
            <a:avLst/>
          </a:prstGeom>
        </p:spPr>
      </p:pic>
    </p:spTree>
    <p:extLst>
      <p:ext uri="{BB962C8B-B14F-4D97-AF65-F5344CB8AC3E}">
        <p14:creationId xmlns:p14="http://schemas.microsoft.com/office/powerpoint/2010/main" val="6199077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1102</TotalTime>
  <Words>4894</Words>
  <Application>Microsoft Office PowerPoint</Application>
  <PresentationFormat>Widescreen</PresentationFormat>
  <Paragraphs>922</Paragraphs>
  <Slides>86</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86</vt:i4>
      </vt:variant>
    </vt:vector>
  </HeadingPairs>
  <TitlesOfParts>
    <vt:vector size="91" baseType="lpstr">
      <vt:lpstr>AR DESTINE</vt:lpstr>
      <vt:lpstr>Arial</vt:lpstr>
      <vt:lpstr>Calibri</vt:lpstr>
      <vt:lpstr>Calibri Light</vt:lpstr>
      <vt:lpstr>Office Theme</vt:lpstr>
      <vt:lpstr>Restructuring the Post-War World 1945 - Present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Restructuring the Post-War World</dc:title>
  <dc:creator>Rebecca Richardson</dc:creator>
  <cp:lastModifiedBy>Rebecca Richardson</cp:lastModifiedBy>
  <cp:revision>59</cp:revision>
  <dcterms:created xsi:type="dcterms:W3CDTF">2016-04-04T11:41:06Z</dcterms:created>
  <dcterms:modified xsi:type="dcterms:W3CDTF">2016-04-08T23:58:08Z</dcterms:modified>
</cp:coreProperties>
</file>