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10" r:id="rId55"/>
    <p:sldId id="311" r:id="rId56"/>
    <p:sldId id="309"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8181"/>
    <a:srgbClr val="78A2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3B1615-12F2-4DFE-827D-6FB85D97A5B0}" type="datetimeFigureOut">
              <a:rPr lang="en-US" smtClean="0"/>
              <a:t>2/28/2016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C6F33E-2426-4027-B55F-00528AECCBBB}" type="slidenum">
              <a:rPr lang="en-US" smtClean="0"/>
              <a:t>‹#›</a:t>
            </a:fld>
            <a:endParaRPr lang="en-US"/>
          </a:p>
        </p:txBody>
      </p:sp>
    </p:spTree>
    <p:extLst>
      <p:ext uri="{BB962C8B-B14F-4D97-AF65-F5344CB8AC3E}">
        <p14:creationId xmlns:p14="http://schemas.microsoft.com/office/powerpoint/2010/main" val="27251051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E9A5F4D-7980-41A9-907C-48773A1A1124}" type="datetimeFigureOut">
              <a:rPr lang="en-US" smtClean="0"/>
              <a:t>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598A24-2676-443B-B72A-8DE025ED1C63}" type="slidenum">
              <a:rPr lang="en-US" smtClean="0"/>
              <a:t>‹#›</a:t>
            </a:fld>
            <a:endParaRPr lang="en-US"/>
          </a:p>
        </p:txBody>
      </p:sp>
    </p:spTree>
    <p:extLst>
      <p:ext uri="{BB962C8B-B14F-4D97-AF65-F5344CB8AC3E}">
        <p14:creationId xmlns:p14="http://schemas.microsoft.com/office/powerpoint/2010/main" val="2243649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E9A5F4D-7980-41A9-907C-48773A1A1124}" type="datetimeFigureOut">
              <a:rPr lang="en-US" smtClean="0"/>
              <a:t>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598A24-2676-443B-B72A-8DE025ED1C63}" type="slidenum">
              <a:rPr lang="en-US" smtClean="0"/>
              <a:t>‹#›</a:t>
            </a:fld>
            <a:endParaRPr lang="en-US"/>
          </a:p>
        </p:txBody>
      </p:sp>
    </p:spTree>
    <p:extLst>
      <p:ext uri="{BB962C8B-B14F-4D97-AF65-F5344CB8AC3E}">
        <p14:creationId xmlns:p14="http://schemas.microsoft.com/office/powerpoint/2010/main" val="39520641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E9A5F4D-7980-41A9-907C-48773A1A1124}" type="datetimeFigureOut">
              <a:rPr lang="en-US" smtClean="0"/>
              <a:t>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598A24-2676-443B-B72A-8DE025ED1C63}" type="slidenum">
              <a:rPr lang="en-US" smtClean="0"/>
              <a:t>‹#›</a:t>
            </a:fld>
            <a:endParaRPr lang="en-US"/>
          </a:p>
        </p:txBody>
      </p:sp>
    </p:spTree>
    <p:extLst>
      <p:ext uri="{BB962C8B-B14F-4D97-AF65-F5344CB8AC3E}">
        <p14:creationId xmlns:p14="http://schemas.microsoft.com/office/powerpoint/2010/main" val="1134345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E9A5F4D-7980-41A9-907C-48773A1A1124}" type="datetimeFigureOut">
              <a:rPr lang="en-US" smtClean="0"/>
              <a:t>2/28/2016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598A24-2676-443B-B72A-8DE025ED1C63}" type="slidenum">
              <a:rPr lang="en-US" smtClean="0"/>
              <a:t>‹#›</a:t>
            </a:fld>
            <a:endParaRPr lang="en-US"/>
          </a:p>
        </p:txBody>
      </p:sp>
    </p:spTree>
    <p:extLst>
      <p:ext uri="{BB962C8B-B14F-4D97-AF65-F5344CB8AC3E}">
        <p14:creationId xmlns:p14="http://schemas.microsoft.com/office/powerpoint/2010/main" val="3951655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E9A5F4D-7980-41A9-907C-48773A1A1124}" type="datetimeFigureOut">
              <a:rPr lang="en-US" smtClean="0"/>
              <a:t>2/28/2016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E598A24-2676-443B-B72A-8DE025ED1C63}" type="slidenum">
              <a:rPr lang="en-US" smtClean="0"/>
              <a:t>‹#›</a:t>
            </a:fld>
            <a:endParaRPr lang="en-US"/>
          </a:p>
        </p:txBody>
      </p:sp>
    </p:spTree>
    <p:extLst>
      <p:ext uri="{BB962C8B-B14F-4D97-AF65-F5344CB8AC3E}">
        <p14:creationId xmlns:p14="http://schemas.microsoft.com/office/powerpoint/2010/main" val="32019425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E9A5F4D-7980-41A9-907C-48773A1A1124}" type="datetimeFigureOut">
              <a:rPr lang="en-US" smtClean="0"/>
              <a:t>2/28/2016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E598A24-2676-443B-B72A-8DE025ED1C63}" type="slidenum">
              <a:rPr lang="en-US" smtClean="0"/>
              <a:t>‹#›</a:t>
            </a:fld>
            <a:endParaRPr lang="en-US"/>
          </a:p>
        </p:txBody>
      </p:sp>
    </p:spTree>
    <p:extLst>
      <p:ext uri="{BB962C8B-B14F-4D97-AF65-F5344CB8AC3E}">
        <p14:creationId xmlns:p14="http://schemas.microsoft.com/office/powerpoint/2010/main" val="1724069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9A5F4D-7980-41A9-907C-48773A1A1124}" type="datetimeFigureOut">
              <a:rPr lang="en-US" smtClean="0"/>
              <a:t>2/28/2016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E598A24-2676-443B-B72A-8DE025ED1C63}" type="slidenum">
              <a:rPr lang="en-US" smtClean="0"/>
              <a:t>‹#›</a:t>
            </a:fld>
            <a:endParaRPr lang="en-US"/>
          </a:p>
        </p:txBody>
      </p:sp>
    </p:spTree>
    <p:extLst>
      <p:ext uri="{BB962C8B-B14F-4D97-AF65-F5344CB8AC3E}">
        <p14:creationId xmlns:p14="http://schemas.microsoft.com/office/powerpoint/2010/main" val="2366272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E9A5F4D-7980-41A9-907C-48773A1A1124}" type="datetimeFigureOut">
              <a:rPr lang="en-US" smtClean="0"/>
              <a:t>2/28/2016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598A24-2676-443B-B72A-8DE025ED1C63}" type="slidenum">
              <a:rPr lang="en-US" smtClean="0"/>
              <a:t>‹#›</a:t>
            </a:fld>
            <a:endParaRPr lang="en-US"/>
          </a:p>
        </p:txBody>
      </p:sp>
    </p:spTree>
    <p:extLst>
      <p:ext uri="{BB962C8B-B14F-4D97-AF65-F5344CB8AC3E}">
        <p14:creationId xmlns:p14="http://schemas.microsoft.com/office/powerpoint/2010/main" val="224150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E9A5F4D-7980-41A9-907C-48773A1A1124}" type="datetimeFigureOut">
              <a:rPr lang="en-US" smtClean="0"/>
              <a:t>2/28/2016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598A24-2676-443B-B72A-8DE025ED1C63}" type="slidenum">
              <a:rPr lang="en-US" smtClean="0"/>
              <a:t>‹#›</a:t>
            </a:fld>
            <a:endParaRPr lang="en-US"/>
          </a:p>
        </p:txBody>
      </p:sp>
    </p:spTree>
    <p:extLst>
      <p:ext uri="{BB962C8B-B14F-4D97-AF65-F5344CB8AC3E}">
        <p14:creationId xmlns:p14="http://schemas.microsoft.com/office/powerpoint/2010/main" val="42906317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E9A5F4D-7980-41A9-907C-48773A1A1124}" type="datetimeFigureOut">
              <a:rPr lang="en-US" smtClean="0"/>
              <a:t>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598A24-2676-443B-B72A-8DE025ED1C63}" type="slidenum">
              <a:rPr lang="en-US" smtClean="0"/>
              <a:t>‹#›</a:t>
            </a:fld>
            <a:endParaRPr lang="en-US"/>
          </a:p>
        </p:txBody>
      </p:sp>
    </p:spTree>
    <p:extLst>
      <p:ext uri="{BB962C8B-B14F-4D97-AF65-F5344CB8AC3E}">
        <p14:creationId xmlns:p14="http://schemas.microsoft.com/office/powerpoint/2010/main" val="276069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E9A5F4D-7980-41A9-907C-48773A1A1124}" type="datetimeFigureOut">
              <a:rPr lang="en-US" smtClean="0"/>
              <a:t>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598A24-2676-443B-B72A-8DE025ED1C63}" type="slidenum">
              <a:rPr lang="en-US" smtClean="0"/>
              <a:t>‹#›</a:t>
            </a:fld>
            <a:endParaRPr lang="en-US"/>
          </a:p>
        </p:txBody>
      </p:sp>
    </p:spTree>
    <p:extLst>
      <p:ext uri="{BB962C8B-B14F-4D97-AF65-F5344CB8AC3E}">
        <p14:creationId xmlns:p14="http://schemas.microsoft.com/office/powerpoint/2010/main" val="2633374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9A5F4D-7980-41A9-907C-48773A1A1124}" type="datetimeFigureOut">
              <a:rPr lang="en-US" smtClean="0"/>
              <a:t>2/28/2016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598A24-2676-443B-B72A-8DE025ED1C63}" type="slidenum">
              <a:rPr lang="en-US" smtClean="0"/>
              <a:t>‹#›</a:t>
            </a:fld>
            <a:endParaRPr lang="en-US"/>
          </a:p>
        </p:txBody>
      </p:sp>
    </p:spTree>
    <p:extLst>
      <p:ext uri="{BB962C8B-B14F-4D97-AF65-F5344CB8AC3E}">
        <p14:creationId xmlns:p14="http://schemas.microsoft.com/office/powerpoint/2010/main" val="10893884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jpg"/><Relationship Id="rId1" Type="http://schemas.openxmlformats.org/officeDocument/2006/relationships/slideLayout" Target="../slideLayouts/slideLayout7.xml"/><Relationship Id="rId4" Type="http://schemas.openxmlformats.org/officeDocument/2006/relationships/image" Target="../media/image10.jpg"/></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7.xml"/><Relationship Id="rId4" Type="http://schemas.openxmlformats.org/officeDocument/2006/relationships/image" Target="../media/image20.jpg"/></Relationships>
</file>

<file path=ppt/slides/_rels/slide1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e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jpg"/></Relationships>
</file>

<file path=ppt/slides/_rels/slide23.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3.gi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13.jpg"/><Relationship Id="rId1" Type="http://schemas.openxmlformats.org/officeDocument/2006/relationships/slideLayout" Target="../slideLayouts/slideLayout7.xml"/><Relationship Id="rId4" Type="http://schemas.openxmlformats.org/officeDocument/2006/relationships/image" Target="../media/image30.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eg"/><Relationship Id="rId1" Type="http://schemas.openxmlformats.org/officeDocument/2006/relationships/slideLayout" Target="../slideLayouts/slideLayout7.xml"/><Relationship Id="rId4" Type="http://schemas.openxmlformats.org/officeDocument/2006/relationships/image" Target="../media/image43.jpg"/></Relationships>
</file>

<file path=ppt/slides/_rels/slide3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60.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gif"/><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64.gif"/><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image" Target="../media/image73.jpg"/><Relationship Id="rId1" Type="http://schemas.openxmlformats.org/officeDocument/2006/relationships/slideLayout" Target="../slideLayouts/slideLayout7.xml"/><Relationship Id="rId4" Type="http://schemas.openxmlformats.org/officeDocument/2006/relationships/image" Target="../media/image74.jpg"/></Relationships>
</file>

<file path=ppt/slides/_rels/slide58.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79.gif"/><Relationship Id="rId2" Type="http://schemas.openxmlformats.org/officeDocument/2006/relationships/image" Target="../media/image78.jp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79.gif"/><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image" Target="../media/image80.jp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p:cNvSpPr/>
          <p:nvPr/>
        </p:nvSpPr>
        <p:spPr>
          <a:xfrm>
            <a:off x="2136442" y="2157438"/>
            <a:ext cx="7945252" cy="1754326"/>
          </a:xfrm>
          <a:prstGeom prst="rect">
            <a:avLst/>
          </a:prstGeom>
          <a:noFill/>
        </p:spPr>
        <p:txBody>
          <a:bodyPr wrap="none" lIns="91440" tIns="45720" rIns="91440" bIns="45720">
            <a:spAutoFit/>
          </a:bodyPr>
          <a:lstStyle/>
          <a:p>
            <a:pPr algn="ctr"/>
            <a:r>
              <a:rPr lang="en-US" sz="5400" b="0" cap="none" spc="0" dirty="0">
                <a:ln w="0"/>
                <a:solidFill>
                  <a:srgbClr val="FF0000"/>
                </a:solidFill>
                <a:effectLst>
                  <a:outerShdw blurRad="38100" dist="19050" dir="2700000" algn="tl" rotWithShape="0">
                    <a:schemeClr val="dk1">
                      <a:alpha val="40000"/>
                    </a:schemeClr>
                  </a:outerShdw>
                </a:effectLst>
              </a:rPr>
              <a:t>Revolution and Nationalism</a:t>
            </a:r>
          </a:p>
          <a:p>
            <a:pPr algn="ctr"/>
            <a:r>
              <a:rPr lang="en-US" sz="5400" dirty="0">
                <a:ln w="0"/>
                <a:solidFill>
                  <a:srgbClr val="FF0000"/>
                </a:solidFill>
                <a:effectLst>
                  <a:outerShdw blurRad="38100" dist="19050" dir="2700000" algn="tl" rotWithShape="0">
                    <a:schemeClr val="dk1">
                      <a:alpha val="40000"/>
                    </a:schemeClr>
                  </a:outerShdw>
                </a:effectLst>
              </a:rPr>
              <a:t>1900 - 1939</a:t>
            </a:r>
            <a:endParaRPr lang="en-US" sz="5400" b="0" cap="none" spc="0"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3269231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70338"/>
            <a:ext cx="6443688" cy="923330"/>
          </a:xfrm>
          <a:prstGeom prst="rect">
            <a:avLst/>
          </a:prstGeom>
          <a:noFill/>
        </p:spPr>
        <p:txBody>
          <a:bodyPr wrap="none" lIns="91440" tIns="45720" rIns="91440" bIns="45720">
            <a:spAutoFit/>
          </a:bodyPr>
          <a:lstStyle/>
          <a:p>
            <a:pPr algn="ctr"/>
            <a:r>
              <a:rPr lang="en-US" sz="5400" b="1" cap="none" spc="0" dirty="0">
                <a:ln w="13462">
                  <a:solidFill>
                    <a:schemeClr val="tx1">
                      <a:lumMod val="95000"/>
                      <a:lumOff val="5000"/>
                    </a:schemeClr>
                  </a:solidFill>
                  <a:prstDash val="solid"/>
                </a:ln>
                <a:solidFill>
                  <a:srgbClr val="C00000"/>
                </a:solidFill>
                <a:effectLst>
                  <a:outerShdw dist="38100" dir="2700000" algn="bl" rotWithShape="0">
                    <a:schemeClr val="accent5"/>
                  </a:outerShdw>
                </a:effectLst>
              </a:rPr>
              <a:t>Revolutions in Russia:</a:t>
            </a:r>
          </a:p>
        </p:txBody>
      </p:sp>
      <p:sp>
        <p:nvSpPr>
          <p:cNvPr id="3" name="TextBox 2"/>
          <p:cNvSpPr txBox="1"/>
          <p:nvPr/>
        </p:nvSpPr>
        <p:spPr>
          <a:xfrm>
            <a:off x="1" y="1448972"/>
            <a:ext cx="12192000" cy="1938992"/>
          </a:xfrm>
          <a:prstGeom prst="rect">
            <a:avLst/>
          </a:prstGeom>
          <a:noFill/>
        </p:spPr>
        <p:txBody>
          <a:bodyPr wrap="square" rtlCol="0">
            <a:spAutoFit/>
          </a:bodyPr>
          <a:lstStyle/>
          <a:p>
            <a:r>
              <a:rPr lang="en-US" sz="2400" b="1" dirty="0"/>
              <a:t>In 1881 Alexander III                                      succeeded his father, Alexander II                                                         </a:t>
            </a:r>
          </a:p>
          <a:p>
            <a:r>
              <a:rPr lang="en-US" sz="2400" b="1" dirty="0"/>
              <a:t> </a:t>
            </a:r>
          </a:p>
          <a:p>
            <a:endParaRPr lang="en-US" sz="2400" b="1" dirty="0"/>
          </a:p>
          <a:p>
            <a:endParaRPr lang="en-US" sz="2400" b="1" dirty="0"/>
          </a:p>
          <a:p>
            <a:r>
              <a:rPr lang="en-US" sz="2400" b="1" dirty="0"/>
              <a:t>and halted all reform in Russia</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2174" y="1004640"/>
            <a:ext cx="2505076" cy="1734997"/>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44050" y="1004640"/>
            <a:ext cx="2647950" cy="1724025"/>
          </a:xfrm>
          <a:prstGeom prst="rect">
            <a:avLst/>
          </a:prstGeom>
        </p:spPr>
      </p:pic>
      <p:sp>
        <p:nvSpPr>
          <p:cNvPr id="6" name="TextBox 5"/>
          <p:cNvSpPr txBox="1"/>
          <p:nvPr/>
        </p:nvSpPr>
        <p:spPr>
          <a:xfrm>
            <a:off x="196948" y="4979963"/>
            <a:ext cx="11995052" cy="646331"/>
          </a:xfrm>
          <a:prstGeom prst="rect">
            <a:avLst/>
          </a:prstGeom>
          <a:noFill/>
        </p:spPr>
        <p:txBody>
          <a:bodyPr wrap="square" rtlCol="0">
            <a:spAutoFit/>
          </a:bodyPr>
          <a:lstStyle/>
          <a:p>
            <a:r>
              <a:rPr lang="en-US" b="1" dirty="0">
                <a:solidFill>
                  <a:srgbClr val="002060"/>
                </a:solidFill>
              </a:rPr>
              <a:t>Alexander III wanted to maintain autocracy and anyone who questioned his power, worshipped outside the Orthodox Church or spoke anything but Russian was labeled dangerous.   </a:t>
            </a:r>
          </a:p>
        </p:txBody>
      </p:sp>
    </p:spTree>
    <p:extLst>
      <p:ext uri="{BB962C8B-B14F-4D97-AF65-F5344CB8AC3E}">
        <p14:creationId xmlns:p14="http://schemas.microsoft.com/office/powerpoint/2010/main" val="1791438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78A2D4"/>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60910" y="4065563"/>
            <a:ext cx="5453428" cy="2792437"/>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50781" y="506437"/>
            <a:ext cx="4353821" cy="2958171"/>
          </a:xfrm>
          <a:prstGeom prst="rect">
            <a:avLst/>
          </a:prstGeom>
        </p:spPr>
      </p:pic>
      <p:sp>
        <p:nvSpPr>
          <p:cNvPr id="2" name="TextBox 1"/>
          <p:cNvSpPr txBox="1"/>
          <p:nvPr/>
        </p:nvSpPr>
        <p:spPr>
          <a:xfrm>
            <a:off x="295422" y="506437"/>
            <a:ext cx="11896578" cy="1477328"/>
          </a:xfrm>
          <a:prstGeom prst="rect">
            <a:avLst/>
          </a:prstGeom>
          <a:noFill/>
        </p:spPr>
        <p:txBody>
          <a:bodyPr wrap="square" rtlCol="0">
            <a:spAutoFit/>
          </a:bodyPr>
          <a:lstStyle/>
          <a:p>
            <a:r>
              <a:rPr lang="en-US" dirty="0"/>
              <a:t>To wipe out revolutionaries, Alexander III  used strict censorship of published materials, written documents and even private letters.</a:t>
            </a:r>
          </a:p>
          <a:p>
            <a:endParaRPr lang="en-US" dirty="0"/>
          </a:p>
          <a:p>
            <a:endParaRPr lang="en-US" dirty="0"/>
          </a:p>
          <a:p>
            <a:r>
              <a:rPr lang="en-US" dirty="0"/>
              <a:t>Schools and universities were watched by the secret police</a:t>
            </a:r>
          </a:p>
        </p:txBody>
      </p:sp>
      <p:sp>
        <p:nvSpPr>
          <p:cNvPr id="4" name="TextBox 3"/>
          <p:cNvSpPr txBox="1"/>
          <p:nvPr/>
        </p:nvSpPr>
        <p:spPr>
          <a:xfrm>
            <a:off x="0" y="4543865"/>
            <a:ext cx="12023188" cy="1754326"/>
          </a:xfrm>
          <a:prstGeom prst="rect">
            <a:avLst/>
          </a:prstGeom>
          <a:noFill/>
        </p:spPr>
        <p:txBody>
          <a:bodyPr wrap="square" rtlCol="0">
            <a:spAutoFit/>
          </a:bodyPr>
          <a:lstStyle/>
          <a:p>
            <a:r>
              <a:rPr lang="en-US" dirty="0"/>
              <a:t>Teachers had to send detailed reports on every student.  </a:t>
            </a:r>
          </a:p>
          <a:p>
            <a:endParaRPr lang="en-US" dirty="0"/>
          </a:p>
          <a:p>
            <a:endParaRPr lang="en-US" dirty="0"/>
          </a:p>
          <a:p>
            <a:endParaRPr lang="en-US" dirty="0"/>
          </a:p>
          <a:p>
            <a:r>
              <a:rPr lang="en-US" dirty="0"/>
              <a:t>Political prisoners were sent to Siberia, 							a remote region of Eastern Russia</a:t>
            </a:r>
          </a:p>
        </p:txBody>
      </p:sp>
    </p:spTree>
    <p:extLst>
      <p:ext uri="{BB962C8B-B14F-4D97-AF65-F5344CB8AC3E}">
        <p14:creationId xmlns:p14="http://schemas.microsoft.com/office/powerpoint/2010/main" val="2885159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0629"/>
            <a:ext cx="12192000" cy="2031325"/>
          </a:xfrm>
          <a:prstGeom prst="rect">
            <a:avLst/>
          </a:prstGeom>
          <a:noFill/>
        </p:spPr>
        <p:txBody>
          <a:bodyPr wrap="square" rtlCol="0">
            <a:spAutoFit/>
          </a:bodyPr>
          <a:lstStyle/>
          <a:p>
            <a:r>
              <a:rPr lang="en-US" dirty="0"/>
              <a:t>To make Russian culture uniform Alexander III instituted Russification.  </a:t>
            </a:r>
          </a:p>
          <a:p>
            <a:endParaRPr lang="en-US" dirty="0"/>
          </a:p>
          <a:p>
            <a:r>
              <a:rPr lang="en-US" dirty="0"/>
              <a:t>He made Russian the official language and forbade the use of minority languages in schools. </a:t>
            </a:r>
          </a:p>
          <a:p>
            <a:endParaRPr lang="en-US" dirty="0"/>
          </a:p>
          <a:p>
            <a:endParaRPr lang="en-US" dirty="0"/>
          </a:p>
          <a:p>
            <a:endParaRPr lang="en-US" dirty="0"/>
          </a:p>
          <a:p>
            <a:r>
              <a:rPr lang="en-US" dirty="0"/>
              <a:t>He persecuted Jews in Pogroms – organized raids against Jewish communities.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7910" y="2405218"/>
            <a:ext cx="9836330" cy="4452782"/>
          </a:xfrm>
          <a:prstGeom prst="rect">
            <a:avLst/>
          </a:prstGeom>
        </p:spPr>
      </p:pic>
    </p:spTree>
    <p:extLst>
      <p:ext uri="{BB962C8B-B14F-4D97-AF65-F5344CB8AC3E}">
        <p14:creationId xmlns:p14="http://schemas.microsoft.com/office/powerpoint/2010/main" val="11313254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12192001" cy="1077218"/>
          </a:xfrm>
          <a:prstGeom prst="rect">
            <a:avLst/>
          </a:prstGeom>
          <a:noFill/>
        </p:spPr>
        <p:txBody>
          <a:bodyPr wrap="square" lIns="91440" tIns="45720" rIns="91440" bIns="45720">
            <a:spAutoFit/>
          </a:bodyPr>
          <a:lstStyle/>
          <a:p>
            <a:r>
              <a:rPr lang="en-US" sz="3200" b="0" cap="none" spc="0" dirty="0">
                <a:ln w="0"/>
                <a:solidFill>
                  <a:schemeClr val="tx1"/>
                </a:solidFill>
                <a:effectLst>
                  <a:outerShdw blurRad="38100" dist="19050" dir="2700000" algn="tl" rotWithShape="0">
                    <a:schemeClr val="dk1">
                      <a:alpha val="40000"/>
                    </a:schemeClr>
                  </a:outerShdw>
                </a:effectLst>
              </a:rPr>
              <a:t>When Nicholas II                                      became Czar in 1894 he continued with Autocracy</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5064" y="0"/>
            <a:ext cx="3119429" cy="4329953"/>
          </a:xfrm>
          <a:prstGeom prst="rect">
            <a:avLst/>
          </a:prstGeom>
        </p:spPr>
      </p:pic>
      <p:sp>
        <p:nvSpPr>
          <p:cNvPr id="4" name="Rectangle 3"/>
          <p:cNvSpPr/>
          <p:nvPr/>
        </p:nvSpPr>
        <p:spPr>
          <a:xfrm>
            <a:off x="-1" y="4473406"/>
            <a:ext cx="12192001" cy="1323439"/>
          </a:xfrm>
          <a:prstGeom prst="rect">
            <a:avLst/>
          </a:prstGeom>
          <a:noFill/>
        </p:spPr>
        <p:txBody>
          <a:bodyPr wrap="square" lIns="91440" tIns="45720" rIns="91440" bIns="45720">
            <a:spAutoFit/>
          </a:bodyPr>
          <a:lstStyle/>
          <a:p>
            <a:r>
              <a:rPr lang="en-US" sz="4000" b="0" cap="none" spc="0" dirty="0">
                <a:ln w="0"/>
                <a:solidFill>
                  <a:schemeClr val="tx1"/>
                </a:solidFill>
                <a:effectLst>
                  <a:outerShdw blurRad="38100" dist="19050" dir="2700000" algn="tl" rotWithShape="0">
                    <a:schemeClr val="dk1">
                      <a:alpha val="40000"/>
                    </a:schemeClr>
                  </a:outerShdw>
                </a:effectLst>
              </a:rPr>
              <a:t>Unfortunately this kept him from making the changes that Russia so desperately needed.</a:t>
            </a:r>
          </a:p>
        </p:txBody>
      </p:sp>
    </p:spTree>
    <p:extLst>
      <p:ext uri="{BB962C8B-B14F-4D97-AF65-F5344CB8AC3E}">
        <p14:creationId xmlns:p14="http://schemas.microsoft.com/office/powerpoint/2010/main" val="23261602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TextBox 1"/>
          <p:cNvSpPr txBox="1"/>
          <p:nvPr/>
        </p:nvSpPr>
        <p:spPr>
          <a:xfrm>
            <a:off x="1111348" y="2926080"/>
            <a:ext cx="9600705" cy="1446550"/>
          </a:xfrm>
          <a:prstGeom prst="rect">
            <a:avLst/>
          </a:prstGeom>
          <a:noFill/>
        </p:spPr>
        <p:txBody>
          <a:bodyPr wrap="none" rtlCol="0">
            <a:spAutoFit/>
          </a:bodyPr>
          <a:lstStyle/>
          <a:p>
            <a:r>
              <a:rPr lang="en-US" sz="8800" b="1" dirty="0">
                <a:solidFill>
                  <a:schemeClr val="bg1"/>
                </a:solidFill>
              </a:rPr>
              <a:t>Russia Industrializes</a:t>
            </a:r>
          </a:p>
        </p:txBody>
      </p:sp>
    </p:spTree>
    <p:extLst>
      <p:ext uri="{BB962C8B-B14F-4D97-AF65-F5344CB8AC3E}">
        <p14:creationId xmlns:p14="http://schemas.microsoft.com/office/powerpoint/2010/main" val="34186259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3250" y="3175091"/>
            <a:ext cx="5238750" cy="3486150"/>
          </a:xfrm>
          <a:prstGeom prst="rect">
            <a:avLst/>
          </a:prstGeom>
        </p:spPr>
      </p:pic>
      <p:sp>
        <p:nvSpPr>
          <p:cNvPr id="2" name="Rectangle 1"/>
          <p:cNvSpPr/>
          <p:nvPr/>
        </p:nvSpPr>
        <p:spPr>
          <a:xfrm>
            <a:off x="0" y="0"/>
            <a:ext cx="12192000" cy="523220"/>
          </a:xfrm>
          <a:prstGeom prst="rect">
            <a:avLst/>
          </a:prstGeom>
          <a:noFill/>
        </p:spPr>
        <p:txBody>
          <a:bodyPr wrap="square" lIns="91440" tIns="45720" rIns="91440" bIns="45720">
            <a:spAutoFit/>
          </a:bodyPr>
          <a:lstStyle/>
          <a:p>
            <a:pPr algn="ctr"/>
            <a:r>
              <a:rPr lang="en-US" sz="28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The number of factories in Russia more than doubled between 1863 and 1900</a:t>
            </a:r>
          </a:p>
        </p:txBody>
      </p:sp>
      <p:sp>
        <p:nvSpPr>
          <p:cNvPr id="4" name="TextBox 3"/>
          <p:cNvSpPr txBox="1"/>
          <p:nvPr/>
        </p:nvSpPr>
        <p:spPr>
          <a:xfrm>
            <a:off x="5246913" y="643981"/>
            <a:ext cx="6945087" cy="2862322"/>
          </a:xfrm>
          <a:prstGeom prst="rect">
            <a:avLst/>
          </a:prstGeom>
          <a:noFill/>
        </p:spPr>
        <p:txBody>
          <a:bodyPr wrap="square" rtlCol="0">
            <a:spAutoFit/>
          </a:bodyPr>
          <a:lstStyle/>
          <a:p>
            <a:r>
              <a:rPr lang="en-US" b="1" dirty="0">
                <a:solidFill>
                  <a:srgbClr val="C00000"/>
                </a:solidFill>
              </a:rPr>
              <a:t>To help pay for this, Russia sought foreign investors and raised taxes.</a:t>
            </a:r>
          </a:p>
          <a:p>
            <a:endParaRPr lang="en-US" b="1" dirty="0">
              <a:solidFill>
                <a:srgbClr val="C00000"/>
              </a:solidFill>
            </a:endParaRPr>
          </a:p>
          <a:p>
            <a:r>
              <a:rPr lang="en-US" b="1" dirty="0">
                <a:solidFill>
                  <a:srgbClr val="C00000"/>
                </a:solidFill>
              </a:rPr>
              <a:t>This boosted Russian industry and by 1900 Russia is the 4</a:t>
            </a:r>
            <a:r>
              <a:rPr lang="en-US" b="1" baseline="30000" dirty="0">
                <a:solidFill>
                  <a:srgbClr val="C00000"/>
                </a:solidFill>
              </a:rPr>
              <a:t>th</a:t>
            </a:r>
            <a:r>
              <a:rPr lang="en-US" b="1" dirty="0">
                <a:solidFill>
                  <a:srgbClr val="C00000"/>
                </a:solidFill>
              </a:rPr>
              <a:t> largest producer of steel in the world behind the United States, Germany, and Great Britain.</a:t>
            </a:r>
          </a:p>
          <a:p>
            <a:endParaRPr lang="en-US" b="1" dirty="0">
              <a:solidFill>
                <a:srgbClr val="C00000"/>
              </a:solidFill>
            </a:endParaRPr>
          </a:p>
          <a:p>
            <a:r>
              <a:rPr lang="en-US" b="1" dirty="0">
                <a:solidFill>
                  <a:srgbClr val="C00000"/>
                </a:solidFill>
              </a:rPr>
              <a:t>With the help of British and French investors, work began on the world’s longest continuous rail line.  The Trans-</a:t>
            </a:r>
            <a:r>
              <a:rPr lang="en-US" b="1" dirty="0" err="1">
                <a:solidFill>
                  <a:srgbClr val="C00000"/>
                </a:solidFill>
              </a:rPr>
              <a:t>Siberain</a:t>
            </a:r>
            <a:r>
              <a:rPr lang="en-US" b="1" dirty="0">
                <a:solidFill>
                  <a:srgbClr val="C00000"/>
                </a:solidFill>
              </a:rPr>
              <a:t> Railroad. (1891 – 1916) This will connect European Russia with Russian ports on the Pacific ocean in the East</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8398" y="3895725"/>
            <a:ext cx="5753100" cy="2962275"/>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643983"/>
            <a:ext cx="4702629" cy="3526972"/>
          </a:xfrm>
          <a:prstGeom prst="rect">
            <a:avLst/>
          </a:prstGeom>
        </p:spPr>
      </p:pic>
    </p:spTree>
    <p:extLst>
      <p:ext uri="{BB962C8B-B14F-4D97-AF65-F5344CB8AC3E}">
        <p14:creationId xmlns:p14="http://schemas.microsoft.com/office/powerpoint/2010/main" val="40726905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r="-6000"/>
          </a:stretch>
        </a:blipFill>
        <a:effectLst/>
      </p:bgPr>
    </p:bg>
    <p:spTree>
      <p:nvGrpSpPr>
        <p:cNvPr id="1" name=""/>
        <p:cNvGrpSpPr/>
        <p:nvPr/>
      </p:nvGrpSpPr>
      <p:grpSpPr>
        <a:xfrm>
          <a:off x="0" y="0"/>
          <a:ext cx="0" cy="0"/>
          <a:chOff x="0" y="0"/>
          <a:chExt cx="0" cy="0"/>
        </a:xfrm>
      </p:grpSpPr>
      <p:sp>
        <p:nvSpPr>
          <p:cNvPr id="2" name="TextBox 1"/>
          <p:cNvSpPr txBox="1"/>
          <p:nvPr/>
        </p:nvSpPr>
        <p:spPr>
          <a:xfrm>
            <a:off x="1533379" y="3657600"/>
            <a:ext cx="9574224" cy="830997"/>
          </a:xfrm>
          <a:prstGeom prst="rect">
            <a:avLst/>
          </a:prstGeom>
          <a:noFill/>
        </p:spPr>
        <p:txBody>
          <a:bodyPr wrap="none" rtlCol="0">
            <a:spAutoFit/>
          </a:bodyPr>
          <a:lstStyle/>
          <a:p>
            <a:r>
              <a:rPr lang="en-US" sz="4800" b="1" dirty="0">
                <a:ln>
                  <a:solidFill>
                    <a:schemeClr val="tx1"/>
                  </a:solidFill>
                </a:ln>
                <a:solidFill>
                  <a:schemeClr val="bg1"/>
                </a:solidFill>
                <a:effectLst>
                  <a:outerShdw blurRad="50800" dist="38100" dir="18900000" sx="106000" sy="106000" algn="bl" rotWithShape="0">
                    <a:prstClr val="black">
                      <a:alpha val="83000"/>
                    </a:prstClr>
                  </a:outerShdw>
                </a:effectLst>
              </a:rPr>
              <a:t>The Revolutionary Movement Grows</a:t>
            </a:r>
          </a:p>
        </p:txBody>
      </p:sp>
    </p:spTree>
    <p:extLst>
      <p:ext uri="{BB962C8B-B14F-4D97-AF65-F5344CB8AC3E}">
        <p14:creationId xmlns:p14="http://schemas.microsoft.com/office/powerpoint/2010/main" val="6282569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232131" cy="5355312"/>
          </a:xfrm>
          <a:prstGeom prst="rect">
            <a:avLst/>
          </a:prstGeom>
          <a:noFill/>
        </p:spPr>
        <p:txBody>
          <a:bodyPr wrap="none" rtlCol="0">
            <a:spAutoFit/>
          </a:bodyPr>
          <a:lstStyle/>
          <a:p>
            <a:r>
              <a:rPr lang="en-US" b="1" dirty="0"/>
              <a:t>The growth of industry in Russia caused new problems like </a:t>
            </a:r>
            <a:r>
              <a:rPr lang="en-US" b="1" dirty="0">
                <a:solidFill>
                  <a:schemeClr val="accent4">
                    <a:lumMod val="50000"/>
                  </a:schemeClr>
                </a:solidFill>
              </a:rPr>
              <a:t>child labor, terrible working conditions, and very low wages.</a:t>
            </a:r>
          </a:p>
          <a:p>
            <a:endParaRPr lang="en-US" b="1" dirty="0"/>
          </a:p>
          <a:p>
            <a:r>
              <a:rPr lang="en-US" b="1" dirty="0"/>
              <a:t>To try to improve their conditions, workers often organized strikes.  </a:t>
            </a:r>
          </a:p>
          <a:p>
            <a:endParaRPr lang="en-US" b="1" dirty="0"/>
          </a:p>
          <a:p>
            <a:endParaRPr lang="en-US" b="1" dirty="0"/>
          </a:p>
          <a:p>
            <a:endParaRPr lang="en-US" b="1" dirty="0"/>
          </a:p>
          <a:p>
            <a:endParaRPr lang="en-US" b="1" dirty="0"/>
          </a:p>
          <a:p>
            <a:endParaRPr lang="en-US" b="1" dirty="0"/>
          </a:p>
          <a:p>
            <a:endParaRPr lang="en-US" b="1" dirty="0"/>
          </a:p>
          <a:p>
            <a:r>
              <a:rPr lang="en-US" b="1" dirty="0"/>
              <a:t>A group that followed the teachings of </a:t>
            </a:r>
            <a:r>
              <a:rPr lang="en-US" b="1" dirty="0">
                <a:solidFill>
                  <a:srgbClr val="C00000"/>
                </a:solidFill>
              </a:rPr>
              <a:t>Karl Marx </a:t>
            </a:r>
            <a:r>
              <a:rPr lang="en-US" b="1" dirty="0"/>
              <a:t>		             began to gain a following in Russia.  </a:t>
            </a:r>
          </a:p>
          <a:p>
            <a:endParaRPr lang="en-US" b="1" dirty="0"/>
          </a:p>
          <a:p>
            <a:endParaRPr lang="en-US" b="1" dirty="0"/>
          </a:p>
          <a:p>
            <a:endParaRPr lang="en-US" b="1" dirty="0"/>
          </a:p>
          <a:p>
            <a:endParaRPr lang="en-US" b="1" dirty="0"/>
          </a:p>
          <a:p>
            <a:r>
              <a:rPr lang="en-US" b="1" dirty="0"/>
              <a:t>These people believed that the working class would overthrow the Czar and they would form a </a:t>
            </a:r>
            <a:r>
              <a:rPr lang="en-US" b="1" dirty="0">
                <a:solidFill>
                  <a:srgbClr val="FF0000"/>
                </a:solidFill>
              </a:rPr>
              <a:t>“dictatorship of the Proletariat”</a:t>
            </a:r>
          </a:p>
          <a:p>
            <a:endParaRPr lang="en-US" b="1" dirty="0"/>
          </a:p>
          <a:p>
            <a:endParaRPr lang="en-US" b="1" dirty="0"/>
          </a:p>
          <a:p>
            <a:endParaRPr lang="en-US" b="1" dirty="0"/>
          </a:p>
          <a:p>
            <a:endParaRPr lang="en-US" b="1"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46320" y="854502"/>
            <a:ext cx="2312126" cy="3103543"/>
          </a:xfrm>
          <a:prstGeom prst="flowChartAlternateProcess">
            <a:avLst/>
          </a:prstGeom>
        </p:spPr>
      </p:pic>
      <p:sp>
        <p:nvSpPr>
          <p:cNvPr id="4" name="Rectangle 3"/>
          <p:cNvSpPr/>
          <p:nvPr/>
        </p:nvSpPr>
        <p:spPr>
          <a:xfrm>
            <a:off x="1520258" y="4431982"/>
            <a:ext cx="8964250"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a:ln/>
                <a:solidFill>
                  <a:srgbClr val="FF0000"/>
                </a:solidFill>
                <a:effectLst/>
              </a:rPr>
              <a:t>Proletariat</a:t>
            </a:r>
            <a:r>
              <a:rPr lang="en-US" sz="5400" b="1" cap="none" spc="0" dirty="0">
                <a:ln/>
                <a:solidFill>
                  <a:schemeClr val="accent4"/>
                </a:solidFill>
                <a:effectLst/>
              </a:rPr>
              <a:t> – The working class</a:t>
            </a:r>
          </a:p>
        </p:txBody>
      </p:sp>
    </p:spTree>
    <p:extLst>
      <p:ext uri="{BB962C8B-B14F-4D97-AF65-F5344CB8AC3E}">
        <p14:creationId xmlns:p14="http://schemas.microsoft.com/office/powerpoint/2010/main" val="12261332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3457" y="4127863"/>
            <a:ext cx="2730137" cy="2730137"/>
          </a:xfrm>
          <a:prstGeom prst="rect">
            <a:avLst/>
          </a:prstGeom>
        </p:spPr>
      </p:pic>
      <p:sp>
        <p:nvSpPr>
          <p:cNvPr id="2" name="Rectangle 1"/>
          <p:cNvSpPr/>
          <p:nvPr/>
        </p:nvSpPr>
        <p:spPr>
          <a:xfrm>
            <a:off x="0" y="-115499"/>
            <a:ext cx="12192000" cy="3416320"/>
          </a:xfrm>
          <a:prstGeom prst="rect">
            <a:avLst/>
          </a:prstGeom>
          <a:noFill/>
        </p:spPr>
        <p:txBody>
          <a:bodyPr wrap="square" lIns="91440" tIns="45720" rIns="91440" bIns="45720">
            <a:spAutoFit/>
          </a:bodyPr>
          <a:lstStyle/>
          <a:p>
            <a:r>
              <a:rPr lang="en-US" sz="5400" b="0" cap="none" spc="0" dirty="0">
                <a:ln w="0"/>
                <a:solidFill>
                  <a:schemeClr val="tx1"/>
                </a:solidFill>
                <a:effectLst>
                  <a:outerShdw blurRad="38100" dist="19050" dir="2700000" algn="tl" rotWithShape="0">
                    <a:schemeClr val="dk1">
                      <a:alpha val="40000"/>
                    </a:schemeClr>
                  </a:outerShdw>
                </a:effectLst>
              </a:rPr>
              <a:t>In 1903 Russian Marxists broke into two groups: </a:t>
            </a:r>
          </a:p>
          <a:p>
            <a:r>
              <a:rPr lang="en-US" sz="5400" dirty="0">
                <a:ln w="0"/>
                <a:effectLst>
                  <a:outerShdw blurRad="38100" dist="19050" dir="2700000" algn="tl" rotWithShape="0">
                    <a:schemeClr val="dk1">
                      <a:alpha val="40000"/>
                    </a:schemeClr>
                  </a:outerShdw>
                </a:effectLst>
              </a:rPr>
              <a:t>		</a:t>
            </a:r>
            <a:r>
              <a:rPr lang="en-US" sz="5400" dirty="0">
                <a:ln w="0"/>
                <a:solidFill>
                  <a:schemeClr val="accent1">
                    <a:lumMod val="50000"/>
                  </a:schemeClr>
                </a:solidFill>
                <a:effectLst>
                  <a:outerShdw blurRad="38100" dist="19050" dir="2700000" algn="tl" rotWithShape="0">
                    <a:schemeClr val="dk1">
                      <a:alpha val="40000"/>
                    </a:schemeClr>
                  </a:outerShdw>
                </a:effectLst>
              </a:rPr>
              <a:t>Mensheviks were more  Moderate</a:t>
            </a:r>
          </a:p>
          <a:p>
            <a:r>
              <a:rPr lang="en-US" sz="5400" dirty="0">
                <a:ln w="0"/>
                <a:solidFill>
                  <a:schemeClr val="accent1">
                    <a:lumMod val="50000"/>
                  </a:schemeClr>
                </a:solidFill>
                <a:effectLst>
                  <a:outerShdw blurRad="38100" dist="19050" dir="2700000" algn="tl" rotWithShape="0">
                    <a:schemeClr val="dk1">
                      <a:alpha val="40000"/>
                    </a:schemeClr>
                  </a:outerShdw>
                </a:effectLst>
              </a:rPr>
              <a:t>		</a:t>
            </a:r>
            <a:r>
              <a:rPr lang="en-US" sz="5400" dirty="0">
                <a:ln w="0"/>
                <a:solidFill>
                  <a:srgbClr val="FF0000"/>
                </a:solidFill>
                <a:effectLst>
                  <a:outerShdw blurRad="38100" dist="19050" dir="2700000" algn="tl" rotWithShape="0">
                    <a:schemeClr val="dk1">
                      <a:alpha val="40000"/>
                    </a:schemeClr>
                  </a:outerShdw>
                </a:effectLst>
              </a:rPr>
              <a:t>Bolsheviks were more Radical</a:t>
            </a:r>
            <a:endParaRPr lang="en-US" sz="5400" dirty="0">
              <a:ln w="0"/>
              <a:solidFill>
                <a:schemeClr val="accent1">
                  <a:lumMod val="50000"/>
                </a:schemeClr>
              </a:solidFill>
              <a:effectLst>
                <a:outerShdw blurRad="38100" dist="19050" dir="2700000" algn="tl" rotWithShape="0">
                  <a:schemeClr val="dk1">
                    <a:alpha val="40000"/>
                  </a:schemeClr>
                </a:outerShdw>
              </a:effectLst>
            </a:endParaRPr>
          </a:p>
        </p:txBody>
      </p:sp>
      <p:sp>
        <p:nvSpPr>
          <p:cNvPr id="3" name="TextBox 2"/>
          <p:cNvSpPr txBox="1"/>
          <p:nvPr/>
        </p:nvSpPr>
        <p:spPr>
          <a:xfrm>
            <a:off x="483326" y="3879669"/>
            <a:ext cx="9719520" cy="923330"/>
          </a:xfrm>
          <a:prstGeom prst="rect">
            <a:avLst/>
          </a:prstGeom>
          <a:noFill/>
        </p:spPr>
        <p:txBody>
          <a:bodyPr wrap="none" rtlCol="0">
            <a:spAutoFit/>
          </a:bodyPr>
          <a:lstStyle/>
          <a:p>
            <a:r>
              <a:rPr lang="en-US" b="1" dirty="0">
                <a:solidFill>
                  <a:schemeClr val="accent1">
                    <a:lumMod val="50000"/>
                  </a:schemeClr>
                </a:solidFill>
              </a:rPr>
              <a:t>The Mensheviks wanted a more broad, popular base for the revolution</a:t>
            </a:r>
          </a:p>
          <a:p>
            <a:endParaRPr lang="en-US" b="1" dirty="0">
              <a:solidFill>
                <a:schemeClr val="accent1">
                  <a:lumMod val="50000"/>
                </a:schemeClr>
              </a:solidFill>
            </a:endParaRPr>
          </a:p>
          <a:p>
            <a:r>
              <a:rPr lang="en-US" b="1" dirty="0">
                <a:solidFill>
                  <a:srgbClr val="FF0000"/>
                </a:solidFill>
              </a:rPr>
              <a:t>The Bolsheviks supported a small number of committed revolutionaries willing to die for their cause</a:t>
            </a:r>
          </a:p>
        </p:txBody>
      </p:sp>
      <p:sp>
        <p:nvSpPr>
          <p:cNvPr id="4" name="TextBox 3"/>
          <p:cNvSpPr txBox="1"/>
          <p:nvPr/>
        </p:nvSpPr>
        <p:spPr>
          <a:xfrm>
            <a:off x="391886" y="5669280"/>
            <a:ext cx="5936690" cy="369332"/>
          </a:xfrm>
          <a:prstGeom prst="rect">
            <a:avLst/>
          </a:prstGeom>
          <a:noFill/>
        </p:spPr>
        <p:txBody>
          <a:bodyPr wrap="none" rtlCol="0">
            <a:spAutoFit/>
          </a:bodyPr>
          <a:lstStyle/>
          <a:p>
            <a:r>
              <a:rPr lang="en-US" dirty="0"/>
              <a:t>The Bolsheviks were led by  Vladimir Ilych Ulyanov, AKA Lenin.</a:t>
            </a:r>
          </a:p>
        </p:txBody>
      </p:sp>
    </p:spTree>
    <p:extLst>
      <p:ext uri="{BB962C8B-B14F-4D97-AF65-F5344CB8AC3E}">
        <p14:creationId xmlns:p14="http://schemas.microsoft.com/office/powerpoint/2010/main" val="2158089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52251"/>
            <a:ext cx="12192000" cy="923330"/>
          </a:xfrm>
          <a:prstGeom prst="rect">
            <a:avLst/>
          </a:prstGeom>
          <a:noFill/>
        </p:spPr>
        <p:txBody>
          <a:bodyPr wrap="square" lIns="91440" tIns="45720" rIns="91440" bIns="45720">
            <a:spAutoFit/>
          </a:bodyPr>
          <a:lstStyle/>
          <a:p>
            <a:pPr algn="ctr"/>
            <a:r>
              <a:rPr lang="en-US"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Crises speed Russian change</a:t>
            </a:r>
          </a:p>
        </p:txBody>
      </p:sp>
      <p:sp>
        <p:nvSpPr>
          <p:cNvPr id="3" name="Rectangle 2"/>
          <p:cNvSpPr/>
          <p:nvPr/>
        </p:nvSpPr>
        <p:spPr>
          <a:xfrm>
            <a:off x="1" y="1093147"/>
            <a:ext cx="3231847" cy="523220"/>
          </a:xfrm>
          <a:prstGeom prst="rect">
            <a:avLst/>
          </a:prstGeom>
          <a:noFill/>
        </p:spPr>
        <p:txBody>
          <a:bodyPr wrap="none" lIns="91440" tIns="45720" rIns="91440" bIns="45720">
            <a:spAutoFit/>
          </a:bodyPr>
          <a:lstStyle/>
          <a:p>
            <a:pPr algn="ctr"/>
            <a:r>
              <a:rPr lang="en-US" sz="2800" b="1" cap="none" spc="0" dirty="0">
                <a:ln w="22225">
                  <a:solidFill>
                    <a:schemeClr val="accent2"/>
                  </a:solidFill>
                  <a:prstDash val="solid"/>
                </a:ln>
                <a:solidFill>
                  <a:schemeClr val="accent2">
                    <a:lumMod val="40000"/>
                    <a:lumOff val="60000"/>
                  </a:schemeClr>
                </a:solidFill>
                <a:effectLst/>
              </a:rPr>
              <a:t>Russo-Japanese War</a:t>
            </a:r>
          </a:p>
        </p:txBody>
      </p:sp>
      <p:sp>
        <p:nvSpPr>
          <p:cNvPr id="4" name="TextBox 3"/>
          <p:cNvSpPr txBox="1"/>
          <p:nvPr/>
        </p:nvSpPr>
        <p:spPr>
          <a:xfrm>
            <a:off x="6648931" y="1733933"/>
            <a:ext cx="1655453" cy="2031325"/>
          </a:xfrm>
          <a:prstGeom prst="rect">
            <a:avLst/>
          </a:prstGeom>
          <a:noFill/>
        </p:spPr>
        <p:txBody>
          <a:bodyPr wrap="square" rtlCol="0">
            <a:spAutoFit/>
          </a:bodyPr>
          <a:lstStyle/>
          <a:p>
            <a:r>
              <a:rPr lang="en-US" dirty="0"/>
              <a:t>In the late 1880s Russia and Japan fought for control of </a:t>
            </a:r>
            <a:r>
              <a:rPr lang="en-US" b="1" dirty="0">
                <a:solidFill>
                  <a:srgbClr val="FF0000"/>
                </a:solidFill>
              </a:rPr>
              <a:t>Korea</a:t>
            </a:r>
            <a:r>
              <a:rPr lang="en-US" dirty="0"/>
              <a:t> and </a:t>
            </a:r>
            <a:r>
              <a:rPr lang="en-US" b="1" dirty="0">
                <a:solidFill>
                  <a:srgbClr val="7030A0"/>
                </a:solidFill>
              </a:rPr>
              <a:t>Manchuria</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4178" y="882904"/>
            <a:ext cx="4257823" cy="2882354"/>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16367"/>
            <a:ext cx="6648931" cy="3293201"/>
          </a:xfrm>
          <a:prstGeom prst="rect">
            <a:avLst/>
          </a:prstGeom>
        </p:spPr>
      </p:pic>
      <p:cxnSp>
        <p:nvCxnSpPr>
          <p:cNvPr id="8" name="Straight Arrow Connector 7"/>
          <p:cNvCxnSpPr/>
          <p:nvPr/>
        </p:nvCxnSpPr>
        <p:spPr>
          <a:xfrm flipV="1">
            <a:off x="7236823" y="2433711"/>
            <a:ext cx="2188531" cy="805878"/>
          </a:xfrm>
          <a:prstGeom prst="straightConnector1">
            <a:avLst/>
          </a:prstGeom>
          <a:ln w="38100">
            <a:solidFill>
              <a:srgbClr val="FF0000"/>
            </a:solidFill>
            <a:round/>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7716021" y="1955409"/>
            <a:ext cx="1285718" cy="1629404"/>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0" y="5345723"/>
            <a:ext cx="12192000" cy="1200329"/>
          </a:xfrm>
          <a:prstGeom prst="rect">
            <a:avLst/>
          </a:prstGeom>
          <a:noFill/>
        </p:spPr>
        <p:txBody>
          <a:bodyPr wrap="square" rtlCol="0">
            <a:spAutoFit/>
          </a:bodyPr>
          <a:lstStyle/>
          <a:p>
            <a:r>
              <a:rPr lang="en-US" dirty="0"/>
              <a:t>The two nations had signed a series of agreements over the territories, but Russia broke them and Japan retaliated by attacking the Russians at </a:t>
            </a:r>
            <a:r>
              <a:rPr lang="en-US" b="1" dirty="0">
                <a:solidFill>
                  <a:srgbClr val="0070C0"/>
                </a:solidFill>
              </a:rPr>
              <a:t>Port Arthur</a:t>
            </a:r>
            <a:r>
              <a:rPr lang="en-US" dirty="0"/>
              <a:t>, Manchuria in February 1904.</a:t>
            </a:r>
          </a:p>
          <a:p>
            <a:endParaRPr lang="en-US" dirty="0"/>
          </a:p>
          <a:p>
            <a:r>
              <a:rPr lang="en-US" dirty="0"/>
              <a:t>News of Russian losses made people unhappy at home and led to a revolt in 1905</a:t>
            </a:r>
          </a:p>
        </p:txBody>
      </p:sp>
      <p:sp>
        <p:nvSpPr>
          <p:cNvPr id="14" name="Donut 13"/>
          <p:cNvSpPr/>
          <p:nvPr/>
        </p:nvSpPr>
        <p:spPr>
          <a:xfrm>
            <a:off x="8358880" y="1908042"/>
            <a:ext cx="642859" cy="525669"/>
          </a:xfrm>
          <a:prstGeom prst="donut">
            <a:avLst>
              <a:gd name="adj" fmla="val 11547"/>
            </a:avLst>
          </a:prstGeom>
          <a:solidFill>
            <a:srgbClr val="00B0F0"/>
          </a:soli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0865007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89400" y="3893188"/>
            <a:ext cx="2021493" cy="2805953"/>
          </a:xfrm>
          <a:prstGeom prst="rect">
            <a:avLst/>
          </a:prstGeom>
        </p:spPr>
      </p:pic>
      <p:sp>
        <p:nvSpPr>
          <p:cNvPr id="3" name="Rectangle 2"/>
          <p:cNvSpPr/>
          <p:nvPr/>
        </p:nvSpPr>
        <p:spPr>
          <a:xfrm>
            <a:off x="1" y="0"/>
            <a:ext cx="12192000" cy="646331"/>
          </a:xfrm>
          <a:prstGeom prst="rect">
            <a:avLst/>
          </a:prstGeom>
        </p:spPr>
        <p:txBody>
          <a:bodyPr wrap="square">
            <a:spAutoFit/>
          </a:bodyPr>
          <a:lstStyle/>
          <a:p>
            <a:pPr algn="ctr"/>
            <a:r>
              <a:rPr lang="en-US" sz="3600" b="1" dirty="0">
                <a:ln w="10160">
                  <a:solidFill>
                    <a:schemeClr val="tx1"/>
                  </a:solidFill>
                  <a:prstDash val="solid"/>
                </a:ln>
                <a:solidFill>
                  <a:schemeClr val="bg1"/>
                </a:solidFill>
                <a:effectLst>
                  <a:outerShdw blurRad="38100" dist="22860" dir="5400000" algn="tl" rotWithShape="0">
                    <a:srgbClr val="000000">
                      <a:alpha val="30000"/>
                    </a:srgbClr>
                  </a:outerShdw>
                </a:effectLst>
              </a:rPr>
              <a:t>Bloody Sunday: The Revolution of 1905</a:t>
            </a:r>
          </a:p>
        </p:txBody>
      </p:sp>
      <p:sp>
        <p:nvSpPr>
          <p:cNvPr id="2" name="Rectangle 1"/>
          <p:cNvSpPr/>
          <p:nvPr/>
        </p:nvSpPr>
        <p:spPr>
          <a:xfrm>
            <a:off x="0" y="646331"/>
            <a:ext cx="12192000" cy="738664"/>
          </a:xfrm>
          <a:prstGeom prst="rect">
            <a:avLst/>
          </a:prstGeom>
          <a:solidFill>
            <a:schemeClr val="tx1"/>
          </a:solidFill>
        </p:spPr>
        <p:txBody>
          <a:bodyPr wrap="square" lIns="91440" tIns="45720" rIns="91440" bIns="45720">
            <a:spAutoFit/>
          </a:bodyPr>
          <a:lstStyle/>
          <a:p>
            <a:pPr algn="ctr"/>
            <a:r>
              <a:rPr lang="en-US" sz="2100" b="1" cap="none" spc="0" dirty="0">
                <a:ln w="10160">
                  <a:solidFill>
                    <a:srgbClr val="FF0000"/>
                  </a:solidFill>
                  <a:prstDash val="solid"/>
                </a:ln>
                <a:solidFill>
                  <a:srgbClr val="FF0000"/>
                </a:solidFill>
                <a:effectLst>
                  <a:outerShdw blurRad="38100" dist="22860" dir="5400000" algn="tl" rotWithShape="0">
                    <a:srgbClr val="000000">
                      <a:alpha val="30000"/>
                    </a:srgbClr>
                  </a:outerShdw>
                </a:effectLst>
              </a:rPr>
              <a:t>January 22, 1905: About 200,000 workers and their families approach the Winter Palace in St. Petersburg carrying petitions for better working conditions and more freedoms including an elected legislature.</a:t>
            </a:r>
          </a:p>
        </p:txBody>
      </p:sp>
      <p:sp>
        <p:nvSpPr>
          <p:cNvPr id="5" name="TextBox 4"/>
          <p:cNvSpPr txBox="1"/>
          <p:nvPr/>
        </p:nvSpPr>
        <p:spPr>
          <a:xfrm>
            <a:off x="5876365" y="1909482"/>
            <a:ext cx="6315635" cy="707886"/>
          </a:xfrm>
          <a:prstGeom prst="rect">
            <a:avLst/>
          </a:prstGeom>
          <a:noFill/>
        </p:spPr>
        <p:txBody>
          <a:bodyPr wrap="square" rtlCol="0">
            <a:spAutoFit/>
          </a:bodyPr>
          <a:lstStyle/>
          <a:p>
            <a:r>
              <a:rPr lang="en-US" sz="2000" b="1" dirty="0"/>
              <a:t>The Czar’s generals opened fire on the crowd and about 1000 were wounded and hundreds were killed</a:t>
            </a:r>
          </a:p>
        </p:txBody>
      </p:sp>
      <p:sp>
        <p:nvSpPr>
          <p:cNvPr id="6" name="TextBox 5"/>
          <p:cNvSpPr txBox="1"/>
          <p:nvPr/>
        </p:nvSpPr>
        <p:spPr>
          <a:xfrm>
            <a:off x="6096000" y="2985247"/>
            <a:ext cx="6100482" cy="3108543"/>
          </a:xfrm>
          <a:prstGeom prst="rect">
            <a:avLst/>
          </a:prstGeom>
          <a:noFill/>
        </p:spPr>
        <p:txBody>
          <a:bodyPr wrap="square" rtlCol="0">
            <a:spAutoFit/>
          </a:bodyPr>
          <a:lstStyle/>
          <a:p>
            <a:r>
              <a:rPr lang="en-US" sz="2800" b="1" dirty="0">
                <a:ln>
                  <a:solidFill>
                    <a:schemeClr val="tx1"/>
                  </a:solidFill>
                </a:ln>
                <a:solidFill>
                  <a:schemeClr val="bg1"/>
                </a:solidFill>
              </a:rPr>
              <a:t>In response, Nicholas II did promise some more freedoms and created the Duma which met for the first time in March 1906 – unfortunately</a:t>
            </a:r>
          </a:p>
          <a:p>
            <a:r>
              <a:rPr lang="en-US" sz="2800" b="1" dirty="0">
                <a:ln>
                  <a:solidFill>
                    <a:schemeClr val="tx1"/>
                  </a:solidFill>
                </a:ln>
                <a:solidFill>
                  <a:schemeClr val="bg1"/>
                </a:solidFill>
              </a:rPr>
              <a:t>it only lasted 10 weeks</a:t>
            </a:r>
          </a:p>
          <a:p>
            <a:r>
              <a:rPr lang="en-US" sz="2800" b="1" dirty="0">
                <a:ln>
                  <a:solidFill>
                    <a:schemeClr val="tx1"/>
                  </a:solidFill>
                </a:ln>
                <a:solidFill>
                  <a:schemeClr val="bg1"/>
                </a:solidFill>
              </a:rPr>
              <a:t>Because Nicholas didn’t</a:t>
            </a:r>
          </a:p>
          <a:p>
            <a:r>
              <a:rPr lang="en-US" sz="2800" b="1" dirty="0">
                <a:ln>
                  <a:solidFill>
                    <a:schemeClr val="tx1"/>
                  </a:solidFill>
                </a:ln>
                <a:solidFill>
                  <a:schemeClr val="bg1"/>
                </a:solidFill>
              </a:rPr>
              <a:t>want to share power</a:t>
            </a:r>
          </a:p>
        </p:txBody>
      </p:sp>
    </p:spTree>
    <p:extLst>
      <p:ext uri="{BB962C8B-B14F-4D97-AF65-F5344CB8AC3E}">
        <p14:creationId xmlns:p14="http://schemas.microsoft.com/office/powerpoint/2010/main" val="10106199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7983597"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World War I: The Final Blow</a:t>
            </a:r>
          </a:p>
        </p:txBody>
      </p:sp>
      <p:sp>
        <p:nvSpPr>
          <p:cNvPr id="3" name="TextBox 2"/>
          <p:cNvSpPr txBox="1"/>
          <p:nvPr/>
        </p:nvSpPr>
        <p:spPr>
          <a:xfrm>
            <a:off x="770709" y="923330"/>
            <a:ext cx="11421291" cy="369332"/>
          </a:xfrm>
          <a:prstGeom prst="rect">
            <a:avLst/>
          </a:prstGeom>
          <a:noFill/>
        </p:spPr>
        <p:txBody>
          <a:bodyPr wrap="square" rtlCol="0">
            <a:spAutoFit/>
          </a:bodyPr>
          <a:lstStyle/>
          <a:p>
            <a:r>
              <a:rPr lang="en-US" dirty="0"/>
              <a:t>In 1914 Nicholas decided to have Russia enter WWI even though they weren’t prepared for the military or economic cost</a:t>
            </a:r>
          </a:p>
        </p:txBody>
      </p:sp>
      <p:sp>
        <p:nvSpPr>
          <p:cNvPr id="4" name="TextBox 3"/>
          <p:cNvSpPr txBox="1"/>
          <p:nvPr/>
        </p:nvSpPr>
        <p:spPr>
          <a:xfrm>
            <a:off x="770709" y="1554480"/>
            <a:ext cx="9403472" cy="369332"/>
          </a:xfrm>
          <a:prstGeom prst="rect">
            <a:avLst/>
          </a:prstGeom>
          <a:noFill/>
        </p:spPr>
        <p:txBody>
          <a:bodyPr wrap="none" rtlCol="0">
            <a:spAutoFit/>
          </a:bodyPr>
          <a:lstStyle/>
          <a:p>
            <a:r>
              <a:rPr lang="en-US" dirty="0"/>
              <a:t>Russia had weak generals and poorly equipped troops and they were slaughtered by the Germans.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0425" y="2185630"/>
            <a:ext cx="8791575" cy="4533900"/>
          </a:xfrm>
          <a:prstGeom prst="rect">
            <a:avLst/>
          </a:prstGeom>
        </p:spPr>
      </p:pic>
      <p:sp>
        <p:nvSpPr>
          <p:cNvPr id="6" name="TextBox 5"/>
          <p:cNvSpPr txBox="1"/>
          <p:nvPr/>
        </p:nvSpPr>
        <p:spPr>
          <a:xfrm>
            <a:off x="117566" y="2664823"/>
            <a:ext cx="3282859" cy="923330"/>
          </a:xfrm>
          <a:prstGeom prst="rect">
            <a:avLst/>
          </a:prstGeom>
          <a:noFill/>
        </p:spPr>
        <p:txBody>
          <a:bodyPr wrap="square" rtlCol="0">
            <a:spAutoFit/>
          </a:bodyPr>
          <a:lstStyle/>
          <a:p>
            <a:r>
              <a:rPr lang="en-US" dirty="0"/>
              <a:t>By 1914 many had deserted and 4 million more had been killed, captured, or wounded</a:t>
            </a:r>
          </a:p>
        </p:txBody>
      </p:sp>
    </p:spTree>
    <p:extLst>
      <p:ext uri="{BB962C8B-B14F-4D97-AF65-F5344CB8AC3E}">
        <p14:creationId xmlns:p14="http://schemas.microsoft.com/office/powerpoint/2010/main" val="18934259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57886" y="956624"/>
            <a:ext cx="2809980" cy="3792361"/>
          </a:xfrm>
          <a:prstGeom prst="rect">
            <a:avLst/>
          </a:prstGeom>
        </p:spPr>
      </p:pic>
      <p:sp>
        <p:nvSpPr>
          <p:cNvPr id="2" name="TextBox 1"/>
          <p:cNvSpPr txBox="1"/>
          <p:nvPr/>
        </p:nvSpPr>
        <p:spPr>
          <a:xfrm>
            <a:off x="34716" y="0"/>
            <a:ext cx="11149975" cy="369332"/>
          </a:xfrm>
          <a:prstGeom prst="rect">
            <a:avLst/>
          </a:prstGeom>
          <a:noFill/>
        </p:spPr>
        <p:txBody>
          <a:bodyPr wrap="none" rtlCol="0">
            <a:spAutoFit/>
          </a:bodyPr>
          <a:lstStyle/>
          <a:p>
            <a:r>
              <a:rPr lang="en-US" dirty="0"/>
              <a:t>Nicholas moved his headquarters to the Front and his wife Czarina Alexandra ran the government while he was away.  </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716" y="369332"/>
            <a:ext cx="2093545" cy="3954473"/>
          </a:xfrm>
          <a:prstGeom prst="rect">
            <a:avLst/>
          </a:prstGeom>
        </p:spPr>
      </p:pic>
      <p:sp>
        <p:nvSpPr>
          <p:cNvPr id="4" name="TextBox 3"/>
          <p:cNvSpPr txBox="1"/>
          <p:nvPr/>
        </p:nvSpPr>
        <p:spPr>
          <a:xfrm>
            <a:off x="2277533" y="588901"/>
            <a:ext cx="8355429" cy="923330"/>
          </a:xfrm>
          <a:prstGeom prst="rect">
            <a:avLst/>
          </a:prstGeom>
          <a:noFill/>
        </p:spPr>
        <p:txBody>
          <a:bodyPr wrap="none" rtlCol="0">
            <a:spAutoFit/>
          </a:bodyPr>
          <a:lstStyle/>
          <a:p>
            <a:r>
              <a:rPr lang="en-US" dirty="0"/>
              <a:t>Alexandra ignored the Czar’s advisors and instead put all of her faith in Grigori Rasputin</a:t>
            </a:r>
          </a:p>
          <a:p>
            <a:r>
              <a:rPr lang="en-US" dirty="0"/>
              <a:t>A self-described “holy man” who seemed to have magical healing powers over her</a:t>
            </a:r>
          </a:p>
          <a:p>
            <a:r>
              <a:rPr lang="en-US" dirty="0"/>
              <a:t>Son Alexei,                                                      who was a hemophiliac </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61586" y="956624"/>
            <a:ext cx="1743075" cy="2628900"/>
          </a:xfrm>
          <a:prstGeom prst="rect">
            <a:avLst/>
          </a:prstGeom>
        </p:spPr>
      </p:pic>
      <p:sp>
        <p:nvSpPr>
          <p:cNvPr id="7" name="TextBox 6"/>
          <p:cNvSpPr txBox="1"/>
          <p:nvPr/>
        </p:nvSpPr>
        <p:spPr>
          <a:xfrm>
            <a:off x="0" y="4932042"/>
            <a:ext cx="11116441" cy="369332"/>
          </a:xfrm>
          <a:prstGeom prst="rect">
            <a:avLst/>
          </a:prstGeom>
          <a:noFill/>
        </p:spPr>
        <p:txBody>
          <a:bodyPr wrap="none" rtlCol="0">
            <a:spAutoFit/>
          </a:bodyPr>
          <a:lstStyle/>
          <a:p>
            <a:r>
              <a:rPr lang="en-US" dirty="0"/>
              <a:t>She allowed Rasputin to make political decisions.  He was murdered in 1916 by nobles who feared his growing power.</a:t>
            </a:r>
          </a:p>
        </p:txBody>
      </p:sp>
      <p:sp>
        <p:nvSpPr>
          <p:cNvPr id="8" name="TextBox 7"/>
          <p:cNvSpPr txBox="1"/>
          <p:nvPr/>
        </p:nvSpPr>
        <p:spPr>
          <a:xfrm>
            <a:off x="34716" y="5995851"/>
            <a:ext cx="12309684" cy="646331"/>
          </a:xfrm>
          <a:prstGeom prst="rect">
            <a:avLst/>
          </a:prstGeom>
          <a:noFill/>
        </p:spPr>
        <p:txBody>
          <a:bodyPr wrap="square" rtlCol="0">
            <a:spAutoFit/>
          </a:bodyPr>
          <a:lstStyle/>
          <a:p>
            <a:r>
              <a:rPr lang="en-US" dirty="0"/>
              <a:t>Meanwhile, Russian troops mutinied, deserted, or ignored orders and at home food and fuel were in short supply and prices were skyrocketing.</a:t>
            </a:r>
          </a:p>
        </p:txBody>
      </p:sp>
    </p:spTree>
    <p:extLst>
      <p:ext uri="{BB962C8B-B14F-4D97-AF65-F5344CB8AC3E}">
        <p14:creationId xmlns:p14="http://schemas.microsoft.com/office/powerpoint/2010/main" val="38631050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8411918" cy="923330"/>
          </a:xfrm>
          <a:prstGeom prst="rect">
            <a:avLst/>
          </a:prstGeom>
          <a:noFill/>
        </p:spPr>
        <p:txBody>
          <a:bodyPr wrap="none" lIns="91440" tIns="45720" rIns="91440" bIns="45720">
            <a:spAutoFit/>
          </a:bodyPr>
          <a:lstStyle/>
          <a:p>
            <a:pPr algn="ctr"/>
            <a:r>
              <a:rPr lang="en-US" sz="5400" b="1" cap="none" spc="0" dirty="0">
                <a:ln w="12700">
                  <a:solidFill>
                    <a:schemeClr val="accent3">
                      <a:lumMod val="50000"/>
                    </a:schemeClr>
                  </a:solidFill>
                  <a:prstDash val="solid"/>
                </a:ln>
                <a:solidFill>
                  <a:srgbClr val="FF0000"/>
                </a:solidFill>
                <a:effectLst>
                  <a:innerShdw blurRad="177800">
                    <a:schemeClr val="accent3">
                      <a:lumMod val="50000"/>
                    </a:schemeClr>
                  </a:innerShdw>
                </a:effectLst>
              </a:rPr>
              <a:t>THE 	FEBRUARY REVOLUTION</a:t>
            </a:r>
          </a:p>
        </p:txBody>
      </p:sp>
      <p:sp>
        <p:nvSpPr>
          <p:cNvPr id="4" name="TextBox 3"/>
          <p:cNvSpPr txBox="1"/>
          <p:nvPr/>
        </p:nvSpPr>
        <p:spPr>
          <a:xfrm>
            <a:off x="326571" y="1136469"/>
            <a:ext cx="11865429" cy="646331"/>
          </a:xfrm>
          <a:prstGeom prst="rect">
            <a:avLst/>
          </a:prstGeom>
          <a:noFill/>
        </p:spPr>
        <p:txBody>
          <a:bodyPr wrap="square" rtlCol="0">
            <a:spAutoFit/>
          </a:bodyPr>
          <a:lstStyle/>
          <a:p>
            <a:r>
              <a:rPr lang="en-US" dirty="0"/>
              <a:t>In March of 1917*(This was actually February in the Russian Julian Calendar) female textile workers in Petrograd led a city wide strike.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9006" y="1459634"/>
            <a:ext cx="4512159" cy="3125088"/>
          </a:xfrm>
          <a:prstGeom prst="rect">
            <a:avLst/>
          </a:prstGeom>
        </p:spPr>
      </p:pic>
      <p:sp>
        <p:nvSpPr>
          <p:cNvPr id="6" name="TextBox 5"/>
          <p:cNvSpPr txBox="1"/>
          <p:nvPr/>
        </p:nvSpPr>
        <p:spPr>
          <a:xfrm>
            <a:off x="250709" y="5146765"/>
            <a:ext cx="8161209" cy="923330"/>
          </a:xfrm>
          <a:prstGeom prst="rect">
            <a:avLst/>
          </a:prstGeom>
          <a:noFill/>
        </p:spPr>
        <p:txBody>
          <a:bodyPr wrap="none" rtlCol="0">
            <a:spAutoFit/>
          </a:bodyPr>
          <a:lstStyle/>
          <a:p>
            <a:r>
              <a:rPr lang="en-US" dirty="0"/>
              <a:t>Other riots broke out in the city over bread and fuel prices.</a:t>
            </a:r>
          </a:p>
          <a:p>
            <a:endParaRPr lang="en-US" dirty="0"/>
          </a:p>
          <a:p>
            <a:r>
              <a:rPr lang="en-US" dirty="0"/>
              <a:t>At first soldiers fired on the protesters, but they soon switched sides and joined them.</a:t>
            </a:r>
          </a:p>
        </p:txBody>
      </p:sp>
    </p:spTree>
    <p:extLst>
      <p:ext uri="{BB962C8B-B14F-4D97-AF65-F5344CB8AC3E}">
        <p14:creationId xmlns:p14="http://schemas.microsoft.com/office/powerpoint/2010/main" val="27117986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3741537" cy="584775"/>
          </a:xfrm>
          <a:prstGeom prst="rect">
            <a:avLst/>
          </a:prstGeom>
          <a:noFill/>
        </p:spPr>
        <p:txBody>
          <a:bodyPr wrap="none" rtlCol="0">
            <a:spAutoFit/>
          </a:bodyPr>
          <a:lstStyle/>
          <a:p>
            <a:r>
              <a:rPr lang="en-US" sz="3200" b="1" dirty="0"/>
              <a:t>The Czar Steps Down</a:t>
            </a:r>
          </a:p>
        </p:txBody>
      </p:sp>
      <p:sp>
        <p:nvSpPr>
          <p:cNvPr id="3" name="TextBox 2"/>
          <p:cNvSpPr txBox="1"/>
          <p:nvPr/>
        </p:nvSpPr>
        <p:spPr>
          <a:xfrm>
            <a:off x="940527" y="679269"/>
            <a:ext cx="11251474" cy="646331"/>
          </a:xfrm>
          <a:prstGeom prst="rect">
            <a:avLst/>
          </a:prstGeom>
          <a:noFill/>
        </p:spPr>
        <p:txBody>
          <a:bodyPr wrap="square" rtlCol="0">
            <a:spAutoFit/>
          </a:bodyPr>
          <a:lstStyle/>
          <a:p>
            <a:r>
              <a:rPr lang="en-US" dirty="0"/>
              <a:t>Local protests became general protests and Czar Nicholas stepped down.  A year later he and his whole family were executed by revolutionaries.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41537" y="1002434"/>
            <a:ext cx="8080349" cy="4842632"/>
          </a:xfrm>
          <a:prstGeom prst="rect">
            <a:avLst/>
          </a:prstGeom>
        </p:spPr>
      </p:pic>
      <p:sp>
        <p:nvSpPr>
          <p:cNvPr id="6" name="TextBox 5"/>
          <p:cNvSpPr txBox="1"/>
          <p:nvPr/>
        </p:nvSpPr>
        <p:spPr>
          <a:xfrm>
            <a:off x="222069" y="6178731"/>
            <a:ext cx="8688341" cy="369332"/>
          </a:xfrm>
          <a:prstGeom prst="rect">
            <a:avLst/>
          </a:prstGeom>
          <a:noFill/>
        </p:spPr>
        <p:txBody>
          <a:bodyPr wrap="none" rtlCol="0">
            <a:spAutoFit/>
          </a:bodyPr>
          <a:lstStyle/>
          <a:p>
            <a:r>
              <a:rPr lang="en-US" dirty="0"/>
              <a:t>This ended 3 centuries of Czarist rule, but the revolution didn’t make a strong government.</a:t>
            </a:r>
          </a:p>
        </p:txBody>
      </p:sp>
    </p:spTree>
    <p:extLst>
      <p:ext uri="{BB962C8B-B14F-4D97-AF65-F5344CB8AC3E}">
        <p14:creationId xmlns:p14="http://schemas.microsoft.com/office/powerpoint/2010/main" val="38001222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1886" y="548640"/>
            <a:ext cx="8199039" cy="369332"/>
          </a:xfrm>
          <a:prstGeom prst="rect">
            <a:avLst/>
          </a:prstGeom>
          <a:noFill/>
        </p:spPr>
        <p:txBody>
          <a:bodyPr wrap="none" rtlCol="0">
            <a:spAutoFit/>
          </a:bodyPr>
          <a:lstStyle/>
          <a:p>
            <a:r>
              <a:rPr lang="en-US" dirty="0"/>
              <a:t>Leaders of the Duma established a provisional government under Alexander Kerensky</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1176" y="181563"/>
            <a:ext cx="2337755" cy="3489099"/>
          </a:xfrm>
          <a:prstGeom prst="rect">
            <a:avLst/>
          </a:prstGeom>
        </p:spPr>
      </p:pic>
      <p:sp>
        <p:nvSpPr>
          <p:cNvPr id="4" name="TextBox 3"/>
          <p:cNvSpPr txBox="1"/>
          <p:nvPr/>
        </p:nvSpPr>
        <p:spPr>
          <a:xfrm>
            <a:off x="0" y="2821577"/>
            <a:ext cx="8521176" cy="646331"/>
          </a:xfrm>
          <a:prstGeom prst="rect">
            <a:avLst/>
          </a:prstGeom>
          <a:noFill/>
        </p:spPr>
        <p:txBody>
          <a:bodyPr wrap="square" rtlCol="0">
            <a:spAutoFit/>
          </a:bodyPr>
          <a:lstStyle/>
          <a:p>
            <a:r>
              <a:rPr lang="en-US" dirty="0"/>
              <a:t>He decided to continue fighting in WWI and it cost him the support of citizens and soldiers</a:t>
            </a:r>
          </a:p>
        </p:txBody>
      </p:sp>
      <p:sp>
        <p:nvSpPr>
          <p:cNvPr id="5" name="TextBox 4"/>
          <p:cNvSpPr txBox="1"/>
          <p:nvPr/>
        </p:nvSpPr>
        <p:spPr>
          <a:xfrm>
            <a:off x="143691" y="4663440"/>
            <a:ext cx="11907427" cy="1200329"/>
          </a:xfrm>
          <a:prstGeom prst="rect">
            <a:avLst/>
          </a:prstGeom>
          <a:noFill/>
        </p:spPr>
        <p:txBody>
          <a:bodyPr wrap="none" rtlCol="0">
            <a:spAutoFit/>
          </a:bodyPr>
          <a:lstStyle/>
          <a:p>
            <a:r>
              <a:rPr lang="en-US" b="1" dirty="0">
                <a:solidFill>
                  <a:srgbClr val="FF0000"/>
                </a:solidFill>
              </a:rPr>
              <a:t>As the war dragged on,  everything got worse. </a:t>
            </a:r>
          </a:p>
          <a:p>
            <a:endParaRPr lang="en-US" b="1" dirty="0">
              <a:solidFill>
                <a:srgbClr val="FF0000"/>
              </a:solidFill>
            </a:endParaRPr>
          </a:p>
          <a:p>
            <a:r>
              <a:rPr lang="en-US" b="1" dirty="0">
                <a:solidFill>
                  <a:srgbClr val="FF0000"/>
                </a:solidFill>
              </a:rPr>
              <a:t>Peasants demanded land, workers radicalized, and local councils called </a:t>
            </a:r>
            <a:r>
              <a:rPr lang="en-US" b="1" dirty="0">
                <a:solidFill>
                  <a:schemeClr val="accent1">
                    <a:lumMod val="50000"/>
                  </a:schemeClr>
                </a:solidFill>
              </a:rPr>
              <a:t>Soviets</a:t>
            </a:r>
            <a:r>
              <a:rPr lang="en-US" b="1" dirty="0">
                <a:solidFill>
                  <a:srgbClr val="FF0000"/>
                </a:solidFill>
              </a:rPr>
              <a:t> made up of workers, peasants, and soldiers,</a:t>
            </a:r>
          </a:p>
          <a:p>
            <a:r>
              <a:rPr lang="en-US" b="1" dirty="0">
                <a:solidFill>
                  <a:srgbClr val="FF0000"/>
                </a:solidFill>
              </a:rPr>
              <a:t>Began competing for power and influence.</a:t>
            </a:r>
          </a:p>
        </p:txBody>
      </p:sp>
    </p:spTree>
    <p:extLst>
      <p:ext uri="{BB962C8B-B14F-4D97-AF65-F5344CB8AC3E}">
        <p14:creationId xmlns:p14="http://schemas.microsoft.com/office/powerpoint/2010/main" val="12679772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9000"/>
          </a:stretch>
        </a:blipFill>
        <a:effectLst/>
      </p:bgPr>
    </p:bg>
    <p:spTree>
      <p:nvGrpSpPr>
        <p:cNvPr id="1" name=""/>
        <p:cNvGrpSpPr/>
        <p:nvPr/>
      </p:nvGrpSpPr>
      <p:grpSpPr>
        <a:xfrm>
          <a:off x="0" y="0"/>
          <a:ext cx="0" cy="0"/>
          <a:chOff x="0" y="0"/>
          <a:chExt cx="0" cy="0"/>
        </a:xfrm>
      </p:grpSpPr>
      <p:sp>
        <p:nvSpPr>
          <p:cNvPr id="3" name="Rectangle 2"/>
          <p:cNvSpPr/>
          <p:nvPr/>
        </p:nvSpPr>
        <p:spPr>
          <a:xfrm>
            <a:off x="273586" y="0"/>
            <a:ext cx="7424533" cy="923330"/>
          </a:xfrm>
          <a:prstGeom prst="rect">
            <a:avLst/>
          </a:prstGeom>
          <a:noFill/>
        </p:spPr>
        <p:txBody>
          <a:bodyPr wrap="none" lIns="91440" tIns="45720" rIns="91440" bIns="45720">
            <a:spAutoFit/>
          </a:bodyPr>
          <a:lstStyle/>
          <a:p>
            <a:pPr algn="ctr"/>
            <a:r>
              <a:rPr lang="en-US"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The Bolshevik Revolution</a:t>
            </a:r>
            <a:endPar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11873956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5444197" cy="461665"/>
          </a:xfrm>
          <a:prstGeom prst="rect">
            <a:avLst/>
          </a:prstGeom>
          <a:noFill/>
        </p:spPr>
        <p:txBody>
          <a:bodyPr vert="horz"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2400" b="1" cap="none" spc="0" dirty="0">
                <a:ln/>
                <a:solidFill>
                  <a:srgbClr val="C00000"/>
                </a:solidFill>
                <a:effectLst/>
              </a:rPr>
              <a:t>Lenin Returned to Russia in April of 1917</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61665"/>
            <a:ext cx="2656449" cy="2656449"/>
          </a:xfrm>
          <a:prstGeom prst="rect">
            <a:avLst/>
          </a:prstGeom>
        </p:spPr>
      </p:pic>
      <p:sp>
        <p:nvSpPr>
          <p:cNvPr id="4" name="TextBox 3"/>
          <p:cNvSpPr txBox="1"/>
          <p:nvPr/>
        </p:nvSpPr>
        <p:spPr>
          <a:xfrm>
            <a:off x="2656448" y="1322363"/>
            <a:ext cx="9535551" cy="1477328"/>
          </a:xfrm>
          <a:prstGeom prst="rect">
            <a:avLst/>
          </a:prstGeom>
          <a:noFill/>
        </p:spPr>
        <p:txBody>
          <a:bodyPr wrap="square" rtlCol="0">
            <a:spAutoFit/>
          </a:bodyPr>
          <a:lstStyle/>
          <a:p>
            <a:r>
              <a:rPr lang="en-US" dirty="0"/>
              <a:t>He and the Bolsheviks soon gained control of the Petrograd soviet as well as the Soviets in other major Russian cities.</a:t>
            </a:r>
          </a:p>
          <a:p>
            <a:endParaRPr lang="en-US" dirty="0"/>
          </a:p>
          <a:p>
            <a:endParaRPr lang="en-US" dirty="0"/>
          </a:p>
          <a:p>
            <a:r>
              <a:rPr lang="en-US" dirty="0"/>
              <a:t>Lenin’s Slogan                                   appealed to many.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71131" y="2061027"/>
            <a:ext cx="1714500" cy="1724025"/>
          </a:xfrm>
          <a:prstGeom prst="rect">
            <a:avLst/>
          </a:prstGeom>
        </p:spPr>
      </p:pic>
      <p:sp>
        <p:nvSpPr>
          <p:cNvPr id="6" name="Rectangle 5"/>
          <p:cNvSpPr/>
          <p:nvPr/>
        </p:nvSpPr>
        <p:spPr>
          <a:xfrm>
            <a:off x="0" y="4654061"/>
            <a:ext cx="12192000" cy="1754326"/>
          </a:xfrm>
          <a:prstGeom prst="rect">
            <a:avLst/>
          </a:prstGeom>
          <a:noFill/>
        </p:spPr>
        <p:txBody>
          <a:bodyPr wrap="square" lIns="91440" tIns="45720" rIns="91440" bIns="45720">
            <a:spAutoFit/>
          </a:bodyPr>
          <a:lstStyle/>
          <a:p>
            <a:r>
              <a:rPr lang="en-US" sz="3600" b="0" cap="none" spc="0" dirty="0">
                <a:ln w="0"/>
                <a:solidFill>
                  <a:schemeClr val="accent6">
                    <a:lumMod val="50000"/>
                  </a:schemeClr>
                </a:solidFill>
                <a:effectLst>
                  <a:outerShdw blurRad="38100" dist="19050" dir="2700000" algn="tl" rotWithShape="0">
                    <a:schemeClr val="dk1">
                      <a:alpha val="40000"/>
                    </a:schemeClr>
                  </a:outerShdw>
                </a:effectLst>
              </a:rPr>
              <a:t>In November 1917, armed factory workers stormed the Winter palace and arrested the leaders of the provisional government in Petrograd</a:t>
            </a:r>
          </a:p>
        </p:txBody>
      </p:sp>
    </p:spTree>
    <p:extLst>
      <p:ext uri="{BB962C8B-B14F-4D97-AF65-F5344CB8AC3E}">
        <p14:creationId xmlns:p14="http://schemas.microsoft.com/office/powerpoint/2010/main" val="11601273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12192000" cy="6793831"/>
          </a:xfrm>
          <a:prstGeom prst="rect">
            <a:avLst/>
          </a:prstGeom>
        </p:spPr>
      </p:pic>
      <p:sp>
        <p:nvSpPr>
          <p:cNvPr id="2" name="Rectangle 1"/>
          <p:cNvSpPr/>
          <p:nvPr/>
        </p:nvSpPr>
        <p:spPr>
          <a:xfrm>
            <a:off x="0" y="0"/>
            <a:ext cx="7114640"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rgbClr val="FF0000"/>
                </a:solidFill>
                <a:effectLst/>
              </a:rPr>
              <a:t>The Bolsheviks in Power</a:t>
            </a:r>
          </a:p>
        </p:txBody>
      </p:sp>
      <p:sp>
        <p:nvSpPr>
          <p:cNvPr id="3" name="TextBox 2"/>
          <p:cNvSpPr txBox="1"/>
          <p:nvPr/>
        </p:nvSpPr>
        <p:spPr>
          <a:xfrm>
            <a:off x="0" y="757646"/>
            <a:ext cx="12030891" cy="3539430"/>
          </a:xfrm>
          <a:prstGeom prst="rect">
            <a:avLst/>
          </a:prstGeom>
          <a:noFill/>
        </p:spPr>
        <p:txBody>
          <a:bodyPr wrap="square" rtlCol="0">
            <a:spAutoFit/>
          </a:bodyPr>
          <a:lstStyle/>
          <a:p>
            <a:r>
              <a:rPr lang="en-US" sz="3200" b="1" dirty="0">
                <a:ln>
                  <a:solidFill>
                    <a:schemeClr val="tx1"/>
                  </a:solidFill>
                </a:ln>
                <a:solidFill>
                  <a:srgbClr val="7030A0"/>
                </a:solidFill>
              </a:rPr>
              <a:t>Lenin ordered all farm land to be distributed to the peasants</a:t>
            </a:r>
          </a:p>
          <a:p>
            <a:endParaRPr lang="en-US" sz="3200" b="1" dirty="0">
              <a:ln>
                <a:solidFill>
                  <a:schemeClr val="tx1"/>
                </a:solidFill>
              </a:ln>
              <a:solidFill>
                <a:srgbClr val="7030A0"/>
              </a:solidFill>
            </a:endParaRPr>
          </a:p>
          <a:p>
            <a:r>
              <a:rPr lang="en-US" sz="3200" b="1" dirty="0">
                <a:ln>
                  <a:solidFill>
                    <a:schemeClr val="tx1"/>
                  </a:solidFill>
                </a:ln>
                <a:solidFill>
                  <a:srgbClr val="7030A0"/>
                </a:solidFill>
              </a:rPr>
              <a:t>Factories were turned over the workers</a:t>
            </a:r>
          </a:p>
          <a:p>
            <a:endParaRPr lang="en-US" sz="3200" b="1" dirty="0">
              <a:ln>
                <a:solidFill>
                  <a:schemeClr val="tx1"/>
                </a:solidFill>
              </a:ln>
              <a:solidFill>
                <a:srgbClr val="7030A0"/>
              </a:solidFill>
            </a:endParaRPr>
          </a:p>
          <a:p>
            <a:endParaRPr lang="en-US" sz="3200" b="1" dirty="0">
              <a:ln>
                <a:solidFill>
                  <a:schemeClr val="tx1"/>
                </a:solidFill>
              </a:ln>
              <a:solidFill>
                <a:srgbClr val="7030A0"/>
              </a:solidFill>
            </a:endParaRPr>
          </a:p>
          <a:p>
            <a:r>
              <a:rPr lang="en-US" sz="3200" b="1" dirty="0">
                <a:ln>
                  <a:solidFill>
                    <a:schemeClr val="tx1"/>
                  </a:solidFill>
                </a:ln>
                <a:solidFill>
                  <a:srgbClr val="7030A0"/>
                </a:solidFill>
              </a:rPr>
              <a:t>The new government signed the </a:t>
            </a:r>
            <a:r>
              <a:rPr lang="en-US" sz="3200" b="1" dirty="0">
                <a:ln>
                  <a:solidFill>
                    <a:schemeClr val="tx1"/>
                  </a:solidFill>
                </a:ln>
                <a:solidFill>
                  <a:srgbClr val="FF0000"/>
                </a:solidFill>
              </a:rPr>
              <a:t>Treaty of Brest-Litovsk</a:t>
            </a:r>
            <a:r>
              <a:rPr lang="en-US" sz="3200" dirty="0">
                <a:ln>
                  <a:solidFill>
                    <a:schemeClr val="tx1"/>
                  </a:solidFill>
                </a:ln>
                <a:solidFill>
                  <a:srgbClr val="FF0000"/>
                </a:solidFill>
              </a:rPr>
              <a:t> </a:t>
            </a:r>
            <a:r>
              <a:rPr lang="en-US" sz="3200" b="1" dirty="0">
                <a:ln>
                  <a:solidFill>
                    <a:schemeClr val="tx1"/>
                  </a:solidFill>
                </a:ln>
                <a:solidFill>
                  <a:srgbClr val="7030A0"/>
                </a:solidFill>
              </a:rPr>
              <a:t>ending the fighting with Germany in March of 1918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4640" y="3877408"/>
            <a:ext cx="3888564" cy="2916423"/>
          </a:xfrm>
          <a:prstGeom prst="rect">
            <a:avLst/>
          </a:prstGeom>
        </p:spPr>
      </p:pic>
    </p:spTree>
    <p:extLst>
      <p:ext uri="{BB962C8B-B14F-4D97-AF65-F5344CB8AC3E}">
        <p14:creationId xmlns:p14="http://schemas.microsoft.com/office/powerpoint/2010/main" val="13730376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450166"/>
            <a:ext cx="12192000" cy="6186309"/>
          </a:xfrm>
          <a:prstGeom prst="rect">
            <a:avLst/>
          </a:prstGeom>
          <a:noFill/>
        </p:spPr>
        <p:txBody>
          <a:bodyPr wrap="square" rtlCol="0">
            <a:spAutoFit/>
          </a:bodyPr>
          <a:lstStyle/>
          <a:p>
            <a:r>
              <a:rPr lang="en-US" dirty="0"/>
              <a:t>Russia lost a large part of its territory to Germany and is allies</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The humiliating terms of this treaty triggered widespread anger among many Russians who objected to the Bolshevik policies and the murder of the royal family. </a:t>
            </a: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3271" t="22748" r="15376" b="4218"/>
          <a:stretch/>
        </p:blipFill>
        <p:spPr>
          <a:xfrm>
            <a:off x="2785402" y="886264"/>
            <a:ext cx="7230793" cy="4868616"/>
          </a:xfrm>
          <a:prstGeom prst="rect">
            <a:avLst/>
          </a:prstGeom>
        </p:spPr>
      </p:pic>
    </p:spTree>
    <p:extLst>
      <p:ext uri="{BB962C8B-B14F-4D97-AF65-F5344CB8AC3E}">
        <p14:creationId xmlns:p14="http://schemas.microsoft.com/office/powerpoint/2010/main" val="17057891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09248" y="564150"/>
            <a:ext cx="1322095" cy="1330642"/>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58197" y="2769990"/>
            <a:ext cx="2147846" cy="3703182"/>
          </a:xfrm>
          <a:prstGeom prst="rect">
            <a:avLst/>
          </a:prstGeom>
        </p:spPr>
      </p:pic>
      <p:sp>
        <p:nvSpPr>
          <p:cNvPr id="2" name="Rectangle 1"/>
          <p:cNvSpPr/>
          <p:nvPr/>
        </p:nvSpPr>
        <p:spPr>
          <a:xfrm>
            <a:off x="1" y="0"/>
            <a:ext cx="12192000" cy="923330"/>
          </a:xfrm>
          <a:prstGeom prst="rect">
            <a:avLst/>
          </a:prstGeom>
          <a:noFill/>
        </p:spPr>
        <p:txBody>
          <a:bodyPr wrap="square" lIns="91440" tIns="45720" rIns="91440" bIns="45720">
            <a:spAutoFit/>
          </a:bodyPr>
          <a:lstStyle/>
          <a:p>
            <a:pPr algn="ctr"/>
            <a:r>
              <a:rPr lang="en-US"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CIVIL WAR IN RUSSIA</a:t>
            </a:r>
          </a:p>
        </p:txBody>
      </p:sp>
      <p:sp>
        <p:nvSpPr>
          <p:cNvPr id="3" name="Rectangle 2"/>
          <p:cNvSpPr/>
          <p:nvPr/>
        </p:nvSpPr>
        <p:spPr>
          <a:xfrm>
            <a:off x="2" y="923330"/>
            <a:ext cx="12192000" cy="923330"/>
          </a:xfrm>
          <a:prstGeom prst="rect">
            <a:avLst/>
          </a:prstGeom>
          <a:noFill/>
        </p:spPr>
        <p:txBody>
          <a:bodyPr wrap="square" lIns="91440" tIns="45720" rIns="91440" bIns="45720">
            <a:spAutoFit/>
          </a:bodyPr>
          <a:lstStyle/>
          <a:p>
            <a:pPr algn="ctr"/>
            <a:r>
              <a:rPr lang="en-US" sz="5400" b="1" cap="none" spc="0" dirty="0">
                <a:ln w="12700" cmpd="sng">
                  <a:solidFill>
                    <a:schemeClr val="accent4"/>
                  </a:solidFill>
                  <a:prstDash val="solid"/>
                </a:ln>
                <a:solidFill>
                  <a:srgbClr val="FF0000"/>
                </a:solidFill>
                <a:effectLst/>
              </a:rPr>
              <a:t>Red Army </a:t>
            </a:r>
            <a:r>
              <a:rPr lang="en-US" sz="5400" b="1" cap="none" spc="0" dirty="0">
                <a:ln w="12700" cmpd="sng">
                  <a:solidFill>
                    <a:schemeClr val="accent4"/>
                  </a:solidFill>
                  <a:prstDash val="solid"/>
                </a:ln>
                <a:solidFill>
                  <a:schemeClr val="tx1">
                    <a:lumMod val="95000"/>
                    <a:lumOff val="5000"/>
                  </a:schemeClr>
                </a:solidFill>
                <a:effectLst/>
              </a:rPr>
              <a:t>vs</a:t>
            </a:r>
            <a:r>
              <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 </a:t>
            </a:r>
            <a:r>
              <a:rPr lang="en-US" sz="5400" b="1" cap="none" spc="0" dirty="0">
                <a:ln w="12700" cmpd="sng">
                  <a:solidFill>
                    <a:schemeClr val="accent4"/>
                  </a:solidFill>
                  <a:prstDash val="solid"/>
                </a:ln>
                <a:solidFill>
                  <a:schemeClr val="bg1"/>
                </a:solidFill>
                <a:effectLst/>
              </a:rPr>
              <a:t>White Army</a:t>
            </a:r>
          </a:p>
        </p:txBody>
      </p:sp>
      <p:sp>
        <p:nvSpPr>
          <p:cNvPr id="4" name="TextBox 3"/>
          <p:cNvSpPr txBox="1"/>
          <p:nvPr/>
        </p:nvSpPr>
        <p:spPr>
          <a:xfrm>
            <a:off x="6231988" y="2124221"/>
            <a:ext cx="5960011" cy="646331"/>
          </a:xfrm>
          <a:prstGeom prst="rect">
            <a:avLst/>
          </a:prstGeom>
          <a:noFill/>
        </p:spPr>
        <p:txBody>
          <a:bodyPr wrap="square" rtlCol="0">
            <a:spAutoFit/>
          </a:bodyPr>
          <a:lstStyle/>
          <a:p>
            <a:r>
              <a:rPr lang="en-US" b="1" dirty="0"/>
              <a:t>The White Army  was made up of various groups whose only common ground was their desire to defeat the Bolsheviks</a:t>
            </a:r>
          </a:p>
        </p:txBody>
      </p:sp>
      <p:cxnSp>
        <p:nvCxnSpPr>
          <p:cNvPr id="6" name="Straight Connector 5"/>
          <p:cNvCxnSpPr/>
          <p:nvPr/>
        </p:nvCxnSpPr>
        <p:spPr>
          <a:xfrm flipH="1">
            <a:off x="5767755" y="1659988"/>
            <a:ext cx="14067" cy="5198012"/>
          </a:xfrm>
          <a:prstGeom prst="line">
            <a:avLst/>
          </a:prstGeom>
          <a:ln w="76200"/>
        </p:spPr>
        <p:style>
          <a:lnRef idx="3">
            <a:schemeClr val="dk1"/>
          </a:lnRef>
          <a:fillRef idx="0">
            <a:schemeClr val="dk1"/>
          </a:fillRef>
          <a:effectRef idx="2">
            <a:schemeClr val="dk1"/>
          </a:effectRef>
          <a:fontRef idx="minor">
            <a:schemeClr val="tx1"/>
          </a:fontRef>
        </p:style>
      </p:cxnSp>
      <p:sp>
        <p:nvSpPr>
          <p:cNvPr id="8" name="TextBox 7"/>
          <p:cNvSpPr txBox="1"/>
          <p:nvPr/>
        </p:nvSpPr>
        <p:spPr>
          <a:xfrm>
            <a:off x="309489" y="2124221"/>
            <a:ext cx="3321615" cy="369332"/>
          </a:xfrm>
          <a:prstGeom prst="rect">
            <a:avLst/>
          </a:prstGeom>
          <a:noFill/>
        </p:spPr>
        <p:txBody>
          <a:bodyPr wrap="none" rtlCol="0">
            <a:spAutoFit/>
          </a:bodyPr>
          <a:lstStyle/>
          <a:p>
            <a:r>
              <a:rPr lang="en-US" b="1" dirty="0"/>
              <a:t>Another name for the Bolsheviks</a:t>
            </a:r>
          </a:p>
        </p:txBody>
      </p:sp>
      <p:sp>
        <p:nvSpPr>
          <p:cNvPr id="9" name="TextBox 8"/>
          <p:cNvSpPr txBox="1"/>
          <p:nvPr/>
        </p:nvSpPr>
        <p:spPr>
          <a:xfrm>
            <a:off x="7906043" y="3244334"/>
            <a:ext cx="4285957" cy="2585323"/>
          </a:xfrm>
          <a:prstGeom prst="rect">
            <a:avLst/>
          </a:prstGeom>
          <a:noFill/>
        </p:spPr>
        <p:txBody>
          <a:bodyPr wrap="square" rtlCol="0">
            <a:spAutoFit/>
          </a:bodyPr>
          <a:lstStyle/>
          <a:p>
            <a:r>
              <a:rPr lang="en-US" b="1" dirty="0"/>
              <a:t>People who supported a return to the Czar</a:t>
            </a:r>
          </a:p>
          <a:p>
            <a:endParaRPr lang="en-US" b="1" dirty="0"/>
          </a:p>
          <a:p>
            <a:r>
              <a:rPr lang="en-US" b="1" dirty="0"/>
              <a:t>People who wanted democracy</a:t>
            </a:r>
          </a:p>
          <a:p>
            <a:endParaRPr lang="en-US" b="1" dirty="0"/>
          </a:p>
          <a:p>
            <a:r>
              <a:rPr lang="en-US" b="1" dirty="0"/>
              <a:t>Socialists who disagreed with Lenin’s brand of socialism</a:t>
            </a:r>
          </a:p>
          <a:p>
            <a:endParaRPr lang="en-US" b="1" dirty="0"/>
          </a:p>
          <a:p>
            <a:r>
              <a:rPr lang="en-US" b="1" dirty="0"/>
              <a:t>Other nations sent them military aid and troops but it didn’t matter</a:t>
            </a:r>
          </a:p>
        </p:txBody>
      </p:sp>
      <p:sp>
        <p:nvSpPr>
          <p:cNvPr id="12" name="TextBox 11"/>
          <p:cNvSpPr txBox="1"/>
          <p:nvPr/>
        </p:nvSpPr>
        <p:spPr>
          <a:xfrm>
            <a:off x="31140" y="3105834"/>
            <a:ext cx="2940741" cy="2031325"/>
          </a:xfrm>
          <a:prstGeom prst="rect">
            <a:avLst/>
          </a:prstGeom>
          <a:noFill/>
        </p:spPr>
        <p:txBody>
          <a:bodyPr wrap="none" rtlCol="0">
            <a:spAutoFit/>
          </a:bodyPr>
          <a:lstStyle/>
          <a:p>
            <a:r>
              <a:rPr lang="en-US" b="1" dirty="0"/>
              <a:t>Led by Leon Trotsky</a:t>
            </a:r>
          </a:p>
          <a:p>
            <a:endParaRPr lang="en-US" b="1" dirty="0"/>
          </a:p>
          <a:p>
            <a:r>
              <a:rPr lang="en-US" b="1" dirty="0"/>
              <a:t>From 1918 – 1920 the civil</a:t>
            </a:r>
          </a:p>
          <a:p>
            <a:r>
              <a:rPr lang="en-US" b="1" dirty="0"/>
              <a:t>War raged in Russia </a:t>
            </a:r>
          </a:p>
          <a:p>
            <a:endParaRPr lang="en-US" b="1" dirty="0"/>
          </a:p>
          <a:p>
            <a:endParaRPr lang="en-US" b="1" dirty="0"/>
          </a:p>
          <a:p>
            <a:r>
              <a:rPr lang="en-US" b="1" dirty="0"/>
              <a:t>The Red Army was victorious</a:t>
            </a:r>
          </a:p>
        </p:txBody>
      </p:sp>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42421" y="3025064"/>
            <a:ext cx="2201008" cy="3023862"/>
          </a:xfrm>
          <a:prstGeom prst="rect">
            <a:avLst/>
          </a:prstGeom>
        </p:spPr>
      </p:pic>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05181" y="416834"/>
            <a:ext cx="2015866" cy="1267475"/>
          </a:xfrm>
          <a:prstGeom prst="rect">
            <a:avLst/>
          </a:prstGeom>
          <a:ln>
            <a:solidFill>
              <a:schemeClr val="tx1"/>
            </a:solidFill>
          </a:ln>
        </p:spPr>
      </p:pic>
    </p:spTree>
    <p:extLst>
      <p:ext uri="{BB962C8B-B14F-4D97-AF65-F5344CB8AC3E}">
        <p14:creationId xmlns:p14="http://schemas.microsoft.com/office/powerpoint/2010/main" val="12569701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2000" cy="6463308"/>
          </a:xfrm>
          <a:prstGeom prst="rect">
            <a:avLst/>
          </a:prstGeom>
          <a:noFill/>
        </p:spPr>
        <p:txBody>
          <a:bodyPr wrap="square" rtlCol="0">
            <a:spAutoFit/>
          </a:bodyPr>
          <a:lstStyle/>
          <a:p>
            <a:r>
              <a:rPr lang="en-US" b="1" dirty="0"/>
              <a:t>The Civil War proved more deadly than the other revolutions.</a:t>
            </a:r>
          </a:p>
          <a:p>
            <a:endParaRPr lang="en-US" dirty="0"/>
          </a:p>
          <a:p>
            <a:endParaRPr lang="en-US" dirty="0"/>
          </a:p>
          <a:p>
            <a:r>
              <a:rPr lang="en-US" dirty="0"/>
              <a:t>14 million Russians died in the 3 year struggle and the famine that followed. Millions more died in the global flu</a:t>
            </a:r>
          </a:p>
          <a:p>
            <a:r>
              <a:rPr lang="en-US" dirty="0"/>
              <a:t>Pandemic that hit in 1918</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In the end, the Red Army crushed all opposition.  </a:t>
            </a:r>
          </a:p>
          <a:p>
            <a:endParaRPr lang="en-US" dirty="0"/>
          </a:p>
          <a:p>
            <a:r>
              <a:rPr lang="en-US" dirty="0"/>
              <a:t>In the end, the Russian Revolution was much more like the French Revolution than the American one.  The idea of the revolution was to destroy the existing social structure using violence and terror.</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42025" y="1308013"/>
            <a:ext cx="5949975" cy="3927220"/>
          </a:xfrm>
          <a:prstGeom prst="rect">
            <a:avLst/>
          </a:prstGeom>
        </p:spPr>
      </p:pic>
    </p:spTree>
    <p:extLst>
      <p:ext uri="{BB962C8B-B14F-4D97-AF65-F5344CB8AC3E}">
        <p14:creationId xmlns:p14="http://schemas.microsoft.com/office/powerpoint/2010/main" val="28590258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683" y="0"/>
            <a:ext cx="12171317" cy="923330"/>
          </a:xfrm>
          <a:prstGeom prst="rect">
            <a:avLst/>
          </a:prstGeom>
          <a:noFill/>
        </p:spPr>
        <p:txBody>
          <a:bodyPr wrap="squar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Lenin Restores Order</a:t>
            </a:r>
          </a:p>
        </p:txBody>
      </p:sp>
      <p:sp>
        <p:nvSpPr>
          <p:cNvPr id="3" name="Rectangle 2"/>
          <p:cNvSpPr/>
          <p:nvPr/>
        </p:nvSpPr>
        <p:spPr>
          <a:xfrm>
            <a:off x="0" y="1166670"/>
            <a:ext cx="12192000" cy="1077218"/>
          </a:xfrm>
          <a:prstGeom prst="rect">
            <a:avLst/>
          </a:prstGeom>
          <a:noFill/>
        </p:spPr>
        <p:txBody>
          <a:bodyPr wrap="square" lIns="91440" tIns="45720" rIns="91440" bIns="45720">
            <a:spAutoFit/>
          </a:bodyPr>
          <a:lstStyle/>
          <a:p>
            <a:r>
              <a:rPr lang="en-US" sz="3200" b="0" cap="none" spc="0" dirty="0">
                <a:ln w="0">
                  <a:solidFill>
                    <a:schemeClr val="tx1"/>
                  </a:solidFill>
                </a:ln>
                <a:solidFill>
                  <a:srgbClr val="FFFF00"/>
                </a:solidFill>
                <a:effectLst>
                  <a:outerShdw blurRad="38100" dist="19050" dir="2700000" algn="tl" rotWithShape="0">
                    <a:schemeClr val="dk1">
                      <a:alpha val="40000"/>
                    </a:schemeClr>
                  </a:outerShdw>
                </a:effectLst>
              </a:rPr>
              <a:t>The Russian economy was in ruins and many skilled workers fled the country</a:t>
            </a:r>
          </a:p>
        </p:txBody>
      </p:sp>
      <p:sp>
        <p:nvSpPr>
          <p:cNvPr id="4" name="Rectangle 3"/>
          <p:cNvSpPr/>
          <p:nvPr/>
        </p:nvSpPr>
        <p:spPr>
          <a:xfrm>
            <a:off x="0" y="3242694"/>
            <a:ext cx="12192000" cy="2677656"/>
          </a:xfrm>
          <a:prstGeom prst="rect">
            <a:avLst/>
          </a:prstGeom>
          <a:noFill/>
        </p:spPr>
        <p:txBody>
          <a:bodyPr wrap="square" lIns="91440" tIns="45720" rIns="91440" bIns="45720">
            <a:spAutoFit/>
          </a:bodyPr>
          <a:lstStyle/>
          <a:p>
            <a:r>
              <a:rPr lang="en-US" sz="2400" dirty="0">
                <a:ln w="0">
                  <a:solidFill>
                    <a:schemeClr val="tx1"/>
                  </a:solidFill>
                </a:ln>
                <a:solidFill>
                  <a:srgbClr val="FFFF00"/>
                </a:solidFill>
                <a:effectLst>
                  <a:outerShdw blurRad="38100" dist="19050" dir="2700000" algn="tl" rotWithShape="0">
                    <a:schemeClr val="dk1">
                      <a:alpha val="40000"/>
                    </a:schemeClr>
                  </a:outerShdw>
                </a:effectLst>
              </a:rPr>
              <a:t>March 1921, Lenin put aside the state-controlled economic policy and put in a small scale version of Capitalism called the New Economic Policy</a:t>
            </a:r>
          </a:p>
          <a:p>
            <a:endParaRPr lang="en-US" sz="2400" b="0" cap="none" spc="0" dirty="0">
              <a:ln w="0">
                <a:solidFill>
                  <a:schemeClr val="tx1"/>
                </a:solidFill>
              </a:ln>
              <a:solidFill>
                <a:srgbClr val="FFFF00"/>
              </a:solidFill>
              <a:effectLst>
                <a:outerShdw blurRad="38100" dist="19050" dir="2700000" algn="tl" rotWithShape="0">
                  <a:schemeClr val="dk1">
                    <a:alpha val="40000"/>
                  </a:schemeClr>
                </a:outerShdw>
              </a:effectLst>
            </a:endParaRPr>
          </a:p>
          <a:p>
            <a:r>
              <a:rPr lang="en-US" sz="2400" dirty="0">
                <a:ln w="0">
                  <a:solidFill>
                    <a:schemeClr val="tx1"/>
                  </a:solidFill>
                </a:ln>
                <a:solidFill>
                  <a:srgbClr val="FFFF00"/>
                </a:solidFill>
                <a:effectLst>
                  <a:outerShdw blurRad="38100" dist="19050" dir="2700000" algn="tl" rotWithShape="0">
                    <a:schemeClr val="dk1">
                      <a:alpha val="40000"/>
                    </a:schemeClr>
                  </a:outerShdw>
                </a:effectLst>
              </a:rPr>
              <a:t>This allowed peasants to sell their surplus crops instead of turning them over to the government.  </a:t>
            </a:r>
          </a:p>
          <a:p>
            <a:endParaRPr lang="en-US" sz="2400" b="0" cap="none" spc="0" dirty="0">
              <a:ln w="0">
                <a:solidFill>
                  <a:schemeClr val="tx1"/>
                </a:solidFill>
              </a:ln>
              <a:solidFill>
                <a:srgbClr val="FFFF00"/>
              </a:solidFill>
              <a:effectLst>
                <a:outerShdw blurRad="38100" dist="19050" dir="2700000" algn="tl" rotWithShape="0">
                  <a:schemeClr val="dk1">
                    <a:alpha val="40000"/>
                  </a:schemeClr>
                </a:outerShdw>
              </a:effectLst>
            </a:endParaRPr>
          </a:p>
          <a:p>
            <a:r>
              <a:rPr lang="en-US" sz="2400" dirty="0">
                <a:ln w="0">
                  <a:solidFill>
                    <a:schemeClr val="tx1"/>
                  </a:solidFill>
                </a:ln>
                <a:solidFill>
                  <a:srgbClr val="FFFF00"/>
                </a:solidFill>
                <a:effectLst>
                  <a:outerShdw blurRad="38100" dist="19050" dir="2700000" algn="tl" rotWithShape="0">
                    <a:schemeClr val="dk1">
                      <a:alpha val="40000"/>
                    </a:schemeClr>
                  </a:outerShdw>
                </a:effectLst>
              </a:rPr>
              <a:t>The government kept control of major industries, banks and communication, but it let some small factories, businesses, and farms operate under private ownership</a:t>
            </a:r>
            <a:endParaRPr lang="en-US" sz="2400" b="0" cap="none" spc="0" dirty="0">
              <a:ln w="0">
                <a:solidFill>
                  <a:schemeClr val="tx1"/>
                </a:solidFill>
              </a:ln>
              <a:solidFill>
                <a:srgbClr val="FFFF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9643924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24282" y="3493434"/>
            <a:ext cx="5464258" cy="3364566"/>
          </a:xfrm>
          <a:prstGeom prst="rect">
            <a:avLst/>
          </a:prstGeom>
        </p:spPr>
      </p:pic>
      <p:sp>
        <p:nvSpPr>
          <p:cNvPr id="2" name="TextBox 1"/>
          <p:cNvSpPr txBox="1"/>
          <p:nvPr/>
        </p:nvSpPr>
        <p:spPr>
          <a:xfrm>
            <a:off x="0" y="163286"/>
            <a:ext cx="6669741" cy="4247317"/>
          </a:xfrm>
          <a:prstGeom prst="rect">
            <a:avLst/>
          </a:prstGeom>
          <a:noFill/>
        </p:spPr>
        <p:txBody>
          <a:bodyPr wrap="square" rtlCol="0">
            <a:spAutoFit/>
          </a:bodyPr>
          <a:lstStyle/>
          <a:p>
            <a:r>
              <a:rPr lang="en-US" b="1" dirty="0"/>
              <a:t>Thanks to these new policies and the peace that followed the civil war the country managed to recover and by 1928 farms and factories were at pre WWI levels.</a:t>
            </a:r>
          </a:p>
          <a:p>
            <a:endParaRPr lang="en-US" b="1" dirty="0"/>
          </a:p>
          <a:p>
            <a:endParaRPr lang="en-US" b="1" dirty="0"/>
          </a:p>
          <a:p>
            <a:endParaRPr lang="en-US" b="1" dirty="0"/>
          </a:p>
          <a:p>
            <a:r>
              <a:rPr lang="en-US" b="1" dirty="0"/>
              <a:t>Nationalism however, was viewed as a problem and a threat to unity and party loyalty.  </a:t>
            </a:r>
          </a:p>
          <a:p>
            <a:endParaRPr lang="en-US" b="1" dirty="0"/>
          </a:p>
          <a:p>
            <a:r>
              <a:rPr lang="en-US" b="1" dirty="0"/>
              <a:t>To keep nationalism in check, Lenin organized Russia into several self governing republics under the central government.  </a:t>
            </a:r>
          </a:p>
          <a:p>
            <a:endParaRPr lang="en-US" b="1" dirty="0"/>
          </a:p>
          <a:p>
            <a:endParaRPr lang="en-US" b="1" dirty="0"/>
          </a:p>
          <a:p>
            <a:r>
              <a:rPr lang="en-US" b="1" dirty="0"/>
              <a:t>In 1922 the country was named the Union of Soviet Socialist Republics (USSR)</a:t>
            </a:r>
          </a:p>
        </p:txBody>
      </p:sp>
    </p:spTree>
    <p:extLst>
      <p:ext uri="{BB962C8B-B14F-4D97-AF65-F5344CB8AC3E}">
        <p14:creationId xmlns:p14="http://schemas.microsoft.com/office/powerpoint/2010/main" val="27194982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2880" y="209006"/>
            <a:ext cx="8852552" cy="369332"/>
          </a:xfrm>
          <a:prstGeom prst="rect">
            <a:avLst/>
          </a:prstGeom>
          <a:noFill/>
        </p:spPr>
        <p:txBody>
          <a:bodyPr wrap="none" rtlCol="0">
            <a:spAutoFit/>
          </a:bodyPr>
          <a:lstStyle/>
          <a:p>
            <a:r>
              <a:rPr lang="en-US" dirty="0"/>
              <a:t>The Bolsheviks renamed their party the </a:t>
            </a:r>
            <a:r>
              <a:rPr lang="en-US" b="1" dirty="0">
                <a:solidFill>
                  <a:srgbClr val="FF0000"/>
                </a:solidFill>
              </a:rPr>
              <a:t>Communist Party</a:t>
            </a:r>
            <a:r>
              <a:rPr lang="en-US" dirty="0"/>
              <a:t> based on the writings of Karl Marx</a:t>
            </a:r>
            <a:endParaRPr lang="en-US" b="1" dirty="0">
              <a:solidFill>
                <a:srgbClr val="FF0000"/>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35432" y="0"/>
            <a:ext cx="3156568" cy="4495269"/>
          </a:xfrm>
          <a:prstGeom prst="rect">
            <a:avLst/>
          </a:prstGeom>
        </p:spPr>
      </p:pic>
      <p:sp>
        <p:nvSpPr>
          <p:cNvPr id="4" name="TextBox 3"/>
          <p:cNvSpPr txBox="1"/>
          <p:nvPr/>
        </p:nvSpPr>
        <p:spPr>
          <a:xfrm>
            <a:off x="470263" y="2899954"/>
            <a:ext cx="9409627" cy="2031325"/>
          </a:xfrm>
          <a:prstGeom prst="rect">
            <a:avLst/>
          </a:prstGeom>
          <a:noFill/>
        </p:spPr>
        <p:txBody>
          <a:bodyPr wrap="none" rtlCol="0">
            <a:spAutoFit/>
          </a:bodyPr>
          <a:lstStyle/>
          <a:p>
            <a:r>
              <a:rPr lang="en-US" dirty="0"/>
              <a:t>In 1924 a constitution was written that </a:t>
            </a:r>
            <a:r>
              <a:rPr lang="en-US" dirty="0" err="1"/>
              <a:t>bs</a:t>
            </a:r>
            <a:r>
              <a:rPr lang="en-US" dirty="0"/>
              <a:t> based on socialist and democratic principals, but </a:t>
            </a:r>
          </a:p>
          <a:p>
            <a:r>
              <a:rPr lang="en-US" dirty="0"/>
              <a:t>in reality the Communist part held all the power and Lenin was dictator.</a:t>
            </a:r>
          </a:p>
          <a:p>
            <a:endParaRPr lang="en-US" dirty="0"/>
          </a:p>
          <a:p>
            <a:endParaRPr lang="en-US" dirty="0"/>
          </a:p>
          <a:p>
            <a:endParaRPr lang="en-US" dirty="0"/>
          </a:p>
          <a:p>
            <a:endParaRPr lang="en-US" dirty="0"/>
          </a:p>
          <a:p>
            <a:r>
              <a:rPr lang="en-US" dirty="0"/>
              <a:t>This went against the “dictatorship of the proletariat” (The Working Class) that Marx had promised</a:t>
            </a:r>
          </a:p>
        </p:txBody>
      </p:sp>
    </p:spTree>
    <p:extLst>
      <p:ext uri="{BB962C8B-B14F-4D97-AF65-F5344CB8AC3E}">
        <p14:creationId xmlns:p14="http://schemas.microsoft.com/office/powerpoint/2010/main" val="11827529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72553" cy="2272553"/>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66095" y="2272553"/>
            <a:ext cx="2290482" cy="2290482"/>
          </a:xfrm>
          <a:prstGeom prst="rect">
            <a:avLst/>
          </a:prstGeom>
        </p:spPr>
      </p:pic>
      <p:sp>
        <p:nvSpPr>
          <p:cNvPr id="5" name="TextBox 4"/>
          <p:cNvSpPr txBox="1"/>
          <p:nvPr/>
        </p:nvSpPr>
        <p:spPr>
          <a:xfrm>
            <a:off x="2272553" y="0"/>
            <a:ext cx="9919447" cy="646331"/>
          </a:xfrm>
          <a:prstGeom prst="rect">
            <a:avLst/>
          </a:prstGeom>
          <a:noFill/>
        </p:spPr>
        <p:txBody>
          <a:bodyPr wrap="square" rtlCol="0">
            <a:spAutoFit/>
          </a:bodyPr>
          <a:lstStyle/>
          <a:p>
            <a:r>
              <a:rPr lang="en-US" dirty="0"/>
              <a:t>Lenin had a stroke in 1922, he survived until 1924, but the incident sparked competition for heading up the communist party</a:t>
            </a:r>
          </a:p>
        </p:txBody>
      </p:sp>
      <p:sp>
        <p:nvSpPr>
          <p:cNvPr id="6" name="TextBox 5"/>
          <p:cNvSpPr txBox="1"/>
          <p:nvPr/>
        </p:nvSpPr>
        <p:spPr>
          <a:xfrm>
            <a:off x="3455895" y="1903221"/>
            <a:ext cx="7956089" cy="369332"/>
          </a:xfrm>
          <a:prstGeom prst="rect">
            <a:avLst/>
          </a:prstGeom>
          <a:noFill/>
        </p:spPr>
        <p:txBody>
          <a:bodyPr wrap="none" rtlCol="0">
            <a:spAutoFit/>
          </a:bodyPr>
          <a:lstStyle/>
          <a:p>
            <a:r>
              <a:rPr lang="en-US" dirty="0"/>
              <a:t>Two of the most notable men were </a:t>
            </a:r>
            <a:r>
              <a:rPr lang="en-US" b="1" dirty="0">
                <a:solidFill>
                  <a:schemeClr val="accent1">
                    <a:lumMod val="50000"/>
                  </a:schemeClr>
                </a:solidFill>
              </a:rPr>
              <a:t>Leon Trotsky </a:t>
            </a:r>
            <a:r>
              <a:rPr lang="en-US" dirty="0"/>
              <a:t>and </a:t>
            </a:r>
            <a:r>
              <a:rPr lang="en-US" b="1" dirty="0">
                <a:solidFill>
                  <a:srgbClr val="FF0000"/>
                </a:solidFill>
              </a:rPr>
              <a:t>Joseph Stalin (Dzhugashvili)</a:t>
            </a: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6087035" y="2272553"/>
            <a:ext cx="2290482" cy="2290482"/>
          </a:xfrm>
          <a:prstGeom prst="rect">
            <a:avLst/>
          </a:prstGeom>
        </p:spPr>
      </p:pic>
      <p:sp>
        <p:nvSpPr>
          <p:cNvPr id="8" name="TextBox 7"/>
          <p:cNvSpPr txBox="1"/>
          <p:nvPr/>
        </p:nvSpPr>
        <p:spPr>
          <a:xfrm>
            <a:off x="1" y="5096435"/>
            <a:ext cx="12192000" cy="1200329"/>
          </a:xfrm>
          <a:prstGeom prst="rect">
            <a:avLst/>
          </a:prstGeom>
          <a:noFill/>
        </p:spPr>
        <p:txBody>
          <a:bodyPr wrap="square" rtlCol="0">
            <a:spAutoFit/>
          </a:bodyPr>
          <a:lstStyle/>
          <a:p>
            <a:r>
              <a:rPr lang="en-US" dirty="0"/>
              <a:t>Stalin rose to power between 1922 and 1927.  He began as a general secretary of the Communist Party and worked behind the scenes to move his supporters into positions of power.</a:t>
            </a:r>
          </a:p>
          <a:p>
            <a:endParaRPr lang="en-US" dirty="0"/>
          </a:p>
          <a:p>
            <a:r>
              <a:rPr lang="en-US" dirty="0"/>
              <a:t>By 1928 Stalin was in total command and Trotsky was forced into exile in 1929.  </a:t>
            </a:r>
          </a:p>
        </p:txBody>
      </p:sp>
    </p:spTree>
    <p:extLst>
      <p:ext uri="{BB962C8B-B14F-4D97-AF65-F5344CB8AC3E}">
        <p14:creationId xmlns:p14="http://schemas.microsoft.com/office/powerpoint/2010/main" val="25173576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1323191" y="2627701"/>
            <a:ext cx="9597885" cy="923330"/>
          </a:xfrm>
          <a:prstGeom prst="rect">
            <a:avLst/>
          </a:prstGeom>
          <a:noFill/>
        </p:spPr>
        <p:txBody>
          <a:bodyPr wrap="none" lIns="91440" tIns="45720" rIns="91440" bIns="45720">
            <a:spAutoFit/>
          </a:bodyPr>
          <a:lstStyle/>
          <a:p>
            <a:pPr algn="ctr"/>
            <a:r>
              <a:rPr lang="en-US" sz="5400" b="1" cap="none" spc="0" dirty="0">
                <a:ln w="22225">
                  <a:solidFill>
                    <a:srgbClr val="FF0000"/>
                  </a:solidFill>
                  <a:prstDash val="solid"/>
                </a:ln>
                <a:solidFill>
                  <a:srgbClr val="FB8181"/>
                </a:solidFill>
                <a:effectLst/>
              </a:rPr>
              <a:t>Totalitarianism in Stalinist Russia</a:t>
            </a:r>
          </a:p>
        </p:txBody>
      </p:sp>
    </p:spTree>
    <p:extLst>
      <p:ext uri="{BB962C8B-B14F-4D97-AF65-F5344CB8AC3E}">
        <p14:creationId xmlns:p14="http://schemas.microsoft.com/office/powerpoint/2010/main" val="3849971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8964185" cy="923330"/>
          </a:xfrm>
          <a:prstGeom prst="rect">
            <a:avLst/>
          </a:prstGeom>
          <a:noFill/>
        </p:spPr>
        <p:txBody>
          <a:bodyPr wrap="none" lIns="91440" tIns="45720" rIns="91440" bIns="45720">
            <a:spAutoFit/>
          </a:bodyPr>
          <a:lstStyle/>
          <a:p>
            <a:pPr algn="ctr"/>
            <a:r>
              <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A Government of Total Control</a:t>
            </a:r>
          </a:p>
        </p:txBody>
      </p:sp>
      <p:sp>
        <p:nvSpPr>
          <p:cNvPr id="3" name="TextBox 2"/>
          <p:cNvSpPr txBox="1"/>
          <p:nvPr/>
        </p:nvSpPr>
        <p:spPr>
          <a:xfrm>
            <a:off x="1" y="1252025"/>
            <a:ext cx="12192000" cy="369332"/>
          </a:xfrm>
          <a:prstGeom prst="rect">
            <a:avLst/>
          </a:prstGeom>
          <a:noFill/>
        </p:spPr>
        <p:txBody>
          <a:bodyPr wrap="square" rtlCol="0">
            <a:spAutoFit/>
          </a:bodyPr>
          <a:lstStyle/>
          <a:p>
            <a:r>
              <a:rPr lang="en-US" b="1" dirty="0">
                <a:solidFill>
                  <a:schemeClr val="accent6">
                    <a:lumMod val="50000"/>
                  </a:schemeClr>
                </a:solidFill>
              </a:rPr>
              <a:t>Totalitarianism</a:t>
            </a:r>
            <a:r>
              <a:rPr lang="en-US" dirty="0">
                <a:solidFill>
                  <a:schemeClr val="accent6">
                    <a:lumMod val="50000"/>
                  </a:schemeClr>
                </a:solidFill>
              </a:rPr>
              <a:t> is a type of government that takes total, centralized, state control over every aspect of public and private life</a:t>
            </a:r>
          </a:p>
        </p:txBody>
      </p:sp>
      <p:sp>
        <p:nvSpPr>
          <p:cNvPr id="4" name="TextBox 3"/>
          <p:cNvSpPr txBox="1"/>
          <p:nvPr/>
        </p:nvSpPr>
        <p:spPr>
          <a:xfrm>
            <a:off x="0" y="2194560"/>
            <a:ext cx="12192001" cy="2308324"/>
          </a:xfrm>
          <a:prstGeom prst="rect">
            <a:avLst/>
          </a:prstGeom>
          <a:noFill/>
        </p:spPr>
        <p:txBody>
          <a:bodyPr wrap="square" rtlCol="0">
            <a:spAutoFit/>
          </a:bodyPr>
          <a:lstStyle/>
          <a:p>
            <a:r>
              <a:rPr lang="en-US" dirty="0"/>
              <a:t>Police Terror is used by dictators to force obedience and crush opposition.  </a:t>
            </a:r>
          </a:p>
          <a:p>
            <a:endParaRPr lang="en-US" dirty="0"/>
          </a:p>
          <a:p>
            <a:endParaRPr lang="en-US" dirty="0"/>
          </a:p>
          <a:p>
            <a:endParaRPr lang="en-US" dirty="0"/>
          </a:p>
          <a:p>
            <a:r>
              <a:rPr lang="en-US" dirty="0"/>
              <a:t>Indoctrination in the government’s beliefs to mold people’s minds is also used. </a:t>
            </a:r>
          </a:p>
          <a:p>
            <a:r>
              <a:rPr lang="en-US" dirty="0"/>
              <a:t> Control of Education is used to glorify the leader and their policies</a:t>
            </a:r>
          </a:p>
          <a:p>
            <a:endParaRPr lang="en-US" dirty="0"/>
          </a:p>
          <a:p>
            <a:endParaRPr lang="en-US" dirty="0"/>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r="80918" b="78166"/>
          <a:stretch/>
        </p:blipFill>
        <p:spPr>
          <a:xfrm>
            <a:off x="7441809" y="1950052"/>
            <a:ext cx="1885071" cy="2809341"/>
          </a:xfrm>
          <a:prstGeom prst="rect">
            <a:avLst/>
          </a:prstGeom>
        </p:spPr>
      </p:pic>
    </p:spTree>
    <p:extLst>
      <p:ext uri="{BB962C8B-B14F-4D97-AF65-F5344CB8AC3E}">
        <p14:creationId xmlns:p14="http://schemas.microsoft.com/office/powerpoint/2010/main" val="37115605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6850633" cy="3139321"/>
          </a:xfrm>
          <a:prstGeom prst="rect">
            <a:avLst/>
          </a:prstGeom>
        </p:spPr>
        <p:txBody>
          <a:bodyPr wrap="square">
            <a:spAutoFit/>
          </a:bodyPr>
          <a:lstStyle/>
          <a:p>
            <a:r>
              <a:rPr lang="en-US" dirty="0"/>
              <a:t>Propaganda and Censorship also help control what people think and do. </a:t>
            </a:r>
          </a:p>
          <a:p>
            <a:endParaRPr lang="en-US" dirty="0"/>
          </a:p>
          <a:p>
            <a:endParaRPr lang="en-US" dirty="0"/>
          </a:p>
          <a:p>
            <a:endParaRPr lang="en-US" dirty="0"/>
          </a:p>
          <a:p>
            <a:endParaRPr lang="en-US" dirty="0"/>
          </a:p>
          <a:p>
            <a:endParaRPr lang="en-US" dirty="0"/>
          </a:p>
          <a:p>
            <a:endParaRPr lang="en-US" dirty="0"/>
          </a:p>
          <a:p>
            <a:endParaRPr lang="en-US" dirty="0"/>
          </a:p>
          <a:p>
            <a:r>
              <a:rPr lang="en-US" dirty="0"/>
              <a:t> Propaganda spreads incomplete or biased information and censorship allows government control of all mass media.  </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0633" y="0"/>
            <a:ext cx="2526657" cy="3651020"/>
          </a:xfrm>
          <a:prstGeom prst="rect">
            <a:avLst/>
          </a:prstGeom>
        </p:spPr>
      </p:pic>
      <p:sp>
        <p:nvSpPr>
          <p:cNvPr id="4" name="TextBox 3"/>
          <p:cNvSpPr txBox="1"/>
          <p:nvPr/>
        </p:nvSpPr>
        <p:spPr>
          <a:xfrm>
            <a:off x="4797084" y="4586068"/>
            <a:ext cx="5861538" cy="923330"/>
          </a:xfrm>
          <a:prstGeom prst="rect">
            <a:avLst/>
          </a:prstGeom>
          <a:noFill/>
        </p:spPr>
        <p:txBody>
          <a:bodyPr wrap="square" rtlCol="0">
            <a:spAutoFit/>
          </a:bodyPr>
          <a:lstStyle/>
          <a:p>
            <a:r>
              <a:rPr lang="en-US" dirty="0"/>
              <a:t>Religious or Ethnic persecution also often happens when “enemies of the state” are created to blame for things that go wrong</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36" y="3574101"/>
            <a:ext cx="4670473" cy="3288573"/>
          </a:xfrm>
          <a:prstGeom prst="rect">
            <a:avLst/>
          </a:prstGeom>
        </p:spPr>
      </p:pic>
    </p:spTree>
    <p:extLst>
      <p:ext uri="{BB962C8B-B14F-4D97-AF65-F5344CB8AC3E}">
        <p14:creationId xmlns:p14="http://schemas.microsoft.com/office/powerpoint/2010/main" val="167872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10608" y="1111347"/>
            <a:ext cx="4368703" cy="2968283"/>
          </a:xfrm>
          <a:prstGeom prst="rect">
            <a:avLst/>
          </a:prstGeom>
        </p:spPr>
      </p:pic>
      <p:sp>
        <p:nvSpPr>
          <p:cNvPr id="2" name="Rectangle 1"/>
          <p:cNvSpPr/>
          <p:nvPr/>
        </p:nvSpPr>
        <p:spPr>
          <a:xfrm>
            <a:off x="0" y="0"/>
            <a:ext cx="12191999" cy="923330"/>
          </a:xfrm>
          <a:prstGeom prst="rect">
            <a:avLst/>
          </a:prstGeom>
          <a:noFill/>
        </p:spPr>
        <p:txBody>
          <a:bodyPr wrap="squar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Stalin Builds a Totalitarian State</a:t>
            </a:r>
          </a:p>
        </p:txBody>
      </p:sp>
      <p:sp>
        <p:nvSpPr>
          <p:cNvPr id="3" name="TextBox 2"/>
          <p:cNvSpPr txBox="1"/>
          <p:nvPr/>
        </p:nvSpPr>
        <p:spPr>
          <a:xfrm>
            <a:off x="1" y="1280160"/>
            <a:ext cx="12192000" cy="3693319"/>
          </a:xfrm>
          <a:prstGeom prst="rect">
            <a:avLst/>
          </a:prstGeom>
          <a:noFill/>
        </p:spPr>
        <p:txBody>
          <a:bodyPr wrap="square" rtlCol="0">
            <a:spAutoFit/>
          </a:bodyPr>
          <a:lstStyle/>
          <a:p>
            <a:r>
              <a:rPr lang="en-US" dirty="0"/>
              <a:t>Stalin built a police state that used Secret Police with tanks and armored cars to stop riots</a:t>
            </a:r>
          </a:p>
          <a:p>
            <a:endParaRPr lang="en-US" dirty="0"/>
          </a:p>
          <a:p>
            <a:endParaRPr lang="en-US" dirty="0"/>
          </a:p>
          <a:p>
            <a:r>
              <a:rPr lang="en-US" dirty="0"/>
              <a:t>They monitored phone lines, read mail, and planted informers everywhere.</a:t>
            </a:r>
          </a:p>
          <a:p>
            <a:r>
              <a:rPr lang="en-US" dirty="0"/>
              <a:t>Millions of “traitors” were rounded up and executed.</a:t>
            </a:r>
          </a:p>
          <a:p>
            <a:endParaRPr lang="en-US" dirty="0"/>
          </a:p>
          <a:p>
            <a:endParaRPr lang="en-US" dirty="0"/>
          </a:p>
          <a:p>
            <a:endParaRPr lang="en-US" dirty="0"/>
          </a:p>
          <a:p>
            <a:endParaRPr lang="en-US" dirty="0"/>
          </a:p>
          <a:p>
            <a:endParaRPr lang="en-US" dirty="0"/>
          </a:p>
          <a:p>
            <a:r>
              <a:rPr lang="en-US" dirty="0"/>
              <a:t>In 1934 Stalin turned against some fellow Communists and in 1937 he launched the </a:t>
            </a:r>
            <a:r>
              <a:rPr lang="en-US" b="1" dirty="0">
                <a:solidFill>
                  <a:srgbClr val="FF0000"/>
                </a:solidFill>
              </a:rPr>
              <a:t>Great Purge </a:t>
            </a:r>
            <a:r>
              <a:rPr lang="en-US" dirty="0"/>
              <a:t>directed at eliminating anyone who threatened his power.  By the time it ended in 1938 between 8,000,000 and 13,000,000 people were dead.  These people were primarily old Bolsheviks who had helped stage the 1917 revolution.</a:t>
            </a:r>
            <a:endParaRPr lang="en-US" b="1" dirty="0">
              <a:solidFill>
                <a:srgbClr val="FF0000"/>
              </a:solidFill>
            </a:endParaRPr>
          </a:p>
        </p:txBody>
      </p:sp>
    </p:spTree>
    <p:extLst>
      <p:ext uri="{BB962C8B-B14F-4D97-AF65-F5344CB8AC3E}">
        <p14:creationId xmlns:p14="http://schemas.microsoft.com/office/powerpoint/2010/main" val="27706374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8182113" cy="923330"/>
          </a:xfrm>
          <a:prstGeom prst="rect">
            <a:avLst/>
          </a:prstGeom>
          <a:noFill/>
        </p:spPr>
        <p:txBody>
          <a:bodyPr wrap="none" lIns="91440" tIns="45720" rIns="91440" bIns="45720">
            <a:spAutoFit/>
          </a:bodyPr>
          <a:lstStyle/>
          <a:p>
            <a:pPr algn="ctr"/>
            <a:r>
              <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Propaganda and Censorship</a:t>
            </a:r>
          </a:p>
        </p:txBody>
      </p:sp>
      <p:sp>
        <p:nvSpPr>
          <p:cNvPr id="3" name="TextBox 2"/>
          <p:cNvSpPr txBox="1"/>
          <p:nvPr/>
        </p:nvSpPr>
        <p:spPr>
          <a:xfrm>
            <a:off x="0" y="1322363"/>
            <a:ext cx="12192000" cy="1477328"/>
          </a:xfrm>
          <a:prstGeom prst="rect">
            <a:avLst/>
          </a:prstGeom>
          <a:noFill/>
        </p:spPr>
        <p:txBody>
          <a:bodyPr wrap="square" rtlCol="0">
            <a:spAutoFit/>
          </a:bodyPr>
          <a:lstStyle/>
          <a:p>
            <a:r>
              <a:rPr lang="en-US" dirty="0"/>
              <a:t>Stalin’s government controlled all newspapers, movies, radio, and other sources of information. </a:t>
            </a:r>
          </a:p>
          <a:p>
            <a:endParaRPr lang="en-US" dirty="0"/>
          </a:p>
          <a:p>
            <a:r>
              <a:rPr lang="en-US" dirty="0"/>
              <a:t>Anyone who did not conform to the views of the state was censored.  </a:t>
            </a:r>
          </a:p>
          <a:p>
            <a:endParaRPr lang="en-US" dirty="0"/>
          </a:p>
          <a:p>
            <a:r>
              <a:rPr lang="en-US" dirty="0"/>
              <a:t>Achievements of communism, Stalin, and his economic program were glorified on state radio and news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62333" y="2799691"/>
            <a:ext cx="5341987" cy="371357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630" y="2799691"/>
            <a:ext cx="5341987" cy="3710946"/>
          </a:xfrm>
          <a:prstGeom prst="rect">
            <a:avLst/>
          </a:prstGeom>
        </p:spPr>
      </p:pic>
    </p:spTree>
    <p:extLst>
      <p:ext uri="{BB962C8B-B14F-4D97-AF65-F5344CB8AC3E}">
        <p14:creationId xmlns:p14="http://schemas.microsoft.com/office/powerpoint/2010/main" val="15555641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8352095"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Education and Indoctrination</a:t>
            </a:r>
          </a:p>
        </p:txBody>
      </p:sp>
      <p:sp>
        <p:nvSpPr>
          <p:cNvPr id="3" name="TextBox 2"/>
          <p:cNvSpPr txBox="1"/>
          <p:nvPr/>
        </p:nvSpPr>
        <p:spPr>
          <a:xfrm>
            <a:off x="0" y="1237957"/>
            <a:ext cx="5627077" cy="4801314"/>
          </a:xfrm>
          <a:prstGeom prst="rect">
            <a:avLst/>
          </a:prstGeom>
          <a:noFill/>
        </p:spPr>
        <p:txBody>
          <a:bodyPr wrap="square" rtlCol="0">
            <a:spAutoFit/>
          </a:bodyPr>
          <a:lstStyle/>
          <a:p>
            <a:r>
              <a:rPr lang="en-US" dirty="0"/>
              <a:t>Under Stalin the government controlled all education from nursery school through universities. </a:t>
            </a:r>
          </a:p>
          <a:p>
            <a:endParaRPr lang="en-US" dirty="0"/>
          </a:p>
          <a:p>
            <a:r>
              <a:rPr lang="en-US" dirty="0"/>
              <a:t>School children learned the virtues of the Communist Party</a:t>
            </a:r>
          </a:p>
          <a:p>
            <a:endParaRPr lang="en-US" dirty="0"/>
          </a:p>
          <a:p>
            <a:r>
              <a:rPr lang="en-US" dirty="0"/>
              <a:t>Professors and students who questioned the Party’s interpretation of history or science risked their jobs and their freedom</a:t>
            </a:r>
          </a:p>
          <a:p>
            <a:endParaRPr lang="en-US" dirty="0"/>
          </a:p>
          <a:p>
            <a:r>
              <a:rPr lang="en-US" dirty="0"/>
              <a:t>Party leaders lectured workers and peasants on the ideals of communism and stressed the importance of sacrifice and hard work to build the Communist State.  </a:t>
            </a:r>
          </a:p>
          <a:p>
            <a:endParaRPr lang="en-US" dirty="0"/>
          </a:p>
          <a:p>
            <a:endParaRPr lang="en-US" dirty="0"/>
          </a:p>
          <a:p>
            <a:r>
              <a:rPr lang="en-US" dirty="0"/>
              <a:t>State supported youth groups trained future Party members.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38313" y="1029520"/>
            <a:ext cx="5589563" cy="332579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2048" y="3638614"/>
            <a:ext cx="3490645" cy="302748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06534" y="4355310"/>
            <a:ext cx="2857500" cy="2019300"/>
          </a:xfrm>
          <a:prstGeom prst="rect">
            <a:avLst/>
          </a:prstGeom>
        </p:spPr>
      </p:pic>
    </p:spTree>
    <p:extLst>
      <p:ext uri="{BB962C8B-B14F-4D97-AF65-F5344CB8AC3E}">
        <p14:creationId xmlns:p14="http://schemas.microsoft.com/office/powerpoint/2010/main" val="28326130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0" y="0"/>
            <a:ext cx="6310446"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chemeClr val="accent3"/>
                </a:solidFill>
                <a:effectLst/>
              </a:rPr>
              <a:t>Religious Persecution</a:t>
            </a:r>
          </a:p>
        </p:txBody>
      </p:sp>
      <p:sp>
        <p:nvSpPr>
          <p:cNvPr id="3" name="TextBox 2"/>
          <p:cNvSpPr txBox="1"/>
          <p:nvPr/>
        </p:nvSpPr>
        <p:spPr>
          <a:xfrm>
            <a:off x="0" y="1392702"/>
            <a:ext cx="8961121" cy="4524315"/>
          </a:xfrm>
          <a:prstGeom prst="rect">
            <a:avLst/>
          </a:prstGeom>
          <a:noFill/>
        </p:spPr>
        <p:txBody>
          <a:bodyPr wrap="square" rtlCol="0">
            <a:spAutoFit/>
          </a:bodyPr>
          <a:lstStyle/>
          <a:p>
            <a:r>
              <a:rPr lang="en-US" b="1" dirty="0">
                <a:solidFill>
                  <a:schemeClr val="bg1"/>
                </a:solidFill>
              </a:rPr>
              <a:t>Communists wanted to replace religious teachings with the ideals of communism.</a:t>
            </a:r>
          </a:p>
          <a:p>
            <a:endParaRPr lang="en-US" b="1" dirty="0">
              <a:solidFill>
                <a:schemeClr val="bg1"/>
              </a:solidFill>
            </a:endParaRPr>
          </a:p>
          <a:p>
            <a:r>
              <a:rPr lang="en-US" b="1" dirty="0">
                <a:solidFill>
                  <a:schemeClr val="bg1"/>
                </a:solidFill>
              </a:rPr>
              <a:t>Under Stalin, the government, and the League of the Militant Godless spread propaganda attacking religion. </a:t>
            </a:r>
          </a:p>
          <a:p>
            <a:endParaRPr lang="en-US" b="1" dirty="0">
              <a:solidFill>
                <a:schemeClr val="bg1"/>
              </a:solidFill>
            </a:endParaRPr>
          </a:p>
          <a:p>
            <a:r>
              <a:rPr lang="en-US" b="1" dirty="0">
                <a:solidFill>
                  <a:schemeClr val="bg1"/>
                </a:solidFill>
              </a:rPr>
              <a:t>“Museums of Atheism” displayed exhibits to show that religious beliefs were just superstition.</a:t>
            </a:r>
          </a:p>
          <a:p>
            <a:endParaRPr lang="en-US" b="1" dirty="0">
              <a:solidFill>
                <a:schemeClr val="bg1"/>
              </a:solidFill>
            </a:endParaRPr>
          </a:p>
          <a:p>
            <a:endParaRPr lang="en-US" b="1" dirty="0">
              <a:solidFill>
                <a:schemeClr val="bg1"/>
              </a:solidFill>
            </a:endParaRPr>
          </a:p>
          <a:p>
            <a:endParaRPr lang="en-US" b="1" dirty="0">
              <a:solidFill>
                <a:schemeClr val="bg1"/>
              </a:solidFill>
            </a:endParaRPr>
          </a:p>
          <a:p>
            <a:endParaRPr lang="en-US" b="1" dirty="0">
              <a:solidFill>
                <a:schemeClr val="bg1"/>
              </a:solidFill>
            </a:endParaRPr>
          </a:p>
          <a:p>
            <a:endParaRPr lang="en-US" b="1" dirty="0">
              <a:solidFill>
                <a:schemeClr val="bg1"/>
              </a:solidFill>
            </a:endParaRPr>
          </a:p>
          <a:p>
            <a:endParaRPr lang="en-US" b="1" dirty="0">
              <a:solidFill>
                <a:schemeClr val="bg1"/>
              </a:solidFill>
            </a:endParaRPr>
          </a:p>
          <a:p>
            <a:r>
              <a:rPr lang="en-US" b="1" dirty="0">
                <a:solidFill>
                  <a:schemeClr val="bg1"/>
                </a:solidFill>
              </a:rPr>
              <a:t>The Russian Orthodox Church was the main target of </a:t>
            </a:r>
          </a:p>
          <a:p>
            <a:r>
              <a:rPr lang="en-US" b="1" dirty="0">
                <a:solidFill>
                  <a:schemeClr val="bg1"/>
                </a:solidFill>
              </a:rPr>
              <a:t>persecution. The police destroyed churches and synagogues</a:t>
            </a:r>
          </a:p>
          <a:p>
            <a:r>
              <a:rPr lang="en-US" b="1" dirty="0">
                <a:solidFill>
                  <a:schemeClr val="bg1"/>
                </a:solidFill>
              </a:rPr>
              <a:t>and sent their leaders to prison or killed them.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93833" y="732898"/>
            <a:ext cx="3498167" cy="351692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1821" y="3590016"/>
            <a:ext cx="4152314" cy="3166139"/>
          </a:xfrm>
          <a:prstGeom prst="rect">
            <a:avLst/>
          </a:prstGeom>
        </p:spPr>
      </p:pic>
    </p:spTree>
    <p:extLst>
      <p:ext uri="{BB962C8B-B14F-4D97-AF65-F5344CB8AC3E}">
        <p14:creationId xmlns:p14="http://schemas.microsoft.com/office/powerpoint/2010/main" val="6651660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23330"/>
          </a:xfrm>
          <a:prstGeom prst="rect">
            <a:avLst/>
          </a:prstGeom>
          <a:noFill/>
        </p:spPr>
        <p:txBody>
          <a:bodyPr wrap="square" lIns="91440" tIns="45720" rIns="91440" bIns="45720">
            <a:spAutoFit/>
          </a:bodyPr>
          <a:lstStyle/>
          <a:p>
            <a:pPr algn="ctr"/>
            <a:r>
              <a:rPr lang="en-US" sz="54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Stalin Seizes Control of the Economy</a:t>
            </a:r>
            <a:endParaRPr lang="en-US"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
        <p:nvSpPr>
          <p:cNvPr id="3" name="TextBox 2"/>
          <p:cNvSpPr txBox="1"/>
          <p:nvPr/>
        </p:nvSpPr>
        <p:spPr>
          <a:xfrm>
            <a:off x="287383" y="1280160"/>
            <a:ext cx="9151672" cy="369332"/>
          </a:xfrm>
          <a:prstGeom prst="rect">
            <a:avLst/>
          </a:prstGeom>
          <a:noFill/>
        </p:spPr>
        <p:txBody>
          <a:bodyPr wrap="none" rtlCol="0">
            <a:spAutoFit/>
          </a:bodyPr>
          <a:lstStyle/>
          <a:p>
            <a:r>
              <a:rPr lang="en-US" dirty="0"/>
              <a:t>1928 – </a:t>
            </a:r>
            <a:r>
              <a:rPr lang="en-US" b="1" dirty="0">
                <a:solidFill>
                  <a:srgbClr val="C00000"/>
                </a:solidFill>
              </a:rPr>
              <a:t>Command Economy </a:t>
            </a:r>
            <a:r>
              <a:rPr lang="en-US" dirty="0"/>
              <a:t>– a system in which the government makes all economic decisions.  </a:t>
            </a:r>
          </a:p>
        </p:txBody>
      </p:sp>
      <p:sp>
        <p:nvSpPr>
          <p:cNvPr id="4" name="TextBox 3"/>
          <p:cNvSpPr txBox="1"/>
          <p:nvPr/>
        </p:nvSpPr>
        <p:spPr>
          <a:xfrm>
            <a:off x="1" y="2063931"/>
            <a:ext cx="6740433" cy="3139321"/>
          </a:xfrm>
          <a:prstGeom prst="rect">
            <a:avLst/>
          </a:prstGeom>
          <a:noFill/>
        </p:spPr>
        <p:txBody>
          <a:bodyPr wrap="square" rtlCol="0">
            <a:spAutoFit/>
          </a:bodyPr>
          <a:lstStyle/>
          <a:p>
            <a:r>
              <a:rPr lang="en-US" dirty="0"/>
              <a:t>Stalin outlined the first of several </a:t>
            </a:r>
            <a:r>
              <a:rPr lang="en-US" b="1" dirty="0">
                <a:solidFill>
                  <a:srgbClr val="C00000"/>
                </a:solidFill>
              </a:rPr>
              <a:t>Five-Year Plans </a:t>
            </a:r>
            <a:r>
              <a:rPr lang="en-US" dirty="0"/>
              <a:t>for the development of the Soviet Union’s economy.  </a:t>
            </a:r>
          </a:p>
          <a:p>
            <a:endParaRPr lang="en-US" b="1" dirty="0">
              <a:solidFill>
                <a:srgbClr val="C00000"/>
              </a:solidFill>
            </a:endParaRPr>
          </a:p>
          <a:p>
            <a:endParaRPr lang="en-US" b="1" dirty="0">
              <a:solidFill>
                <a:srgbClr val="C00000"/>
              </a:solidFill>
            </a:endParaRPr>
          </a:p>
          <a:p>
            <a:r>
              <a:rPr lang="en-US" dirty="0"/>
              <a:t>They set impossibly high goals to increase the output of steal, coal, oil, and electricity, and to make sure they made these goals, the people of the USSR faced severe shortages in housing, food, clothing, and other necessary items.</a:t>
            </a:r>
          </a:p>
          <a:p>
            <a:endParaRPr lang="en-US" dirty="0"/>
          </a:p>
          <a:p>
            <a:endParaRPr lang="en-US" dirty="0"/>
          </a:p>
          <a:p>
            <a:r>
              <a:rPr lang="en-US" dirty="0"/>
              <a:t>However, the USSR made huge gains during the first 2 Five-Year Plans.</a:t>
            </a: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4071" t="13782" r="5217"/>
          <a:stretch/>
        </p:blipFill>
        <p:spPr>
          <a:xfrm>
            <a:off x="6740434" y="1649492"/>
            <a:ext cx="5042262" cy="5053523"/>
          </a:xfrm>
          <a:prstGeom prst="rect">
            <a:avLst/>
          </a:prstGeom>
        </p:spPr>
      </p:pic>
    </p:spTree>
    <p:extLst>
      <p:ext uri="{BB962C8B-B14F-4D97-AF65-F5344CB8AC3E}">
        <p14:creationId xmlns:p14="http://schemas.microsoft.com/office/powerpoint/2010/main" val="25010872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496389"/>
            <a:ext cx="12192000" cy="646331"/>
          </a:xfrm>
          <a:prstGeom prst="rect">
            <a:avLst/>
          </a:prstGeom>
          <a:noFill/>
        </p:spPr>
        <p:txBody>
          <a:bodyPr wrap="square" rtlCol="0">
            <a:spAutoFit/>
          </a:bodyPr>
          <a:lstStyle/>
          <a:p>
            <a:r>
              <a:rPr lang="en-US" dirty="0"/>
              <a:t>Next, the government seized 25 million privately owned farms and combined them </a:t>
            </a:r>
            <a:r>
              <a:rPr lang="en-US" dirty="0" err="1"/>
              <a:t>int</a:t>
            </a:r>
            <a:r>
              <a:rPr lang="en-US" dirty="0"/>
              <a:t> large, government owned farms called</a:t>
            </a:r>
          </a:p>
          <a:p>
            <a:r>
              <a:rPr lang="en-US" dirty="0"/>
              <a:t>Collective Farms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2115" y="819554"/>
            <a:ext cx="4248422" cy="2852955"/>
          </a:xfrm>
          <a:prstGeom prst="rect">
            <a:avLst/>
          </a:prstGeom>
        </p:spPr>
      </p:pic>
      <p:sp>
        <p:nvSpPr>
          <p:cNvPr id="4" name="TextBox 3"/>
          <p:cNvSpPr txBox="1"/>
          <p:nvPr/>
        </p:nvSpPr>
        <p:spPr>
          <a:xfrm>
            <a:off x="130629" y="4376057"/>
            <a:ext cx="8530045" cy="1477328"/>
          </a:xfrm>
          <a:prstGeom prst="rect">
            <a:avLst/>
          </a:prstGeom>
          <a:noFill/>
        </p:spPr>
        <p:txBody>
          <a:bodyPr wrap="square" rtlCol="0">
            <a:spAutoFit/>
          </a:bodyPr>
          <a:lstStyle/>
          <a:p>
            <a:r>
              <a:rPr lang="en-US" dirty="0"/>
              <a:t>Hundreds of families worked on these farms producing food for the state.  </a:t>
            </a:r>
          </a:p>
          <a:p>
            <a:endParaRPr lang="en-US" dirty="0"/>
          </a:p>
          <a:p>
            <a:endParaRPr lang="en-US" dirty="0"/>
          </a:p>
          <a:p>
            <a:r>
              <a:rPr lang="en-US" dirty="0"/>
              <a:t>Resistance among Kulaks (Wealthy peasants) was very high, so Stalin decided to get rid of them.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60674" y="4136839"/>
            <a:ext cx="3566162" cy="2734058"/>
          </a:xfrm>
          <a:prstGeom prst="rect">
            <a:avLst/>
          </a:prstGeom>
        </p:spPr>
      </p:pic>
    </p:spTree>
    <p:extLst>
      <p:ext uri="{BB962C8B-B14F-4D97-AF65-F5344CB8AC3E}">
        <p14:creationId xmlns:p14="http://schemas.microsoft.com/office/powerpoint/2010/main" val="5869540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3509" y="483326"/>
            <a:ext cx="9849299" cy="1477328"/>
          </a:xfrm>
          <a:prstGeom prst="rect">
            <a:avLst/>
          </a:prstGeom>
          <a:noFill/>
        </p:spPr>
        <p:txBody>
          <a:bodyPr wrap="none" rtlCol="0">
            <a:spAutoFit/>
          </a:bodyPr>
          <a:lstStyle/>
          <a:p>
            <a:r>
              <a:rPr lang="en-US" dirty="0"/>
              <a:t>Peasants fought the government’s attempts to take their land by killing livestock and destroying crops.  </a:t>
            </a:r>
          </a:p>
          <a:p>
            <a:endParaRPr lang="en-US" dirty="0"/>
          </a:p>
          <a:p>
            <a:r>
              <a:rPr lang="en-US" dirty="0"/>
              <a:t>Between 5 – 10 million peasants died as a result of Stalin’s Agricultural Revolution.</a:t>
            </a:r>
          </a:p>
          <a:p>
            <a:endParaRPr lang="en-US" dirty="0"/>
          </a:p>
          <a:p>
            <a:r>
              <a:rPr lang="en-US" dirty="0"/>
              <a:t>By 1938 90% of all peasants lived on collective farms.</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10636" y="1650492"/>
            <a:ext cx="5862610" cy="3933216"/>
          </a:xfrm>
          <a:prstGeom prst="rect">
            <a:avLst/>
          </a:prstGeom>
        </p:spPr>
      </p:pic>
      <p:sp>
        <p:nvSpPr>
          <p:cNvPr id="4" name="TextBox 3"/>
          <p:cNvSpPr txBox="1"/>
          <p:nvPr/>
        </p:nvSpPr>
        <p:spPr>
          <a:xfrm>
            <a:off x="313509" y="6165669"/>
            <a:ext cx="11756571" cy="646331"/>
          </a:xfrm>
          <a:prstGeom prst="rect">
            <a:avLst/>
          </a:prstGeom>
          <a:noFill/>
        </p:spPr>
        <p:txBody>
          <a:bodyPr wrap="square" rtlCol="0">
            <a:spAutoFit/>
          </a:bodyPr>
          <a:lstStyle/>
          <a:p>
            <a:r>
              <a:rPr lang="en-US" dirty="0"/>
              <a:t>Where farming was more difficult, State Farms, run like factories grew wheat and the workers there got wages instead of shares in the profit</a:t>
            </a:r>
          </a:p>
        </p:txBody>
      </p:sp>
    </p:spTree>
    <p:extLst>
      <p:ext uri="{BB962C8B-B14F-4D97-AF65-F5344CB8AC3E}">
        <p14:creationId xmlns:p14="http://schemas.microsoft.com/office/powerpoint/2010/main" val="10947615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08867" y="0"/>
            <a:ext cx="6348149"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Daily Life Under Stalin</a:t>
            </a:r>
          </a:p>
        </p:txBody>
      </p:sp>
      <p:sp>
        <p:nvSpPr>
          <p:cNvPr id="4" name="TextBox 3"/>
          <p:cNvSpPr txBox="1"/>
          <p:nvPr/>
        </p:nvSpPr>
        <p:spPr>
          <a:xfrm>
            <a:off x="-6529" y="738664"/>
            <a:ext cx="12178940" cy="369332"/>
          </a:xfrm>
          <a:prstGeom prst="rect">
            <a:avLst/>
          </a:prstGeom>
          <a:noFill/>
        </p:spPr>
        <p:txBody>
          <a:bodyPr wrap="square" rtlCol="0">
            <a:spAutoFit/>
          </a:bodyPr>
          <a:lstStyle/>
          <a:p>
            <a:r>
              <a:rPr lang="en-US" dirty="0"/>
              <a:t>Demand for skilled workers in Stalin’s new factories and farms required that more and more people received an education</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60" y="1107996"/>
            <a:ext cx="12178940" cy="3542381"/>
          </a:xfrm>
          <a:prstGeom prst="rect">
            <a:avLst/>
          </a:prstGeom>
        </p:spPr>
      </p:pic>
      <p:sp>
        <p:nvSpPr>
          <p:cNvPr id="6" name="TextBox 5"/>
          <p:cNvSpPr txBox="1"/>
          <p:nvPr/>
        </p:nvSpPr>
        <p:spPr>
          <a:xfrm>
            <a:off x="-19589" y="4650377"/>
            <a:ext cx="12192000" cy="2308324"/>
          </a:xfrm>
          <a:prstGeom prst="rect">
            <a:avLst/>
          </a:prstGeom>
          <a:noFill/>
        </p:spPr>
        <p:txBody>
          <a:bodyPr wrap="square" rtlCol="0">
            <a:spAutoFit/>
          </a:bodyPr>
          <a:lstStyle/>
          <a:p>
            <a:r>
              <a:rPr lang="en-US" dirty="0"/>
              <a:t>Women gained rights under the new Soviet society when the Bolshevik government declared men and women equal in 1917.</a:t>
            </a:r>
          </a:p>
          <a:p>
            <a:endParaRPr lang="en-US" dirty="0"/>
          </a:p>
          <a:p>
            <a:r>
              <a:rPr lang="en-US" dirty="0"/>
              <a:t>Under the 5 year plans, women were forced into the labor force and child care was provided by the state.  </a:t>
            </a:r>
          </a:p>
          <a:p>
            <a:endParaRPr lang="en-US" dirty="0"/>
          </a:p>
          <a:p>
            <a:r>
              <a:rPr lang="en-US" dirty="0"/>
              <a:t>Women did have access to education and jobs in science and medicine and by 1950  75% of Soviet Doctors were women.  </a:t>
            </a:r>
          </a:p>
          <a:p>
            <a:endParaRPr lang="en-US" dirty="0"/>
          </a:p>
          <a:p>
            <a:r>
              <a:rPr lang="en-US" dirty="0"/>
              <a:t>Women were also responsible for providing future generations of loyal communists and Motherhood was considered a patriotic duty.</a:t>
            </a:r>
          </a:p>
        </p:txBody>
      </p:sp>
    </p:spTree>
    <p:extLst>
      <p:ext uri="{BB962C8B-B14F-4D97-AF65-F5344CB8AC3E}">
        <p14:creationId xmlns:p14="http://schemas.microsoft.com/office/powerpoint/2010/main" val="6087884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2423656" y="210067"/>
            <a:ext cx="7204024" cy="923330"/>
          </a:xfrm>
          <a:prstGeom prst="rect">
            <a:avLst/>
          </a:prstGeom>
          <a:noFill/>
        </p:spPr>
        <p:txBody>
          <a:bodyPr wrap="none" lIns="91440" tIns="45720" rIns="91440" bIns="45720">
            <a:spAutoFit/>
          </a:bodyPr>
          <a:lstStyle/>
          <a:p>
            <a:pPr algn="ctr"/>
            <a:r>
              <a:rPr lang="en-US" sz="5400" b="1" cap="none" spc="0" dirty="0">
                <a:ln>
                  <a:solidFill>
                    <a:srgbClr val="002060"/>
                  </a:solidFill>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Imperial China Collapses</a:t>
            </a:r>
          </a:p>
        </p:txBody>
      </p:sp>
    </p:spTree>
    <p:extLst>
      <p:ext uri="{BB962C8B-B14F-4D97-AF65-F5344CB8AC3E}">
        <p14:creationId xmlns:p14="http://schemas.microsoft.com/office/powerpoint/2010/main" val="22573822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23330"/>
          </a:xfrm>
          <a:prstGeom prst="rect">
            <a:avLst/>
          </a:prstGeom>
          <a:noFill/>
        </p:spPr>
        <p:txBody>
          <a:bodyPr wrap="square" lIns="91440" tIns="45720" rIns="91440" bIns="45720">
            <a:spAutoFit/>
          </a:bodyPr>
          <a:lstStyle/>
          <a:p>
            <a:pPr algn="ctr"/>
            <a:r>
              <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Nationalists Overthrow the Qing Dynasty</a:t>
            </a:r>
          </a:p>
        </p:txBody>
      </p:sp>
      <p:sp>
        <p:nvSpPr>
          <p:cNvPr id="3" name="TextBox 2"/>
          <p:cNvSpPr txBox="1"/>
          <p:nvPr/>
        </p:nvSpPr>
        <p:spPr>
          <a:xfrm>
            <a:off x="692331" y="1201783"/>
            <a:ext cx="6460295" cy="369332"/>
          </a:xfrm>
          <a:prstGeom prst="rect">
            <a:avLst/>
          </a:prstGeom>
          <a:noFill/>
        </p:spPr>
        <p:txBody>
          <a:bodyPr wrap="none" rtlCol="0">
            <a:spAutoFit/>
          </a:bodyPr>
          <a:lstStyle/>
          <a:p>
            <a:r>
              <a:rPr lang="en-US" dirty="0"/>
              <a:t>Many people felt that China needed to industrialize and modernize</a:t>
            </a:r>
          </a:p>
        </p:txBody>
      </p:sp>
      <p:sp>
        <p:nvSpPr>
          <p:cNvPr id="4" name="TextBox 3"/>
          <p:cNvSpPr txBox="1"/>
          <p:nvPr/>
        </p:nvSpPr>
        <p:spPr>
          <a:xfrm>
            <a:off x="0" y="1849568"/>
            <a:ext cx="9870523" cy="369332"/>
          </a:xfrm>
          <a:prstGeom prst="rect">
            <a:avLst/>
          </a:prstGeom>
          <a:noFill/>
        </p:spPr>
        <p:txBody>
          <a:bodyPr wrap="none" rtlCol="0">
            <a:spAutoFit/>
          </a:bodyPr>
          <a:lstStyle/>
          <a:p>
            <a:r>
              <a:rPr lang="en-US" dirty="0"/>
              <a:t>One of the groups pushing for modernization was the </a:t>
            </a:r>
            <a:r>
              <a:rPr lang="en-US" b="1" dirty="0">
                <a:solidFill>
                  <a:srgbClr val="002060"/>
                </a:solidFill>
              </a:rPr>
              <a:t>Kuomintang </a:t>
            </a:r>
            <a:r>
              <a:rPr lang="en-US" dirty="0"/>
              <a:t>(Nationalist Party) led by </a:t>
            </a:r>
            <a:r>
              <a:rPr lang="en-US" b="1" dirty="0">
                <a:solidFill>
                  <a:srgbClr val="002060"/>
                </a:solidFill>
              </a:rPr>
              <a:t>Sun </a:t>
            </a:r>
            <a:r>
              <a:rPr lang="en-US" b="1" dirty="0" err="1">
                <a:solidFill>
                  <a:srgbClr val="002060"/>
                </a:solidFill>
              </a:rPr>
              <a:t>Yixian</a:t>
            </a:r>
            <a:endParaRPr lang="en-US" b="1" dirty="0">
              <a:solidFill>
                <a:srgbClr val="002060"/>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52783" y="2218900"/>
            <a:ext cx="3627859" cy="5008432"/>
          </a:xfrm>
          <a:prstGeom prst="rect">
            <a:avLst/>
          </a:prstGeom>
        </p:spPr>
      </p:pic>
      <p:sp>
        <p:nvSpPr>
          <p:cNvPr id="6" name="TextBox 5"/>
          <p:cNvSpPr txBox="1"/>
          <p:nvPr/>
        </p:nvSpPr>
        <p:spPr>
          <a:xfrm>
            <a:off x="222069" y="3788229"/>
            <a:ext cx="8481361" cy="646331"/>
          </a:xfrm>
          <a:prstGeom prst="rect">
            <a:avLst/>
          </a:prstGeom>
          <a:noFill/>
        </p:spPr>
        <p:txBody>
          <a:bodyPr wrap="none" rtlCol="0">
            <a:spAutoFit/>
          </a:bodyPr>
          <a:lstStyle/>
          <a:p>
            <a:r>
              <a:rPr lang="en-US" dirty="0"/>
              <a:t>In 1911 the Revolutionary Alliance had overthrown the last emperor of the Qing Dynasty</a:t>
            </a:r>
          </a:p>
          <a:p>
            <a:r>
              <a:rPr lang="en-US" dirty="0"/>
              <a:t>and ended a dynasty that had been in existence since 1644</a:t>
            </a:r>
          </a:p>
        </p:txBody>
      </p:sp>
    </p:spTree>
    <p:extLst>
      <p:ext uri="{BB962C8B-B14F-4D97-AF65-F5344CB8AC3E}">
        <p14:creationId xmlns:p14="http://schemas.microsoft.com/office/powerpoint/2010/main" val="20611434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91886"/>
            <a:ext cx="5866286" cy="369332"/>
          </a:xfrm>
          <a:prstGeom prst="rect">
            <a:avLst/>
          </a:prstGeom>
          <a:noFill/>
        </p:spPr>
        <p:txBody>
          <a:bodyPr wrap="none" rtlCol="0">
            <a:spAutoFit/>
          </a:bodyPr>
          <a:lstStyle/>
          <a:p>
            <a:r>
              <a:rPr lang="en-US" dirty="0"/>
              <a:t>In 1912, Sun became president of the new Republic of China</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61218"/>
            <a:ext cx="5376672" cy="4480560"/>
          </a:xfrm>
          <a:prstGeom prst="rect">
            <a:avLst/>
          </a:prstGeom>
        </p:spPr>
      </p:pic>
      <p:sp>
        <p:nvSpPr>
          <p:cNvPr id="4" name="TextBox 3"/>
          <p:cNvSpPr txBox="1"/>
          <p:nvPr/>
        </p:nvSpPr>
        <p:spPr>
          <a:xfrm>
            <a:off x="5303704" y="2447500"/>
            <a:ext cx="6888296" cy="369332"/>
          </a:xfrm>
          <a:prstGeom prst="rect">
            <a:avLst/>
          </a:prstGeom>
          <a:noFill/>
        </p:spPr>
        <p:txBody>
          <a:bodyPr wrap="none" rtlCol="0">
            <a:spAutoFit/>
          </a:bodyPr>
          <a:lstStyle/>
          <a:p>
            <a:r>
              <a:rPr lang="en-US" dirty="0"/>
              <a:t>He established a government based on “Three Principles of the People”</a:t>
            </a:r>
          </a:p>
        </p:txBody>
      </p:sp>
      <p:sp>
        <p:nvSpPr>
          <p:cNvPr id="5" name="TextBox 4"/>
          <p:cNvSpPr txBox="1"/>
          <p:nvPr/>
        </p:nvSpPr>
        <p:spPr>
          <a:xfrm>
            <a:off x="6100354" y="3200400"/>
            <a:ext cx="5570243" cy="923330"/>
          </a:xfrm>
          <a:prstGeom prst="rect">
            <a:avLst/>
          </a:prstGeom>
          <a:noFill/>
        </p:spPr>
        <p:txBody>
          <a:bodyPr wrap="none" rtlCol="0">
            <a:spAutoFit/>
          </a:bodyPr>
          <a:lstStyle/>
          <a:p>
            <a:pPr marL="285750" indent="-285750">
              <a:buFont typeface="Arial" panose="020B0604020202020204" pitchFamily="34" charset="0"/>
              <a:buChar char="•"/>
            </a:pPr>
            <a:r>
              <a:rPr lang="en-US" dirty="0"/>
              <a:t>Nationalism – an end to foreign control</a:t>
            </a:r>
          </a:p>
          <a:p>
            <a:pPr marL="285750" indent="-285750">
              <a:buFont typeface="Arial" panose="020B0604020202020204" pitchFamily="34" charset="0"/>
              <a:buChar char="•"/>
            </a:pPr>
            <a:r>
              <a:rPr lang="en-US" dirty="0"/>
              <a:t>People’s Rights – Democracy</a:t>
            </a:r>
          </a:p>
          <a:p>
            <a:pPr marL="285750" indent="-285750">
              <a:buFont typeface="Arial" panose="020B0604020202020204" pitchFamily="34" charset="0"/>
              <a:buChar char="•"/>
            </a:pPr>
            <a:r>
              <a:rPr lang="en-US" dirty="0"/>
              <a:t>People’s Livelihood – economic security for all Chinese</a:t>
            </a:r>
          </a:p>
        </p:txBody>
      </p:sp>
    </p:spTree>
    <p:extLst>
      <p:ext uri="{BB962C8B-B14F-4D97-AF65-F5344CB8AC3E}">
        <p14:creationId xmlns:p14="http://schemas.microsoft.com/office/powerpoint/2010/main" val="37674096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46331"/>
          </a:xfrm>
          <a:prstGeom prst="rect">
            <a:avLst/>
          </a:prstGeom>
          <a:noFill/>
        </p:spPr>
        <p:txBody>
          <a:bodyPr wrap="square" rtlCol="0">
            <a:spAutoFit/>
          </a:bodyPr>
          <a:lstStyle/>
          <a:p>
            <a:r>
              <a:rPr lang="en-US" dirty="0"/>
              <a:t>Sun didn’t have the authority or the military support to ensure national unity so he handed over the presidency to a powerful general named </a:t>
            </a:r>
            <a:r>
              <a:rPr lang="en-US" b="1" dirty="0">
                <a:solidFill>
                  <a:schemeClr val="accent6">
                    <a:lumMod val="50000"/>
                  </a:schemeClr>
                </a:solidFill>
              </a:rPr>
              <a:t>Yuan </a:t>
            </a:r>
            <a:r>
              <a:rPr lang="en-US" b="1" dirty="0" err="1">
                <a:solidFill>
                  <a:schemeClr val="accent6">
                    <a:lumMod val="50000"/>
                  </a:schemeClr>
                </a:solidFill>
              </a:rPr>
              <a:t>Shikai</a:t>
            </a:r>
            <a:r>
              <a:rPr lang="en-US" b="1" dirty="0">
                <a:solidFill>
                  <a:schemeClr val="accent6">
                    <a:lumMod val="50000"/>
                  </a:schemeClr>
                </a:solidFill>
              </a:rPr>
              <a:t>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0707"/>
            <a:ext cx="2923054" cy="3630245"/>
          </a:xfrm>
          <a:prstGeom prst="rect">
            <a:avLst/>
          </a:prstGeom>
        </p:spPr>
      </p:pic>
      <p:sp>
        <p:nvSpPr>
          <p:cNvPr id="4" name="TextBox 3"/>
          <p:cNvSpPr txBox="1"/>
          <p:nvPr/>
        </p:nvSpPr>
        <p:spPr>
          <a:xfrm>
            <a:off x="2923054" y="1280160"/>
            <a:ext cx="3012556" cy="369332"/>
          </a:xfrm>
          <a:prstGeom prst="rect">
            <a:avLst/>
          </a:prstGeom>
          <a:noFill/>
        </p:spPr>
        <p:txBody>
          <a:bodyPr wrap="none" rtlCol="0">
            <a:spAutoFit/>
          </a:bodyPr>
          <a:lstStyle/>
          <a:p>
            <a:r>
              <a:rPr lang="en-US" dirty="0"/>
              <a:t>This set of lots of local revolts.</a:t>
            </a:r>
          </a:p>
        </p:txBody>
      </p:sp>
      <p:sp>
        <p:nvSpPr>
          <p:cNvPr id="5" name="TextBox 4"/>
          <p:cNvSpPr txBox="1"/>
          <p:nvPr/>
        </p:nvSpPr>
        <p:spPr>
          <a:xfrm>
            <a:off x="2923054" y="3069771"/>
            <a:ext cx="9268946" cy="646331"/>
          </a:xfrm>
          <a:prstGeom prst="rect">
            <a:avLst/>
          </a:prstGeom>
          <a:noFill/>
        </p:spPr>
        <p:txBody>
          <a:bodyPr wrap="square" rtlCol="0">
            <a:spAutoFit/>
          </a:bodyPr>
          <a:lstStyle/>
          <a:p>
            <a:r>
              <a:rPr lang="en-US" dirty="0"/>
              <a:t>When the general died in 1916, a civil war broke out and real authority fell to the local warlord whose armies controlled large swaths of land.</a:t>
            </a:r>
          </a:p>
        </p:txBody>
      </p:sp>
    </p:spTree>
    <p:extLst>
      <p:ext uri="{BB962C8B-B14F-4D97-AF65-F5344CB8AC3E}">
        <p14:creationId xmlns:p14="http://schemas.microsoft.com/office/powerpoint/2010/main" val="2661634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23330"/>
          </a:xfrm>
          <a:prstGeom prst="rect">
            <a:avLst/>
          </a:prstGeom>
          <a:noFill/>
        </p:spPr>
        <p:txBody>
          <a:bodyPr wrap="squar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World War I Leads to </a:t>
            </a:r>
            <a:r>
              <a:rPr lang="en-US" sz="5400" dirty="0">
                <a:ln w="0"/>
                <a:effectLst>
                  <a:outerShdw blurRad="38100" dist="19050" dir="2700000" algn="tl" rotWithShape="0">
                    <a:schemeClr val="dk1">
                      <a:alpha val="40000"/>
                    </a:schemeClr>
                  </a:outerShdw>
                </a:effectLst>
              </a:rPr>
              <a:t>More </a:t>
            </a:r>
            <a:r>
              <a:rPr lang="en-US" sz="5400" b="0" cap="none" spc="0" dirty="0">
                <a:ln w="0"/>
                <a:solidFill>
                  <a:schemeClr val="tx1"/>
                </a:solidFill>
                <a:effectLst>
                  <a:outerShdw blurRad="38100" dist="19050" dir="2700000" algn="tl" rotWithShape="0">
                    <a:schemeClr val="dk1">
                      <a:alpha val="40000"/>
                    </a:schemeClr>
                  </a:outerShdw>
                </a:effectLst>
              </a:rPr>
              <a:t>Problems</a:t>
            </a:r>
          </a:p>
        </p:txBody>
      </p:sp>
      <p:sp>
        <p:nvSpPr>
          <p:cNvPr id="3" name="TextBox 2"/>
          <p:cNvSpPr txBox="1"/>
          <p:nvPr/>
        </p:nvSpPr>
        <p:spPr>
          <a:xfrm>
            <a:off x="0" y="1110343"/>
            <a:ext cx="9966960" cy="1200329"/>
          </a:xfrm>
          <a:prstGeom prst="rect">
            <a:avLst/>
          </a:prstGeom>
          <a:noFill/>
        </p:spPr>
        <p:txBody>
          <a:bodyPr wrap="square" rtlCol="0">
            <a:spAutoFit/>
          </a:bodyPr>
          <a:lstStyle/>
          <a:p>
            <a:r>
              <a:rPr lang="en-US" dirty="0"/>
              <a:t>In 1917 the government in Beijing declared war on Germany believing that the Allies would be thankful and give back Chinese territory.  But, under the treaty of Versailles Japan actually got those territories and people were outraged.</a:t>
            </a:r>
          </a:p>
          <a:p>
            <a:endParaRPr lang="en-US" dirty="0"/>
          </a:p>
        </p:txBody>
      </p:sp>
      <p:sp>
        <p:nvSpPr>
          <p:cNvPr id="4" name="TextBox 3"/>
          <p:cNvSpPr txBox="1"/>
          <p:nvPr/>
        </p:nvSpPr>
        <p:spPr>
          <a:xfrm>
            <a:off x="5617029" y="3605714"/>
            <a:ext cx="6574971" cy="646331"/>
          </a:xfrm>
          <a:prstGeom prst="rect">
            <a:avLst/>
          </a:prstGeom>
          <a:noFill/>
        </p:spPr>
        <p:txBody>
          <a:bodyPr wrap="square" rtlCol="0">
            <a:spAutoFit/>
          </a:bodyPr>
          <a:lstStyle/>
          <a:p>
            <a:r>
              <a:rPr lang="en-US" dirty="0"/>
              <a:t>On May 4 1919 over 3000 angry students gathered in Beijing.  This spread to other cities and exploded into a national movement.</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66960" y="817165"/>
            <a:ext cx="2225040" cy="1482989"/>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86100"/>
            <a:ext cx="5524500" cy="3771900"/>
          </a:xfrm>
          <a:prstGeom prst="rect">
            <a:avLst/>
          </a:prstGeom>
        </p:spPr>
      </p:pic>
      <p:sp>
        <p:nvSpPr>
          <p:cNvPr id="7" name="Rectangle 6"/>
          <p:cNvSpPr/>
          <p:nvPr/>
        </p:nvSpPr>
        <p:spPr>
          <a:xfrm>
            <a:off x="5357052" y="2814434"/>
            <a:ext cx="6834948"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chemeClr val="accent2">
                    <a:lumMod val="40000"/>
                    <a:lumOff val="60000"/>
                  </a:schemeClr>
                </a:solidFill>
                <a:effectLst/>
              </a:rPr>
              <a:t>May Fourth Movement</a:t>
            </a:r>
          </a:p>
        </p:txBody>
      </p:sp>
      <p:sp>
        <p:nvSpPr>
          <p:cNvPr id="9" name="TextBox 8"/>
          <p:cNvSpPr txBox="1"/>
          <p:nvPr/>
        </p:nvSpPr>
        <p:spPr>
          <a:xfrm>
            <a:off x="5617029" y="4697717"/>
            <a:ext cx="6261464" cy="1200329"/>
          </a:xfrm>
          <a:prstGeom prst="rect">
            <a:avLst/>
          </a:prstGeom>
          <a:noFill/>
        </p:spPr>
        <p:txBody>
          <a:bodyPr wrap="square" rtlCol="0">
            <a:spAutoFit/>
          </a:bodyPr>
          <a:lstStyle/>
          <a:p>
            <a:r>
              <a:rPr lang="en-US" dirty="0"/>
              <a:t>The Kuomintang and Sun </a:t>
            </a:r>
            <a:r>
              <a:rPr lang="en-US" dirty="0" err="1"/>
              <a:t>Yixian</a:t>
            </a:r>
            <a:r>
              <a:rPr lang="en-US" dirty="0"/>
              <a:t> both supported the goal of the May Fourth Movement, which was a strong, modern China.  Many people turned away from ideas of a Western style democracy and instead moved towards Leninist Communism.</a:t>
            </a:r>
          </a:p>
        </p:txBody>
      </p:sp>
    </p:spTree>
    <p:extLst>
      <p:ext uri="{BB962C8B-B14F-4D97-AF65-F5344CB8AC3E}">
        <p14:creationId xmlns:p14="http://schemas.microsoft.com/office/powerpoint/2010/main" val="28136061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6571" y="261257"/>
            <a:ext cx="7135223" cy="369332"/>
          </a:xfrm>
          <a:prstGeom prst="rect">
            <a:avLst/>
          </a:prstGeom>
          <a:noFill/>
        </p:spPr>
        <p:txBody>
          <a:bodyPr wrap="none" rtlCol="0">
            <a:spAutoFit/>
          </a:bodyPr>
          <a:lstStyle/>
          <a:p>
            <a:r>
              <a:rPr lang="en-US" dirty="0"/>
              <a:t>In 1929 a group met in Shanghai to organize the Chinese Communist Party.</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97346"/>
            <a:ext cx="5240383" cy="5240383"/>
          </a:xfrm>
          <a:prstGeom prst="rect">
            <a:avLst/>
          </a:prstGeom>
        </p:spPr>
      </p:pic>
      <p:sp>
        <p:nvSpPr>
          <p:cNvPr id="5" name="TextBox 4"/>
          <p:cNvSpPr txBox="1"/>
          <p:nvPr/>
        </p:nvSpPr>
        <p:spPr>
          <a:xfrm>
            <a:off x="5240383" y="1658983"/>
            <a:ext cx="6951617" cy="646331"/>
          </a:xfrm>
          <a:prstGeom prst="rect">
            <a:avLst/>
          </a:prstGeom>
          <a:noFill/>
        </p:spPr>
        <p:txBody>
          <a:bodyPr wrap="square" rtlCol="0">
            <a:spAutoFit/>
          </a:bodyPr>
          <a:lstStyle/>
          <a:p>
            <a:r>
              <a:rPr lang="en-US" dirty="0"/>
              <a:t>Mao Zedong, a librarian, was among it’s founders. He would become China’s greatest revolutionary leader.</a:t>
            </a:r>
          </a:p>
        </p:txBody>
      </p:sp>
      <p:sp>
        <p:nvSpPr>
          <p:cNvPr id="6" name="TextBox 5"/>
          <p:cNvSpPr txBox="1"/>
          <p:nvPr/>
        </p:nvSpPr>
        <p:spPr>
          <a:xfrm>
            <a:off x="5240383" y="3173506"/>
            <a:ext cx="6951617" cy="923330"/>
          </a:xfrm>
          <a:prstGeom prst="rect">
            <a:avLst/>
          </a:prstGeom>
          <a:noFill/>
        </p:spPr>
        <p:txBody>
          <a:bodyPr wrap="square" rtlCol="0">
            <a:spAutoFit/>
          </a:bodyPr>
          <a:lstStyle/>
          <a:p>
            <a:r>
              <a:rPr lang="en-US" dirty="0"/>
              <a:t>Mao didn’t completely agree with Leninist Communism.  Instead he wanted to create a communist system based on a rural system where the peasants would be the true revolutionaries.</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82635" y="4091618"/>
            <a:ext cx="3209364" cy="2766382"/>
          </a:xfrm>
          <a:prstGeom prst="rect">
            <a:avLst/>
          </a:prstGeom>
        </p:spPr>
      </p:pic>
    </p:spTree>
    <p:extLst>
      <p:ext uri="{BB962C8B-B14F-4D97-AF65-F5344CB8AC3E}">
        <p14:creationId xmlns:p14="http://schemas.microsoft.com/office/powerpoint/2010/main" val="31164741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54826" y="326571"/>
            <a:ext cx="6723646" cy="646331"/>
          </a:xfrm>
          <a:prstGeom prst="rect">
            <a:avLst/>
          </a:prstGeom>
          <a:noFill/>
        </p:spPr>
        <p:txBody>
          <a:bodyPr wrap="square" rtlCol="0">
            <a:spAutoFit/>
          </a:bodyPr>
          <a:lstStyle/>
          <a:p>
            <a:r>
              <a:rPr lang="en-US" dirty="0"/>
              <a:t>While the Chinese Communist Party was forming, Sun </a:t>
            </a:r>
            <a:r>
              <a:rPr lang="en-US" dirty="0" err="1"/>
              <a:t>Yiaxian</a:t>
            </a:r>
            <a:r>
              <a:rPr lang="en-US" dirty="0"/>
              <a:t> and the Nationalist Party were setting up a government in the south.</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78471" y="326571"/>
            <a:ext cx="2347432" cy="3240741"/>
          </a:xfrm>
          <a:prstGeom prst="rect">
            <a:avLst/>
          </a:prstGeom>
        </p:spPr>
      </p:pic>
      <p:sp>
        <p:nvSpPr>
          <p:cNvPr id="4" name="TextBox 3"/>
          <p:cNvSpPr txBox="1"/>
          <p:nvPr/>
        </p:nvSpPr>
        <p:spPr>
          <a:xfrm>
            <a:off x="9278471" y="0"/>
            <a:ext cx="1133259" cy="369332"/>
          </a:xfrm>
          <a:prstGeom prst="rect">
            <a:avLst/>
          </a:prstGeom>
          <a:noFill/>
        </p:spPr>
        <p:txBody>
          <a:bodyPr wrap="none" rtlCol="0">
            <a:spAutoFit/>
          </a:bodyPr>
          <a:lstStyle/>
          <a:p>
            <a:r>
              <a:rPr lang="en-US" dirty="0"/>
              <a:t>Sun </a:t>
            </a:r>
            <a:r>
              <a:rPr lang="en-US" dirty="0" err="1"/>
              <a:t>Yixian</a:t>
            </a:r>
            <a:endParaRPr lang="en-US" dirty="0"/>
          </a:p>
        </p:txBody>
      </p:sp>
      <p:sp>
        <p:nvSpPr>
          <p:cNvPr id="5" name="TextBox 4"/>
          <p:cNvSpPr txBox="1"/>
          <p:nvPr/>
        </p:nvSpPr>
        <p:spPr>
          <a:xfrm>
            <a:off x="2554826" y="2070847"/>
            <a:ext cx="6723646" cy="646331"/>
          </a:xfrm>
          <a:prstGeom prst="rect">
            <a:avLst/>
          </a:prstGeom>
          <a:noFill/>
        </p:spPr>
        <p:txBody>
          <a:bodyPr wrap="square" rtlCol="0">
            <a:spAutoFit/>
          </a:bodyPr>
          <a:lstStyle/>
          <a:p>
            <a:r>
              <a:rPr lang="en-US" dirty="0"/>
              <a:t>Sun was also unhappy with the way Western democracies refused to support his struggling government</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7393" y="326571"/>
            <a:ext cx="2347432" cy="3240741"/>
          </a:xfrm>
          <a:prstGeom prst="rect">
            <a:avLst/>
          </a:prstGeom>
        </p:spPr>
      </p:pic>
      <p:sp>
        <p:nvSpPr>
          <p:cNvPr id="7" name="TextBox 6"/>
          <p:cNvSpPr txBox="1"/>
          <p:nvPr/>
        </p:nvSpPr>
        <p:spPr>
          <a:xfrm>
            <a:off x="207393" y="0"/>
            <a:ext cx="1534394" cy="369332"/>
          </a:xfrm>
          <a:prstGeom prst="rect">
            <a:avLst/>
          </a:prstGeom>
          <a:noFill/>
        </p:spPr>
        <p:txBody>
          <a:bodyPr wrap="none" rtlCol="0">
            <a:spAutoFit/>
          </a:bodyPr>
          <a:lstStyle/>
          <a:p>
            <a:r>
              <a:rPr lang="en-US" dirty="0"/>
              <a:t>Vladimir Lenin</a:t>
            </a:r>
          </a:p>
        </p:txBody>
      </p:sp>
      <p:sp>
        <p:nvSpPr>
          <p:cNvPr id="8" name="TextBox 7"/>
          <p:cNvSpPr txBox="1"/>
          <p:nvPr/>
        </p:nvSpPr>
        <p:spPr>
          <a:xfrm>
            <a:off x="2554825" y="3567312"/>
            <a:ext cx="6723647" cy="646331"/>
          </a:xfrm>
          <a:prstGeom prst="rect">
            <a:avLst/>
          </a:prstGeom>
          <a:noFill/>
        </p:spPr>
        <p:txBody>
          <a:bodyPr wrap="square" rtlCol="0">
            <a:spAutoFit/>
          </a:bodyPr>
          <a:lstStyle/>
          <a:p>
            <a:r>
              <a:rPr lang="en-US" dirty="0"/>
              <a:t>Sun decided to ally the Kuomintang with the Communist Party  to unite all the revolutionaries for common action</a:t>
            </a:r>
          </a:p>
        </p:txBody>
      </p:sp>
      <p:sp>
        <p:nvSpPr>
          <p:cNvPr id="9" name="TextBox 8"/>
          <p:cNvSpPr txBox="1"/>
          <p:nvPr/>
        </p:nvSpPr>
        <p:spPr>
          <a:xfrm>
            <a:off x="0" y="4773706"/>
            <a:ext cx="12192000" cy="646331"/>
          </a:xfrm>
          <a:prstGeom prst="rect">
            <a:avLst/>
          </a:prstGeom>
          <a:noFill/>
        </p:spPr>
        <p:txBody>
          <a:bodyPr wrap="square" rtlCol="0">
            <a:spAutoFit/>
          </a:bodyPr>
          <a:lstStyle/>
          <a:p>
            <a:r>
              <a:rPr lang="en-US" dirty="0"/>
              <a:t>Lenin jumped on the chance to help China’s Nationalist government and in 1923 he sent military advisers and equipment to the Nationalists in return for allowing the Chinese Communists to join the Kuomintang  (KMT) </a:t>
            </a:r>
          </a:p>
        </p:txBody>
      </p:sp>
    </p:spTree>
    <p:extLst>
      <p:ext uri="{BB962C8B-B14F-4D97-AF65-F5344CB8AC3E}">
        <p14:creationId xmlns:p14="http://schemas.microsoft.com/office/powerpoint/2010/main" val="29684337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0629"/>
            <a:ext cx="7150108" cy="3416320"/>
          </a:xfrm>
          <a:prstGeom prst="rect">
            <a:avLst/>
          </a:prstGeom>
          <a:noFill/>
        </p:spPr>
        <p:txBody>
          <a:bodyPr wrap="square" rtlCol="0">
            <a:spAutoFit/>
          </a:bodyPr>
          <a:lstStyle/>
          <a:p>
            <a:r>
              <a:rPr lang="en-US" dirty="0"/>
              <a:t>When Sun died in 1925, Jiang </a:t>
            </a:r>
            <a:r>
              <a:rPr lang="en-US" dirty="0" err="1"/>
              <a:t>Jieshi</a:t>
            </a:r>
            <a:r>
              <a:rPr lang="en-US" dirty="0"/>
              <a:t> (Chiang Kai-shek) took over the KMT.</a:t>
            </a:r>
          </a:p>
          <a:p>
            <a:endParaRPr lang="en-US" dirty="0"/>
          </a:p>
          <a:p>
            <a:r>
              <a:rPr lang="en-US" dirty="0"/>
              <a:t>He was the son of a businessman and many of his followers were bankers and businesspeople.</a:t>
            </a:r>
          </a:p>
          <a:p>
            <a:endParaRPr lang="en-US" dirty="0"/>
          </a:p>
          <a:p>
            <a:endParaRPr lang="en-US" dirty="0"/>
          </a:p>
          <a:p>
            <a:r>
              <a:rPr lang="en-US" dirty="0"/>
              <a:t>They feared the Communist’s goal of creating a socialist economy like the Soviet Union.</a:t>
            </a:r>
          </a:p>
          <a:p>
            <a:endParaRPr lang="en-US" dirty="0"/>
          </a:p>
          <a:p>
            <a:r>
              <a:rPr lang="en-US" dirty="0"/>
              <a:t>Jiang promised democracy and political rights to all Chinese, but his government became steadily more corrupt.  Because of this, many peasants supported the Communists.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50108" y="431074"/>
            <a:ext cx="4878219" cy="3253876"/>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461657"/>
            <a:ext cx="3396343" cy="3396343"/>
          </a:xfrm>
          <a:prstGeom prst="rect">
            <a:avLst/>
          </a:prstGeom>
        </p:spPr>
      </p:pic>
      <p:sp>
        <p:nvSpPr>
          <p:cNvPr id="5" name="TextBox 4"/>
          <p:cNvSpPr txBox="1"/>
          <p:nvPr/>
        </p:nvSpPr>
        <p:spPr>
          <a:xfrm>
            <a:off x="3396343" y="5251268"/>
            <a:ext cx="8795657" cy="646331"/>
          </a:xfrm>
          <a:prstGeom prst="rect">
            <a:avLst/>
          </a:prstGeom>
          <a:noFill/>
        </p:spPr>
        <p:txBody>
          <a:bodyPr wrap="square" rtlCol="0">
            <a:spAutoFit/>
          </a:bodyPr>
          <a:lstStyle/>
          <a:p>
            <a:r>
              <a:rPr lang="en-US" dirty="0"/>
              <a:t>To keep the support of the peasants, Mao divided up the land that the communists won, and divided it among the peasant farmers. </a:t>
            </a:r>
          </a:p>
        </p:txBody>
      </p:sp>
    </p:spTree>
    <p:extLst>
      <p:ext uri="{BB962C8B-B14F-4D97-AF65-F5344CB8AC3E}">
        <p14:creationId xmlns:p14="http://schemas.microsoft.com/office/powerpoint/2010/main" val="20926545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23330"/>
          </a:xfrm>
          <a:prstGeom prst="rect">
            <a:avLst/>
          </a:prstGeom>
          <a:noFill/>
        </p:spPr>
        <p:txBody>
          <a:bodyPr wrap="square" lIns="91440" tIns="45720" rIns="91440" bIns="45720">
            <a:spAutoFit/>
          </a:bodyPr>
          <a:lstStyle/>
          <a:p>
            <a:pPr algn="ctr"/>
            <a:r>
              <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A Clash of Ideals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0709"/>
            <a:ext cx="4937375" cy="3289526"/>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54625" y="770709"/>
            <a:ext cx="4937375" cy="3289526"/>
          </a:xfrm>
          <a:prstGeom prst="rect">
            <a:avLst/>
          </a:prstGeom>
        </p:spPr>
      </p:pic>
      <p:sp>
        <p:nvSpPr>
          <p:cNvPr id="5" name="TextBox 4"/>
          <p:cNvSpPr txBox="1"/>
          <p:nvPr/>
        </p:nvSpPr>
        <p:spPr>
          <a:xfrm>
            <a:off x="4937376" y="1110343"/>
            <a:ext cx="2317250" cy="1200329"/>
          </a:xfrm>
          <a:prstGeom prst="rect">
            <a:avLst/>
          </a:prstGeom>
          <a:noFill/>
        </p:spPr>
        <p:txBody>
          <a:bodyPr wrap="square" rtlCol="0">
            <a:spAutoFit/>
          </a:bodyPr>
          <a:lstStyle/>
          <a:p>
            <a:r>
              <a:rPr lang="en-US" dirty="0"/>
              <a:t>At first the Nationalists and the Communists fought together to defeat the Warlords</a:t>
            </a:r>
          </a:p>
        </p:txBody>
      </p:sp>
      <p:sp>
        <p:nvSpPr>
          <p:cNvPr id="6" name="TextBox 5"/>
          <p:cNvSpPr txBox="1"/>
          <p:nvPr/>
        </p:nvSpPr>
        <p:spPr>
          <a:xfrm>
            <a:off x="7254625" y="4149110"/>
            <a:ext cx="4937375" cy="2585323"/>
          </a:xfrm>
          <a:prstGeom prst="rect">
            <a:avLst/>
          </a:prstGeom>
          <a:noFill/>
        </p:spPr>
        <p:txBody>
          <a:bodyPr wrap="square" rtlCol="0">
            <a:spAutoFit/>
          </a:bodyPr>
          <a:lstStyle/>
          <a:p>
            <a:r>
              <a:rPr lang="en-US" dirty="0"/>
              <a:t>April 1927 the Nationalists moved into Shanghai and killed many Communist leaders and trade union members.</a:t>
            </a:r>
          </a:p>
          <a:p>
            <a:endParaRPr lang="en-US" dirty="0"/>
          </a:p>
          <a:p>
            <a:r>
              <a:rPr lang="en-US" dirty="0"/>
              <a:t>The Nationalists nearly wiped out the Chinese Communists.</a:t>
            </a:r>
          </a:p>
          <a:p>
            <a:endParaRPr lang="en-US" dirty="0"/>
          </a:p>
          <a:p>
            <a:r>
              <a:rPr lang="en-US" dirty="0"/>
              <a:t>Jiang becomes president and is recognized by the USA and Great Britain.  </a:t>
            </a:r>
          </a:p>
        </p:txBody>
      </p:sp>
      <p:sp>
        <p:nvSpPr>
          <p:cNvPr id="7" name="TextBox 6"/>
          <p:cNvSpPr txBox="1"/>
          <p:nvPr/>
        </p:nvSpPr>
        <p:spPr>
          <a:xfrm>
            <a:off x="143691" y="4389120"/>
            <a:ext cx="4911635" cy="646331"/>
          </a:xfrm>
          <a:prstGeom prst="rect">
            <a:avLst/>
          </a:prstGeom>
          <a:noFill/>
        </p:spPr>
        <p:txBody>
          <a:bodyPr wrap="square" rtlCol="0">
            <a:spAutoFit/>
          </a:bodyPr>
          <a:lstStyle/>
          <a:p>
            <a:r>
              <a:rPr lang="en-US" dirty="0"/>
              <a:t>The Communists’ anger at the slaughter will lead to a civil war that will last until 1949</a:t>
            </a:r>
          </a:p>
        </p:txBody>
      </p:sp>
    </p:spTree>
    <p:extLst>
      <p:ext uri="{BB962C8B-B14F-4D97-AF65-F5344CB8AC3E}">
        <p14:creationId xmlns:p14="http://schemas.microsoft.com/office/powerpoint/2010/main" val="12192232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23330"/>
          </a:xfrm>
          <a:prstGeom prst="rect">
            <a:avLst/>
          </a:prstGeom>
          <a:noFill/>
        </p:spPr>
        <p:txBody>
          <a:bodyPr wrap="squar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Chinese Civil War</a:t>
            </a:r>
          </a:p>
        </p:txBody>
      </p:sp>
      <p:sp>
        <p:nvSpPr>
          <p:cNvPr id="3" name="TextBox 2"/>
          <p:cNvSpPr txBox="1"/>
          <p:nvPr/>
        </p:nvSpPr>
        <p:spPr>
          <a:xfrm>
            <a:off x="0" y="873035"/>
            <a:ext cx="9853851" cy="1200329"/>
          </a:xfrm>
          <a:prstGeom prst="rect">
            <a:avLst/>
          </a:prstGeom>
          <a:noFill/>
        </p:spPr>
        <p:txBody>
          <a:bodyPr wrap="none" rtlCol="0">
            <a:spAutoFit/>
          </a:bodyPr>
          <a:lstStyle/>
          <a:p>
            <a:r>
              <a:rPr lang="en-US" dirty="0"/>
              <a:t>By 1930 the Nationalists and the Communists were fighting a civil war. </a:t>
            </a:r>
          </a:p>
          <a:p>
            <a:endParaRPr lang="en-US" dirty="0"/>
          </a:p>
          <a:p>
            <a:endParaRPr lang="en-US" dirty="0"/>
          </a:p>
          <a:p>
            <a:r>
              <a:rPr lang="en-US" dirty="0"/>
              <a:t>Mao and the Communists went to south-central China and recruited the peasants to join the red army.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73364"/>
            <a:ext cx="12192000" cy="3243219"/>
          </a:xfrm>
          <a:prstGeom prst="rect">
            <a:avLst/>
          </a:prstGeom>
        </p:spPr>
      </p:pic>
      <p:sp>
        <p:nvSpPr>
          <p:cNvPr id="5" name="TextBox 4"/>
          <p:cNvSpPr txBox="1"/>
          <p:nvPr/>
        </p:nvSpPr>
        <p:spPr>
          <a:xfrm>
            <a:off x="169817" y="5904411"/>
            <a:ext cx="7427611" cy="369332"/>
          </a:xfrm>
          <a:prstGeom prst="rect">
            <a:avLst/>
          </a:prstGeom>
          <a:noFill/>
        </p:spPr>
        <p:txBody>
          <a:bodyPr wrap="none" rtlCol="0">
            <a:spAutoFit/>
          </a:bodyPr>
          <a:lstStyle/>
          <a:p>
            <a:r>
              <a:rPr lang="en-US" dirty="0"/>
              <a:t>Nationalists attacked the Communists repeatedly but failed to drive them out.</a:t>
            </a:r>
          </a:p>
        </p:txBody>
      </p:sp>
    </p:spTree>
    <p:extLst>
      <p:ext uri="{BB962C8B-B14F-4D97-AF65-F5344CB8AC3E}">
        <p14:creationId xmlns:p14="http://schemas.microsoft.com/office/powerpoint/2010/main" val="4108652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923330"/>
          </a:xfrm>
          <a:prstGeom prst="rect">
            <a:avLst/>
          </a:prstGeom>
          <a:noFill/>
        </p:spPr>
        <p:txBody>
          <a:bodyPr wrap="squar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The Long March</a:t>
            </a:r>
          </a:p>
        </p:txBody>
      </p:sp>
      <p:sp>
        <p:nvSpPr>
          <p:cNvPr id="3" name="TextBox 2"/>
          <p:cNvSpPr txBox="1"/>
          <p:nvPr/>
        </p:nvSpPr>
        <p:spPr>
          <a:xfrm>
            <a:off x="337625" y="923330"/>
            <a:ext cx="7962314" cy="5355312"/>
          </a:xfrm>
          <a:prstGeom prst="rect">
            <a:avLst/>
          </a:prstGeom>
          <a:noFill/>
        </p:spPr>
        <p:txBody>
          <a:bodyPr wrap="square" rtlCol="0">
            <a:spAutoFit/>
          </a:bodyPr>
          <a:lstStyle/>
          <a:p>
            <a:r>
              <a:rPr lang="en-US" b="1" dirty="0">
                <a:solidFill>
                  <a:srgbClr val="002060"/>
                </a:solidFill>
              </a:rPr>
              <a:t>In 1933 Jiang’s army of 700,000 men surrounded the Communists.  Their leaders realized that they needed to flee.</a:t>
            </a:r>
          </a:p>
          <a:p>
            <a:endParaRPr lang="en-US" b="1" dirty="0">
              <a:solidFill>
                <a:srgbClr val="002060"/>
              </a:solidFill>
            </a:endParaRPr>
          </a:p>
          <a:p>
            <a:r>
              <a:rPr lang="en-US" b="1" dirty="0">
                <a:solidFill>
                  <a:srgbClr val="002060"/>
                </a:solidFill>
              </a:rPr>
              <a:t>100,000 Communist troops began a 6,000-mile-long journey called The Long March.</a:t>
            </a:r>
          </a:p>
          <a:p>
            <a:endParaRPr lang="en-US" b="1" dirty="0">
              <a:solidFill>
                <a:srgbClr val="002060"/>
              </a:solidFill>
            </a:endParaRPr>
          </a:p>
          <a:p>
            <a:r>
              <a:rPr lang="en-US" b="1" dirty="0">
                <a:solidFill>
                  <a:srgbClr val="002060"/>
                </a:solidFill>
              </a:rPr>
              <a:t>Between 1934 and 1935 thousands of communists died from hunger, cold, exposure, and battle.</a:t>
            </a:r>
          </a:p>
          <a:p>
            <a:endParaRPr lang="en-US" b="1" dirty="0">
              <a:solidFill>
                <a:srgbClr val="002060"/>
              </a:solidFill>
            </a:endParaRPr>
          </a:p>
          <a:p>
            <a:endParaRPr lang="en-US" b="1" dirty="0">
              <a:solidFill>
                <a:srgbClr val="002060"/>
              </a:solidFill>
            </a:endParaRPr>
          </a:p>
          <a:p>
            <a:r>
              <a:rPr lang="en-US" b="1" dirty="0">
                <a:solidFill>
                  <a:srgbClr val="002060"/>
                </a:solidFill>
              </a:rPr>
              <a:t>Finally, in 1935 Mao and the few thousand Communist survivors settled in caves in northwestern China where they picked up new followers.</a:t>
            </a:r>
          </a:p>
          <a:p>
            <a:endParaRPr lang="en-US" b="1" dirty="0">
              <a:solidFill>
                <a:srgbClr val="002060"/>
              </a:solidFill>
            </a:endParaRPr>
          </a:p>
          <a:p>
            <a:endParaRPr lang="en-US" b="1" dirty="0">
              <a:solidFill>
                <a:srgbClr val="002060"/>
              </a:solidFill>
            </a:endParaRPr>
          </a:p>
          <a:p>
            <a:endParaRPr lang="en-US" b="1" dirty="0">
              <a:solidFill>
                <a:srgbClr val="002060"/>
              </a:solidFill>
            </a:endParaRPr>
          </a:p>
          <a:p>
            <a:endParaRPr lang="en-US" b="1" dirty="0">
              <a:solidFill>
                <a:srgbClr val="002060"/>
              </a:solidFill>
            </a:endParaRPr>
          </a:p>
          <a:p>
            <a:endParaRPr lang="en-US" b="1" dirty="0">
              <a:solidFill>
                <a:srgbClr val="002060"/>
              </a:solidFill>
            </a:endParaRPr>
          </a:p>
          <a:p>
            <a:r>
              <a:rPr lang="en-US" b="1" dirty="0">
                <a:solidFill>
                  <a:srgbClr val="002060"/>
                </a:solidFill>
              </a:rPr>
              <a:t>While all this was happening, Japan had invaded Northern China in 1931 in Manchuria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26548" y="4063295"/>
            <a:ext cx="3765452" cy="282408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99939" y="3809"/>
            <a:ext cx="3892062" cy="2978541"/>
          </a:xfrm>
          <a:prstGeom prst="rect">
            <a:avLst/>
          </a:prstGeom>
        </p:spPr>
      </p:pic>
    </p:spTree>
    <p:extLst>
      <p:ext uri="{BB962C8B-B14F-4D97-AF65-F5344CB8AC3E}">
        <p14:creationId xmlns:p14="http://schemas.microsoft.com/office/powerpoint/2010/main" val="34121611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041945" cy="2585323"/>
          </a:xfrm>
          <a:prstGeom prst="rect">
            <a:avLst/>
          </a:prstGeom>
          <a:noFill/>
        </p:spPr>
        <p:txBody>
          <a:bodyPr wrap="square" lIns="91440" tIns="45720" rIns="91440" bIns="45720">
            <a:spAutoFit/>
          </a:bodyPr>
          <a:lstStyle/>
          <a:p>
            <a:r>
              <a:rPr lang="en-US" sz="5400" b="0" cap="none" spc="0" dirty="0">
                <a:ln w="0"/>
                <a:solidFill>
                  <a:schemeClr val="tx1"/>
                </a:solidFill>
                <a:effectLst>
                  <a:outerShdw blurRad="38100" dist="19050" dir="2700000" algn="tl" rotWithShape="0">
                    <a:schemeClr val="dk1">
                      <a:alpha val="40000"/>
                    </a:schemeClr>
                  </a:outerShdw>
                </a:effectLst>
              </a:rPr>
              <a:t>In 1931 while the Chinese were killing each other in a bloody </a:t>
            </a:r>
            <a:r>
              <a:rPr lang="en-US" sz="5400" dirty="0">
                <a:ln w="0"/>
                <a:effectLst>
                  <a:outerShdw blurRad="38100" dist="19050" dir="2700000" algn="tl" rotWithShape="0">
                    <a:schemeClr val="dk1">
                      <a:alpha val="40000"/>
                    </a:schemeClr>
                  </a:outerShdw>
                </a:effectLst>
              </a:rPr>
              <a:t>civil war, Japan took advantage and invaded Manchuria</a:t>
            </a:r>
            <a:endParaRPr lang="en-US" sz="5400" b="0" cap="none" spc="0" dirty="0">
              <a:ln w="0"/>
              <a:solidFill>
                <a:schemeClr val="tx1"/>
              </a:solidFill>
              <a:effectLst>
                <a:outerShdw blurRad="38100" dist="19050" dir="2700000" algn="tl" rotWithShape="0">
                  <a:schemeClr val="dk1">
                    <a:alpha val="40000"/>
                  </a:schemeClr>
                </a:outerShdw>
              </a:effectLs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3972" y="2585323"/>
            <a:ext cx="5334000" cy="4000500"/>
          </a:xfrm>
          <a:prstGeom prst="rect">
            <a:avLst/>
          </a:prstGeom>
        </p:spPr>
      </p:pic>
      <p:sp>
        <p:nvSpPr>
          <p:cNvPr id="4" name="TextBox 3"/>
          <p:cNvSpPr txBox="1"/>
          <p:nvPr/>
        </p:nvSpPr>
        <p:spPr>
          <a:xfrm>
            <a:off x="8740726" y="4123908"/>
            <a:ext cx="3301218" cy="923330"/>
          </a:xfrm>
          <a:prstGeom prst="rect">
            <a:avLst/>
          </a:prstGeom>
          <a:noFill/>
        </p:spPr>
        <p:txBody>
          <a:bodyPr wrap="square" rtlCol="0">
            <a:spAutoFit/>
          </a:bodyPr>
          <a:lstStyle/>
          <a:p>
            <a:r>
              <a:rPr lang="en-US" dirty="0"/>
              <a:t>Manchuria was industrialized and would provide the Japanese with factories and raw materials</a:t>
            </a:r>
          </a:p>
        </p:txBody>
      </p:sp>
    </p:spTree>
    <p:extLst>
      <p:ext uri="{BB962C8B-B14F-4D97-AF65-F5344CB8AC3E}">
        <p14:creationId xmlns:p14="http://schemas.microsoft.com/office/powerpoint/2010/main" val="25418848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Rectangle 1"/>
          <p:cNvSpPr/>
          <p:nvPr/>
        </p:nvSpPr>
        <p:spPr>
          <a:xfrm>
            <a:off x="-1" y="0"/>
            <a:ext cx="12192001" cy="3108543"/>
          </a:xfrm>
          <a:prstGeom prst="rect">
            <a:avLst/>
          </a:prstGeom>
          <a:noFill/>
        </p:spPr>
        <p:txBody>
          <a:bodyPr wrap="square" lIns="91440" tIns="45720" rIns="91440" bIns="45720">
            <a:spAutoFit/>
          </a:bodyPr>
          <a:lstStyle/>
          <a:p>
            <a:r>
              <a:rPr lang="en-US" sz="28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In 1937 the Japanese launched an all out invasion of China.</a:t>
            </a:r>
          </a:p>
          <a:p>
            <a:endParaRPr lang="en-US" sz="2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a:p>
            <a:r>
              <a:rPr lang="en-US" sz="28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Massive bombings of villages and cities killed thousands, while thousands more died of starvation when their farms were destroyed.</a:t>
            </a:r>
          </a:p>
          <a:p>
            <a:endParaRPr lang="en-US" sz="2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a:p>
            <a:r>
              <a:rPr lang="en-US" sz="28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By 1938 the Japanese controlled a large part of China and this forced a truce between the Nationalists and the Communists.</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4536831"/>
            <a:ext cx="3228535" cy="2201274"/>
          </a:xfrm>
          <a:prstGeom prst="rect">
            <a:avLst/>
          </a:prstGeom>
        </p:spPr>
      </p:pic>
      <p:sp>
        <p:nvSpPr>
          <p:cNvPr id="4" name="TextBox 3"/>
          <p:cNvSpPr txBox="1"/>
          <p:nvPr/>
        </p:nvSpPr>
        <p:spPr>
          <a:xfrm>
            <a:off x="3601329" y="4994031"/>
            <a:ext cx="8590671" cy="923330"/>
          </a:xfrm>
          <a:prstGeom prst="rect">
            <a:avLst/>
          </a:prstGeom>
          <a:noFill/>
        </p:spPr>
        <p:txBody>
          <a:bodyPr wrap="square" rtlCol="0">
            <a:spAutoFit/>
          </a:bodyPr>
          <a:lstStyle/>
          <a:p>
            <a:r>
              <a:rPr lang="en-US" b="1" dirty="0">
                <a:solidFill>
                  <a:srgbClr val="FFFF00"/>
                </a:solidFill>
              </a:rPr>
              <a:t>The National Assembly also said that they would start to  promote nationalism, democracy, and people’s livelihood; the “Three Principles of the People” outlined by Sun </a:t>
            </a:r>
            <a:r>
              <a:rPr lang="en-US" b="1" dirty="0" err="1">
                <a:solidFill>
                  <a:srgbClr val="FFFF00"/>
                </a:solidFill>
              </a:rPr>
              <a:t>Yixian</a:t>
            </a:r>
            <a:r>
              <a:rPr lang="en-US" b="1" dirty="0">
                <a:solidFill>
                  <a:srgbClr val="FFFF00"/>
                </a:solidFill>
              </a:rPr>
              <a:t>.</a:t>
            </a:r>
          </a:p>
        </p:txBody>
      </p:sp>
    </p:spTree>
    <p:extLst>
      <p:ext uri="{BB962C8B-B14F-4D97-AF65-F5344CB8AC3E}">
        <p14:creationId xmlns:p14="http://schemas.microsoft.com/office/powerpoint/2010/main" val="229526753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Rectangle 1"/>
          <p:cNvSpPr/>
          <p:nvPr/>
        </p:nvSpPr>
        <p:spPr>
          <a:xfrm>
            <a:off x="417415" y="0"/>
            <a:ext cx="11441594" cy="923330"/>
          </a:xfrm>
          <a:prstGeom prst="rect">
            <a:avLst/>
          </a:prstGeom>
          <a:noFill/>
        </p:spPr>
        <p:txBody>
          <a:bodyPr wrap="none" lIns="91440" tIns="45720" rIns="91440" bIns="45720">
            <a:spAutoFit/>
          </a:bodyPr>
          <a:lstStyle/>
          <a:p>
            <a:pPr algn="ctr"/>
            <a:r>
              <a:rPr lang="en-US" sz="5400" dirty="0">
                <a:ln w="0"/>
                <a:effectLst>
                  <a:outerShdw blurRad="38100" dist="19050" dir="2700000" algn="tl" rotWithShape="0">
                    <a:schemeClr val="dk1">
                      <a:alpha val="40000"/>
                    </a:schemeClr>
                  </a:outerShdw>
                </a:effectLst>
              </a:rPr>
              <a:t>Nationalism in India and Southwest Asia</a:t>
            </a:r>
            <a:endParaRPr lang="en-US"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4965623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7413504"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Indian Nationalism Grows</a:t>
            </a:r>
          </a:p>
        </p:txBody>
      </p:sp>
      <p:sp>
        <p:nvSpPr>
          <p:cNvPr id="3" name="TextBox 2"/>
          <p:cNvSpPr txBox="1"/>
          <p:nvPr/>
        </p:nvSpPr>
        <p:spPr>
          <a:xfrm>
            <a:off x="0" y="1252025"/>
            <a:ext cx="6439135" cy="923330"/>
          </a:xfrm>
          <a:prstGeom prst="rect">
            <a:avLst/>
          </a:prstGeom>
          <a:noFill/>
        </p:spPr>
        <p:txBody>
          <a:bodyPr wrap="none" rtlCol="0">
            <a:spAutoFit/>
          </a:bodyPr>
          <a:lstStyle/>
          <a:p>
            <a:r>
              <a:rPr lang="en-US" dirty="0"/>
              <a:t>Two groups formed to fight for Indian independence from Britain:  </a:t>
            </a:r>
          </a:p>
          <a:p>
            <a:endParaRPr lang="en-US" dirty="0"/>
          </a:p>
          <a:p>
            <a:r>
              <a:rPr lang="en-US" dirty="0"/>
              <a:t>The primarily Hindu Indian National Congress in 1885</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35911" y="1590868"/>
            <a:ext cx="3755185" cy="2502830"/>
          </a:xfrm>
          <a:prstGeom prst="rect">
            <a:avLst/>
          </a:prstGeom>
        </p:spPr>
      </p:pic>
      <p:sp>
        <p:nvSpPr>
          <p:cNvPr id="5" name="TextBox 4"/>
          <p:cNvSpPr txBox="1"/>
          <p:nvPr/>
        </p:nvSpPr>
        <p:spPr>
          <a:xfrm>
            <a:off x="844061" y="5711483"/>
            <a:ext cx="3151825" cy="369332"/>
          </a:xfrm>
          <a:prstGeom prst="rect">
            <a:avLst/>
          </a:prstGeom>
          <a:noFill/>
        </p:spPr>
        <p:txBody>
          <a:bodyPr wrap="none" rtlCol="0">
            <a:spAutoFit/>
          </a:bodyPr>
          <a:lstStyle/>
          <a:p>
            <a:r>
              <a:rPr lang="en-US" dirty="0"/>
              <a:t>And the Muslim League in 1906</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95886" y="4235595"/>
            <a:ext cx="3722548" cy="2481078"/>
          </a:xfrm>
          <a:prstGeom prst="rect">
            <a:avLst/>
          </a:prstGeom>
        </p:spPr>
      </p:pic>
      <p:sp>
        <p:nvSpPr>
          <p:cNvPr id="7" name="TextBox 6"/>
          <p:cNvSpPr txBox="1"/>
          <p:nvPr/>
        </p:nvSpPr>
        <p:spPr>
          <a:xfrm>
            <a:off x="8117058" y="4572000"/>
            <a:ext cx="4074942" cy="1200329"/>
          </a:xfrm>
          <a:prstGeom prst="rect">
            <a:avLst/>
          </a:prstGeom>
          <a:noFill/>
        </p:spPr>
        <p:txBody>
          <a:bodyPr wrap="square" rtlCol="0">
            <a:spAutoFit/>
          </a:bodyPr>
          <a:lstStyle/>
          <a:p>
            <a:r>
              <a:rPr lang="en-US" dirty="0"/>
              <a:t>Though generally Hindus and Muslims didn’t get along in India, the nationalist movements gave them some common ground</a:t>
            </a:r>
          </a:p>
        </p:txBody>
      </p:sp>
    </p:spTree>
    <p:extLst>
      <p:ext uri="{BB962C8B-B14F-4D97-AF65-F5344CB8AC3E}">
        <p14:creationId xmlns:p14="http://schemas.microsoft.com/office/powerpoint/2010/main" val="6244548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2203"/>
            <a:ext cx="12192000" cy="646331"/>
          </a:xfrm>
          <a:prstGeom prst="rect">
            <a:avLst/>
          </a:prstGeom>
          <a:noFill/>
        </p:spPr>
        <p:txBody>
          <a:bodyPr wrap="square" lIns="91440" tIns="45720" rIns="91440" bIns="45720">
            <a:spAutoFit/>
          </a:bodyPr>
          <a:lstStyle/>
          <a:p>
            <a:pPr algn="ctr"/>
            <a:r>
              <a:rPr lang="en-US" sz="3600" b="1" cap="none" spc="0" dirty="0">
                <a:ln w="13462">
                  <a:solidFill>
                    <a:schemeClr val="bg1"/>
                  </a:solidFill>
                  <a:prstDash val="solid"/>
                </a:ln>
                <a:solidFill>
                  <a:schemeClr val="tx1">
                    <a:lumMod val="85000"/>
                    <a:lumOff val="15000"/>
                  </a:schemeClr>
                </a:solidFill>
              </a:rPr>
              <a:t>Until WWI most Indians had little interest in nationalism</a:t>
            </a:r>
          </a:p>
        </p:txBody>
      </p:sp>
      <p:sp>
        <p:nvSpPr>
          <p:cNvPr id="3" name="TextBox 2"/>
          <p:cNvSpPr txBox="1"/>
          <p:nvPr/>
        </p:nvSpPr>
        <p:spPr>
          <a:xfrm>
            <a:off x="1557550" y="829994"/>
            <a:ext cx="10634450" cy="646331"/>
          </a:xfrm>
          <a:prstGeom prst="rect">
            <a:avLst/>
          </a:prstGeom>
          <a:noFill/>
        </p:spPr>
        <p:txBody>
          <a:bodyPr wrap="square" rtlCol="0">
            <a:spAutoFit/>
          </a:bodyPr>
          <a:lstStyle/>
          <a:p>
            <a:r>
              <a:rPr lang="en-US" dirty="0"/>
              <a:t>As more and more Indians enlisted in the British army and the British government promised reforms that would eventually give India independence.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3724" y="1471739"/>
            <a:ext cx="4107764" cy="3221352"/>
          </a:xfrm>
          <a:prstGeom prst="rect">
            <a:avLst/>
          </a:prstGeom>
        </p:spPr>
      </p:pic>
      <p:sp>
        <p:nvSpPr>
          <p:cNvPr id="5" name="TextBox 4"/>
          <p:cNvSpPr txBox="1"/>
          <p:nvPr/>
        </p:nvSpPr>
        <p:spPr>
          <a:xfrm>
            <a:off x="72681" y="4645299"/>
            <a:ext cx="7383195" cy="830997"/>
          </a:xfrm>
          <a:prstGeom prst="rect">
            <a:avLst/>
          </a:prstGeom>
          <a:noFill/>
        </p:spPr>
        <p:txBody>
          <a:bodyPr wrap="square" rtlCol="0">
            <a:spAutoFit/>
          </a:bodyPr>
          <a:lstStyle/>
          <a:p>
            <a:r>
              <a:rPr lang="en-US" sz="2400" b="1" dirty="0">
                <a:solidFill>
                  <a:schemeClr val="accent2"/>
                </a:solidFill>
              </a:rPr>
              <a:t>In 1918 Indian troops returned home expecting that promise to be kept.</a:t>
            </a:r>
          </a:p>
        </p:txBody>
      </p:sp>
      <p:sp>
        <p:nvSpPr>
          <p:cNvPr id="6" name="TextBox 5"/>
          <p:cNvSpPr txBox="1"/>
          <p:nvPr/>
        </p:nvSpPr>
        <p:spPr>
          <a:xfrm>
            <a:off x="72682" y="5433090"/>
            <a:ext cx="7242518" cy="461665"/>
          </a:xfrm>
          <a:prstGeom prst="rect">
            <a:avLst/>
          </a:prstGeom>
          <a:noFill/>
        </p:spPr>
        <p:txBody>
          <a:bodyPr wrap="square" rtlCol="0">
            <a:spAutoFit/>
          </a:bodyPr>
          <a:lstStyle/>
          <a:p>
            <a:r>
              <a:rPr lang="en-US" sz="2400" b="1" dirty="0">
                <a:ln>
                  <a:solidFill>
                    <a:schemeClr val="tx1"/>
                  </a:solidFill>
                </a:ln>
                <a:solidFill>
                  <a:schemeClr val="bg1"/>
                </a:solidFill>
              </a:rPr>
              <a:t>Instead they were again treated as second class citizens</a:t>
            </a:r>
          </a:p>
        </p:txBody>
      </p:sp>
      <p:sp>
        <p:nvSpPr>
          <p:cNvPr id="7" name="TextBox 6"/>
          <p:cNvSpPr txBox="1"/>
          <p:nvPr/>
        </p:nvSpPr>
        <p:spPr>
          <a:xfrm>
            <a:off x="18754" y="6027003"/>
            <a:ext cx="7296446" cy="830997"/>
          </a:xfrm>
          <a:prstGeom prst="rect">
            <a:avLst/>
          </a:prstGeom>
          <a:noFill/>
        </p:spPr>
        <p:txBody>
          <a:bodyPr wrap="square" rtlCol="0">
            <a:spAutoFit/>
          </a:bodyPr>
          <a:lstStyle/>
          <a:p>
            <a:r>
              <a:rPr lang="en-US" sz="2400" b="1" dirty="0">
                <a:solidFill>
                  <a:schemeClr val="accent6">
                    <a:lumMod val="75000"/>
                  </a:schemeClr>
                </a:solidFill>
              </a:rPr>
              <a:t>Radical Nationalists began to carry out acts of violence against the British</a:t>
            </a:r>
            <a:endParaRPr lang="en-US" b="1" dirty="0">
              <a:solidFill>
                <a:schemeClr val="accent6">
                  <a:lumMod val="75000"/>
                </a:schemeClr>
              </a:solidFill>
            </a:endParaRPr>
          </a:p>
        </p:txBody>
      </p:sp>
      <p:sp>
        <p:nvSpPr>
          <p:cNvPr id="8" name="TextBox 7"/>
          <p:cNvSpPr txBox="1"/>
          <p:nvPr/>
        </p:nvSpPr>
        <p:spPr>
          <a:xfrm>
            <a:off x="5908430" y="2482250"/>
            <a:ext cx="5509848" cy="1200329"/>
          </a:xfrm>
          <a:prstGeom prst="rect">
            <a:avLst/>
          </a:prstGeom>
          <a:noFill/>
        </p:spPr>
        <p:txBody>
          <a:bodyPr wrap="square" rtlCol="0">
            <a:spAutoFit/>
          </a:bodyPr>
          <a:lstStyle/>
          <a:p>
            <a:r>
              <a:rPr lang="en-US" sz="2400" b="1" dirty="0">
                <a:solidFill>
                  <a:schemeClr val="accent2"/>
                </a:solidFill>
              </a:rPr>
              <a:t>In 1919 Britain passed the </a:t>
            </a:r>
            <a:r>
              <a:rPr lang="en-US" sz="2400" b="1" dirty="0">
                <a:solidFill>
                  <a:schemeClr val="accent6">
                    <a:lumMod val="75000"/>
                  </a:schemeClr>
                </a:solidFill>
              </a:rPr>
              <a:t>Rowlatt Acts </a:t>
            </a:r>
            <a:r>
              <a:rPr lang="en-US" sz="2400" b="1" dirty="0">
                <a:solidFill>
                  <a:schemeClr val="accent2"/>
                </a:solidFill>
              </a:rPr>
              <a:t>which allowed the government to jail protesters without trial for up to 2 years.</a:t>
            </a:r>
          </a:p>
        </p:txBody>
      </p:sp>
    </p:spTree>
    <p:extLst>
      <p:ext uri="{BB962C8B-B14F-4D97-AF65-F5344CB8AC3E}">
        <p14:creationId xmlns:p14="http://schemas.microsoft.com/office/powerpoint/2010/main" val="14296316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1754326"/>
          </a:xfrm>
          <a:prstGeom prst="rect">
            <a:avLst/>
          </a:prstGeom>
          <a:noFill/>
        </p:spPr>
        <p:txBody>
          <a:bodyPr wrap="square" rtlCol="0">
            <a:spAutoFit/>
          </a:bodyPr>
          <a:lstStyle/>
          <a:p>
            <a:r>
              <a:rPr lang="en-US" b="1" dirty="0">
                <a:solidFill>
                  <a:schemeClr val="accent2"/>
                </a:solidFill>
              </a:rPr>
              <a:t>To protest the Rowlatt Acts about 10,000 Hindus and Muslims flocked to Amritsar in April of 1919.</a:t>
            </a:r>
          </a:p>
          <a:p>
            <a:endParaRPr lang="en-US" b="1" dirty="0">
              <a:solidFill>
                <a:schemeClr val="accent2"/>
              </a:solidFill>
            </a:endParaRPr>
          </a:p>
          <a:p>
            <a:r>
              <a:rPr lang="en-US" b="1" dirty="0">
                <a:solidFill>
                  <a:schemeClr val="accent2"/>
                </a:solidFill>
              </a:rPr>
              <a:t>At a huge festival, and joined by thousands of pilgrims for </a:t>
            </a:r>
            <a:r>
              <a:rPr lang="en-US" b="1" dirty="0" err="1">
                <a:solidFill>
                  <a:schemeClr val="accent2"/>
                </a:solidFill>
              </a:rPr>
              <a:t>Jallianwala</a:t>
            </a:r>
            <a:r>
              <a:rPr lang="en-US" b="1" dirty="0">
                <a:solidFill>
                  <a:schemeClr val="accent2"/>
                </a:solidFill>
              </a:rPr>
              <a:t> </a:t>
            </a:r>
            <a:r>
              <a:rPr lang="en-US" b="1" dirty="0" err="1">
                <a:solidFill>
                  <a:schemeClr val="accent2"/>
                </a:solidFill>
              </a:rPr>
              <a:t>Bagh</a:t>
            </a:r>
            <a:r>
              <a:rPr lang="en-US" b="1" dirty="0">
                <a:solidFill>
                  <a:schemeClr val="accent2"/>
                </a:solidFill>
              </a:rPr>
              <a:t>, they planned on a peaceful protest of prayer and meditation.  </a:t>
            </a:r>
          </a:p>
          <a:p>
            <a:endParaRPr lang="en-US" b="1" dirty="0">
              <a:solidFill>
                <a:schemeClr val="accent2"/>
              </a:solidFill>
            </a:endParaRPr>
          </a:p>
          <a:p>
            <a:r>
              <a:rPr lang="en-US" b="1" dirty="0">
                <a:solidFill>
                  <a:schemeClr val="accent2"/>
                </a:solidFill>
              </a:rPr>
              <a:t>The British freaked out and assumed that this was some nationalist rebellion.</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9456" y="1941739"/>
            <a:ext cx="6562690" cy="4916261"/>
          </a:xfrm>
          <a:prstGeom prst="rect">
            <a:avLst/>
          </a:prstGeom>
        </p:spPr>
      </p:pic>
      <p:sp>
        <p:nvSpPr>
          <p:cNvPr id="4" name="TextBox 3"/>
          <p:cNvSpPr txBox="1"/>
          <p:nvPr/>
        </p:nvSpPr>
        <p:spPr>
          <a:xfrm>
            <a:off x="0" y="2286000"/>
            <a:ext cx="3185433" cy="1477328"/>
          </a:xfrm>
          <a:prstGeom prst="rect">
            <a:avLst/>
          </a:prstGeom>
          <a:noFill/>
        </p:spPr>
        <p:txBody>
          <a:bodyPr wrap="square" rtlCol="0">
            <a:spAutoFit/>
          </a:bodyPr>
          <a:lstStyle/>
          <a:p>
            <a:r>
              <a:rPr lang="en-US" b="1" dirty="0">
                <a:solidFill>
                  <a:schemeClr val="accent6">
                    <a:lumMod val="75000"/>
                  </a:schemeClr>
                </a:solidFill>
              </a:rPr>
              <a:t>These people were unaware that public meetings were banned but the British commander assumed they were just defying it.</a:t>
            </a:r>
          </a:p>
        </p:txBody>
      </p:sp>
      <p:sp>
        <p:nvSpPr>
          <p:cNvPr id="6" name="TextBox 5"/>
          <p:cNvSpPr txBox="1"/>
          <p:nvPr/>
        </p:nvSpPr>
        <p:spPr>
          <a:xfrm>
            <a:off x="0" y="4710499"/>
            <a:ext cx="2979456" cy="1754326"/>
          </a:xfrm>
          <a:prstGeom prst="rect">
            <a:avLst/>
          </a:prstGeom>
          <a:noFill/>
        </p:spPr>
        <p:txBody>
          <a:bodyPr wrap="square" rtlCol="0">
            <a:spAutoFit/>
          </a:bodyPr>
          <a:lstStyle/>
          <a:p>
            <a:r>
              <a:rPr lang="en-US" b="1" dirty="0">
                <a:solidFill>
                  <a:schemeClr val="accent2"/>
                </a:solidFill>
              </a:rPr>
              <a:t>The shooting happened in an enclosed courtyard without warning and continued for 10 minutes. </a:t>
            </a:r>
          </a:p>
          <a:p>
            <a:endParaRPr lang="en-US" b="1" dirty="0">
              <a:solidFill>
                <a:schemeClr val="accent2"/>
              </a:solidFill>
            </a:endParaRPr>
          </a:p>
          <a:p>
            <a:r>
              <a:rPr lang="en-US" b="1" dirty="0">
                <a:solidFill>
                  <a:schemeClr val="accent2"/>
                </a:solidFill>
              </a:rPr>
              <a:t>Hundreds were killed. </a:t>
            </a:r>
          </a:p>
        </p:txBody>
      </p:sp>
      <p:sp>
        <p:nvSpPr>
          <p:cNvPr id="7" name="TextBox 6"/>
          <p:cNvSpPr txBox="1"/>
          <p:nvPr/>
        </p:nvSpPr>
        <p:spPr>
          <a:xfrm>
            <a:off x="9542146" y="3291840"/>
            <a:ext cx="2649854" cy="2308324"/>
          </a:xfrm>
          <a:prstGeom prst="rect">
            <a:avLst/>
          </a:prstGeom>
          <a:noFill/>
        </p:spPr>
        <p:txBody>
          <a:bodyPr wrap="square" rtlCol="0">
            <a:spAutoFit/>
          </a:bodyPr>
          <a:lstStyle/>
          <a:p>
            <a:r>
              <a:rPr lang="en-US" sz="2400" b="1" dirty="0">
                <a:solidFill>
                  <a:schemeClr val="accent6">
                    <a:lumMod val="75000"/>
                  </a:schemeClr>
                </a:solidFill>
              </a:rPr>
              <a:t>News of the </a:t>
            </a:r>
            <a:r>
              <a:rPr lang="en-US" sz="2400" b="1" dirty="0">
                <a:solidFill>
                  <a:srgbClr val="FF0000"/>
                </a:solidFill>
              </a:rPr>
              <a:t>Amritsar Massacre </a:t>
            </a:r>
            <a:r>
              <a:rPr lang="en-US" sz="2400" b="1" dirty="0">
                <a:solidFill>
                  <a:schemeClr val="accent6">
                    <a:lumMod val="75000"/>
                  </a:schemeClr>
                </a:solidFill>
              </a:rPr>
              <a:t>spread and sparked and explosion of anger across the India</a:t>
            </a:r>
          </a:p>
        </p:txBody>
      </p:sp>
    </p:spTree>
    <p:extLst>
      <p:ext uri="{BB962C8B-B14F-4D97-AF65-F5344CB8AC3E}">
        <p14:creationId xmlns:p14="http://schemas.microsoft.com/office/powerpoint/2010/main" val="1293726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95500"/>
            <a:ext cx="5715000" cy="4762500"/>
          </a:xfrm>
          <a:prstGeom prst="rect">
            <a:avLst/>
          </a:prstGeom>
        </p:spPr>
      </p:pic>
      <p:sp>
        <p:nvSpPr>
          <p:cNvPr id="3" name="Rectangle 2"/>
          <p:cNvSpPr/>
          <p:nvPr/>
        </p:nvSpPr>
        <p:spPr>
          <a:xfrm>
            <a:off x="1" y="0"/>
            <a:ext cx="12192000" cy="3416320"/>
          </a:xfrm>
          <a:prstGeom prst="rect">
            <a:avLst/>
          </a:prstGeom>
          <a:noFill/>
        </p:spPr>
        <p:txBody>
          <a:bodyPr wrap="squar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The violence at Amritsar set the stage for </a:t>
            </a:r>
            <a:r>
              <a:rPr lang="en-US" sz="5400" b="0" cap="none" spc="0" dirty="0">
                <a:ln w="0"/>
                <a:solidFill>
                  <a:schemeClr val="accent1">
                    <a:lumMod val="50000"/>
                  </a:schemeClr>
                </a:solidFill>
                <a:effectLst>
                  <a:outerShdw blurRad="38100" dist="19050" dir="2700000" algn="tl" rotWithShape="0">
                    <a:schemeClr val="dk1">
                      <a:alpha val="40000"/>
                    </a:schemeClr>
                  </a:outerShdw>
                </a:effectLst>
              </a:rPr>
              <a:t>Mohandas K. Gandhi (Mahatma to his followers) </a:t>
            </a:r>
            <a:r>
              <a:rPr lang="en-US" sz="5400" b="0" cap="none" spc="0" dirty="0">
                <a:ln w="0"/>
                <a:solidFill>
                  <a:schemeClr val="tx1"/>
                </a:solidFill>
                <a:effectLst>
                  <a:outerShdw blurRad="38100" dist="19050" dir="2700000" algn="tl" rotWithShape="0">
                    <a:schemeClr val="dk1">
                      <a:alpha val="40000"/>
                    </a:schemeClr>
                  </a:outerShdw>
                </a:effectLst>
              </a:rPr>
              <a:t>to emerge as the new leader of the independenc</a:t>
            </a:r>
            <a:r>
              <a:rPr lang="en-US" sz="5400" dirty="0">
                <a:ln w="0"/>
                <a:effectLst>
                  <a:outerShdw blurRad="38100" dist="19050" dir="2700000" algn="tl" rotWithShape="0">
                    <a:schemeClr val="dk1">
                      <a:alpha val="40000"/>
                    </a:schemeClr>
                  </a:outerShdw>
                </a:effectLst>
              </a:rPr>
              <a:t>e movement</a:t>
            </a:r>
            <a:endParaRPr lang="en-US"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90702362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2308324"/>
          </a:xfrm>
          <a:prstGeom prst="rect">
            <a:avLst/>
          </a:prstGeom>
          <a:noFill/>
        </p:spPr>
        <p:txBody>
          <a:bodyPr wrap="square" rtlCol="0">
            <a:spAutoFit/>
          </a:bodyPr>
          <a:lstStyle/>
          <a:p>
            <a:r>
              <a:rPr lang="en-US" dirty="0"/>
              <a:t>Gandhi taught his people about non-violent protest.</a:t>
            </a:r>
          </a:p>
          <a:p>
            <a:endParaRPr lang="en-US" dirty="0"/>
          </a:p>
          <a:p>
            <a:r>
              <a:rPr lang="en-US" dirty="0"/>
              <a:t>When the government didn’t punish the people responsible for Amritsar, Gandhi encouraged the Indian National Congress to protest through noncooperation.  </a:t>
            </a:r>
          </a:p>
          <a:p>
            <a:endParaRPr lang="en-US" dirty="0"/>
          </a:p>
          <a:p>
            <a:endParaRPr lang="en-US" dirty="0"/>
          </a:p>
          <a:p>
            <a:r>
              <a:rPr lang="en-US" dirty="0"/>
              <a:t>In 1920 the </a:t>
            </a:r>
            <a:r>
              <a:rPr lang="en-US" dirty="0" err="1"/>
              <a:t>INC</a:t>
            </a:r>
            <a:r>
              <a:rPr lang="en-US" dirty="0"/>
              <a:t> endorsed </a:t>
            </a:r>
            <a:r>
              <a:rPr lang="en-US" b="1" dirty="0">
                <a:solidFill>
                  <a:srgbClr val="FF0000"/>
                </a:solidFill>
              </a:rPr>
              <a:t>Civil Disobedience </a:t>
            </a:r>
            <a:r>
              <a:rPr lang="en-US" dirty="0"/>
              <a:t>which is the deliberate and public refusal to obey an unjust law and that.  Gandhi then launched his campaign to weaken the British government‘s authority and Economic control of India.</a:t>
            </a:r>
            <a:endParaRPr lang="en-US" b="1" dirty="0">
              <a:solidFill>
                <a:srgbClr val="FF0000"/>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08324"/>
            <a:ext cx="4389120" cy="3039872"/>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9120" y="4036908"/>
            <a:ext cx="3597366" cy="2821092"/>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86486" y="2308324"/>
            <a:ext cx="4205514" cy="3137960"/>
          </a:xfrm>
          <a:prstGeom prst="rect">
            <a:avLst/>
          </a:prstGeom>
        </p:spPr>
      </p:pic>
    </p:spTree>
    <p:extLst>
      <p:ext uri="{BB962C8B-B14F-4D97-AF65-F5344CB8AC3E}">
        <p14:creationId xmlns:p14="http://schemas.microsoft.com/office/powerpoint/2010/main" val="192109791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30628"/>
            <a:ext cx="12192001" cy="2862322"/>
          </a:xfrm>
          <a:prstGeom prst="rect">
            <a:avLst/>
          </a:prstGeom>
          <a:noFill/>
        </p:spPr>
        <p:txBody>
          <a:bodyPr wrap="square" rtlCol="0">
            <a:spAutoFit/>
          </a:bodyPr>
          <a:lstStyle/>
          <a:p>
            <a:r>
              <a:rPr lang="en-US" dirty="0"/>
              <a:t>Gandhi called on Indians to refuse to buy British goods, attend government schools, pay British taxes or vote in Elections.  </a:t>
            </a:r>
          </a:p>
          <a:p>
            <a:endParaRPr lang="en-US" dirty="0"/>
          </a:p>
          <a:p>
            <a:r>
              <a:rPr lang="en-US" dirty="0"/>
              <a:t>He also staged a successful boycott of British cloth by urging all Indians to weave their own.</a:t>
            </a:r>
          </a:p>
          <a:p>
            <a:endParaRPr lang="en-US" dirty="0"/>
          </a:p>
          <a:p>
            <a:endParaRPr lang="en-US" dirty="0"/>
          </a:p>
          <a:p>
            <a:r>
              <a:rPr lang="en-US" dirty="0"/>
              <a:t>Gandhi spent 2 hours each day spinning his own yarn to lead by example and he only wore homespun cloth and encouraged others to follow his example.</a:t>
            </a:r>
          </a:p>
          <a:p>
            <a:endParaRPr lang="en-US" dirty="0"/>
          </a:p>
          <a:p>
            <a:endParaRPr lang="en-US" dirty="0"/>
          </a:p>
          <a:p>
            <a:r>
              <a:rPr lang="en-US" dirty="0"/>
              <a:t>British cloth sales in India dropped sharply.</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17029" y="1956434"/>
            <a:ext cx="6574971" cy="4905940"/>
          </a:xfrm>
          <a:prstGeom prst="rect">
            <a:avLst/>
          </a:prstGeom>
        </p:spPr>
      </p:pic>
    </p:spTree>
    <p:extLst>
      <p:ext uri="{BB962C8B-B14F-4D97-AF65-F5344CB8AC3E}">
        <p14:creationId xmlns:p14="http://schemas.microsoft.com/office/powerpoint/2010/main" val="380746404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7910179" cy="923330"/>
          </a:xfrm>
          <a:prstGeom prst="rect">
            <a:avLst/>
          </a:prstGeom>
          <a:noFill/>
        </p:spPr>
        <p:txBody>
          <a:bodyPr wrap="none" lIns="91440" tIns="45720" rIns="91440" bIns="45720">
            <a:spAutoFit/>
          </a:bodyPr>
          <a:lstStyle/>
          <a:p>
            <a:pPr algn="ctr"/>
            <a:r>
              <a:rPr lang="en-US"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Strikes and Demonstrations</a:t>
            </a:r>
          </a:p>
        </p:txBody>
      </p:sp>
      <p:sp>
        <p:nvSpPr>
          <p:cNvPr id="3" name="TextBox 2"/>
          <p:cNvSpPr txBox="1"/>
          <p:nvPr/>
        </p:nvSpPr>
        <p:spPr>
          <a:xfrm>
            <a:off x="0" y="1254034"/>
            <a:ext cx="9575057" cy="1754326"/>
          </a:xfrm>
          <a:prstGeom prst="rect">
            <a:avLst/>
          </a:prstGeom>
          <a:noFill/>
        </p:spPr>
        <p:txBody>
          <a:bodyPr wrap="none" rtlCol="0">
            <a:spAutoFit/>
          </a:bodyPr>
          <a:lstStyle/>
          <a:p>
            <a:r>
              <a:rPr lang="en-US" dirty="0"/>
              <a:t>The policy of civil disobedience </a:t>
            </a:r>
            <a:r>
              <a:rPr lang="en-US" dirty="0" err="1"/>
              <a:t>tok</a:t>
            </a:r>
            <a:r>
              <a:rPr lang="en-US" dirty="0"/>
              <a:t> an economic toll on the British.  </a:t>
            </a:r>
          </a:p>
          <a:p>
            <a:endParaRPr lang="en-US" dirty="0"/>
          </a:p>
          <a:p>
            <a:r>
              <a:rPr lang="en-US" dirty="0"/>
              <a:t>It was difficult to keep trains running and factories working.  </a:t>
            </a:r>
          </a:p>
          <a:p>
            <a:endParaRPr lang="en-US" dirty="0"/>
          </a:p>
          <a:p>
            <a:endParaRPr lang="en-US" dirty="0"/>
          </a:p>
          <a:p>
            <a:r>
              <a:rPr lang="en-US" dirty="0"/>
              <a:t>Indian prisons filled up with thousands of Indians who had participated in strikes and demonstrations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8999" y="3008360"/>
            <a:ext cx="6548683" cy="3315789"/>
          </a:xfrm>
          <a:prstGeom prst="rect">
            <a:avLst/>
          </a:prstGeom>
        </p:spPr>
      </p:pic>
      <p:sp>
        <p:nvSpPr>
          <p:cNvPr id="5" name="TextBox 4"/>
          <p:cNvSpPr txBox="1"/>
          <p:nvPr/>
        </p:nvSpPr>
        <p:spPr>
          <a:xfrm>
            <a:off x="404949" y="6324149"/>
            <a:ext cx="9796015" cy="369332"/>
          </a:xfrm>
          <a:prstGeom prst="rect">
            <a:avLst/>
          </a:prstGeom>
          <a:noFill/>
        </p:spPr>
        <p:txBody>
          <a:bodyPr wrap="none" rtlCol="0">
            <a:spAutoFit/>
          </a:bodyPr>
          <a:lstStyle/>
          <a:p>
            <a:r>
              <a:rPr lang="en-US" dirty="0"/>
              <a:t>Even though Gandhi had asked people to be peaceful, strikes and demonstrations often turned to riots</a:t>
            </a:r>
          </a:p>
        </p:txBody>
      </p:sp>
    </p:spTree>
    <p:extLst>
      <p:ext uri="{BB962C8B-B14F-4D97-AF65-F5344CB8AC3E}">
        <p14:creationId xmlns:p14="http://schemas.microsoft.com/office/powerpoint/2010/main" val="87393581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31966"/>
            <a:ext cx="5839097" cy="5826034"/>
          </a:xfrm>
          <a:prstGeom prst="rect">
            <a:avLst/>
          </a:prstGeom>
        </p:spPr>
      </p:pic>
      <p:sp>
        <p:nvSpPr>
          <p:cNvPr id="3" name="Rectangle 2"/>
          <p:cNvSpPr/>
          <p:nvPr/>
        </p:nvSpPr>
        <p:spPr>
          <a:xfrm>
            <a:off x="848080" y="0"/>
            <a:ext cx="4486934"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a:ln/>
                <a:solidFill>
                  <a:schemeClr val="accent4"/>
                </a:solidFill>
                <a:effectLst/>
              </a:rPr>
              <a:t>The Salt March</a:t>
            </a:r>
          </a:p>
        </p:txBody>
      </p:sp>
      <p:sp>
        <p:nvSpPr>
          <p:cNvPr id="4" name="TextBox 3"/>
          <p:cNvSpPr txBox="1"/>
          <p:nvPr/>
        </p:nvSpPr>
        <p:spPr>
          <a:xfrm>
            <a:off x="5839097" y="906134"/>
            <a:ext cx="6352903" cy="5632311"/>
          </a:xfrm>
          <a:prstGeom prst="rect">
            <a:avLst/>
          </a:prstGeom>
          <a:noFill/>
        </p:spPr>
        <p:txBody>
          <a:bodyPr wrap="square" rtlCol="0">
            <a:spAutoFit/>
          </a:bodyPr>
          <a:lstStyle/>
          <a:p>
            <a:r>
              <a:rPr lang="en-US" dirty="0"/>
              <a:t>In 1930 Gandhi organized a demonstration to defy the hated salt tax.</a:t>
            </a:r>
          </a:p>
          <a:p>
            <a:endParaRPr lang="en-US" dirty="0"/>
          </a:p>
          <a:p>
            <a:r>
              <a:rPr lang="en-US" dirty="0"/>
              <a:t>According to these laws Indians could only buy salt from the government, and they had to pay a sales tax.</a:t>
            </a:r>
          </a:p>
          <a:p>
            <a:endParaRPr lang="en-US" dirty="0"/>
          </a:p>
          <a:p>
            <a:r>
              <a:rPr lang="en-US" dirty="0"/>
              <a:t>To protest this, Gandhi and his followers walked about 240 miles to the ocean where they made their own salt by collecting seawater and letting it evaporate.</a:t>
            </a:r>
          </a:p>
          <a:p>
            <a:endParaRPr lang="en-US" dirty="0"/>
          </a:p>
          <a:p>
            <a:endParaRPr lang="en-US" dirty="0"/>
          </a:p>
          <a:p>
            <a:r>
              <a:rPr lang="en-US" dirty="0"/>
              <a:t>Next, some protesters planned to go to the British processing plants with the intention of shutting them down. </a:t>
            </a:r>
          </a:p>
          <a:p>
            <a:endParaRPr lang="en-US" dirty="0"/>
          </a:p>
          <a:p>
            <a:r>
              <a:rPr lang="en-US" dirty="0"/>
              <a:t>The protesters refused to defend themselves against brutal assaults by the police with steel tipped clubs.</a:t>
            </a:r>
          </a:p>
          <a:p>
            <a:endParaRPr lang="en-US" dirty="0"/>
          </a:p>
          <a:p>
            <a:r>
              <a:rPr lang="en-US" dirty="0"/>
              <a:t>Eventually 60,000 people were arrested for these demonstrations. </a:t>
            </a:r>
          </a:p>
          <a:p>
            <a:endParaRPr lang="en-US" dirty="0"/>
          </a:p>
          <a:p>
            <a:endParaRPr lang="en-US" dirty="0"/>
          </a:p>
        </p:txBody>
      </p:sp>
    </p:spTree>
    <p:extLst>
      <p:ext uri="{BB962C8B-B14F-4D97-AF65-F5344CB8AC3E}">
        <p14:creationId xmlns:p14="http://schemas.microsoft.com/office/powerpoint/2010/main" val="407570046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923330"/>
          </a:xfrm>
          <a:prstGeom prst="rect">
            <a:avLst/>
          </a:prstGeom>
          <a:noFill/>
        </p:spPr>
        <p:txBody>
          <a:bodyPr wrap="square" lIns="91440" tIns="45720" rIns="91440" bIns="45720">
            <a:spAutoFit/>
          </a:bodyPr>
          <a:lstStyle/>
          <a:p>
            <a:pPr algn="ctr"/>
            <a:r>
              <a:rPr lang="en-US"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Britain </a:t>
            </a:r>
            <a:r>
              <a:rPr lang="en-US"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outerShdw blurRad="50800" dist="38100" dir="2700000" algn="tl" rotWithShape="0">
                    <a:prstClr val="black">
                      <a:alpha val="40000"/>
                    </a:prstClr>
                  </a:outerShdw>
                </a:effectLst>
              </a:rPr>
              <a:t>Grants</a:t>
            </a:r>
            <a:r>
              <a:rPr lang="en-US"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Limited Self-Rule</a:t>
            </a:r>
          </a:p>
        </p:txBody>
      </p:sp>
      <p:sp>
        <p:nvSpPr>
          <p:cNvPr id="4" name="TextBox 3"/>
          <p:cNvSpPr txBox="1"/>
          <p:nvPr/>
        </p:nvSpPr>
        <p:spPr>
          <a:xfrm>
            <a:off x="-1" y="923330"/>
            <a:ext cx="12192000" cy="3139321"/>
          </a:xfrm>
          <a:prstGeom prst="rect">
            <a:avLst/>
          </a:prstGeom>
          <a:noFill/>
        </p:spPr>
        <p:txBody>
          <a:bodyPr wrap="square" rtlCol="0">
            <a:spAutoFit/>
          </a:bodyPr>
          <a:lstStyle/>
          <a:p>
            <a:r>
              <a:rPr lang="en-US" dirty="0"/>
              <a:t>In 1935 the British Parliament passed the Government of India Act that provided local self-government and limited democratic elections but not total independence.</a:t>
            </a:r>
          </a:p>
          <a:p>
            <a:endParaRPr lang="en-US" dirty="0"/>
          </a:p>
          <a:p>
            <a:endParaRPr lang="en-US" dirty="0"/>
          </a:p>
          <a:p>
            <a:r>
              <a:rPr lang="en-US" dirty="0"/>
              <a:t>This fueled issues between Muslims and Hindus who had very different views on the future of an independent India. </a:t>
            </a:r>
          </a:p>
          <a:p>
            <a:endParaRPr lang="en-US" dirty="0"/>
          </a:p>
          <a:p>
            <a:endParaRPr lang="en-US" dirty="0"/>
          </a:p>
          <a:p>
            <a:r>
              <a:rPr lang="en-US" dirty="0"/>
              <a:t>Muslims were outnumbered by Hindus and they feared that Hindus would control India If it won independence.  </a:t>
            </a:r>
          </a:p>
          <a:p>
            <a:endParaRPr lang="en-US" dirty="0"/>
          </a:p>
          <a:p>
            <a:endParaRPr lang="en-US" dirty="0"/>
          </a:p>
          <a:p>
            <a:r>
              <a:rPr lang="en-US" dirty="0"/>
              <a:t>Eventually this led to the creation of a Muslim state (Pakistan)</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6663" y="3174273"/>
            <a:ext cx="6235335" cy="3705761"/>
          </a:xfrm>
          <a:prstGeom prst="rect">
            <a:avLst/>
          </a:prstGeom>
        </p:spPr>
      </p:pic>
    </p:spTree>
    <p:extLst>
      <p:ext uri="{BB962C8B-B14F-4D97-AF65-F5344CB8AC3E}">
        <p14:creationId xmlns:p14="http://schemas.microsoft.com/office/powerpoint/2010/main" val="153303641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Rectangle 1"/>
          <p:cNvSpPr/>
          <p:nvPr/>
        </p:nvSpPr>
        <p:spPr>
          <a:xfrm>
            <a:off x="1638342" y="2967335"/>
            <a:ext cx="8915326" cy="923330"/>
          </a:xfrm>
          <a:prstGeom prst="rect">
            <a:avLst/>
          </a:prstGeom>
          <a:noFill/>
        </p:spPr>
        <p:txBody>
          <a:bodyPr wrap="none" lIns="91440" tIns="45720" rIns="91440" bIns="45720">
            <a:spAutoFit/>
          </a:bodyPr>
          <a:lstStyle/>
          <a:p>
            <a:pPr algn="ctr"/>
            <a:r>
              <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Nationalism in Southwest Asia</a:t>
            </a:r>
          </a:p>
        </p:txBody>
      </p:sp>
    </p:spTree>
    <p:extLst>
      <p:ext uri="{BB962C8B-B14F-4D97-AF65-F5344CB8AC3E}">
        <p14:creationId xmlns:p14="http://schemas.microsoft.com/office/powerpoint/2010/main" val="56701917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23330"/>
            <a:ext cx="4196967" cy="2138582"/>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62950" y="3028950"/>
            <a:ext cx="3829050" cy="3829050"/>
          </a:xfrm>
          <a:prstGeom prst="rect">
            <a:avLst/>
          </a:prstGeom>
        </p:spPr>
      </p:pic>
      <p:sp>
        <p:nvSpPr>
          <p:cNvPr id="6" name="Rectangle 5"/>
          <p:cNvSpPr/>
          <p:nvPr/>
        </p:nvSpPr>
        <p:spPr>
          <a:xfrm>
            <a:off x="2464113" y="0"/>
            <a:ext cx="7789825"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Turkey Becomes a Republic</a:t>
            </a:r>
          </a:p>
        </p:txBody>
      </p:sp>
      <p:sp>
        <p:nvSpPr>
          <p:cNvPr id="7" name="TextBox 6"/>
          <p:cNvSpPr txBox="1"/>
          <p:nvPr/>
        </p:nvSpPr>
        <p:spPr>
          <a:xfrm>
            <a:off x="4196966" y="1125415"/>
            <a:ext cx="7995033" cy="646331"/>
          </a:xfrm>
          <a:prstGeom prst="rect">
            <a:avLst/>
          </a:prstGeom>
          <a:noFill/>
        </p:spPr>
        <p:txBody>
          <a:bodyPr wrap="square" rtlCol="0">
            <a:spAutoFit/>
          </a:bodyPr>
          <a:lstStyle/>
          <a:p>
            <a:r>
              <a:rPr lang="en-US" dirty="0"/>
              <a:t>At the end of WWI the Ottoman Empire had to give up all of their lands except Turkey.</a:t>
            </a:r>
          </a:p>
        </p:txBody>
      </p:sp>
      <p:sp>
        <p:nvSpPr>
          <p:cNvPr id="8" name="TextBox 7"/>
          <p:cNvSpPr txBox="1"/>
          <p:nvPr/>
        </p:nvSpPr>
        <p:spPr>
          <a:xfrm>
            <a:off x="0" y="3559126"/>
            <a:ext cx="8362950" cy="1754326"/>
          </a:xfrm>
          <a:prstGeom prst="rect">
            <a:avLst/>
          </a:prstGeom>
          <a:noFill/>
        </p:spPr>
        <p:txBody>
          <a:bodyPr wrap="square" rtlCol="0">
            <a:spAutoFit/>
          </a:bodyPr>
          <a:lstStyle/>
          <a:p>
            <a:r>
              <a:rPr lang="en-US" dirty="0"/>
              <a:t>In 1919 Greek soldiers invaded Turkey and threatened to conquer it.  The Turkish sultan couldn’t stop them. </a:t>
            </a:r>
          </a:p>
          <a:p>
            <a:endParaRPr lang="en-US" dirty="0"/>
          </a:p>
          <a:p>
            <a:endParaRPr lang="en-US" dirty="0"/>
          </a:p>
          <a:p>
            <a:r>
              <a:rPr lang="en-US" dirty="0"/>
              <a:t>In 1922 </a:t>
            </a:r>
            <a:r>
              <a:rPr lang="en-US" b="1" dirty="0">
                <a:solidFill>
                  <a:srgbClr val="FF0000"/>
                </a:solidFill>
              </a:rPr>
              <a:t>Mustafa Kemal </a:t>
            </a:r>
            <a:r>
              <a:rPr lang="en-US" dirty="0"/>
              <a:t>successfully led Turkish nationalists against the Greeks and defeated them.  They then overthrew the last Ottoman sultan.</a:t>
            </a:r>
          </a:p>
        </p:txBody>
      </p:sp>
    </p:spTree>
    <p:extLst>
      <p:ext uri="{BB962C8B-B14F-4D97-AF65-F5344CB8AC3E}">
        <p14:creationId xmlns:p14="http://schemas.microsoft.com/office/powerpoint/2010/main" val="26520986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829050" cy="3829050"/>
          </a:xfrm>
          <a:prstGeom prst="rect">
            <a:avLst/>
          </a:prstGeom>
        </p:spPr>
      </p:pic>
      <p:sp>
        <p:nvSpPr>
          <p:cNvPr id="3" name="TextBox 2"/>
          <p:cNvSpPr txBox="1"/>
          <p:nvPr/>
        </p:nvSpPr>
        <p:spPr>
          <a:xfrm>
            <a:off x="3829050" y="0"/>
            <a:ext cx="8362951" cy="3416320"/>
          </a:xfrm>
          <a:prstGeom prst="rect">
            <a:avLst/>
          </a:prstGeom>
          <a:noFill/>
        </p:spPr>
        <p:txBody>
          <a:bodyPr wrap="square" rtlCol="0">
            <a:spAutoFit/>
          </a:bodyPr>
          <a:lstStyle/>
          <a:p>
            <a:r>
              <a:rPr lang="en-US" dirty="0"/>
              <a:t>In 1923 Kemal became the first president of the new Republic of Turkey and ushered in an age of reform:</a:t>
            </a:r>
          </a:p>
          <a:p>
            <a:endParaRPr lang="en-US" dirty="0"/>
          </a:p>
          <a:p>
            <a:endParaRPr lang="en-US" dirty="0"/>
          </a:p>
          <a:p>
            <a:pPr marL="342900" indent="-342900">
              <a:buAutoNum type="arabicPeriod"/>
            </a:pPr>
            <a:r>
              <a:rPr lang="en-US" dirty="0"/>
              <a:t>Separated the laws of Islam from the laws of the nation</a:t>
            </a:r>
          </a:p>
          <a:p>
            <a:endParaRPr lang="en-US" dirty="0"/>
          </a:p>
          <a:p>
            <a:r>
              <a:rPr lang="en-US" dirty="0"/>
              <a:t>2.    Abolished religious courts and created a new legal system based on European law</a:t>
            </a:r>
          </a:p>
          <a:p>
            <a:endParaRPr lang="en-US" dirty="0"/>
          </a:p>
          <a:p>
            <a:r>
              <a:rPr lang="en-US" dirty="0"/>
              <a:t>3.    Granted women the right to vote and to hold public office</a:t>
            </a:r>
          </a:p>
          <a:p>
            <a:endParaRPr lang="en-US" dirty="0"/>
          </a:p>
          <a:p>
            <a:pPr marL="342900" indent="-342900">
              <a:buAutoNum type="arabicPeriod" startAt="4"/>
            </a:pPr>
            <a:r>
              <a:rPr lang="en-US" dirty="0"/>
              <a:t>Launched government-funded programs to industrialize turkey and spur economic </a:t>
            </a:r>
          </a:p>
          <a:p>
            <a:r>
              <a:rPr lang="en-US" dirty="0"/>
              <a:t>       growth. </a:t>
            </a:r>
          </a:p>
        </p:txBody>
      </p:sp>
      <p:sp>
        <p:nvSpPr>
          <p:cNvPr id="4" name="TextBox 3"/>
          <p:cNvSpPr txBox="1"/>
          <p:nvPr/>
        </p:nvSpPr>
        <p:spPr>
          <a:xfrm>
            <a:off x="0" y="4346917"/>
            <a:ext cx="12191999" cy="369332"/>
          </a:xfrm>
          <a:prstGeom prst="rect">
            <a:avLst/>
          </a:prstGeom>
          <a:noFill/>
        </p:spPr>
        <p:txBody>
          <a:bodyPr wrap="square" rtlCol="0">
            <a:spAutoFit/>
          </a:bodyPr>
          <a:lstStyle/>
          <a:p>
            <a:r>
              <a:rPr lang="en-US" dirty="0"/>
              <a:t>Kemal died in 1938 and his people gave him the name Ataturk or father of the Turks because his influence was so strong. </a:t>
            </a:r>
          </a:p>
        </p:txBody>
      </p:sp>
    </p:spTree>
    <p:extLst>
      <p:ext uri="{BB962C8B-B14F-4D97-AF65-F5344CB8AC3E}">
        <p14:creationId xmlns:p14="http://schemas.microsoft.com/office/powerpoint/2010/main" val="36049997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34625" y="3886200"/>
            <a:ext cx="1857375" cy="2971800"/>
          </a:xfrm>
          <a:prstGeom prst="rect">
            <a:avLst/>
          </a:prstGeom>
        </p:spPr>
      </p:pic>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14885" t="23385" r="9643" b="6871"/>
          <a:stretch/>
        </p:blipFill>
        <p:spPr>
          <a:xfrm>
            <a:off x="0" y="0"/>
            <a:ext cx="5064369" cy="4783015"/>
          </a:xfrm>
          <a:prstGeom prst="rect">
            <a:avLst/>
          </a:prstGeom>
        </p:spPr>
      </p:pic>
      <p:sp>
        <p:nvSpPr>
          <p:cNvPr id="3" name="Rectangle 2"/>
          <p:cNvSpPr/>
          <p:nvPr/>
        </p:nvSpPr>
        <p:spPr>
          <a:xfrm>
            <a:off x="5064369" y="28135"/>
            <a:ext cx="5807232"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Persia becomes Iran</a:t>
            </a:r>
          </a:p>
        </p:txBody>
      </p:sp>
      <p:sp>
        <p:nvSpPr>
          <p:cNvPr id="4" name="TextBox 3"/>
          <p:cNvSpPr txBox="1"/>
          <p:nvPr/>
        </p:nvSpPr>
        <p:spPr>
          <a:xfrm>
            <a:off x="5064369" y="923330"/>
            <a:ext cx="7127631" cy="3139321"/>
          </a:xfrm>
          <a:prstGeom prst="rect">
            <a:avLst/>
          </a:prstGeom>
          <a:noFill/>
        </p:spPr>
        <p:txBody>
          <a:bodyPr wrap="square" rtlCol="0">
            <a:spAutoFit/>
          </a:bodyPr>
          <a:lstStyle/>
          <a:p>
            <a:r>
              <a:rPr lang="en-US" dirty="0"/>
              <a:t>GB and Russia both had Spheres of Influence in Persia before WWI.</a:t>
            </a:r>
          </a:p>
          <a:p>
            <a:endParaRPr lang="en-US" dirty="0"/>
          </a:p>
          <a:p>
            <a:r>
              <a:rPr lang="en-US" dirty="0"/>
              <a:t>After the war the British tried to take total control figuring that the Russians wouldn’t be able to maintain their sphere because of the revolution.</a:t>
            </a:r>
          </a:p>
          <a:p>
            <a:endParaRPr lang="en-US" dirty="0"/>
          </a:p>
          <a:p>
            <a:r>
              <a:rPr lang="en-US" dirty="0"/>
              <a:t>This led to a nationalist revolt and in 1921 a Persian army officer seized power an overthrew the Shah in 1925.</a:t>
            </a:r>
          </a:p>
          <a:p>
            <a:endParaRPr lang="en-US" dirty="0"/>
          </a:p>
          <a:p>
            <a:endParaRPr lang="en-US" dirty="0"/>
          </a:p>
          <a:p>
            <a:r>
              <a:rPr lang="en-US" dirty="0"/>
              <a:t>The new leader Reza Shah Pahlavi set out to modernize Persia</a:t>
            </a:r>
          </a:p>
        </p:txBody>
      </p:sp>
      <p:sp>
        <p:nvSpPr>
          <p:cNvPr id="6" name="TextBox 5"/>
          <p:cNvSpPr txBox="1"/>
          <p:nvPr/>
        </p:nvSpPr>
        <p:spPr>
          <a:xfrm>
            <a:off x="0" y="5247249"/>
            <a:ext cx="10295198" cy="1477328"/>
          </a:xfrm>
          <a:prstGeom prst="rect">
            <a:avLst/>
          </a:prstGeom>
          <a:noFill/>
        </p:spPr>
        <p:txBody>
          <a:bodyPr wrap="square" rtlCol="0">
            <a:spAutoFit/>
          </a:bodyPr>
          <a:lstStyle/>
          <a:p>
            <a:r>
              <a:rPr lang="en-US" dirty="0"/>
              <a:t>He established public schools, built roads and railroads, promoted industry, and extended women’s rights</a:t>
            </a:r>
          </a:p>
          <a:p>
            <a:endParaRPr lang="en-US" dirty="0"/>
          </a:p>
          <a:p>
            <a:r>
              <a:rPr lang="en-US" dirty="0"/>
              <a:t>He kept all power in his hands</a:t>
            </a:r>
          </a:p>
          <a:p>
            <a:endParaRPr lang="en-US" dirty="0"/>
          </a:p>
          <a:p>
            <a:r>
              <a:rPr lang="en-US" dirty="0"/>
              <a:t>Renamed Persia its traditional name, Iran.</a:t>
            </a:r>
          </a:p>
        </p:txBody>
      </p:sp>
    </p:spTree>
    <p:extLst>
      <p:ext uri="{BB962C8B-B14F-4D97-AF65-F5344CB8AC3E}">
        <p14:creationId xmlns:p14="http://schemas.microsoft.com/office/powerpoint/2010/main" val="32616498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4904" r="14616"/>
          <a:stretch/>
        </p:blipFill>
        <p:spPr>
          <a:xfrm>
            <a:off x="0" y="0"/>
            <a:ext cx="5022166" cy="5205046"/>
          </a:xfrm>
          <a:prstGeom prst="rect">
            <a:avLst/>
          </a:prstGeom>
        </p:spPr>
      </p:pic>
      <p:sp>
        <p:nvSpPr>
          <p:cNvPr id="3" name="Rectangle 2"/>
          <p:cNvSpPr/>
          <p:nvPr/>
        </p:nvSpPr>
        <p:spPr>
          <a:xfrm>
            <a:off x="1219392" y="0"/>
            <a:ext cx="10541027" cy="923330"/>
          </a:xfrm>
          <a:prstGeom prst="rect">
            <a:avLst/>
          </a:prstGeom>
          <a:noFill/>
        </p:spPr>
        <p:txBody>
          <a:bodyPr wrap="none" lIns="91440" tIns="45720" rIns="91440" bIns="45720">
            <a:spAutoFit/>
          </a:bodyPr>
          <a:lstStyle/>
          <a:p>
            <a:pPr algn="ctr"/>
            <a:r>
              <a:rPr lang="en-US" sz="5400" b="0" cap="none" spc="0" dirty="0">
                <a:ln w="0">
                  <a:solidFill>
                    <a:schemeClr val="tx1"/>
                  </a:solidFill>
                </a:ln>
                <a:solidFill>
                  <a:schemeClr val="accent1"/>
                </a:solidFill>
                <a:effectLst>
                  <a:outerShdw blurRad="38100" dist="25400" dir="5400000" algn="ctr" rotWithShape="0">
                    <a:srgbClr val="6E747A">
                      <a:alpha val="43000"/>
                    </a:srgbClr>
                  </a:outerShdw>
                </a:effectLst>
              </a:rPr>
              <a:t>Saudi Arabia </a:t>
            </a:r>
            <a:r>
              <a:rPr lang="en-US" sz="5400" b="0" cap="none" spc="0" dirty="0">
                <a:ln w="0"/>
                <a:solidFill>
                  <a:schemeClr val="accent1"/>
                </a:solidFill>
                <a:effectLst>
                  <a:outerShdw blurRad="38100" dist="25400" dir="5400000" algn="ctr" rotWithShape="0">
                    <a:srgbClr val="6E747A">
                      <a:alpha val="43000"/>
                    </a:srgbClr>
                  </a:outerShdw>
                </a:effectLst>
              </a:rPr>
              <a:t>Keeps Islamic Traditions</a:t>
            </a:r>
          </a:p>
        </p:txBody>
      </p:sp>
      <p:sp>
        <p:nvSpPr>
          <p:cNvPr id="4" name="TextBox 3"/>
          <p:cNvSpPr txBox="1"/>
          <p:nvPr/>
        </p:nvSpPr>
        <p:spPr>
          <a:xfrm>
            <a:off x="5022166" y="968885"/>
            <a:ext cx="7169834" cy="646331"/>
          </a:xfrm>
          <a:prstGeom prst="rect">
            <a:avLst/>
          </a:prstGeom>
          <a:noFill/>
        </p:spPr>
        <p:txBody>
          <a:bodyPr wrap="square" rtlCol="0">
            <a:spAutoFit/>
          </a:bodyPr>
          <a:lstStyle/>
          <a:p>
            <a:r>
              <a:rPr lang="en-US" dirty="0"/>
              <a:t>In 1902 </a:t>
            </a:r>
            <a:r>
              <a:rPr lang="en-US" dirty="0" err="1"/>
              <a:t>Abd</a:t>
            </a:r>
            <a:r>
              <a:rPr lang="en-US" dirty="0"/>
              <a:t> al-Aziz Ibn Saud began a successful campaign to unify Arabia.</a:t>
            </a:r>
          </a:p>
          <a:p>
            <a:r>
              <a:rPr lang="en-US" dirty="0"/>
              <a:t>In 1932 he renamed the new kingdom Saudi Arabia after his family.</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45894" y="1615216"/>
            <a:ext cx="3946105" cy="5242784"/>
          </a:xfrm>
          <a:prstGeom prst="rect">
            <a:avLst/>
          </a:prstGeom>
        </p:spPr>
      </p:pic>
      <p:sp>
        <p:nvSpPr>
          <p:cNvPr id="6" name="TextBox 5"/>
          <p:cNvSpPr txBox="1"/>
          <p:nvPr/>
        </p:nvSpPr>
        <p:spPr>
          <a:xfrm>
            <a:off x="5022166" y="2841674"/>
            <a:ext cx="3223727" cy="3970318"/>
          </a:xfrm>
          <a:prstGeom prst="rect">
            <a:avLst/>
          </a:prstGeom>
          <a:noFill/>
        </p:spPr>
        <p:txBody>
          <a:bodyPr wrap="square" rtlCol="0">
            <a:spAutoFit/>
          </a:bodyPr>
          <a:lstStyle/>
          <a:p>
            <a:r>
              <a:rPr lang="en-US" dirty="0"/>
              <a:t>Ibn Saud carried on Arab and Islamic traditions. </a:t>
            </a:r>
          </a:p>
          <a:p>
            <a:endParaRPr lang="en-US" dirty="0"/>
          </a:p>
          <a:p>
            <a:r>
              <a:rPr lang="en-US" dirty="0"/>
              <a:t>Loyalty to the Saudi government was based on custom, religion, and family ties.</a:t>
            </a:r>
          </a:p>
          <a:p>
            <a:endParaRPr lang="en-US" dirty="0"/>
          </a:p>
          <a:p>
            <a:r>
              <a:rPr lang="en-US" dirty="0"/>
              <a:t>He did modernize, bringing in telephone and radio, but it was limited to religiously acceptable areas.</a:t>
            </a:r>
          </a:p>
          <a:p>
            <a:endParaRPr lang="en-US" dirty="0"/>
          </a:p>
          <a:p>
            <a:r>
              <a:rPr lang="en-US" dirty="0"/>
              <a:t>There was no attempt at democratic reform. </a:t>
            </a:r>
          </a:p>
        </p:txBody>
      </p:sp>
    </p:spTree>
    <p:extLst>
      <p:ext uri="{BB962C8B-B14F-4D97-AF65-F5344CB8AC3E}">
        <p14:creationId xmlns:p14="http://schemas.microsoft.com/office/powerpoint/2010/main" val="257651234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p:cNvSpPr/>
          <p:nvPr/>
        </p:nvSpPr>
        <p:spPr>
          <a:xfrm>
            <a:off x="2731209" y="2306154"/>
            <a:ext cx="6982810" cy="923330"/>
          </a:xfrm>
          <a:prstGeom prst="rect">
            <a:avLst/>
          </a:prstGeom>
          <a:noFill/>
        </p:spPr>
        <p:txBody>
          <a:bodyPr wrap="none" lIns="91440" tIns="45720" rIns="91440" bIns="45720">
            <a:spAutoFit/>
          </a:bodyPr>
          <a:lstStyle/>
          <a:p>
            <a:pPr algn="ctr"/>
            <a:r>
              <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Oil Drives Development</a:t>
            </a:r>
          </a:p>
        </p:txBody>
      </p:sp>
    </p:spTree>
    <p:extLst>
      <p:ext uri="{BB962C8B-B14F-4D97-AF65-F5344CB8AC3E}">
        <p14:creationId xmlns:p14="http://schemas.microsoft.com/office/powerpoint/2010/main" val="252544005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437219" cy="6858000"/>
          </a:xfrm>
          <a:prstGeom prst="rect">
            <a:avLst/>
          </a:prstGeom>
        </p:spPr>
      </p:pic>
      <p:sp>
        <p:nvSpPr>
          <p:cNvPr id="3" name="TextBox 2"/>
          <p:cNvSpPr txBox="1"/>
          <p:nvPr/>
        </p:nvSpPr>
        <p:spPr>
          <a:xfrm>
            <a:off x="4437219" y="117693"/>
            <a:ext cx="7754781" cy="6740307"/>
          </a:xfrm>
          <a:prstGeom prst="rect">
            <a:avLst/>
          </a:prstGeom>
          <a:noFill/>
        </p:spPr>
        <p:txBody>
          <a:bodyPr wrap="square" rtlCol="0">
            <a:spAutoFit/>
          </a:bodyPr>
          <a:lstStyle/>
          <a:p>
            <a:r>
              <a:rPr lang="en-US" dirty="0"/>
              <a:t>While Nationalism was a driving force in SW Asia, the region’s economy was also taking a new direction</a:t>
            </a:r>
          </a:p>
          <a:p>
            <a:endParaRPr lang="en-US" dirty="0"/>
          </a:p>
          <a:p>
            <a:endParaRPr lang="en-US" dirty="0"/>
          </a:p>
          <a:p>
            <a:r>
              <a:rPr lang="en-US" dirty="0"/>
              <a:t>The rising global demand for petroleum products brought new oil explorations to SW Asia.</a:t>
            </a:r>
          </a:p>
          <a:p>
            <a:endParaRPr lang="en-US" dirty="0"/>
          </a:p>
          <a:p>
            <a:endParaRPr lang="en-US" dirty="0"/>
          </a:p>
          <a:p>
            <a:endParaRPr lang="en-US" dirty="0"/>
          </a:p>
          <a:p>
            <a:r>
              <a:rPr lang="en-US" dirty="0"/>
              <a:t>During the </a:t>
            </a:r>
            <a:r>
              <a:rPr lang="en-US" dirty="0" err="1"/>
              <a:t>1920s</a:t>
            </a:r>
            <a:r>
              <a:rPr lang="en-US" dirty="0"/>
              <a:t> &amp; </a:t>
            </a:r>
            <a:r>
              <a:rPr lang="en-US" dirty="0" err="1"/>
              <a:t>30s</a:t>
            </a:r>
            <a:r>
              <a:rPr lang="en-US" dirty="0"/>
              <a:t> European and American companies discovered enormous oil deposits in Iran, Iraq, Saudi Arabia, and Kuwait.</a:t>
            </a:r>
          </a:p>
          <a:p>
            <a:endParaRPr lang="en-US" dirty="0"/>
          </a:p>
          <a:p>
            <a:endParaRPr lang="en-US" dirty="0"/>
          </a:p>
          <a:p>
            <a:endParaRPr lang="en-US" dirty="0"/>
          </a:p>
          <a:p>
            <a:r>
              <a:rPr lang="en-US" dirty="0"/>
              <a:t>Foreign businesses invested large sums of money to develop these oil fields such as the Anglo-Persian Oil Company. </a:t>
            </a:r>
          </a:p>
          <a:p>
            <a:endParaRPr lang="en-US" dirty="0"/>
          </a:p>
          <a:p>
            <a:endParaRPr lang="en-US" dirty="0"/>
          </a:p>
          <a:p>
            <a:endParaRPr lang="en-US" dirty="0"/>
          </a:p>
          <a:p>
            <a:r>
              <a:rPr lang="en-US" dirty="0"/>
              <a:t>This area contains nearly 2/</a:t>
            </a:r>
            <a:r>
              <a:rPr lang="en-US" dirty="0" err="1"/>
              <a:t>3rds</a:t>
            </a:r>
            <a:r>
              <a:rPr lang="en-US" dirty="0"/>
              <a:t> of all the world’s oil supply.  </a:t>
            </a:r>
          </a:p>
          <a:p>
            <a:endParaRPr lang="en-US" dirty="0"/>
          </a:p>
          <a:p>
            <a:endParaRPr lang="en-US" dirty="0"/>
          </a:p>
          <a:p>
            <a:endParaRPr lang="en-US" dirty="0"/>
          </a:p>
          <a:p>
            <a:r>
              <a:rPr lang="en-US" dirty="0"/>
              <a:t>This will lead to rapid, dramatic changes in the area.  </a:t>
            </a:r>
          </a:p>
        </p:txBody>
      </p:sp>
    </p:spTree>
    <p:extLst>
      <p:ext uri="{BB962C8B-B14F-4D97-AF65-F5344CB8AC3E}">
        <p14:creationId xmlns:p14="http://schemas.microsoft.com/office/powerpoint/2010/main" val="9196910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940</TotalTime>
  <Words>4255</Words>
  <Application>Microsoft Office PowerPoint</Application>
  <PresentationFormat>Widescreen</PresentationFormat>
  <Paragraphs>504</Paragraphs>
  <Slides>68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68</vt:i4>
      </vt:variant>
    </vt:vector>
  </HeadingPairs>
  <TitlesOfParts>
    <vt:vector size="72"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Rebecca Richardson</dc:creator>
  <cp:lastModifiedBy>Rebecca Richardson</cp:lastModifiedBy>
  <cp:revision>68</cp:revision>
  <dcterms:created xsi:type="dcterms:W3CDTF">2015-12-15T14:37:40Z</dcterms:created>
  <dcterms:modified xsi:type="dcterms:W3CDTF">2016-02-29T00:58:19Z</dcterms:modified>
</cp:coreProperties>
</file>