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5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26" r:id="rId59"/>
    <p:sldId id="316" r:id="rId60"/>
    <p:sldId id="315" r:id="rId61"/>
    <p:sldId id="325" r:id="rId62"/>
    <p:sldId id="327" r:id="rId63"/>
    <p:sldId id="328" r:id="rId64"/>
    <p:sldId id="329" r:id="rId65"/>
    <p:sldId id="330" r:id="rId66"/>
    <p:sldId id="323" r:id="rId67"/>
    <p:sldId id="313" r:id="rId68"/>
    <p:sldId id="317" r:id="rId69"/>
    <p:sldId id="324" r:id="rId70"/>
    <p:sldId id="318" r:id="rId71"/>
    <p:sldId id="319" r:id="rId72"/>
    <p:sldId id="320" r:id="rId73"/>
    <p:sldId id="321" r:id="rId74"/>
    <p:sldId id="322"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becca Richardson" initials="RR" lastIdx="1" clrIdx="0">
    <p:extLst>
      <p:ext uri="{19B8F6BF-5375-455C-9EA6-DF929625EA0E}">
        <p15:presenceInfo xmlns:p15="http://schemas.microsoft.com/office/powerpoint/2012/main" userId="Rebecca Richard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97AFF-684B-4537-B819-20CE1ED5AC5A}" type="datetimeFigureOut">
              <a:rPr lang="en-US" smtClean="0"/>
              <a:t>3/3/2016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94507-1B15-47F0-A132-0D95D9F7C5D3}" type="slidenum">
              <a:rPr lang="en-US" smtClean="0"/>
              <a:t>‹#›</a:t>
            </a:fld>
            <a:endParaRPr lang="en-US"/>
          </a:p>
        </p:txBody>
      </p:sp>
    </p:spTree>
    <p:extLst>
      <p:ext uri="{BB962C8B-B14F-4D97-AF65-F5344CB8AC3E}">
        <p14:creationId xmlns:p14="http://schemas.microsoft.com/office/powerpoint/2010/main" val="140488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752CA7-5810-4E29-961C-C33600CA343A}" type="datetimeFigureOut">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0003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3481953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752CA7-5810-4E29-961C-C33600CA343A}" type="datetimeFigureOut">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3596705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752CA7-5810-4E29-961C-C33600CA343A}" type="datetimeFigureOut">
              <a:rPr lang="en-US" smtClean="0"/>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94915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752CA7-5810-4E29-961C-C33600CA343A}" type="datetimeFigureOut">
              <a:rPr lang="en-US" smtClean="0"/>
              <a:t>3/3/2016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463072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752CA7-5810-4E29-961C-C33600CA343A}" type="datetimeFigureOut">
              <a:rPr lang="en-US" smtClean="0"/>
              <a:t>3/3/2016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23920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52CA7-5810-4E29-961C-C33600CA343A}" type="datetimeFigureOut">
              <a:rPr lang="en-US" smtClean="0"/>
              <a:t>3/3/2016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47387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52CA7-5810-4E29-961C-C33600CA343A}" type="datetimeFigureOut">
              <a:rPr lang="en-US" smtClean="0"/>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37475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52CA7-5810-4E29-961C-C33600CA343A}" type="datetimeFigureOut">
              <a:rPr lang="en-US" smtClean="0"/>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92784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485720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591324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752CA7-5810-4E29-961C-C33600CA343A}" type="datetimeFigureOut">
              <a:rPr lang="en-US" smtClean="0"/>
              <a:t>3/3/2016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E3D95-4BB0-418C-B139-CB57AD934978}" type="slidenum">
              <a:rPr lang="en-US" smtClean="0"/>
              <a:t>‹#›</a:t>
            </a:fld>
            <a:endParaRPr lang="en-US"/>
          </a:p>
        </p:txBody>
      </p:sp>
    </p:spTree>
    <p:extLst>
      <p:ext uri="{BB962C8B-B14F-4D97-AF65-F5344CB8AC3E}">
        <p14:creationId xmlns:p14="http://schemas.microsoft.com/office/powerpoint/2010/main" val="319808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6.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8.pn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4.mp3"/><Relationship Id="rId7" Type="http://schemas.openxmlformats.org/officeDocument/2006/relationships/image" Target="../media/image37.jp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6.jpg"/><Relationship Id="rId5" Type="http://schemas.openxmlformats.org/officeDocument/2006/relationships/slideLayout" Target="../slideLayouts/slideLayout7.xml"/><Relationship Id="rId4" Type="http://schemas.openxmlformats.org/officeDocument/2006/relationships/audio" Target="../media/media4.mp3"/></Relationships>
</file>

<file path=ppt/slides/_rels/slide1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8.png"/><Relationship Id="rId4" Type="http://schemas.openxmlformats.org/officeDocument/2006/relationships/image" Target="../media/image39.jpg"/></Relationships>
</file>

<file path=ppt/slides/_rels/slide1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4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jpg"/></Relationships>
</file>

<file path=ppt/slides/_rels/slide5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g"/><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97.png"/><Relationship Id="rId5" Type="http://schemas.openxmlformats.org/officeDocument/2006/relationships/image" Target="../media/image96.jpg"/><Relationship Id="rId4" Type="http://schemas.openxmlformats.org/officeDocument/2006/relationships/image" Target="../media/image95.jp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98.png"/></Relationships>
</file>

<file path=ppt/slides/_rels/slide5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7.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103.png"/></Relationships>
</file>

<file path=ppt/slides/_rels/slide5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gif"/><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5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106.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999638"/>
            <a:ext cx="9144000" cy="2387600"/>
          </a:xfrm>
        </p:spPr>
        <p:txBody>
          <a:bodyPr/>
          <a:lstStyle/>
          <a:p>
            <a:r>
              <a:rPr lang="en-US" dirty="0"/>
              <a:t>The Crisis Years</a:t>
            </a:r>
          </a:p>
        </p:txBody>
      </p:sp>
      <p:sp>
        <p:nvSpPr>
          <p:cNvPr id="3" name="Subtitle 2"/>
          <p:cNvSpPr>
            <a:spLocks noGrp="1"/>
          </p:cNvSpPr>
          <p:nvPr>
            <p:ph type="subTitle" idx="1"/>
          </p:nvPr>
        </p:nvSpPr>
        <p:spPr>
          <a:xfrm>
            <a:off x="1524000" y="4478338"/>
            <a:ext cx="9144000" cy="1655762"/>
          </a:xfrm>
        </p:spPr>
        <p:txBody>
          <a:bodyPr/>
          <a:lstStyle/>
          <a:p>
            <a:r>
              <a:rPr lang="en-US" dirty="0"/>
              <a:t>1919-1939</a:t>
            </a:r>
          </a:p>
        </p:txBody>
      </p:sp>
      <p:sp>
        <p:nvSpPr>
          <p:cNvPr id="5" name="Rectangle 4"/>
          <p:cNvSpPr/>
          <p:nvPr/>
        </p:nvSpPr>
        <p:spPr>
          <a:xfrm>
            <a:off x="5086351" y="5739618"/>
            <a:ext cx="2098220" cy="100081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524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t="-16000" b="-16000"/>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tx1"/>
                  </a:solidFill>
                </a:ln>
                <a:solidFill>
                  <a:schemeClr val="accent4"/>
                </a:solidFill>
                <a:effectLst/>
              </a:rPr>
              <a:t>A New Scientific Revolution</a:t>
            </a:r>
          </a:p>
        </p:txBody>
      </p:sp>
      <p:sp>
        <p:nvSpPr>
          <p:cNvPr id="5" name="TextBox 4"/>
          <p:cNvSpPr txBox="1"/>
          <p:nvPr/>
        </p:nvSpPr>
        <p:spPr>
          <a:xfrm>
            <a:off x="0" y="1083584"/>
            <a:ext cx="12192000" cy="954107"/>
          </a:xfrm>
          <a:prstGeom prst="rect">
            <a:avLst/>
          </a:prstGeom>
          <a:noFill/>
        </p:spPr>
        <p:txBody>
          <a:bodyPr wrap="square" rtlCol="0">
            <a:spAutoFit/>
          </a:bodyPr>
          <a:lstStyle/>
          <a:p>
            <a:r>
              <a:rPr lang="en-US" sz="2800" b="1" dirty="0">
                <a:ln>
                  <a:solidFill>
                    <a:schemeClr val="tx1"/>
                  </a:solidFill>
                </a:ln>
                <a:solidFill>
                  <a:srgbClr val="FF0000"/>
                </a:solidFill>
              </a:rPr>
              <a:t>Albert Einstein, a German-born physicist, offered new theories on space, time, energy, and matter</a:t>
            </a:r>
            <a:r>
              <a:rPr lang="en-US" sz="2800" b="1" dirty="0">
                <a:ln>
                  <a:solidFill>
                    <a:schemeClr val="tx1"/>
                  </a:solidFill>
                </a:ln>
                <a:solidFill>
                  <a:schemeClr val="bg1"/>
                </a:solidFill>
              </a:rPr>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7945"/>
            <a:ext cx="3379818" cy="3105388"/>
          </a:xfrm>
          <a:prstGeom prst="rect">
            <a:avLst/>
          </a:prstGeom>
        </p:spPr>
      </p:pic>
      <p:sp>
        <p:nvSpPr>
          <p:cNvPr id="8" name="Rectangle 7"/>
          <p:cNvSpPr/>
          <p:nvPr/>
        </p:nvSpPr>
        <p:spPr>
          <a:xfrm>
            <a:off x="3379817" y="2918914"/>
            <a:ext cx="8812181" cy="3785652"/>
          </a:xfrm>
          <a:prstGeom prst="rect">
            <a:avLst/>
          </a:prstGeom>
        </p:spPr>
        <p:txBody>
          <a:bodyPr wrap="square">
            <a:spAutoFit/>
          </a:bodyPr>
          <a:lstStyle/>
          <a:p>
            <a:r>
              <a:rPr lang="en-US" sz="2400" b="1" dirty="0"/>
              <a:t>Scientists had found that light travels at the same speed no matter which direction it’s travelling in.  Einstein agreed but said that other things such as space and time can change when measured relative to an object moving at or near the speed of light.  (186,000 mi/s).</a:t>
            </a:r>
          </a:p>
          <a:p>
            <a:endParaRPr lang="en-US" sz="2400" b="1" dirty="0"/>
          </a:p>
          <a:p>
            <a:r>
              <a:rPr lang="en-US" sz="2400" b="1" dirty="0"/>
              <a:t>This is called the </a:t>
            </a:r>
            <a:r>
              <a:rPr lang="en-US" sz="2400" b="1" dirty="0">
                <a:solidFill>
                  <a:srgbClr val="C00000"/>
                </a:solidFill>
              </a:rPr>
              <a:t>Theory of Relativity</a:t>
            </a:r>
          </a:p>
          <a:p>
            <a:endParaRPr lang="en-US" sz="2400" b="1" dirty="0">
              <a:solidFill>
                <a:srgbClr val="C00000"/>
              </a:solidFill>
            </a:endParaRPr>
          </a:p>
          <a:p>
            <a:endParaRPr lang="en-US" sz="2400" b="1" dirty="0">
              <a:solidFill>
                <a:srgbClr val="C00000"/>
              </a:solidFill>
            </a:endParaRPr>
          </a:p>
          <a:p>
            <a:r>
              <a:rPr lang="en-US" sz="2400" b="1" dirty="0">
                <a:solidFill>
                  <a:srgbClr val="C00000"/>
                </a:solidFill>
              </a:rPr>
              <a:t>This made people uncomfortable because there had been a sense of order  and absolutes based on Newton’s laws prior to this. </a:t>
            </a:r>
          </a:p>
        </p:txBody>
      </p:sp>
    </p:spTree>
    <p:extLst>
      <p:ext uri="{BB962C8B-B14F-4D97-AF65-F5344CB8AC3E}">
        <p14:creationId xmlns:p14="http://schemas.microsoft.com/office/powerpoint/2010/main" val="390627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72572" cy="3545058"/>
          </a:xfrm>
          <a:prstGeom prst="rect">
            <a:avLst/>
          </a:prstGeom>
        </p:spPr>
      </p:pic>
      <p:sp>
        <p:nvSpPr>
          <p:cNvPr id="3" name="TextBox 2"/>
          <p:cNvSpPr txBox="1"/>
          <p:nvPr/>
        </p:nvSpPr>
        <p:spPr>
          <a:xfrm>
            <a:off x="6172572" y="365760"/>
            <a:ext cx="6019428" cy="2031325"/>
          </a:xfrm>
          <a:prstGeom prst="rect">
            <a:avLst/>
          </a:prstGeom>
          <a:noFill/>
        </p:spPr>
        <p:txBody>
          <a:bodyPr wrap="square" rtlCol="0">
            <a:spAutoFit/>
          </a:bodyPr>
          <a:lstStyle/>
          <a:p>
            <a:r>
              <a:rPr lang="en-US" dirty="0"/>
              <a:t>Sigmund Freud was an Austrian physician who treated patients with psychological problems.  </a:t>
            </a:r>
          </a:p>
          <a:p>
            <a:endParaRPr lang="en-US" dirty="0"/>
          </a:p>
          <a:p>
            <a:r>
              <a:rPr lang="en-US" dirty="0"/>
              <a:t>He constructed theories about the human mind that said that much of what people do is irrational and controlled by the unconscious mind especially the pleasure-seeking drives that the conscious mind was unaware of.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612" y="2630657"/>
            <a:ext cx="5108224" cy="3743431"/>
          </a:xfrm>
          <a:prstGeom prst="rect">
            <a:avLst/>
          </a:prstGeom>
        </p:spPr>
      </p:pic>
      <p:sp>
        <p:nvSpPr>
          <p:cNvPr id="5" name="TextBox 4"/>
          <p:cNvSpPr txBox="1"/>
          <p:nvPr/>
        </p:nvSpPr>
        <p:spPr>
          <a:xfrm>
            <a:off x="1" y="4502372"/>
            <a:ext cx="6682154" cy="1477328"/>
          </a:xfrm>
          <a:prstGeom prst="rect">
            <a:avLst/>
          </a:prstGeom>
          <a:noFill/>
        </p:spPr>
        <p:txBody>
          <a:bodyPr wrap="square" rtlCol="0">
            <a:spAutoFit/>
          </a:bodyPr>
          <a:lstStyle/>
          <a:p>
            <a:r>
              <a:rPr lang="en-US" dirty="0"/>
              <a:t>His beliefs weakened the belief in reason.</a:t>
            </a:r>
          </a:p>
          <a:p>
            <a:endParaRPr lang="en-US" dirty="0"/>
          </a:p>
          <a:p>
            <a:endParaRPr lang="en-US" dirty="0"/>
          </a:p>
          <a:p>
            <a:r>
              <a:rPr lang="en-US" dirty="0"/>
              <a:t>Regardless, his ideas had widespread recognition and acceptance by 1920</a:t>
            </a:r>
          </a:p>
        </p:txBody>
      </p:sp>
    </p:spTree>
    <p:extLst>
      <p:ext uri="{BB962C8B-B14F-4D97-AF65-F5344CB8AC3E}">
        <p14:creationId xmlns:p14="http://schemas.microsoft.com/office/powerpoint/2010/main" val="671347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3997233" cy="68580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3270" y="0"/>
            <a:ext cx="4158731" cy="6858002"/>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427" t="4570" r="4260" b="2667"/>
          <a:stretch/>
        </p:blipFill>
        <p:spPr>
          <a:xfrm>
            <a:off x="3997234" y="0"/>
            <a:ext cx="4049486" cy="6857999"/>
          </a:xfrm>
          <a:prstGeom prst="rect">
            <a:avLst/>
          </a:prstGeom>
        </p:spPr>
      </p:pic>
      <p:sp>
        <p:nvSpPr>
          <p:cNvPr id="2" name="Rectangle 1"/>
          <p:cNvSpPr/>
          <p:nvPr/>
        </p:nvSpPr>
        <p:spPr>
          <a:xfrm>
            <a:off x="0" y="2967335"/>
            <a:ext cx="12191999"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rPr>
              <a:t>Literature of the 1920s</a:t>
            </a:r>
          </a:p>
        </p:txBody>
      </p:sp>
    </p:spTree>
    <p:extLst>
      <p:ext uri="{BB962C8B-B14F-4D97-AF65-F5344CB8AC3E}">
        <p14:creationId xmlns:p14="http://schemas.microsoft.com/office/powerpoint/2010/main" val="3639789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1200329"/>
          </a:xfrm>
          <a:prstGeom prst="rect">
            <a:avLst/>
          </a:prstGeom>
          <a:noFill/>
        </p:spPr>
        <p:txBody>
          <a:bodyPr wrap="square" rtlCol="0">
            <a:spAutoFit/>
          </a:bodyPr>
          <a:lstStyle/>
          <a:p>
            <a:r>
              <a:rPr lang="en-US" dirty="0"/>
              <a:t>Many authors  and poets reflected the disillusionment of the first World War.  </a:t>
            </a:r>
          </a:p>
          <a:p>
            <a:endParaRPr lang="en-US" dirty="0"/>
          </a:p>
          <a:p>
            <a:r>
              <a:rPr lang="en-US" dirty="0"/>
              <a:t>Poets </a:t>
            </a:r>
            <a:r>
              <a:rPr lang="en-US" dirty="0" err="1"/>
              <a:t>T.S</a:t>
            </a:r>
            <a:r>
              <a:rPr lang="en-US" dirty="0"/>
              <a:t>. Eliot                            and William Butler Yeats                           spoke of the dark, barren wasteland that the post-WWI world seemed                             to have become to                                     many  people</a:t>
            </a:r>
          </a:p>
        </p:txBody>
      </p:sp>
      <p:sp>
        <p:nvSpPr>
          <p:cNvPr id="3" name="TextBox 2"/>
          <p:cNvSpPr txBox="1"/>
          <p:nvPr/>
        </p:nvSpPr>
        <p:spPr>
          <a:xfrm>
            <a:off x="3486148" y="1735159"/>
            <a:ext cx="4767943" cy="5539978"/>
          </a:xfrm>
          <a:prstGeom prst="rect">
            <a:avLst/>
          </a:prstGeom>
          <a:noFill/>
        </p:spPr>
        <p:txBody>
          <a:bodyPr wrap="square" rtlCol="0">
            <a:spAutoFit/>
          </a:bodyPr>
          <a:lstStyle/>
          <a:p>
            <a:pPr algn="ctr"/>
            <a:r>
              <a:rPr lang="en-US" dirty="0"/>
              <a:t> </a:t>
            </a:r>
            <a:r>
              <a:rPr lang="en-US" sz="1200" dirty="0"/>
              <a:t>William Butler Yeats (1865-1939)</a:t>
            </a:r>
          </a:p>
          <a:p>
            <a:pPr algn="ctr"/>
            <a:r>
              <a:rPr lang="en-US" sz="1200" dirty="0"/>
              <a:t>       THE SECOND COMING</a:t>
            </a:r>
          </a:p>
          <a:p>
            <a:pPr algn="ctr"/>
            <a:endParaRPr lang="en-US" sz="1200" dirty="0"/>
          </a:p>
          <a:p>
            <a:pPr algn="ctr"/>
            <a:r>
              <a:rPr lang="en-US" sz="1200" dirty="0"/>
              <a:t>    Turning and turning in the widening gyre</a:t>
            </a:r>
          </a:p>
          <a:p>
            <a:pPr algn="ctr"/>
            <a:r>
              <a:rPr lang="en-US" sz="1200" dirty="0"/>
              <a:t>    The falcon cannot hear the falconer;</a:t>
            </a:r>
          </a:p>
          <a:p>
            <a:pPr algn="ctr"/>
            <a:r>
              <a:rPr lang="en-US" sz="1200" dirty="0"/>
              <a:t>    Things fall apart; the </a:t>
            </a:r>
            <a:r>
              <a:rPr lang="en-US" sz="1200" dirty="0" err="1"/>
              <a:t>centre</a:t>
            </a:r>
            <a:r>
              <a:rPr lang="en-US" sz="1200" dirty="0"/>
              <a:t> cannot hold;</a:t>
            </a:r>
          </a:p>
          <a:p>
            <a:pPr algn="ctr"/>
            <a:r>
              <a:rPr lang="en-US" sz="1200" dirty="0"/>
              <a:t>    Mere anarchy is loosed upon the world,</a:t>
            </a:r>
          </a:p>
          <a:p>
            <a:pPr algn="ctr"/>
            <a:r>
              <a:rPr lang="en-US" sz="1200" dirty="0"/>
              <a:t>    The blood-dimmed tide is loosed, and everywhere</a:t>
            </a:r>
          </a:p>
          <a:p>
            <a:pPr algn="ctr"/>
            <a:r>
              <a:rPr lang="en-US" sz="1200" dirty="0"/>
              <a:t>    The ceremony of innocence is drowned;</a:t>
            </a:r>
          </a:p>
          <a:p>
            <a:pPr algn="ctr"/>
            <a:r>
              <a:rPr lang="en-US" sz="1200" dirty="0"/>
              <a:t>    The best lack all conviction, while the worst</a:t>
            </a:r>
          </a:p>
          <a:p>
            <a:pPr algn="ctr"/>
            <a:r>
              <a:rPr lang="en-US" sz="1200" dirty="0"/>
              <a:t>    Are full of passionate intensity.</a:t>
            </a:r>
          </a:p>
          <a:p>
            <a:pPr algn="ctr"/>
            <a:endParaRPr lang="en-US" sz="1200" dirty="0"/>
          </a:p>
          <a:p>
            <a:pPr algn="ctr"/>
            <a:r>
              <a:rPr lang="en-US" sz="1200" dirty="0"/>
              <a:t>    Surely some revelation is at hand;</a:t>
            </a:r>
          </a:p>
          <a:p>
            <a:pPr algn="ctr"/>
            <a:r>
              <a:rPr lang="en-US" sz="1200" dirty="0"/>
              <a:t>    Surely the Second Coming is at hand.</a:t>
            </a:r>
          </a:p>
          <a:p>
            <a:pPr algn="ctr"/>
            <a:r>
              <a:rPr lang="en-US" sz="1200" dirty="0"/>
              <a:t>    The Second Coming! Hardly are those words out</a:t>
            </a:r>
          </a:p>
          <a:p>
            <a:pPr algn="ctr"/>
            <a:r>
              <a:rPr lang="en-US" sz="1200" dirty="0"/>
              <a:t>    When a vast image out of </a:t>
            </a:r>
            <a:r>
              <a:rPr lang="en-US" sz="1200" dirty="0" err="1"/>
              <a:t>Spiritus</a:t>
            </a:r>
            <a:r>
              <a:rPr lang="en-US" sz="1200" dirty="0"/>
              <a:t> Mundi</a:t>
            </a:r>
          </a:p>
          <a:p>
            <a:pPr algn="ctr"/>
            <a:r>
              <a:rPr lang="en-US" sz="1200" dirty="0"/>
              <a:t>    Troubles my sight: a waste of desert sand;</a:t>
            </a:r>
          </a:p>
          <a:p>
            <a:pPr algn="ctr"/>
            <a:r>
              <a:rPr lang="en-US" sz="1200" dirty="0"/>
              <a:t>    A shape with lion body and the head of a man,</a:t>
            </a:r>
          </a:p>
          <a:p>
            <a:pPr algn="ctr"/>
            <a:r>
              <a:rPr lang="en-US" sz="1200" dirty="0"/>
              <a:t>    A gaze blank and pitiless as the sun,</a:t>
            </a:r>
          </a:p>
          <a:p>
            <a:pPr algn="ctr"/>
            <a:r>
              <a:rPr lang="en-US" sz="1200" dirty="0"/>
              <a:t>    Is moving its slow thighs, while all about it</a:t>
            </a:r>
          </a:p>
          <a:p>
            <a:pPr algn="ctr"/>
            <a:r>
              <a:rPr lang="en-US" sz="1200" dirty="0"/>
              <a:t>    Wind shadows of the indignant desert birds.</a:t>
            </a:r>
          </a:p>
          <a:p>
            <a:pPr algn="ctr"/>
            <a:endParaRPr lang="en-US" sz="1200" dirty="0"/>
          </a:p>
          <a:p>
            <a:pPr algn="ctr"/>
            <a:r>
              <a:rPr lang="en-US" sz="1200" dirty="0"/>
              <a:t>    The darkness drops again but now I know</a:t>
            </a:r>
          </a:p>
          <a:p>
            <a:pPr algn="ctr"/>
            <a:r>
              <a:rPr lang="en-US" sz="1200" dirty="0"/>
              <a:t>    That twenty centuries of stony sleep</a:t>
            </a:r>
          </a:p>
          <a:p>
            <a:pPr algn="ctr"/>
            <a:r>
              <a:rPr lang="en-US" sz="1200" dirty="0"/>
              <a:t>    Were vexed to nightmare by a rocking cradle,</a:t>
            </a:r>
          </a:p>
          <a:p>
            <a:pPr algn="ctr"/>
            <a:r>
              <a:rPr lang="en-US" sz="1200" dirty="0"/>
              <a:t>    And what rough beast, its hour come round at last,</a:t>
            </a:r>
          </a:p>
          <a:p>
            <a:pPr algn="ctr"/>
            <a:r>
              <a:rPr lang="en-US" sz="1200" dirty="0"/>
              <a:t>    Slouches towards Bethlehem to be born?</a:t>
            </a:r>
          </a:p>
          <a:p>
            <a:pPr algn="ctr"/>
            <a:endParaRPr lang="en-US" sz="1200" dirty="0"/>
          </a:p>
          <a:p>
            <a:pPr algn="ctr"/>
            <a:r>
              <a:rPr lang="en-US" sz="1200"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733" y="351953"/>
            <a:ext cx="1409810" cy="142459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952" y="351953"/>
            <a:ext cx="1368333" cy="1383206"/>
          </a:xfrm>
          <a:prstGeom prst="rect">
            <a:avLst/>
          </a:prstGeom>
        </p:spPr>
      </p:pic>
    </p:spTree>
    <p:extLst>
      <p:ext uri="{BB962C8B-B14F-4D97-AF65-F5344CB8AC3E}">
        <p14:creationId xmlns:p14="http://schemas.microsoft.com/office/powerpoint/2010/main" val="390988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9361" y="4623837"/>
            <a:ext cx="1620225" cy="2209800"/>
          </a:xfrm>
          <a:prstGeom prst="rect">
            <a:avLst/>
          </a:prstGeom>
        </p:spPr>
      </p:pic>
      <p:sp>
        <p:nvSpPr>
          <p:cNvPr id="2" name="TextBox 1"/>
          <p:cNvSpPr txBox="1"/>
          <p:nvPr/>
        </p:nvSpPr>
        <p:spPr>
          <a:xfrm>
            <a:off x="1" y="313509"/>
            <a:ext cx="12191999" cy="923330"/>
          </a:xfrm>
          <a:prstGeom prst="rect">
            <a:avLst/>
          </a:prstGeom>
          <a:noFill/>
        </p:spPr>
        <p:txBody>
          <a:bodyPr wrap="square" rtlCol="0">
            <a:spAutoFit/>
          </a:bodyPr>
          <a:lstStyle/>
          <a:p>
            <a:r>
              <a:rPr lang="en-US" dirty="0"/>
              <a:t>Writers such as Franz Kafka                                  wrote books like </a:t>
            </a:r>
            <a:r>
              <a:rPr lang="en-US" i="1" dirty="0"/>
              <a:t>The Trial                                  </a:t>
            </a:r>
            <a:r>
              <a:rPr lang="en-US" dirty="0"/>
              <a:t>and </a:t>
            </a:r>
            <a:r>
              <a:rPr lang="en-US" i="1" dirty="0"/>
              <a:t>The Castle                                  </a:t>
            </a:r>
            <a:r>
              <a:rPr lang="en-US" dirty="0"/>
              <a:t>which feature people                                           trapped in terrifying                                            situations that                                   they can’t escape or understand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0619" y="105335"/>
            <a:ext cx="1600200" cy="2209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774" y="67235"/>
            <a:ext cx="1714500" cy="26765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227" y="105336"/>
            <a:ext cx="1609741" cy="2449606"/>
          </a:xfrm>
          <a:prstGeom prst="rect">
            <a:avLst/>
          </a:prstGeom>
        </p:spPr>
      </p:pic>
      <p:sp>
        <p:nvSpPr>
          <p:cNvPr id="6" name="TextBox 5"/>
          <p:cNvSpPr txBox="1"/>
          <p:nvPr/>
        </p:nvSpPr>
        <p:spPr>
          <a:xfrm>
            <a:off x="0" y="4276165"/>
            <a:ext cx="12192000" cy="1754326"/>
          </a:xfrm>
          <a:prstGeom prst="rect">
            <a:avLst/>
          </a:prstGeom>
          <a:noFill/>
        </p:spPr>
        <p:txBody>
          <a:bodyPr wrap="square" rtlCol="0">
            <a:spAutoFit/>
          </a:bodyPr>
          <a:lstStyle/>
          <a:p>
            <a:r>
              <a:rPr lang="en-US" dirty="0"/>
              <a:t>Other authors wrote books that relied heavily on Freud’s ideas of the unconscious mind. </a:t>
            </a:r>
          </a:p>
          <a:p>
            <a:endParaRPr lang="en-US" dirty="0"/>
          </a:p>
          <a:p>
            <a:endParaRPr lang="en-US" dirty="0"/>
          </a:p>
          <a:p>
            <a:r>
              <a:rPr lang="en-US" dirty="0"/>
              <a:t>James Joyce’s                                </a:t>
            </a:r>
            <a:r>
              <a:rPr lang="en-US" i="1" dirty="0"/>
              <a:t>Ulysses</a:t>
            </a:r>
            <a:r>
              <a:rPr lang="en-US" dirty="0"/>
              <a:t>                              was written in stream of consciousness and breaks with common literary                                                                                         structure to                                   show a                              single day in the lives of 3 Irish people.  The point is to try to hold                          a mirror to the                            workings                            of the human mind.   </a:t>
            </a: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20085" y="4707296"/>
            <a:ext cx="1399748" cy="2150704"/>
          </a:xfrm>
          <a:prstGeom prst="rect">
            <a:avLst/>
          </a:prstGeom>
        </p:spPr>
      </p:pic>
    </p:spTree>
    <p:extLst>
      <p:ext uri="{BB962C8B-B14F-4D97-AF65-F5344CB8AC3E}">
        <p14:creationId xmlns:p14="http://schemas.microsoft.com/office/powerpoint/2010/main" val="2352137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03591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Existentialism</a:t>
            </a:r>
          </a:p>
        </p:txBody>
      </p:sp>
      <p:sp>
        <p:nvSpPr>
          <p:cNvPr id="3" name="TextBox 2"/>
          <p:cNvSpPr txBox="1"/>
          <p:nvPr/>
        </p:nvSpPr>
        <p:spPr>
          <a:xfrm>
            <a:off x="0" y="1039651"/>
            <a:ext cx="12192000" cy="5355312"/>
          </a:xfrm>
          <a:prstGeom prst="rect">
            <a:avLst/>
          </a:prstGeom>
          <a:noFill/>
        </p:spPr>
        <p:txBody>
          <a:bodyPr wrap="square" rtlCol="0">
            <a:spAutoFit/>
          </a:bodyPr>
          <a:lstStyle/>
          <a:p>
            <a:r>
              <a:rPr lang="en-US" dirty="0"/>
              <a:t>Existentialists believe that thee is no universal meaning to life.  Each person creates his or her own meaning through their choices and actions.</a:t>
            </a:r>
          </a:p>
          <a:p>
            <a:endParaRPr lang="en-US" dirty="0"/>
          </a:p>
          <a:p>
            <a:endParaRPr lang="en-US" dirty="0"/>
          </a:p>
          <a:p>
            <a:r>
              <a:rPr lang="en-US" dirty="0"/>
              <a:t>The leader of this movement is </a:t>
            </a:r>
            <a:r>
              <a:rPr lang="en-US" b="1" dirty="0"/>
              <a:t>Jean Paul Sartre                                                                                   </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existentialists took their beliefs from the work of German philosopher </a:t>
            </a:r>
            <a:r>
              <a:rPr lang="en-US" b="1" dirty="0"/>
              <a:t>Friedrich Nietzsche</a:t>
            </a:r>
          </a:p>
          <a:p>
            <a:r>
              <a:rPr lang="en-US" dirty="0"/>
              <a:t>who wrote that Western ideas such as reason, democracy, and progress had stifled people’s                                                  creativity                                                 and actions.</a:t>
            </a:r>
          </a:p>
          <a:p>
            <a:endParaRPr lang="en-US" dirty="0"/>
          </a:p>
          <a:p>
            <a:endParaRPr lang="en-US" dirty="0"/>
          </a:p>
          <a:p>
            <a:r>
              <a:rPr lang="en-US" dirty="0"/>
              <a:t>Nietzsche urged a return to the ancient heroic virtues of pride, assertiveness and strength.  His beliefs will be particularly influential in Germany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999" y="1344706"/>
            <a:ext cx="3004483" cy="23801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5302" y="2205519"/>
            <a:ext cx="2382651" cy="3234840"/>
          </a:xfrm>
          <a:prstGeom prst="rect">
            <a:avLst/>
          </a:prstGeom>
        </p:spPr>
      </p:pic>
    </p:spTree>
    <p:extLst>
      <p:ext uri="{BB962C8B-B14F-4D97-AF65-F5344CB8AC3E}">
        <p14:creationId xmlns:p14="http://schemas.microsoft.com/office/powerpoint/2010/main" val="2456430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613955" y="0"/>
            <a:ext cx="11328358" cy="5755422"/>
          </a:xfrm>
          <a:prstGeom prst="rect">
            <a:avLst/>
          </a:prstGeom>
          <a:noFill/>
        </p:spPr>
        <p:txBody>
          <a:bodyPr wrap="none" rtlCol="0">
            <a:spAutoFit/>
          </a:bodyPr>
          <a:lstStyle/>
          <a:p>
            <a:r>
              <a:rPr lang="en-US" sz="1600" dirty="0"/>
              <a:t>Artists began to rebel against the earlier, realistic, style of painting and instead wanted to show the world of emotion and imagination.</a:t>
            </a:r>
          </a:p>
          <a:p>
            <a:endParaRPr lang="en-US" sz="1600" dirty="0"/>
          </a:p>
          <a:p>
            <a:r>
              <a:rPr lang="en-US" sz="1600" dirty="0"/>
              <a:t>Expressionist painters such as Paul Klee and </a:t>
            </a:r>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                                                                                                                         “</a:t>
            </a:r>
            <a:r>
              <a:rPr lang="en-US" sz="1600" dirty="0" err="1"/>
              <a:t>Senecio</a:t>
            </a:r>
            <a:r>
              <a:rPr lang="en-US" sz="1600" dirty="0"/>
              <a:t>”</a:t>
            </a:r>
          </a:p>
          <a:p>
            <a:endParaRPr lang="en-US" sz="1600" dirty="0"/>
          </a:p>
          <a:p>
            <a:endParaRPr lang="en-US" sz="1600" dirty="0"/>
          </a:p>
          <a:p>
            <a:endParaRPr lang="en-US" sz="1600" dirty="0"/>
          </a:p>
          <a:p>
            <a:endParaRPr lang="en-US" sz="1600" dirty="0"/>
          </a:p>
          <a:p>
            <a:r>
              <a:rPr lang="en-US" sz="1600" dirty="0" err="1"/>
              <a:t>Wassily</a:t>
            </a:r>
            <a:r>
              <a:rPr lang="en-US" sz="1600" dirty="0"/>
              <a:t> Kandinsky used bold colors and distorted or exaggerated images.</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                                                                                                                                       “Composition VIII”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361" y="935502"/>
            <a:ext cx="1693199" cy="234033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53" y="935502"/>
            <a:ext cx="1784722" cy="23403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360" y="3896751"/>
            <a:ext cx="1693199" cy="234033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5478" y="4040640"/>
            <a:ext cx="3661082" cy="2535638"/>
          </a:xfrm>
          <a:prstGeom prst="rect">
            <a:avLst/>
          </a:prstGeom>
        </p:spPr>
      </p:pic>
    </p:spTree>
    <p:extLst>
      <p:ext uri="{BB962C8B-B14F-4D97-AF65-F5344CB8AC3E}">
        <p14:creationId xmlns:p14="http://schemas.microsoft.com/office/powerpoint/2010/main" val="74534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613955" y="274320"/>
            <a:ext cx="11578045" cy="6740307"/>
          </a:xfrm>
          <a:prstGeom prst="rect">
            <a:avLst/>
          </a:prstGeom>
          <a:noFill/>
        </p:spPr>
        <p:txBody>
          <a:bodyPr wrap="square" rtlCol="0">
            <a:spAutoFit/>
          </a:bodyPr>
          <a:lstStyle/>
          <a:p>
            <a:r>
              <a:rPr lang="en-US" dirty="0"/>
              <a:t>Others like Georges Braque                                                                                                                            “Port </a:t>
            </a:r>
            <a:r>
              <a:rPr lang="en-US" dirty="0" err="1"/>
              <a:t>en</a:t>
            </a:r>
            <a:r>
              <a:rPr lang="en-US" dirty="0"/>
              <a:t> </a:t>
            </a:r>
            <a:r>
              <a:rPr lang="en-US" dirty="0" err="1"/>
              <a:t>Normandie</a:t>
            </a:r>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and Pablo Picasso                                                                                                                                 “Girl Before a Mirror”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founded cubism which transforms natural shapes into                                                             geometric forms with sharp angles and edges with different points of view shown at the                                                  same time.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315" y="274320"/>
            <a:ext cx="2491468" cy="309499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9171" y="274320"/>
            <a:ext cx="3043646" cy="304364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28" y="3428999"/>
            <a:ext cx="2844053" cy="284405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2882" y="3563470"/>
            <a:ext cx="2609477" cy="3294529"/>
          </a:xfrm>
          <a:prstGeom prst="rect">
            <a:avLst/>
          </a:prstGeom>
        </p:spPr>
      </p:pic>
    </p:spTree>
    <p:extLst>
      <p:ext uri="{BB962C8B-B14F-4D97-AF65-F5344CB8AC3E}">
        <p14:creationId xmlns:p14="http://schemas.microsoft.com/office/powerpoint/2010/main" val="2363945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Rectangle 2"/>
          <p:cNvSpPr/>
          <p:nvPr/>
        </p:nvSpPr>
        <p:spPr>
          <a:xfrm>
            <a:off x="613955" y="0"/>
            <a:ext cx="1175515"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Surrealism</a:t>
            </a:r>
          </a:p>
        </p:txBody>
      </p:sp>
      <p:sp>
        <p:nvSpPr>
          <p:cNvPr id="4" name="TextBox 3"/>
          <p:cNvSpPr txBox="1"/>
          <p:nvPr/>
        </p:nvSpPr>
        <p:spPr>
          <a:xfrm>
            <a:off x="1894115" y="0"/>
            <a:ext cx="8903143" cy="2031325"/>
          </a:xfrm>
          <a:prstGeom prst="rect">
            <a:avLst/>
          </a:prstGeom>
          <a:noFill/>
        </p:spPr>
        <p:txBody>
          <a:bodyPr wrap="none" rtlCol="0">
            <a:spAutoFit/>
          </a:bodyPr>
          <a:lstStyle/>
          <a:p>
            <a:r>
              <a:rPr lang="en-US" dirty="0"/>
              <a:t>Is a movement that sought to link the world of dreams with real life. It was inspired by Freud.</a:t>
            </a:r>
          </a:p>
          <a:p>
            <a:endParaRPr lang="en-US" dirty="0"/>
          </a:p>
          <a:p>
            <a:r>
              <a:rPr lang="en-US" dirty="0"/>
              <a:t>Surreal means </a:t>
            </a:r>
            <a:r>
              <a:rPr lang="en-US" dirty="0" err="1"/>
              <a:t>beond</a:t>
            </a:r>
            <a:r>
              <a:rPr lang="en-US" dirty="0"/>
              <a:t> or above reality.</a:t>
            </a:r>
          </a:p>
          <a:p>
            <a:endParaRPr lang="en-US" dirty="0"/>
          </a:p>
          <a:p>
            <a:r>
              <a:rPr lang="en-US" dirty="0"/>
              <a:t>Surrealists tried to call on the unconscious part of their minds</a:t>
            </a:r>
          </a:p>
          <a:p>
            <a:endParaRPr lang="en-US" dirty="0"/>
          </a:p>
          <a:p>
            <a:r>
              <a:rPr lang="en-US" dirty="0"/>
              <a:t>Many of their paintings have an eerie, dreamlike quality and depict objects in unrealistic ways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105" y="2031325"/>
            <a:ext cx="2404861" cy="319414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0" y="2107065"/>
            <a:ext cx="3962400" cy="311840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563" y="2557462"/>
            <a:ext cx="4023887" cy="2668012"/>
          </a:xfrm>
          <a:prstGeom prst="rect">
            <a:avLst/>
          </a:prstGeom>
        </p:spPr>
      </p:pic>
      <p:sp>
        <p:nvSpPr>
          <p:cNvPr id="8" name="TextBox 7"/>
          <p:cNvSpPr txBox="1"/>
          <p:nvPr/>
        </p:nvSpPr>
        <p:spPr>
          <a:xfrm>
            <a:off x="877726" y="5386233"/>
            <a:ext cx="10275442" cy="369332"/>
          </a:xfrm>
          <a:prstGeom prst="rect">
            <a:avLst/>
          </a:prstGeom>
          <a:noFill/>
        </p:spPr>
        <p:txBody>
          <a:bodyPr wrap="none" rtlCol="0">
            <a:spAutoFit/>
          </a:bodyPr>
          <a:lstStyle/>
          <a:p>
            <a:r>
              <a:rPr lang="en-US" dirty="0"/>
              <a:t>Salvador Dali		</a:t>
            </a:r>
            <a:r>
              <a:rPr lang="en-US" i="1" dirty="0"/>
              <a:t>The Persistence of Memory				The Melting Watch</a:t>
            </a:r>
          </a:p>
        </p:txBody>
      </p:sp>
    </p:spTree>
    <p:extLst>
      <p:ext uri="{BB962C8B-B14F-4D97-AF65-F5344CB8AC3E}">
        <p14:creationId xmlns:p14="http://schemas.microsoft.com/office/powerpoint/2010/main" val="3476509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76" y="727386"/>
            <a:ext cx="2920525" cy="4021456"/>
          </a:xfrm>
          <a:prstGeom prst="rect">
            <a:avLst/>
          </a:prstGeom>
        </p:spPr>
      </p:pic>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Rectangle 2"/>
          <p:cNvSpPr/>
          <p:nvPr/>
        </p:nvSpPr>
        <p:spPr>
          <a:xfrm>
            <a:off x="2169227" y="0"/>
            <a:ext cx="756617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Composers Try New Styles</a:t>
            </a:r>
          </a:p>
        </p:txBody>
      </p:sp>
      <p:sp>
        <p:nvSpPr>
          <p:cNvPr id="5" name="TextBox 4"/>
          <p:cNvSpPr txBox="1"/>
          <p:nvPr/>
        </p:nvSpPr>
        <p:spPr>
          <a:xfrm>
            <a:off x="1214847" y="1071154"/>
            <a:ext cx="10977154" cy="1200329"/>
          </a:xfrm>
          <a:prstGeom prst="rect">
            <a:avLst/>
          </a:prstGeom>
          <a:noFill/>
        </p:spPr>
        <p:txBody>
          <a:bodyPr wrap="square" rtlCol="0">
            <a:spAutoFit/>
          </a:bodyPr>
          <a:lstStyle/>
          <a:p>
            <a:r>
              <a:rPr lang="en-US" dirty="0"/>
              <a:t>People began moving away from traditional styles.</a:t>
            </a:r>
          </a:p>
          <a:p>
            <a:endParaRPr lang="en-US" dirty="0"/>
          </a:p>
          <a:p>
            <a:r>
              <a:rPr lang="en-US" dirty="0"/>
              <a:t>For example, in his ballet </a:t>
            </a:r>
            <a:r>
              <a:rPr lang="en-US" i="1" dirty="0"/>
              <a:t>The Rite of Spring, </a:t>
            </a:r>
            <a:r>
              <a:rPr lang="en-US" dirty="0"/>
              <a:t> Igor Stravinsky                                                         used irregular, harsh, combinations of sound </a:t>
            </a:r>
          </a:p>
        </p:txBody>
      </p:sp>
      <p:pic>
        <p:nvPicPr>
          <p:cNvPr id="7" name="05LeSacreDuPrintempstheRiteOfSpringBalletIn2PartsForOrchestra_64kb">
            <a:hlinkClick r:id="" action="ppaction://media"/>
          </p:cNvPr>
          <p:cNvPicPr>
            <a:picLocks noChangeAspect="1"/>
          </p:cNvPicPr>
          <p:nvPr>
            <a:audioFile r:link="rId1"/>
            <p:extLst>
              <p:ext uri="{DAA4B4D4-6D71-4841-9C94-3DE7FCFB9230}">
                <p14:media xmlns:p14="http://schemas.microsoft.com/office/powerpoint/2010/main" r:embed="rId2">
                  <p14:trim st="135143" end="696101.125"/>
                </p14:media>
              </p:ext>
            </p:extLst>
          </p:nvPr>
        </p:nvPicPr>
        <p:blipFill>
          <a:blip r:embed="rId5"/>
          <a:stretch>
            <a:fillRect/>
          </a:stretch>
        </p:blipFill>
        <p:spPr>
          <a:xfrm>
            <a:off x="4187252" y="1966683"/>
            <a:ext cx="609600" cy="609600"/>
          </a:xfrm>
          <a:prstGeom prst="rect">
            <a:avLst/>
          </a:prstGeom>
        </p:spPr>
      </p:pic>
    </p:spTree>
    <p:extLst>
      <p:ext uri="{BB962C8B-B14F-4D97-AF65-F5344CB8AC3E}">
        <p14:creationId xmlns:p14="http://schemas.microsoft.com/office/powerpoint/2010/main" val="35607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7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809897" y="274320"/>
            <a:ext cx="9496895" cy="1754326"/>
          </a:xfrm>
          <a:prstGeom prst="rect">
            <a:avLst/>
          </a:prstGeom>
          <a:noFill/>
        </p:spPr>
        <p:txBody>
          <a:bodyPr wrap="none" rtlCol="0">
            <a:spAutoFit/>
          </a:bodyPr>
          <a:lstStyle/>
          <a:p>
            <a:r>
              <a:rPr lang="en-US" dirty="0"/>
              <a:t>Jazz emerged and became popular in the United States.   </a:t>
            </a:r>
          </a:p>
          <a:p>
            <a:endParaRPr lang="en-US" dirty="0"/>
          </a:p>
          <a:p>
            <a:r>
              <a:rPr lang="en-US" dirty="0"/>
              <a:t>It was developed primarily by African-American musicians in New Orleans, Memphis, and Chicago.  </a:t>
            </a:r>
          </a:p>
          <a:p>
            <a:endParaRPr lang="en-US" dirty="0"/>
          </a:p>
          <a:p>
            <a:endParaRPr lang="en-US" dirty="0"/>
          </a:p>
          <a:p>
            <a:r>
              <a:rPr lang="en-US" dirty="0"/>
              <a:t>It was composed of lively, loose, beats.  </a:t>
            </a:r>
          </a:p>
        </p:txBody>
      </p:sp>
      <p:pic>
        <p:nvPicPr>
          <p:cNvPr id="4" name="COL0415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58344" y="1419046"/>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897" y="2224087"/>
            <a:ext cx="3095897" cy="393599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0543" y="2598816"/>
            <a:ext cx="3451924" cy="3561261"/>
          </a:xfrm>
          <a:prstGeom prst="rect">
            <a:avLst/>
          </a:prstGeom>
        </p:spPr>
      </p:pic>
      <p:sp>
        <p:nvSpPr>
          <p:cNvPr id="7" name="TextBox 6"/>
          <p:cNvSpPr txBox="1"/>
          <p:nvPr/>
        </p:nvSpPr>
        <p:spPr>
          <a:xfrm>
            <a:off x="1423851" y="6488668"/>
            <a:ext cx="6885988" cy="369332"/>
          </a:xfrm>
          <a:prstGeom prst="rect">
            <a:avLst/>
          </a:prstGeom>
          <a:noFill/>
        </p:spPr>
        <p:txBody>
          <a:bodyPr wrap="none" rtlCol="0">
            <a:spAutoFit/>
          </a:bodyPr>
          <a:lstStyle/>
          <a:p>
            <a:r>
              <a:rPr lang="en-US" dirty="0"/>
              <a:t>The song playing in the background is Wild Cherry Rag by Eddie Morton</a:t>
            </a:r>
          </a:p>
        </p:txBody>
      </p:sp>
    </p:spTree>
    <p:extLst>
      <p:ext uri="{BB962C8B-B14F-4D97-AF65-F5344CB8AC3E}">
        <p14:creationId xmlns:p14="http://schemas.microsoft.com/office/powerpoint/2010/main" val="293953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280" y="4703690"/>
            <a:ext cx="1595435" cy="22052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229" y="2128711"/>
            <a:ext cx="2811771" cy="2106114"/>
          </a:xfrm>
          <a:prstGeom prst="rect">
            <a:avLst/>
          </a:prstGeom>
        </p:spPr>
      </p:pic>
      <p:sp>
        <p:nvSpPr>
          <p:cNvPr id="2" name="Rectangle 1"/>
          <p:cNvSpPr/>
          <p:nvPr/>
        </p:nvSpPr>
        <p:spPr>
          <a:xfrm>
            <a:off x="0" y="0"/>
            <a:ext cx="751032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New Challenges in Society</a:t>
            </a:r>
          </a:p>
        </p:txBody>
      </p:sp>
      <p:sp>
        <p:nvSpPr>
          <p:cNvPr id="3" name="TextBox 2"/>
          <p:cNvSpPr txBox="1"/>
          <p:nvPr/>
        </p:nvSpPr>
        <p:spPr>
          <a:xfrm>
            <a:off x="966651" y="1227909"/>
            <a:ext cx="10074489" cy="369332"/>
          </a:xfrm>
          <a:prstGeom prst="rect">
            <a:avLst/>
          </a:prstGeom>
          <a:noFill/>
        </p:spPr>
        <p:txBody>
          <a:bodyPr wrap="none" rtlCol="0">
            <a:spAutoFit/>
          </a:bodyPr>
          <a:lstStyle/>
          <a:p>
            <a:r>
              <a:rPr lang="en-US" dirty="0"/>
              <a:t>Young people began challenging conventional thought and were especially willing to break with the past.</a:t>
            </a:r>
          </a:p>
        </p:txBody>
      </p:sp>
      <p:sp>
        <p:nvSpPr>
          <p:cNvPr id="4" name="TextBox 3"/>
          <p:cNvSpPr txBox="1"/>
          <p:nvPr/>
        </p:nvSpPr>
        <p:spPr>
          <a:xfrm>
            <a:off x="261258" y="1597241"/>
            <a:ext cx="9463768" cy="4524315"/>
          </a:xfrm>
          <a:prstGeom prst="rect">
            <a:avLst/>
          </a:prstGeom>
          <a:noFill/>
        </p:spPr>
        <p:txBody>
          <a:bodyPr wrap="square" rtlCol="0">
            <a:spAutoFit/>
          </a:bodyPr>
          <a:lstStyle/>
          <a:p>
            <a:r>
              <a:rPr lang="en-US" b="1" dirty="0"/>
              <a:t>The Roles of Women Change</a:t>
            </a:r>
          </a:p>
          <a:p>
            <a:endParaRPr lang="en-US" dirty="0"/>
          </a:p>
          <a:p>
            <a:r>
              <a:rPr lang="en-US" dirty="0"/>
              <a:t>Women had begun to work outside the home during WWI and this support of the war effort help</a:t>
            </a:r>
            <a:r>
              <a:rPr lang="en-US" dirty="0">
                <a:solidFill>
                  <a:schemeClr val="bg1"/>
                </a:solidFill>
              </a:rPr>
              <a:t>ed</a:t>
            </a:r>
            <a:r>
              <a:rPr lang="en-US" dirty="0"/>
              <a:t> win suffrage in many countries, including the US, after the War ended.</a:t>
            </a:r>
          </a:p>
          <a:p>
            <a:endParaRPr lang="en-US" dirty="0"/>
          </a:p>
          <a:p>
            <a:r>
              <a:rPr lang="en-US" dirty="0"/>
              <a:t>Women also began to wear loose fitting clothes, cut their hair short or “bobbed,” wear makeup, drink and smoke in public, and drive cars.</a:t>
            </a:r>
          </a:p>
          <a:p>
            <a:endParaRPr lang="en-US" dirty="0"/>
          </a:p>
          <a:p>
            <a:r>
              <a:rPr lang="en-US" dirty="0"/>
              <a:t>Many however still followed the traditional path of marriage and family.</a:t>
            </a:r>
          </a:p>
          <a:p>
            <a:endParaRPr lang="en-US" dirty="0"/>
          </a:p>
          <a:p>
            <a:r>
              <a:rPr lang="en-US" dirty="0"/>
              <a:t>Others however spoke out for greater freedoms and new careers such as medicine, education, and journalism.  </a:t>
            </a:r>
          </a:p>
          <a:p>
            <a:endParaRPr lang="en-US" dirty="0"/>
          </a:p>
          <a:p>
            <a:r>
              <a:rPr lang="en-US" dirty="0"/>
              <a:t>Margaret Sanger                                    and Emma Goldman                            fought for the right to use birth control</a:t>
            </a: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6365" y="4766295"/>
            <a:ext cx="1813968" cy="2091705"/>
          </a:xfrm>
          <a:prstGeom prst="rect">
            <a:avLst/>
          </a:prstGeom>
        </p:spPr>
      </p:pic>
    </p:spTree>
    <p:extLst>
      <p:ext uri="{BB962C8B-B14F-4D97-AF65-F5344CB8AC3E}">
        <p14:creationId xmlns:p14="http://schemas.microsoft.com/office/powerpoint/2010/main" val="2711818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069" y="2204884"/>
            <a:ext cx="7397931" cy="465311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35998" cy="3890665"/>
          </a:xfrm>
          <a:prstGeom prst="rect">
            <a:avLst/>
          </a:prstGeom>
        </p:spPr>
      </p:pic>
      <p:sp>
        <p:nvSpPr>
          <p:cNvPr id="2" name="Rectangle 1"/>
          <p:cNvSpPr/>
          <p:nvPr/>
        </p:nvSpPr>
        <p:spPr>
          <a:xfrm>
            <a:off x="2383675" y="2967335"/>
            <a:ext cx="742466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Technology Improves Life</a:t>
            </a:r>
          </a:p>
        </p:txBody>
      </p:sp>
      <p:sp>
        <p:nvSpPr>
          <p:cNvPr id="6" name="TextBox 5"/>
          <p:cNvSpPr txBox="1"/>
          <p:nvPr/>
        </p:nvSpPr>
        <p:spPr>
          <a:xfrm>
            <a:off x="5835998" y="0"/>
            <a:ext cx="6377773" cy="2308324"/>
          </a:xfrm>
          <a:prstGeom prst="rect">
            <a:avLst/>
          </a:prstGeom>
          <a:noFill/>
        </p:spPr>
        <p:txBody>
          <a:bodyPr wrap="square" rtlCol="0">
            <a:spAutoFit/>
          </a:bodyPr>
          <a:lstStyle/>
          <a:p>
            <a:r>
              <a:rPr lang="en-US" dirty="0"/>
              <a:t>War time technological advances made the car affordable to the average family.  </a:t>
            </a:r>
          </a:p>
          <a:p>
            <a:endParaRPr lang="en-US" dirty="0"/>
          </a:p>
          <a:p>
            <a:r>
              <a:rPr lang="en-US" dirty="0"/>
              <a:t>People began to travel for pleasure and new businesses opened to cater to them.  </a:t>
            </a:r>
          </a:p>
          <a:p>
            <a:endParaRPr lang="en-US" dirty="0"/>
          </a:p>
          <a:p>
            <a:r>
              <a:rPr lang="en-US" dirty="0"/>
              <a:t>People also moved to the suburbs and began to commute to work in the city</a:t>
            </a:r>
          </a:p>
        </p:txBody>
      </p:sp>
      <p:sp>
        <p:nvSpPr>
          <p:cNvPr id="7" name="TextBox 6"/>
          <p:cNvSpPr txBox="1"/>
          <p:nvPr/>
        </p:nvSpPr>
        <p:spPr>
          <a:xfrm>
            <a:off x="0" y="4365010"/>
            <a:ext cx="5526741" cy="923330"/>
          </a:xfrm>
          <a:prstGeom prst="rect">
            <a:avLst/>
          </a:prstGeom>
          <a:noFill/>
        </p:spPr>
        <p:txBody>
          <a:bodyPr wrap="square" rtlCol="0">
            <a:spAutoFit/>
          </a:bodyPr>
          <a:lstStyle/>
          <a:p>
            <a:r>
              <a:rPr lang="en-US" dirty="0"/>
              <a:t>International air travel also became a goal after the war and in 1919 two British pilots made the first successful transatlantic journey from Newfoundland to Ireland</a:t>
            </a:r>
          </a:p>
        </p:txBody>
      </p:sp>
    </p:spTree>
    <p:extLst>
      <p:ext uri="{BB962C8B-B14F-4D97-AF65-F5344CB8AC3E}">
        <p14:creationId xmlns:p14="http://schemas.microsoft.com/office/powerpoint/2010/main" val="111427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913016" cy="3770655"/>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1" y="2612571"/>
            <a:ext cx="3048000" cy="4245429"/>
          </a:xfrm>
          <a:prstGeom prst="rect">
            <a:avLst/>
          </a:prstGeom>
        </p:spPr>
      </p:pic>
      <p:sp>
        <p:nvSpPr>
          <p:cNvPr id="4" name="TextBox 3"/>
          <p:cNvSpPr txBox="1"/>
          <p:nvPr/>
        </p:nvSpPr>
        <p:spPr>
          <a:xfrm>
            <a:off x="2913016" y="91052"/>
            <a:ext cx="9278983" cy="2246769"/>
          </a:xfrm>
          <a:prstGeom prst="rect">
            <a:avLst/>
          </a:prstGeom>
          <a:noFill/>
        </p:spPr>
        <p:txBody>
          <a:bodyPr wrap="square" rtlCol="0">
            <a:spAutoFit/>
          </a:bodyPr>
          <a:lstStyle/>
          <a:p>
            <a:r>
              <a:rPr lang="en-US" sz="2800" b="1" dirty="0">
                <a:solidFill>
                  <a:schemeClr val="accent1">
                    <a:lumMod val="50000"/>
                  </a:schemeClr>
                </a:solidFill>
              </a:rPr>
              <a:t>In 1927 Charles Lindbergh made the first solo flight across the Atlantic in 33 hours.  He flew from New York to Paris. </a:t>
            </a:r>
          </a:p>
          <a:p>
            <a:endParaRPr lang="en-US" sz="2800" b="1" dirty="0">
              <a:solidFill>
                <a:schemeClr val="accent1">
                  <a:lumMod val="50000"/>
                </a:schemeClr>
              </a:solidFill>
            </a:endParaRPr>
          </a:p>
          <a:p>
            <a:r>
              <a:rPr lang="en-US" sz="2800" b="1" dirty="0">
                <a:solidFill>
                  <a:schemeClr val="accent1">
                    <a:lumMod val="50000"/>
                  </a:schemeClr>
                </a:solidFill>
              </a:rPr>
              <a:t>In the 1920s the rich could fly on passenger airlines both domestically and internationally.</a:t>
            </a:r>
          </a:p>
        </p:txBody>
      </p:sp>
      <p:sp>
        <p:nvSpPr>
          <p:cNvPr id="5" name="TextBox 4"/>
          <p:cNvSpPr txBox="1"/>
          <p:nvPr/>
        </p:nvSpPr>
        <p:spPr>
          <a:xfrm>
            <a:off x="0" y="3770423"/>
            <a:ext cx="10315576" cy="954107"/>
          </a:xfrm>
          <a:prstGeom prst="rect">
            <a:avLst/>
          </a:prstGeom>
          <a:noFill/>
        </p:spPr>
        <p:txBody>
          <a:bodyPr wrap="square" rtlCol="0">
            <a:spAutoFit/>
          </a:bodyPr>
          <a:lstStyle/>
          <a:p>
            <a:r>
              <a:rPr lang="en-US" sz="2800" b="1" dirty="0">
                <a:solidFill>
                  <a:schemeClr val="accent1">
                    <a:lumMod val="50000"/>
                  </a:schemeClr>
                </a:solidFill>
              </a:rPr>
              <a:t>Amelia Earhart was the first woman to fly solo across the Atlantic.  She did this in 1932.  </a:t>
            </a:r>
          </a:p>
        </p:txBody>
      </p:sp>
      <p:pic>
        <p:nvPicPr>
          <p:cNvPr id="6" name="Voices Of History Charles Lindbergh Returns To US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1" y="2444522"/>
            <a:ext cx="609600" cy="609600"/>
          </a:xfrm>
          <a:prstGeom prst="rect">
            <a:avLst/>
          </a:prstGeom>
        </p:spPr>
      </p:pic>
      <p:pic>
        <p:nvPicPr>
          <p:cNvPr id="7" name="Voices Of History Amelia Earhart the pilo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856514" y="4979126"/>
            <a:ext cx="609600" cy="609600"/>
          </a:xfrm>
          <a:prstGeom prst="rect">
            <a:avLst/>
          </a:prstGeom>
        </p:spPr>
      </p:pic>
    </p:spTree>
    <p:extLst>
      <p:ext uri="{BB962C8B-B14F-4D97-AF65-F5344CB8AC3E}">
        <p14:creationId xmlns:p14="http://schemas.microsoft.com/office/powerpoint/2010/main" val="2161730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8000"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694" y="2123080"/>
            <a:ext cx="5378823" cy="3078787"/>
          </a:xfrm>
          <a:prstGeom prst="rect">
            <a:avLst/>
          </a:prstGeom>
        </p:spPr>
      </p:pic>
      <p:sp>
        <p:nvSpPr>
          <p:cNvPr id="2" name="Rectangle 1"/>
          <p:cNvSpPr/>
          <p:nvPr/>
        </p:nvSpPr>
        <p:spPr>
          <a:xfrm>
            <a:off x="0" y="0"/>
            <a:ext cx="12192000" cy="6740307"/>
          </a:xfrm>
          <a:prstGeom prst="rect">
            <a:avLst/>
          </a:prstGeom>
          <a:noFill/>
        </p:spPr>
        <p:txBody>
          <a:bodyPr wrap="square" lIns="91440" tIns="45720" rIns="91440" bIns="45720">
            <a:spAutoFit/>
          </a:bodyPr>
          <a:lstStyle/>
          <a:p>
            <a:pPr algn="ctr"/>
            <a:r>
              <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Radio became very popular after WWI. </a:t>
            </a: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Originally it had been used for battlefield communication</a:t>
            </a:r>
          </a:p>
          <a:p>
            <a:pPr algn="ct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In 1920 </a:t>
            </a:r>
            <a:r>
              <a:rPr lang="en-US" sz="5400" b="1" dirty="0" err="1">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KDKA</a:t>
            </a: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 Pittsburg became the world’s first commercial radio station.</a:t>
            </a: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100464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2834" y="91052"/>
            <a:ext cx="9109166" cy="2246769"/>
          </a:xfrm>
          <a:prstGeom prst="rect">
            <a:avLst/>
          </a:prstGeom>
          <a:noFill/>
        </p:spPr>
        <p:txBody>
          <a:bodyPr wrap="square" rtlCol="0">
            <a:spAutoFit/>
          </a:bodyPr>
          <a:lstStyle/>
          <a:p>
            <a:r>
              <a:rPr lang="en-US" sz="2800" b="1" dirty="0">
                <a:solidFill>
                  <a:schemeClr val="accent1">
                    <a:lumMod val="50000"/>
                  </a:schemeClr>
                </a:solidFill>
              </a:rPr>
              <a:t>It didn’t take long for every major city to have a station broadcasting news, plays, and live sporting events.</a:t>
            </a:r>
          </a:p>
          <a:p>
            <a:endParaRPr lang="en-US" sz="2800" b="1" dirty="0">
              <a:solidFill>
                <a:schemeClr val="accent1">
                  <a:lumMod val="50000"/>
                </a:schemeClr>
              </a:solidFill>
            </a:endParaRPr>
          </a:p>
          <a:p>
            <a:endParaRPr lang="en-US" sz="2800" b="1" dirty="0">
              <a:solidFill>
                <a:schemeClr val="accent1">
                  <a:lumMod val="50000"/>
                </a:schemeClr>
              </a:solidFill>
            </a:endParaRPr>
          </a:p>
          <a:p>
            <a:r>
              <a:rPr lang="en-US" sz="2800" b="1" dirty="0">
                <a:solidFill>
                  <a:schemeClr val="accent1">
                    <a:lumMod val="50000"/>
                  </a:schemeClr>
                </a:solidFill>
              </a:rPr>
              <a:t>Eventually, almost all families owned their own radio.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82834" cy="3984171"/>
          </a:xfrm>
          <a:prstGeom prst="rect">
            <a:avLst/>
          </a:prstGeom>
        </p:spPr>
      </p:pic>
      <p:pic>
        <p:nvPicPr>
          <p:cNvPr id="4" name="Superman 1940-02-12 The Baby From Krypt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
        <p:nvSpPr>
          <p:cNvPr id="5" name="TextBox 4"/>
          <p:cNvSpPr txBox="1"/>
          <p:nvPr/>
        </p:nvSpPr>
        <p:spPr>
          <a:xfrm>
            <a:off x="5969726" y="4153989"/>
            <a:ext cx="4167166" cy="369332"/>
          </a:xfrm>
          <a:prstGeom prst="rect">
            <a:avLst/>
          </a:prstGeom>
          <a:noFill/>
        </p:spPr>
        <p:txBody>
          <a:bodyPr wrap="none" rtlCol="0">
            <a:spAutoFit/>
          </a:bodyPr>
          <a:lstStyle/>
          <a:p>
            <a:r>
              <a:rPr lang="en-US" dirty="0"/>
              <a:t>1940 – Superman –The Baby from Krypton</a:t>
            </a:r>
          </a:p>
        </p:txBody>
      </p:sp>
    </p:spTree>
    <p:extLst>
      <p:ext uri="{BB962C8B-B14F-4D97-AF65-F5344CB8AC3E}">
        <p14:creationId xmlns:p14="http://schemas.microsoft.com/office/powerpoint/2010/main" val="417102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4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540" y="0"/>
            <a:ext cx="4164460" cy="6858000"/>
          </a:xfrm>
          <a:prstGeom prst="rect">
            <a:avLst/>
          </a:prstGeom>
        </p:spPr>
      </p:pic>
      <p:sp>
        <p:nvSpPr>
          <p:cNvPr id="3" name="TextBox 2"/>
          <p:cNvSpPr txBox="1"/>
          <p:nvPr/>
        </p:nvSpPr>
        <p:spPr>
          <a:xfrm>
            <a:off x="178253" y="0"/>
            <a:ext cx="7849287" cy="6555641"/>
          </a:xfrm>
          <a:prstGeom prst="rect">
            <a:avLst/>
          </a:prstGeom>
          <a:noFill/>
        </p:spPr>
        <p:txBody>
          <a:bodyPr wrap="square" rtlCol="0">
            <a:spAutoFit/>
          </a:bodyPr>
          <a:lstStyle/>
          <a:p>
            <a:r>
              <a:rPr lang="en-US" sz="2800" b="1" dirty="0">
                <a:solidFill>
                  <a:schemeClr val="accent1">
                    <a:lumMod val="50000"/>
                  </a:schemeClr>
                </a:solidFill>
              </a:rPr>
              <a:t>Motion pictures were also a major industry in the 1920s.</a:t>
            </a:r>
          </a:p>
          <a:p>
            <a:endParaRPr lang="en-US" sz="2800" b="1" dirty="0">
              <a:solidFill>
                <a:schemeClr val="accent1">
                  <a:lumMod val="50000"/>
                </a:schemeClr>
              </a:solidFill>
            </a:endParaRPr>
          </a:p>
          <a:p>
            <a:r>
              <a:rPr lang="en-US" sz="2800" b="1" dirty="0">
                <a:solidFill>
                  <a:schemeClr val="accent1">
                    <a:lumMod val="50000"/>
                  </a:schemeClr>
                </a:solidFill>
              </a:rPr>
              <a:t>Many countries produced movies.  In Europe they were considered serious art.</a:t>
            </a:r>
          </a:p>
          <a:p>
            <a:endParaRPr lang="en-US" sz="2800" b="1" dirty="0">
              <a:solidFill>
                <a:schemeClr val="accent1">
                  <a:lumMod val="50000"/>
                </a:schemeClr>
              </a:solidFill>
            </a:endParaRPr>
          </a:p>
          <a:p>
            <a:r>
              <a:rPr lang="en-US" sz="2800" b="1" dirty="0">
                <a:solidFill>
                  <a:schemeClr val="accent1">
                    <a:lumMod val="50000"/>
                  </a:schemeClr>
                </a:solidFill>
              </a:rPr>
              <a:t>In Hollywood, where 90% of movies were mad, they were entertainment.</a:t>
            </a:r>
          </a:p>
          <a:p>
            <a:endParaRPr lang="en-US" sz="2800" b="1" dirty="0">
              <a:solidFill>
                <a:schemeClr val="accent1">
                  <a:lumMod val="50000"/>
                </a:schemeClr>
              </a:solidFill>
            </a:endParaRPr>
          </a:p>
          <a:p>
            <a:r>
              <a:rPr lang="en-US" sz="2800" b="1" dirty="0">
                <a:solidFill>
                  <a:schemeClr val="accent1">
                    <a:lumMod val="50000"/>
                  </a:schemeClr>
                </a:solidFill>
              </a:rPr>
              <a:t>The king of the silent film was British born Charlie Chaplin.  His most famous character was the Little Tramp.</a:t>
            </a:r>
          </a:p>
          <a:p>
            <a:endParaRPr lang="en-US" sz="2800" b="1" dirty="0">
              <a:solidFill>
                <a:schemeClr val="accent1">
                  <a:lumMod val="50000"/>
                </a:schemeClr>
              </a:solidFill>
            </a:endParaRPr>
          </a:p>
          <a:p>
            <a:r>
              <a:rPr lang="en-US" sz="2800" b="1" dirty="0">
                <a:solidFill>
                  <a:schemeClr val="accent1">
                    <a:lumMod val="50000"/>
                  </a:schemeClr>
                </a:solidFill>
              </a:rPr>
              <a:t>At the end of the 1920s sound transformed movies into Talkies</a:t>
            </a:r>
          </a:p>
        </p:txBody>
      </p:sp>
    </p:spTree>
    <p:extLst>
      <p:ext uri="{BB962C8B-B14F-4D97-AF65-F5344CB8AC3E}">
        <p14:creationId xmlns:p14="http://schemas.microsoft.com/office/powerpoint/2010/main" val="3753683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5000"/>
          </a:stretch>
        </a:blipFill>
        <a:effectLst/>
      </p:bgPr>
    </p:bg>
    <p:spTree>
      <p:nvGrpSpPr>
        <p:cNvPr id="1" name=""/>
        <p:cNvGrpSpPr/>
        <p:nvPr/>
      </p:nvGrpSpPr>
      <p:grpSpPr>
        <a:xfrm>
          <a:off x="0" y="0"/>
          <a:ext cx="0" cy="0"/>
          <a:chOff x="0" y="0"/>
          <a:chExt cx="0" cy="0"/>
        </a:xfrm>
      </p:grpSpPr>
      <p:sp>
        <p:nvSpPr>
          <p:cNvPr id="2" name="Rectangle 1"/>
          <p:cNvSpPr/>
          <p:nvPr/>
        </p:nvSpPr>
        <p:spPr>
          <a:xfrm>
            <a:off x="2109154" y="0"/>
            <a:ext cx="7294433" cy="923330"/>
          </a:xfrm>
          <a:prstGeom prst="rect">
            <a:avLst/>
          </a:prstGeom>
          <a:noFill/>
        </p:spPr>
        <p:txBody>
          <a:bodyPr wrap="none" lIns="91440" tIns="45720" rIns="91440" bIns="45720">
            <a:spAutoFit/>
          </a:bodyPr>
          <a:lstStyle/>
          <a:p>
            <a:pPr algn="ctr"/>
            <a:r>
              <a:rPr lang="en-US" sz="5400" b="1" cap="none" spc="0" dirty="0">
                <a:ln w="9525">
                  <a:solidFill>
                    <a:srgbClr val="002060"/>
                  </a:solidFill>
                  <a:prstDash val="solid"/>
                </a:ln>
                <a:solidFill>
                  <a:srgbClr val="7030A0"/>
                </a:solidFill>
                <a:effectLst>
                  <a:outerShdw blurRad="12700" dist="38100" dir="2700000" algn="tl" rotWithShape="0">
                    <a:schemeClr val="bg1">
                      <a:lumMod val="50000"/>
                    </a:schemeClr>
                  </a:outerShdw>
                </a:effectLst>
              </a:rPr>
              <a:t>A Worldwide Depression</a:t>
            </a:r>
          </a:p>
        </p:txBody>
      </p:sp>
      <p:sp>
        <p:nvSpPr>
          <p:cNvPr id="3" name="TextBox 2"/>
          <p:cNvSpPr txBox="1"/>
          <p:nvPr/>
        </p:nvSpPr>
        <p:spPr>
          <a:xfrm>
            <a:off x="195943" y="923330"/>
            <a:ext cx="11996057" cy="1200329"/>
          </a:xfrm>
          <a:prstGeom prst="rect">
            <a:avLst/>
          </a:prstGeom>
          <a:noFill/>
        </p:spPr>
        <p:txBody>
          <a:bodyPr wrap="square" rtlCol="0">
            <a:spAutoFit/>
          </a:bodyPr>
          <a:lstStyle/>
          <a:p>
            <a:r>
              <a:rPr lang="en-US" dirty="0"/>
              <a:t>Communication and ease of travel made it so that global economies were more interconnected than ever.  </a:t>
            </a:r>
          </a:p>
          <a:p>
            <a:endParaRPr lang="en-US" dirty="0"/>
          </a:p>
          <a:p>
            <a:r>
              <a:rPr lang="en-US" dirty="0"/>
              <a:t>By the 1920s the nations that had suffered the worst in WWI were starting to rebuild their economies, often times by borrowing money from the United States. </a:t>
            </a:r>
          </a:p>
        </p:txBody>
      </p:sp>
    </p:spTree>
    <p:extLst>
      <p:ext uri="{BB962C8B-B14F-4D97-AF65-F5344CB8AC3E}">
        <p14:creationId xmlns:p14="http://schemas.microsoft.com/office/powerpoint/2010/main" val="984734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30" y="2960848"/>
            <a:ext cx="4873132" cy="3798741"/>
          </a:xfrm>
          <a:prstGeom prst="rect">
            <a:avLst/>
          </a:prstGeom>
        </p:spPr>
      </p:pic>
      <p:sp>
        <p:nvSpPr>
          <p:cNvPr id="2" name="Rectangle 1"/>
          <p:cNvSpPr/>
          <p:nvPr/>
        </p:nvSpPr>
        <p:spPr>
          <a:xfrm>
            <a:off x="0" y="0"/>
            <a:ext cx="490756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Postwar Europe:</a:t>
            </a:r>
          </a:p>
        </p:txBody>
      </p:sp>
      <p:sp>
        <p:nvSpPr>
          <p:cNvPr id="3" name="TextBox 2"/>
          <p:cNvSpPr txBox="1"/>
          <p:nvPr/>
        </p:nvSpPr>
        <p:spPr>
          <a:xfrm>
            <a:off x="1153551" y="1252025"/>
            <a:ext cx="7205819" cy="923330"/>
          </a:xfrm>
          <a:prstGeom prst="rect">
            <a:avLst/>
          </a:prstGeom>
          <a:noFill/>
        </p:spPr>
        <p:txBody>
          <a:bodyPr wrap="none" rtlCol="0">
            <a:spAutoFit/>
          </a:bodyPr>
          <a:lstStyle/>
          <a:p>
            <a:r>
              <a:rPr lang="en-US" dirty="0"/>
              <a:t>The end of the war saw the sudden rise of new, but unstable, democracies.</a:t>
            </a:r>
          </a:p>
          <a:p>
            <a:endParaRPr lang="en-US" dirty="0"/>
          </a:p>
          <a:p>
            <a:r>
              <a:rPr lang="en-US" dirty="0"/>
              <a:t>From 1914 – 1918 most of Europe’s absolute rulers had been overthrown.</a:t>
            </a:r>
          </a:p>
        </p:txBody>
      </p:sp>
      <p:sp>
        <p:nvSpPr>
          <p:cNvPr id="4" name="TextBox 3"/>
          <p:cNvSpPr txBox="1"/>
          <p:nvPr/>
        </p:nvSpPr>
        <p:spPr>
          <a:xfrm>
            <a:off x="168812" y="2409050"/>
            <a:ext cx="12023188" cy="646331"/>
          </a:xfrm>
          <a:prstGeom prst="rect">
            <a:avLst/>
          </a:prstGeom>
          <a:noFill/>
        </p:spPr>
        <p:txBody>
          <a:bodyPr wrap="square" rtlCol="0">
            <a:spAutoFit/>
          </a:bodyPr>
          <a:lstStyle/>
          <a:p>
            <a:r>
              <a:rPr lang="en-US" dirty="0"/>
              <a:t>Most people didn’t have any experience with democracy, and in those countries that had had parliamentary systems before, the rise of large numbers of political parties made effective government nearly impossible.</a:t>
            </a:r>
          </a:p>
        </p:txBody>
      </p:sp>
      <p:sp>
        <p:nvSpPr>
          <p:cNvPr id="6" name="TextBox 5"/>
          <p:cNvSpPr txBox="1"/>
          <p:nvPr/>
        </p:nvSpPr>
        <p:spPr>
          <a:xfrm>
            <a:off x="5852160" y="4009292"/>
            <a:ext cx="6339840" cy="2585323"/>
          </a:xfrm>
          <a:prstGeom prst="rect">
            <a:avLst/>
          </a:prstGeom>
          <a:noFill/>
        </p:spPr>
        <p:txBody>
          <a:bodyPr wrap="square" rtlCol="0">
            <a:spAutoFit/>
          </a:bodyPr>
          <a:lstStyle/>
          <a:p>
            <a:r>
              <a:rPr lang="en-US" dirty="0"/>
              <a:t>Coalition government, a temporary alliance between parties, was often the only way to get anything done.</a:t>
            </a:r>
          </a:p>
          <a:p>
            <a:endParaRPr lang="en-US" dirty="0"/>
          </a:p>
          <a:p>
            <a:endParaRPr lang="en-US" dirty="0"/>
          </a:p>
          <a:p>
            <a:endParaRPr lang="en-US" dirty="0"/>
          </a:p>
          <a:p>
            <a:endParaRPr lang="en-US" dirty="0"/>
          </a:p>
          <a:p>
            <a:endParaRPr lang="en-US" dirty="0"/>
          </a:p>
          <a:p>
            <a:r>
              <a:rPr lang="en-US" dirty="0"/>
              <a:t>They tended to fall apart very quickly and because of this it was very difficult to make any real changes to the government.</a:t>
            </a:r>
          </a:p>
        </p:txBody>
      </p:sp>
    </p:spTree>
    <p:extLst>
      <p:ext uri="{BB962C8B-B14F-4D97-AF65-F5344CB8AC3E}">
        <p14:creationId xmlns:p14="http://schemas.microsoft.com/office/powerpoint/2010/main" val="4204712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4039" y="0"/>
            <a:ext cx="630698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2">
                    <a:lumMod val="60000"/>
                    <a:lumOff val="40000"/>
                  </a:schemeClr>
                </a:solidFill>
                <a:effectLst/>
              </a:rPr>
              <a:t>The Weimar Republic</a:t>
            </a:r>
          </a:p>
        </p:txBody>
      </p:sp>
      <p:sp>
        <p:nvSpPr>
          <p:cNvPr id="3" name="TextBox 2"/>
          <p:cNvSpPr txBox="1"/>
          <p:nvPr/>
        </p:nvSpPr>
        <p:spPr>
          <a:xfrm>
            <a:off x="0" y="1561515"/>
            <a:ext cx="12192000" cy="646331"/>
          </a:xfrm>
          <a:prstGeom prst="rect">
            <a:avLst/>
          </a:prstGeom>
          <a:noFill/>
        </p:spPr>
        <p:txBody>
          <a:bodyPr wrap="square" rtlCol="0">
            <a:spAutoFit/>
          </a:bodyPr>
          <a:lstStyle/>
          <a:p>
            <a:r>
              <a:rPr lang="en-US" dirty="0"/>
              <a:t>Set up in 1919 and had serious weaknesses from the start; no strong democratic tradition, several political parties, and Germans blamed this government, instead of the wartime government, for their loss and humiliation after WWI.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7846"/>
            <a:ext cx="12192000" cy="4707873"/>
          </a:xfrm>
          <a:prstGeom prst="rect">
            <a:avLst/>
          </a:prstGeom>
        </p:spPr>
      </p:pic>
    </p:spTree>
    <p:extLst>
      <p:ext uri="{BB962C8B-B14F-4D97-AF65-F5344CB8AC3E}">
        <p14:creationId xmlns:p14="http://schemas.microsoft.com/office/powerpoint/2010/main" val="2916849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61357"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133" y="0"/>
            <a:ext cx="4664867" cy="5270500"/>
          </a:xfrm>
          <a:prstGeom prst="rect">
            <a:avLst/>
          </a:prstGeom>
        </p:spPr>
      </p:pic>
      <p:sp>
        <p:nvSpPr>
          <p:cNvPr id="4" name="TextBox 3"/>
          <p:cNvSpPr txBox="1"/>
          <p:nvPr/>
        </p:nvSpPr>
        <p:spPr>
          <a:xfrm>
            <a:off x="7527133" y="0"/>
            <a:ext cx="4714047" cy="5632311"/>
          </a:xfrm>
          <a:prstGeom prst="rect">
            <a:avLst/>
          </a:prstGeom>
          <a:noFill/>
        </p:spPr>
        <p:txBody>
          <a:bodyPr wrap="none" rtlCol="0">
            <a:spAutoFit/>
          </a:bodyPr>
          <a:lstStyle/>
          <a:p>
            <a:r>
              <a:rPr lang="en-US" sz="4000" b="1" dirty="0">
                <a:solidFill>
                  <a:schemeClr val="bg1"/>
                </a:solidFill>
              </a:rPr>
              <a:t>Yep, those kids are </a:t>
            </a: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r>
              <a:rPr lang="en-US" sz="4000" b="1" dirty="0">
                <a:solidFill>
                  <a:schemeClr val="bg1"/>
                </a:solidFill>
              </a:rPr>
              <a:t>playing with bricks of</a:t>
            </a:r>
          </a:p>
          <a:p>
            <a:r>
              <a:rPr lang="en-US" sz="4000" b="1" dirty="0">
                <a:solidFill>
                  <a:schemeClr val="bg1"/>
                </a:solidFill>
              </a:rPr>
              <a:t> </a:t>
            </a:r>
            <a:r>
              <a:rPr lang="en-US" sz="4000" b="1" dirty="0">
                <a:ln>
                  <a:solidFill>
                    <a:schemeClr val="bg1"/>
                  </a:solidFill>
                </a:ln>
                <a:solidFill>
                  <a:schemeClr val="accent6">
                    <a:lumMod val="50000"/>
                  </a:schemeClr>
                </a:solidFill>
              </a:rPr>
              <a:t>money</a:t>
            </a:r>
          </a:p>
        </p:txBody>
      </p:sp>
      <p:sp>
        <p:nvSpPr>
          <p:cNvPr id="5" name="TextBox 4"/>
          <p:cNvSpPr txBox="1"/>
          <p:nvPr/>
        </p:nvSpPr>
        <p:spPr>
          <a:xfrm>
            <a:off x="4061357" y="335845"/>
            <a:ext cx="3465776" cy="6463308"/>
          </a:xfrm>
          <a:prstGeom prst="rect">
            <a:avLst/>
          </a:prstGeom>
          <a:noFill/>
        </p:spPr>
        <p:txBody>
          <a:bodyPr wrap="square" rtlCol="0">
            <a:spAutoFit/>
          </a:bodyPr>
          <a:lstStyle/>
          <a:p>
            <a:r>
              <a:rPr lang="en-US" dirty="0"/>
              <a:t>Germany also suffered from hyperinflation after the war.  </a:t>
            </a:r>
          </a:p>
          <a:p>
            <a:endParaRPr lang="en-US" dirty="0"/>
          </a:p>
          <a:p>
            <a:r>
              <a:rPr lang="en-US" dirty="0"/>
              <a:t>They had not increased their wartime taxes to pay for the war, instead they just printed more money.</a:t>
            </a:r>
          </a:p>
          <a:p>
            <a:endParaRPr lang="en-US" dirty="0"/>
          </a:p>
          <a:p>
            <a:endParaRPr lang="en-US" dirty="0"/>
          </a:p>
          <a:p>
            <a:r>
              <a:rPr lang="en-US" dirty="0"/>
              <a:t>After the war the money steadily lost value.</a:t>
            </a:r>
          </a:p>
          <a:p>
            <a:endParaRPr lang="en-US" dirty="0"/>
          </a:p>
          <a:p>
            <a:endParaRPr lang="en-US" dirty="0"/>
          </a:p>
          <a:p>
            <a:r>
              <a:rPr lang="en-US" dirty="0"/>
              <a:t>To make their reparations payments, they just printed more money which made the value fall even more</a:t>
            </a:r>
          </a:p>
          <a:p>
            <a:endParaRPr lang="en-US" dirty="0"/>
          </a:p>
          <a:p>
            <a:endParaRPr lang="en-US" dirty="0"/>
          </a:p>
          <a:p>
            <a:endParaRPr lang="en-US" dirty="0"/>
          </a:p>
          <a:p>
            <a:r>
              <a:rPr lang="en-US" dirty="0"/>
              <a:t>A loaf of bread cost 1 mark in 1918 and 200 Billion Marks by 1923</a:t>
            </a:r>
          </a:p>
          <a:p>
            <a:endParaRPr lang="en-US" dirty="0"/>
          </a:p>
        </p:txBody>
      </p:sp>
      <p:sp>
        <p:nvSpPr>
          <p:cNvPr id="6" name="Left Arrow 5"/>
          <p:cNvSpPr/>
          <p:nvPr/>
        </p:nvSpPr>
        <p:spPr>
          <a:xfrm>
            <a:off x="3209567" y="2816155"/>
            <a:ext cx="893597" cy="484632"/>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836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2031"/>
            <a:ext cx="6865033" cy="646331"/>
          </a:xfrm>
          <a:prstGeom prst="rect">
            <a:avLst/>
          </a:prstGeom>
          <a:noFill/>
        </p:spPr>
        <p:txBody>
          <a:bodyPr wrap="square" rtlCol="0">
            <a:spAutoFit/>
          </a:bodyPr>
          <a:lstStyle/>
          <a:p>
            <a:r>
              <a:rPr lang="en-US" dirty="0"/>
              <a:t>In 1923 an international committee led by Charles Dawes, </a:t>
            </a:r>
          </a:p>
          <a:p>
            <a:r>
              <a:rPr lang="en-US" dirty="0"/>
              <a:t>n American Banker, finally helped Germany recover.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955" y="0"/>
            <a:ext cx="2528156" cy="3144473"/>
          </a:xfrm>
          <a:prstGeom prst="rect">
            <a:avLst/>
          </a:prstGeom>
        </p:spPr>
      </p:pic>
      <p:sp>
        <p:nvSpPr>
          <p:cNvPr id="4" name="Rectangle 3"/>
          <p:cNvSpPr/>
          <p:nvPr/>
        </p:nvSpPr>
        <p:spPr>
          <a:xfrm>
            <a:off x="4354976" y="3104839"/>
            <a:ext cx="4720010"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The Dawes Plan</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5" name="TextBox 4"/>
          <p:cNvSpPr txBox="1"/>
          <p:nvPr/>
        </p:nvSpPr>
        <p:spPr>
          <a:xfrm>
            <a:off x="4354976" y="4206240"/>
            <a:ext cx="7820089" cy="1200329"/>
          </a:xfrm>
          <a:prstGeom prst="rect">
            <a:avLst/>
          </a:prstGeom>
          <a:noFill/>
        </p:spPr>
        <p:txBody>
          <a:bodyPr wrap="none" rtlCol="0">
            <a:spAutoFit/>
          </a:bodyPr>
          <a:lstStyle/>
          <a:p>
            <a:pPr marL="285750" indent="-285750">
              <a:buFont typeface="Arial" panose="020B0604020202020204" pitchFamily="34" charset="0"/>
              <a:buChar char="•"/>
            </a:pPr>
            <a:r>
              <a:rPr lang="en-US" dirty="0"/>
              <a:t>Provided $200 million loan from American Banks</a:t>
            </a:r>
          </a:p>
          <a:p>
            <a:pPr marL="285750" indent="-285750">
              <a:buFont typeface="Arial" panose="020B0604020202020204" pitchFamily="34" charset="0"/>
              <a:buChar char="•"/>
            </a:pPr>
            <a:r>
              <a:rPr lang="en-US" dirty="0"/>
              <a:t>Set a more realistic schedule for repayments</a:t>
            </a:r>
          </a:p>
          <a:p>
            <a:pPr marL="285750" indent="-285750">
              <a:buFont typeface="Arial" panose="020B0604020202020204" pitchFamily="34" charset="0"/>
              <a:buChar char="•"/>
            </a:pPr>
            <a:r>
              <a:rPr lang="en-US" dirty="0"/>
              <a:t>Put into effect in 1924 and helped slow inflation</a:t>
            </a:r>
          </a:p>
          <a:p>
            <a:pPr marL="285750" indent="-285750">
              <a:buFont typeface="Arial" panose="020B0604020202020204" pitchFamily="34" charset="0"/>
              <a:buChar char="•"/>
            </a:pPr>
            <a:r>
              <a:rPr lang="en-US" dirty="0"/>
              <a:t>By 1929 German factories were producing as much as they had before the war</a:t>
            </a:r>
          </a:p>
        </p:txBody>
      </p:sp>
    </p:spTree>
    <p:extLst>
      <p:ext uri="{BB962C8B-B14F-4D97-AF65-F5344CB8AC3E}">
        <p14:creationId xmlns:p14="http://schemas.microsoft.com/office/powerpoint/2010/main" val="2101925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945" y="0"/>
            <a:ext cx="4722055"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88084" cy="6858000"/>
          </a:xfrm>
          <a:prstGeom prst="rect">
            <a:avLst/>
          </a:prstGeom>
        </p:spPr>
      </p:pic>
      <p:sp>
        <p:nvSpPr>
          <p:cNvPr id="3" name="TextBox 2"/>
          <p:cNvSpPr txBox="1"/>
          <p:nvPr/>
        </p:nvSpPr>
        <p:spPr>
          <a:xfrm>
            <a:off x="1" y="0"/>
            <a:ext cx="12192000" cy="523220"/>
          </a:xfrm>
          <a:prstGeom prst="rect">
            <a:avLst/>
          </a:prstGeom>
          <a:noFill/>
        </p:spPr>
        <p:txBody>
          <a:bodyPr wrap="square" rtlCol="0">
            <a:spAutoFit/>
          </a:bodyPr>
          <a:lstStyle/>
          <a:p>
            <a:r>
              <a:rPr lang="en-US" sz="2800" b="1" dirty="0">
                <a:solidFill>
                  <a:srgbClr val="FF0000"/>
                </a:solidFill>
              </a:rPr>
              <a:t>Gustav Stresemann                               </a:t>
            </a:r>
            <a:r>
              <a:rPr lang="en-US" sz="2800" dirty="0"/>
              <a:t>and                                   </a:t>
            </a:r>
            <a:r>
              <a:rPr lang="en-US" sz="2800" b="1" dirty="0"/>
              <a:t>Aristide Briand</a:t>
            </a:r>
          </a:p>
        </p:txBody>
      </p:sp>
      <p:sp>
        <p:nvSpPr>
          <p:cNvPr id="5" name="Rectangle 4"/>
          <p:cNvSpPr/>
          <p:nvPr/>
        </p:nvSpPr>
        <p:spPr>
          <a:xfrm>
            <a:off x="4488084" y="458956"/>
            <a:ext cx="2981860" cy="6463308"/>
          </a:xfrm>
          <a:prstGeom prst="rect">
            <a:avLst/>
          </a:prstGeom>
        </p:spPr>
        <p:txBody>
          <a:bodyPr wrap="square">
            <a:spAutoFit/>
          </a:bodyPr>
          <a:lstStyle/>
          <a:p>
            <a:r>
              <a:rPr lang="en-US" dirty="0"/>
              <a:t>Tried to improve the relationship between Germany and France.</a:t>
            </a:r>
          </a:p>
          <a:p>
            <a:endParaRPr lang="en-US" dirty="0"/>
          </a:p>
          <a:p>
            <a:endParaRPr lang="en-US" dirty="0"/>
          </a:p>
          <a:p>
            <a:r>
              <a:rPr lang="en-US" dirty="0"/>
              <a:t>In 1925 the two men met in Locarno, Switzerland with officials from Belgium, Italy, and Britain.</a:t>
            </a:r>
          </a:p>
          <a:p>
            <a:endParaRPr lang="en-US" dirty="0"/>
          </a:p>
          <a:p>
            <a:endParaRPr lang="en-US" dirty="0"/>
          </a:p>
          <a:p>
            <a:endParaRPr lang="en-US" dirty="0"/>
          </a:p>
          <a:p>
            <a:r>
              <a:rPr lang="en-US" dirty="0"/>
              <a:t>They signed a treaty promising that France and Germany would never go to war against each other again. </a:t>
            </a:r>
          </a:p>
          <a:p>
            <a:endParaRPr lang="en-US" dirty="0"/>
          </a:p>
          <a:p>
            <a:endParaRPr lang="en-US" dirty="0"/>
          </a:p>
          <a:p>
            <a:r>
              <a:rPr lang="en-US" dirty="0"/>
              <a:t>Germany also </a:t>
            </a:r>
            <a:r>
              <a:rPr lang="en-US" dirty="0" err="1"/>
              <a:t>agreedto</a:t>
            </a:r>
            <a:r>
              <a:rPr lang="en-US" dirty="0"/>
              <a:t> respect the existing borders of France and Belgium. They were now allowed in the League of Nations</a:t>
            </a:r>
          </a:p>
        </p:txBody>
      </p:sp>
    </p:spTree>
    <p:extLst>
      <p:ext uri="{BB962C8B-B14F-4D97-AF65-F5344CB8AC3E}">
        <p14:creationId xmlns:p14="http://schemas.microsoft.com/office/powerpoint/2010/main" val="39622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75" y="709622"/>
            <a:ext cx="1921564" cy="221094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5808" y="709622"/>
            <a:ext cx="1928640" cy="2244298"/>
          </a:xfrm>
          <a:prstGeom prst="rect">
            <a:avLst/>
          </a:prstGeom>
        </p:spPr>
      </p:pic>
      <p:sp>
        <p:nvSpPr>
          <p:cNvPr id="2" name="Rectangle 1"/>
          <p:cNvSpPr/>
          <p:nvPr/>
        </p:nvSpPr>
        <p:spPr>
          <a:xfrm>
            <a:off x="645095" y="0"/>
            <a:ext cx="11272894" cy="830997"/>
          </a:xfrm>
          <a:prstGeom prst="rect">
            <a:avLst/>
          </a:prstGeom>
          <a:noFill/>
        </p:spPr>
        <p:txBody>
          <a:bodyPr wrap="none" lIns="91440" tIns="45720" rIns="91440" bIns="45720">
            <a:spAutoFit/>
          </a:bodyPr>
          <a:lstStyle/>
          <a:p>
            <a:pPr algn="ctr"/>
            <a:r>
              <a:rPr lang="en-US" sz="4800" b="1" cap="none" spc="0" dirty="0">
                <a:ln w="3175">
                  <a:solidFill>
                    <a:schemeClr val="bg1"/>
                  </a:solidFill>
                  <a:prstDash val="solid"/>
                </a:ln>
                <a:solidFill>
                  <a:srgbClr val="7030A0"/>
                </a:solidFill>
                <a:effectLst>
                  <a:outerShdw blurRad="12700" dist="38100" dir="2700000" algn="tl" rotWithShape="0">
                    <a:schemeClr val="accent5">
                      <a:lumMod val="60000"/>
                      <a:lumOff val="40000"/>
                    </a:schemeClr>
                  </a:outerShdw>
                </a:effectLst>
              </a:rPr>
              <a:t>In 1928 the Kellogg-Briand pact was signed.</a:t>
            </a:r>
          </a:p>
        </p:txBody>
      </p:sp>
      <p:sp>
        <p:nvSpPr>
          <p:cNvPr id="3" name="TextBox 2"/>
          <p:cNvSpPr txBox="1"/>
          <p:nvPr/>
        </p:nvSpPr>
        <p:spPr>
          <a:xfrm>
            <a:off x="1" y="1298713"/>
            <a:ext cx="12192000" cy="5355312"/>
          </a:xfrm>
          <a:prstGeom prst="rect">
            <a:avLst/>
          </a:prstGeom>
          <a:noFill/>
        </p:spPr>
        <p:txBody>
          <a:bodyPr wrap="square" rtlCol="0">
            <a:spAutoFit/>
          </a:bodyPr>
          <a:lstStyle/>
          <a:p>
            <a:r>
              <a:rPr lang="en-US" dirty="0"/>
              <a:t>U.S. Secretary of State Frank Kellogg                                        and Aristide Briand                                 of France arranged this agreement that stated that</a:t>
            </a:r>
          </a:p>
          <a:p>
            <a:endParaRPr lang="en-US" dirty="0"/>
          </a:p>
          <a:p>
            <a:endParaRPr lang="en-US" dirty="0"/>
          </a:p>
          <a:p>
            <a:endParaRPr lang="en-US" dirty="0"/>
          </a:p>
          <a:p>
            <a:endParaRPr lang="en-US" dirty="0"/>
          </a:p>
          <a:p>
            <a:r>
              <a:rPr lang="en-US" b="1" dirty="0">
                <a:solidFill>
                  <a:srgbClr val="FF0000"/>
                </a:solidFill>
              </a:rPr>
              <a:t>“war will never again be used as an instrument of national policy”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Almost every country in the world signed it, including the Soviet Union.</a:t>
            </a:r>
          </a:p>
          <a:p>
            <a:endParaRPr lang="en-US" dirty="0"/>
          </a:p>
          <a:p>
            <a:r>
              <a:rPr lang="en-US" dirty="0"/>
              <a:t>Unfortunately, there was no real way to enforce it because the League of Nations did not have it’s own armed forces.</a:t>
            </a:r>
          </a:p>
          <a:p>
            <a:r>
              <a:rPr lang="en-US" dirty="0"/>
              <a:t>Also, the U.S. refused to join the League.</a:t>
            </a:r>
          </a:p>
        </p:txBody>
      </p:sp>
    </p:spTree>
    <p:extLst>
      <p:ext uri="{BB962C8B-B14F-4D97-AF65-F5344CB8AC3E}">
        <p14:creationId xmlns:p14="http://schemas.microsoft.com/office/powerpoint/2010/main" val="1153568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3450"/>
            <a:ext cx="12225579" cy="3814549"/>
          </a:xfrm>
          <a:prstGeom prst="rect">
            <a:avLst/>
          </a:prstGeom>
        </p:spPr>
      </p:pic>
      <p:sp>
        <p:nvSpPr>
          <p:cNvPr id="6" name="Rectangle 5"/>
          <p:cNvSpPr/>
          <p:nvPr/>
        </p:nvSpPr>
        <p:spPr>
          <a:xfrm>
            <a:off x="387651" y="0"/>
            <a:ext cx="11383116" cy="830997"/>
          </a:xfrm>
          <a:prstGeom prst="rect">
            <a:avLst/>
          </a:prstGeom>
          <a:noFill/>
        </p:spPr>
        <p:txBody>
          <a:bodyPr wrap="none" lIns="91440" tIns="45720" rIns="91440" bIns="45720">
            <a:spAutoFit/>
          </a:bodyPr>
          <a:lstStyle/>
          <a:p>
            <a:pPr algn="ctr"/>
            <a:r>
              <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Financial Collapse and the Great Depression</a:t>
            </a:r>
          </a:p>
        </p:txBody>
      </p:sp>
      <p:sp>
        <p:nvSpPr>
          <p:cNvPr id="7" name="TextBox 6"/>
          <p:cNvSpPr txBox="1"/>
          <p:nvPr/>
        </p:nvSpPr>
        <p:spPr>
          <a:xfrm>
            <a:off x="-16791" y="830997"/>
            <a:ext cx="12192000" cy="2308324"/>
          </a:xfrm>
          <a:prstGeom prst="rect">
            <a:avLst/>
          </a:prstGeom>
          <a:noFill/>
        </p:spPr>
        <p:txBody>
          <a:bodyPr wrap="square" rtlCol="0">
            <a:spAutoFit/>
          </a:bodyPr>
          <a:lstStyle/>
          <a:p>
            <a:r>
              <a:rPr lang="en-US" b="1" dirty="0">
                <a:solidFill>
                  <a:srgbClr val="FF0000"/>
                </a:solidFill>
              </a:rPr>
              <a:t>Most American families at this time made less than $2,000 a year, which meant that they couldn’t afford to buy all the goods being produced in American factories.  This led to lay offs in the factories and fewer people being able to buy goods.  </a:t>
            </a:r>
          </a:p>
          <a:p>
            <a:endParaRPr lang="en-US" b="1" dirty="0">
              <a:solidFill>
                <a:srgbClr val="FF0000"/>
              </a:solidFill>
            </a:endParaRPr>
          </a:p>
          <a:p>
            <a:r>
              <a:rPr lang="en-US" b="1" dirty="0">
                <a:solidFill>
                  <a:srgbClr val="FF0000"/>
                </a:solidFill>
              </a:rPr>
              <a:t>The same happened with farms that now were producing huge amounts of crops and facing stiff competition from foreign countries.</a:t>
            </a:r>
          </a:p>
          <a:p>
            <a:endParaRPr lang="en-US" b="1" dirty="0">
              <a:solidFill>
                <a:srgbClr val="FF0000"/>
              </a:solidFill>
            </a:endParaRPr>
          </a:p>
          <a:p>
            <a:r>
              <a:rPr lang="en-US" b="1" dirty="0">
                <a:solidFill>
                  <a:srgbClr val="FF0000"/>
                </a:solidFill>
              </a:rPr>
              <a:t>Farmers and Factory owners couldn’t pay their debts to the banks, businesses closed, banks closed, yet some people continued to invest</a:t>
            </a:r>
          </a:p>
        </p:txBody>
      </p:sp>
    </p:spTree>
    <p:extLst>
      <p:ext uri="{BB962C8B-B14F-4D97-AF65-F5344CB8AC3E}">
        <p14:creationId xmlns:p14="http://schemas.microsoft.com/office/powerpoint/2010/main" val="1987326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31304"/>
            <a:ext cx="12192000" cy="3139321"/>
          </a:xfrm>
          <a:prstGeom prst="rect">
            <a:avLst/>
          </a:prstGeom>
          <a:noFill/>
        </p:spPr>
        <p:txBody>
          <a:bodyPr wrap="square" rtlCol="0">
            <a:spAutoFit/>
          </a:bodyPr>
          <a:lstStyle/>
          <a:p>
            <a:r>
              <a:rPr lang="en-US" b="1" dirty="0">
                <a:solidFill>
                  <a:schemeClr val="accent6">
                    <a:lumMod val="50000"/>
                  </a:schemeClr>
                </a:solidFill>
              </a:rPr>
              <a:t>In 1929 stocks for sale at the NYSE were soaring in price, which meant many people who couldn’t afford them borrowed money from their stockbroker to pay for them.</a:t>
            </a:r>
          </a:p>
          <a:p>
            <a:endParaRPr lang="en-US" b="1" dirty="0">
              <a:solidFill>
                <a:schemeClr val="accent2">
                  <a:lumMod val="50000"/>
                </a:schemeClr>
              </a:solidFill>
            </a:endParaRPr>
          </a:p>
          <a:p>
            <a:r>
              <a:rPr lang="en-US" b="1" dirty="0">
                <a:solidFill>
                  <a:schemeClr val="accent2">
                    <a:lumMod val="50000"/>
                  </a:schemeClr>
                </a:solidFill>
              </a:rPr>
              <a:t>Called “buying on margin.” This worked great when stocks were high, people used the dividends to pay their loans, but when prices fell, they lost everything. </a:t>
            </a:r>
          </a:p>
          <a:p>
            <a:endParaRPr lang="en-US" b="1" dirty="0"/>
          </a:p>
          <a:p>
            <a:r>
              <a:rPr lang="en-US" b="1" dirty="0">
                <a:solidFill>
                  <a:srgbClr val="0070C0"/>
                </a:solidFill>
              </a:rPr>
              <a:t>In September of 1929 some people began to sell their stocks thinking that prices were going to go down soon.  By October the market was in a steep slide and no one wanted to buy.  </a:t>
            </a:r>
          </a:p>
          <a:p>
            <a:endParaRPr lang="en-US" b="1" dirty="0"/>
          </a:p>
          <a:p>
            <a:endParaRPr lang="en-US" b="1" dirty="0"/>
          </a:p>
          <a:p>
            <a:r>
              <a:rPr lang="en-US" b="1" dirty="0"/>
              <a:t>On Tuesday October 29,1929 a record number of stocks were sold (16,000,000) and the market collapsed.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0625"/>
            <a:ext cx="5141843" cy="395680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426" y="3696429"/>
            <a:ext cx="6545539" cy="2706470"/>
          </a:xfrm>
          <a:prstGeom prst="rect">
            <a:avLst/>
          </a:prstGeom>
        </p:spPr>
      </p:pic>
    </p:spTree>
    <p:extLst>
      <p:ext uri="{BB962C8B-B14F-4D97-AF65-F5344CB8AC3E}">
        <p14:creationId xmlns:p14="http://schemas.microsoft.com/office/powerpoint/2010/main" val="3581653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004" y="4081670"/>
            <a:ext cx="4729446" cy="2776330"/>
          </a:xfrm>
          <a:prstGeom prst="rect">
            <a:avLst/>
          </a:prstGeom>
        </p:spPr>
      </p:pic>
      <p:sp>
        <p:nvSpPr>
          <p:cNvPr id="2" name="TextBox 1"/>
          <p:cNvSpPr txBox="1"/>
          <p:nvPr/>
        </p:nvSpPr>
        <p:spPr>
          <a:xfrm>
            <a:off x="0" y="145774"/>
            <a:ext cx="12192000" cy="5909310"/>
          </a:xfrm>
          <a:prstGeom prst="rect">
            <a:avLst/>
          </a:prstGeom>
          <a:noFill/>
        </p:spPr>
        <p:txBody>
          <a:bodyPr wrap="square" rtlCol="0">
            <a:spAutoFit/>
          </a:bodyPr>
          <a:lstStyle/>
          <a:p>
            <a:r>
              <a:rPr lang="en-US" dirty="0"/>
              <a:t>People who had money now had nothing.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Stocks were worthless.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Unemployment rates skyrocketed, while production, prices and wages declined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7869" y="0"/>
            <a:ext cx="3910427" cy="292904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5232" y="2929046"/>
            <a:ext cx="4061201" cy="2848902"/>
          </a:xfrm>
          <a:prstGeom prst="rect">
            <a:avLst/>
          </a:prstGeom>
        </p:spPr>
      </p:pic>
      <p:sp>
        <p:nvSpPr>
          <p:cNvPr id="6" name="Donut 5"/>
          <p:cNvSpPr/>
          <p:nvPr/>
        </p:nvSpPr>
        <p:spPr>
          <a:xfrm>
            <a:off x="8627165" y="4081670"/>
            <a:ext cx="1245705" cy="2776330"/>
          </a:xfrm>
          <a:prstGeom prst="donut">
            <a:avLst>
              <a:gd name="adj" fmla="val 797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99449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2550" y="0"/>
            <a:ext cx="9453422" cy="923330"/>
          </a:xfrm>
          <a:prstGeom prst="rect">
            <a:avLst/>
          </a:prstGeom>
          <a:noFill/>
        </p:spPr>
        <p:txBody>
          <a:bodyPr wrap="none" lIns="91440" tIns="45720" rIns="91440" bIns="45720">
            <a:spAutoFit/>
          </a:bodyPr>
          <a:lstStyle/>
          <a:p>
            <a:pPr algn="ctr"/>
            <a:r>
              <a:rPr lang="en-US" sz="5400" b="0" cap="none" spc="0" dirty="0">
                <a:ln w="0"/>
                <a:solidFill>
                  <a:srgbClr val="FF0066"/>
                </a:solidFill>
                <a:effectLst>
                  <a:outerShdw blurRad="38100" dist="19050" dir="2700000" algn="tl" rotWithShape="0">
                    <a:schemeClr val="dk1">
                      <a:alpha val="40000"/>
                    </a:schemeClr>
                  </a:outerShdw>
                </a:effectLst>
              </a:rPr>
              <a:t>This leads to a Global Depression</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7960"/>
          <a:stretch/>
        </p:blipFill>
        <p:spPr>
          <a:xfrm>
            <a:off x="119269" y="777556"/>
            <a:ext cx="4301987" cy="52006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746" y="923330"/>
            <a:ext cx="6481349" cy="4854756"/>
          </a:xfrm>
          <a:prstGeom prst="rect">
            <a:avLst/>
          </a:prstGeom>
        </p:spPr>
      </p:pic>
      <p:sp>
        <p:nvSpPr>
          <p:cNvPr id="5" name="TextBox 4"/>
          <p:cNvSpPr txBox="1"/>
          <p:nvPr/>
        </p:nvSpPr>
        <p:spPr>
          <a:xfrm>
            <a:off x="119269" y="6162261"/>
            <a:ext cx="12163907" cy="646331"/>
          </a:xfrm>
          <a:prstGeom prst="rect">
            <a:avLst/>
          </a:prstGeom>
          <a:noFill/>
        </p:spPr>
        <p:txBody>
          <a:bodyPr wrap="none" rtlCol="0">
            <a:spAutoFit/>
          </a:bodyPr>
          <a:lstStyle/>
          <a:p>
            <a:r>
              <a:rPr lang="en-US" dirty="0"/>
              <a:t>Nervous American bankers begin to demand repayment of foreign loans and investors withdrew their money from Europe.  </a:t>
            </a:r>
          </a:p>
          <a:p>
            <a:r>
              <a:rPr lang="en-US" dirty="0"/>
              <a:t>Congress placed new, high, tariffs on European goods and demand collapsed, causing worse conditions in the </a:t>
            </a:r>
            <a:r>
              <a:rPr lang="en-US" dirty="0" err="1"/>
              <a:t>U.S</a:t>
            </a:r>
            <a:r>
              <a:rPr lang="en-US" dirty="0"/>
              <a:t> and </a:t>
            </a:r>
            <a:r>
              <a:rPr lang="en-US"/>
              <a:t>the World</a:t>
            </a:r>
          </a:p>
        </p:txBody>
      </p:sp>
    </p:spTree>
    <p:extLst>
      <p:ext uri="{BB962C8B-B14F-4D97-AF65-F5344CB8AC3E}">
        <p14:creationId xmlns:p14="http://schemas.microsoft.com/office/powerpoint/2010/main" val="2788616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8052" y="291548"/>
            <a:ext cx="10959667" cy="6463308"/>
          </a:xfrm>
          <a:prstGeom prst="rect">
            <a:avLst/>
          </a:prstGeom>
          <a:noFill/>
        </p:spPr>
        <p:txBody>
          <a:bodyPr wrap="none" rtlCol="0">
            <a:spAutoFit/>
          </a:bodyPr>
          <a:lstStyle/>
          <a:p>
            <a:r>
              <a:rPr lang="en-US" dirty="0"/>
              <a:t>World trade dropped by 65% and unemployment rates soared globally.</a:t>
            </a:r>
          </a:p>
          <a:p>
            <a:endParaRPr lang="en-US" dirty="0"/>
          </a:p>
          <a:p>
            <a:r>
              <a:rPr lang="en-US" dirty="0"/>
              <a:t>Because of their war debts Germany and Austria were hit harder than most other European nations.</a:t>
            </a:r>
          </a:p>
          <a:p>
            <a:endParaRPr lang="en-US" dirty="0"/>
          </a:p>
          <a:p>
            <a:r>
              <a:rPr lang="en-US" dirty="0"/>
              <a:t>In Austria particularly, the value of their exports fell by more tan 50% between 1929 and 1931.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Latin America suffered when U.S. demand for their products; sugar, beef, and copper, dropped and prices collapsed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52" y="1972710"/>
            <a:ext cx="6631794" cy="404377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1" y="1972710"/>
            <a:ext cx="2525988" cy="4067269"/>
          </a:xfrm>
          <a:prstGeom prst="rect">
            <a:avLst/>
          </a:prstGeom>
        </p:spPr>
      </p:pic>
    </p:spTree>
    <p:extLst>
      <p:ext uri="{BB962C8B-B14F-4D97-AF65-F5344CB8AC3E}">
        <p14:creationId xmlns:p14="http://schemas.microsoft.com/office/powerpoint/2010/main" val="3814652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948" t="4979" r="1948"/>
          <a:stretch/>
        </p:blipFill>
        <p:spPr>
          <a:xfrm>
            <a:off x="7052043" y="4171013"/>
            <a:ext cx="4176510" cy="2597426"/>
          </a:xfrm>
          <a:prstGeom prst="rect">
            <a:avLst/>
          </a:prstGeom>
        </p:spPr>
      </p:pic>
      <p:sp>
        <p:nvSpPr>
          <p:cNvPr id="2" name="Rectangle 1"/>
          <p:cNvSpPr/>
          <p:nvPr/>
        </p:nvSpPr>
        <p:spPr>
          <a:xfrm>
            <a:off x="0" y="19415"/>
            <a:ext cx="12192000"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cap="none" spc="0" dirty="0">
                <a:ln/>
                <a:solidFill>
                  <a:schemeClr val="accent4"/>
                </a:solidFill>
                <a:effectLst/>
              </a:rPr>
              <a:t>Each country had to face the challenge to their economic and political system in their own way.</a:t>
            </a:r>
          </a:p>
        </p:txBody>
      </p:sp>
      <p:sp>
        <p:nvSpPr>
          <p:cNvPr id="3" name="Rectangle 2"/>
          <p:cNvSpPr/>
          <p:nvPr/>
        </p:nvSpPr>
        <p:spPr>
          <a:xfrm>
            <a:off x="0" y="701807"/>
            <a:ext cx="2226443"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Britain:</a:t>
            </a:r>
          </a:p>
        </p:txBody>
      </p:sp>
      <p:sp>
        <p:nvSpPr>
          <p:cNvPr id="4" name="TextBox 3"/>
          <p:cNvSpPr txBox="1"/>
          <p:nvPr/>
        </p:nvSpPr>
        <p:spPr>
          <a:xfrm>
            <a:off x="1113221" y="1787857"/>
            <a:ext cx="8582221" cy="646331"/>
          </a:xfrm>
          <a:prstGeom prst="rect">
            <a:avLst/>
          </a:prstGeom>
          <a:noFill/>
        </p:spPr>
        <p:txBody>
          <a:bodyPr wrap="none" rtlCol="0">
            <a:spAutoFit/>
          </a:bodyPr>
          <a:lstStyle/>
          <a:p>
            <a:r>
              <a:rPr lang="en-US" dirty="0"/>
              <a:t>British voters elected a multiparty coalition government called the National Government. </a:t>
            </a:r>
          </a:p>
          <a:p>
            <a:r>
              <a:rPr lang="en-US" dirty="0"/>
              <a:t>This did several things to improve the economy.</a:t>
            </a:r>
          </a:p>
        </p:txBody>
      </p:sp>
      <p:sp>
        <p:nvSpPr>
          <p:cNvPr id="5" name="TextBox 4"/>
          <p:cNvSpPr txBox="1"/>
          <p:nvPr/>
        </p:nvSpPr>
        <p:spPr>
          <a:xfrm>
            <a:off x="2389149" y="2702436"/>
            <a:ext cx="8305222" cy="1200329"/>
          </a:xfrm>
          <a:prstGeom prst="rect">
            <a:avLst/>
          </a:prstGeom>
          <a:noFill/>
        </p:spPr>
        <p:txBody>
          <a:bodyPr wrap="none" rtlCol="0">
            <a:spAutoFit/>
          </a:bodyPr>
          <a:lstStyle/>
          <a:p>
            <a:pPr marL="342900" indent="-342900">
              <a:buFont typeface="+mj-lt"/>
              <a:buAutoNum type="arabicPeriod"/>
            </a:pPr>
            <a:r>
              <a:rPr lang="en-US" dirty="0"/>
              <a:t>Passed high protective tariffs</a:t>
            </a:r>
          </a:p>
          <a:p>
            <a:pPr marL="342900" indent="-342900">
              <a:buFont typeface="+mj-lt"/>
              <a:buAutoNum type="arabicPeriod"/>
            </a:pPr>
            <a:r>
              <a:rPr lang="en-US" dirty="0"/>
              <a:t>Increased taxes</a:t>
            </a:r>
          </a:p>
          <a:p>
            <a:pPr marL="342900" indent="-342900">
              <a:buFont typeface="+mj-lt"/>
              <a:buAutoNum type="arabicPeriod"/>
            </a:pPr>
            <a:r>
              <a:rPr lang="en-US" dirty="0"/>
              <a:t>Regulated the currency</a:t>
            </a:r>
          </a:p>
          <a:p>
            <a:pPr marL="342900" indent="-342900">
              <a:buFont typeface="+mj-lt"/>
              <a:buAutoNum type="arabicPeriod"/>
            </a:pPr>
            <a:r>
              <a:rPr lang="en-US" dirty="0"/>
              <a:t>Lowered interest rates to encourage industry (makes people spend instead of save)</a:t>
            </a:r>
          </a:p>
        </p:txBody>
      </p:sp>
      <p:sp>
        <p:nvSpPr>
          <p:cNvPr id="6" name="TextBox 5"/>
          <p:cNvSpPr txBox="1"/>
          <p:nvPr/>
        </p:nvSpPr>
        <p:spPr>
          <a:xfrm flipH="1">
            <a:off x="0" y="4416315"/>
            <a:ext cx="7429500" cy="646331"/>
          </a:xfrm>
          <a:prstGeom prst="rect">
            <a:avLst/>
          </a:prstGeom>
          <a:noFill/>
        </p:spPr>
        <p:txBody>
          <a:bodyPr wrap="square" rtlCol="0">
            <a:spAutoFit/>
          </a:bodyPr>
          <a:lstStyle/>
          <a:p>
            <a:r>
              <a:rPr lang="en-US" dirty="0"/>
              <a:t>These measures brought about steady, if slow, growth and by 1937 unemployment was cut in half and production had risen above 1929 levels.</a:t>
            </a:r>
          </a:p>
        </p:txBody>
      </p:sp>
    </p:spTree>
    <p:extLst>
      <p:ext uri="{BB962C8B-B14F-4D97-AF65-F5344CB8AC3E}">
        <p14:creationId xmlns:p14="http://schemas.microsoft.com/office/powerpoint/2010/main" val="3907963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6210" y="0"/>
            <a:ext cx="6225789" cy="3896139"/>
          </a:xfrm>
          <a:prstGeom prst="rect">
            <a:avLst/>
          </a:prstGeom>
        </p:spPr>
      </p:pic>
      <p:sp>
        <p:nvSpPr>
          <p:cNvPr id="2" name="Rectangle 1"/>
          <p:cNvSpPr/>
          <p:nvPr/>
        </p:nvSpPr>
        <p:spPr>
          <a:xfrm>
            <a:off x="0" y="0"/>
            <a:ext cx="2279373" cy="923330"/>
          </a:xfrm>
          <a:prstGeom prst="rect">
            <a:avLst/>
          </a:prstGeom>
          <a:noFill/>
        </p:spPr>
        <p:txBody>
          <a:bodyPr wrap="square" lIns="91440" tIns="45720" rIns="91440" bIns="45720">
            <a:spAutoFit/>
          </a:bodyPr>
          <a:lstStyle/>
          <a:p>
            <a:pPr algn="ctr"/>
            <a:r>
              <a:rPr lang="en-US" sz="5400" b="1" cap="none" spc="0" dirty="0">
                <a:ln w="12700">
                  <a:solidFill>
                    <a:srgbClr val="C00000"/>
                  </a:solidFill>
                  <a:prstDash val="solid"/>
                </a:ln>
                <a:noFill/>
                <a:effectLst>
                  <a:innerShdw blurRad="177800">
                    <a:schemeClr val="accent3">
                      <a:lumMod val="50000"/>
                    </a:schemeClr>
                  </a:innerShdw>
                </a:effectLst>
              </a:rPr>
              <a:t>France:</a:t>
            </a:r>
          </a:p>
        </p:txBody>
      </p:sp>
      <p:sp>
        <p:nvSpPr>
          <p:cNvPr id="3" name="TextBox 2"/>
          <p:cNvSpPr txBox="1"/>
          <p:nvPr/>
        </p:nvSpPr>
        <p:spPr>
          <a:xfrm>
            <a:off x="0" y="1166191"/>
            <a:ext cx="11414407" cy="369332"/>
          </a:xfrm>
          <a:prstGeom prst="rect">
            <a:avLst/>
          </a:prstGeom>
          <a:noFill/>
        </p:spPr>
        <p:txBody>
          <a:bodyPr wrap="none" rtlCol="0">
            <a:spAutoFit/>
          </a:bodyPr>
          <a:lstStyle/>
          <a:p>
            <a:r>
              <a:rPr lang="en-US" b="1" dirty="0"/>
              <a:t>France was more agricultural so they were more self sufficient </a:t>
            </a:r>
            <a:r>
              <a:rPr lang="en-US" b="1" dirty="0">
                <a:solidFill>
                  <a:schemeClr val="bg1"/>
                </a:solidFill>
              </a:rPr>
              <a:t>but they still had a million people u</a:t>
            </a:r>
            <a:r>
              <a:rPr lang="en-US" b="1" dirty="0"/>
              <a:t>n</a:t>
            </a:r>
            <a:r>
              <a:rPr lang="en-US" b="1" dirty="0">
                <a:solidFill>
                  <a:schemeClr val="bg1"/>
                </a:solidFill>
              </a:rPr>
              <a:t>employed by</a:t>
            </a:r>
            <a:r>
              <a:rPr lang="en-US" b="1" dirty="0"/>
              <a:t> 1935</a:t>
            </a:r>
          </a:p>
        </p:txBody>
      </p:sp>
      <p:sp>
        <p:nvSpPr>
          <p:cNvPr id="5" name="TextBox 4"/>
          <p:cNvSpPr txBox="1"/>
          <p:nvPr/>
        </p:nvSpPr>
        <p:spPr>
          <a:xfrm>
            <a:off x="0" y="3127513"/>
            <a:ext cx="12192000" cy="3693319"/>
          </a:xfrm>
          <a:prstGeom prst="rect">
            <a:avLst/>
          </a:prstGeom>
          <a:noFill/>
        </p:spPr>
        <p:txBody>
          <a:bodyPr wrap="square" rtlCol="0">
            <a:spAutoFit/>
          </a:bodyPr>
          <a:lstStyle/>
          <a:p>
            <a:r>
              <a:rPr lang="en-US" dirty="0"/>
              <a:t>France’s more pressing problem was political instability.</a:t>
            </a:r>
          </a:p>
          <a:p>
            <a:r>
              <a:rPr lang="en-US" dirty="0"/>
              <a:t>In 1933 five coalition governments formed and all 5 failed.</a:t>
            </a:r>
          </a:p>
          <a:p>
            <a:endParaRPr lang="en-US" dirty="0"/>
          </a:p>
          <a:p>
            <a:endParaRPr lang="en-US" dirty="0"/>
          </a:p>
          <a:p>
            <a:endParaRPr lang="en-US" dirty="0"/>
          </a:p>
          <a:p>
            <a:r>
              <a:rPr lang="en-US" dirty="0"/>
              <a:t>Many political leaders were afraid of the rise of anti-democratic forces in Europe and this led to the creation of The Popular Front in 1936.  This was a coalition government of Socialists, Communists, and moderates.</a:t>
            </a:r>
          </a:p>
          <a:p>
            <a:endParaRPr lang="en-US" dirty="0"/>
          </a:p>
          <a:p>
            <a:r>
              <a:rPr lang="en-US" dirty="0"/>
              <a:t>They passed a series of reforms to help workers.  Unfortunately though prices rose faster than wages and unemployment stayed high.</a:t>
            </a:r>
          </a:p>
          <a:p>
            <a:endParaRPr lang="en-US" dirty="0"/>
          </a:p>
          <a:p>
            <a:endParaRPr lang="en-US" dirty="0"/>
          </a:p>
          <a:p>
            <a:r>
              <a:rPr lang="en-US" dirty="0"/>
              <a:t>They stayed a democracy however.</a:t>
            </a:r>
          </a:p>
        </p:txBody>
      </p:sp>
    </p:spTree>
    <p:extLst>
      <p:ext uri="{BB962C8B-B14F-4D97-AF65-F5344CB8AC3E}">
        <p14:creationId xmlns:p14="http://schemas.microsoft.com/office/powerpoint/2010/main" val="2792999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4388" y="0"/>
            <a:ext cx="10398039"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Socialist Scandinavia finds Solutions:</a:t>
            </a:r>
          </a:p>
        </p:txBody>
      </p:sp>
      <p:sp>
        <p:nvSpPr>
          <p:cNvPr id="3" name="TextBox 2"/>
          <p:cNvSpPr txBox="1"/>
          <p:nvPr/>
        </p:nvSpPr>
        <p:spPr>
          <a:xfrm>
            <a:off x="0" y="1192695"/>
            <a:ext cx="10135916" cy="3416320"/>
          </a:xfrm>
          <a:prstGeom prst="rect">
            <a:avLst/>
          </a:prstGeom>
          <a:noFill/>
        </p:spPr>
        <p:txBody>
          <a:bodyPr wrap="none" rtlCol="0">
            <a:spAutoFit/>
          </a:bodyPr>
          <a:lstStyle/>
          <a:p>
            <a:r>
              <a:rPr lang="en-US" dirty="0"/>
              <a:t>In Denmark, Sweden, and Norway socialist governments successfully met the challenges of the depression</a:t>
            </a:r>
          </a:p>
          <a:p>
            <a:endParaRPr lang="en-US" dirty="0"/>
          </a:p>
          <a:p>
            <a:r>
              <a:rPr lang="en-US" dirty="0"/>
              <a:t>Sweden sponsored massive public works to keep people employed.</a:t>
            </a:r>
          </a:p>
          <a:p>
            <a:endParaRPr lang="en-US" dirty="0"/>
          </a:p>
          <a:p>
            <a:endParaRPr lang="en-US" dirty="0"/>
          </a:p>
          <a:p>
            <a:r>
              <a:rPr lang="en-US" dirty="0"/>
              <a:t>All of them raised elderly pensions, increased unemployment insurance, increased</a:t>
            </a:r>
          </a:p>
          <a:p>
            <a:r>
              <a:rPr lang="en-US" dirty="0"/>
              <a:t>Housing subsidies, and other welfare benefits.  </a:t>
            </a:r>
          </a:p>
          <a:p>
            <a:endParaRPr lang="en-US" dirty="0"/>
          </a:p>
          <a:p>
            <a:r>
              <a:rPr lang="en-US" dirty="0"/>
              <a:t>To pay for this they taxed everyone.</a:t>
            </a:r>
          </a:p>
          <a:p>
            <a:endParaRPr lang="en-US" dirty="0"/>
          </a:p>
          <a:p>
            <a:endParaRPr lang="en-US" dirty="0"/>
          </a:p>
          <a:p>
            <a:r>
              <a:rPr lang="en-US" dirty="0"/>
              <a:t>They also remained democratic.</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2194" y="1562027"/>
            <a:ext cx="4079806" cy="4079806"/>
          </a:xfrm>
          <a:prstGeom prst="rect">
            <a:avLst/>
          </a:prstGeom>
        </p:spPr>
      </p:pic>
    </p:spTree>
    <p:extLst>
      <p:ext uri="{BB962C8B-B14F-4D97-AF65-F5344CB8AC3E}">
        <p14:creationId xmlns:p14="http://schemas.microsoft.com/office/powerpoint/2010/main" val="780710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6835"/>
            <a:ext cx="5488969" cy="369332"/>
          </a:xfrm>
          <a:prstGeom prst="rect">
            <a:avLst/>
          </a:prstGeom>
          <a:noFill/>
        </p:spPr>
        <p:txBody>
          <a:bodyPr wrap="square" rtlCol="0">
            <a:spAutoFit/>
          </a:bodyPr>
          <a:lstStyle/>
          <a:p>
            <a:r>
              <a:rPr lang="en-US" dirty="0"/>
              <a:t>In the U.S. Franklin Roosevelt was elected in 1932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8679" y="0"/>
            <a:ext cx="4463321" cy="5261113"/>
          </a:xfrm>
          <a:prstGeom prst="rect">
            <a:avLst/>
          </a:prstGeom>
        </p:spPr>
      </p:pic>
      <p:sp>
        <p:nvSpPr>
          <p:cNvPr id="4" name="TextBox 3"/>
          <p:cNvSpPr txBox="1"/>
          <p:nvPr/>
        </p:nvSpPr>
        <p:spPr>
          <a:xfrm flipH="1">
            <a:off x="569841" y="1577009"/>
            <a:ext cx="7158837" cy="3139321"/>
          </a:xfrm>
          <a:prstGeom prst="rect">
            <a:avLst/>
          </a:prstGeom>
          <a:noFill/>
        </p:spPr>
        <p:txBody>
          <a:bodyPr wrap="square" rtlCol="0">
            <a:spAutoFit/>
          </a:bodyPr>
          <a:lstStyle/>
          <a:p>
            <a:r>
              <a:rPr lang="en-US" dirty="0"/>
              <a:t>Roosevelt put in a plan called the New Deal that included plans to create</a:t>
            </a:r>
            <a:r>
              <a:rPr lang="en-US" dirty="0">
                <a:solidFill>
                  <a:srgbClr val="FF0000"/>
                </a:solidFill>
              </a:rPr>
              <a:t> </a:t>
            </a:r>
            <a:r>
              <a:rPr lang="en-US" dirty="0"/>
              <a:t>jobs for the unemployed. </a:t>
            </a:r>
          </a:p>
          <a:p>
            <a:endParaRPr lang="en-US" dirty="0"/>
          </a:p>
          <a:p>
            <a:r>
              <a:rPr lang="en-US" dirty="0"/>
              <a:t>Huge amounts of public money were spent on welfare and relief </a:t>
            </a:r>
            <a:r>
              <a:rPr lang="en-US" dirty="0">
                <a:solidFill>
                  <a:schemeClr val="bg1"/>
                </a:solidFill>
              </a:rPr>
              <a:t>programs.  </a:t>
            </a:r>
            <a:r>
              <a:rPr lang="en-US" dirty="0"/>
              <a:t>He believed that government spending would create jobs and speed recovery.</a:t>
            </a:r>
          </a:p>
          <a:p>
            <a:endParaRPr lang="en-US" dirty="0"/>
          </a:p>
          <a:p>
            <a:endParaRPr lang="en-US" dirty="0"/>
          </a:p>
          <a:p>
            <a:r>
              <a:rPr lang="en-US" dirty="0"/>
              <a:t>He also regulated the stock market and banks by creating government oversight in the form of the SEC (Securities Exchange Commission) &amp; the FDIC (Federal Depositors Insurance Co.)</a:t>
            </a:r>
          </a:p>
        </p:txBody>
      </p:sp>
    </p:spTree>
    <p:extLst>
      <p:ext uri="{BB962C8B-B14F-4D97-AF65-F5344CB8AC3E}">
        <p14:creationId xmlns:p14="http://schemas.microsoft.com/office/powerpoint/2010/main" val="38602549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754494" y="0"/>
            <a:ext cx="860350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rPr>
              <a:t>Th</a:t>
            </a:r>
            <a:r>
              <a:rPr lang="en-US" sz="5400" b="1"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rPr>
              <a:t>e Rise of Fascism in Europe</a:t>
            </a:r>
            <a:endParaRPr lang="en-US" sz="5400" b="1" cap="none" spc="0"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243" y="923330"/>
            <a:ext cx="5130662" cy="5856210"/>
          </a:xfrm>
          <a:prstGeom prst="rect">
            <a:avLst/>
          </a:prstGeom>
        </p:spPr>
      </p:pic>
      <p:sp>
        <p:nvSpPr>
          <p:cNvPr id="4" name="TextBox 3"/>
          <p:cNvSpPr txBox="1"/>
          <p:nvPr/>
        </p:nvSpPr>
        <p:spPr>
          <a:xfrm>
            <a:off x="145774" y="1537252"/>
            <a:ext cx="10902087" cy="369332"/>
          </a:xfrm>
          <a:prstGeom prst="rect">
            <a:avLst/>
          </a:prstGeom>
          <a:noFill/>
        </p:spPr>
        <p:txBody>
          <a:bodyPr wrap="none" rtlCol="0">
            <a:spAutoFit/>
          </a:bodyPr>
          <a:lstStyle/>
          <a:p>
            <a:r>
              <a:rPr lang="en-US" dirty="0">
                <a:solidFill>
                  <a:schemeClr val="bg1"/>
                </a:solidFill>
              </a:rPr>
              <a:t>Benito Mussolini – Italy                                                                                                                        Adolph Hitler - Germany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2969750"/>
            <a:ext cx="4004652" cy="26756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4859" y="3591339"/>
            <a:ext cx="4509599" cy="2701786"/>
          </a:xfrm>
          <a:prstGeom prst="rect">
            <a:avLst/>
          </a:prstGeom>
        </p:spPr>
      </p:pic>
    </p:spTree>
    <p:extLst>
      <p:ext uri="{BB962C8B-B14F-4D97-AF65-F5344CB8AC3E}">
        <p14:creationId xmlns:p14="http://schemas.microsoft.com/office/powerpoint/2010/main" val="1096532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195999"/>
            <a:ext cx="4402360"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Fascism in Italy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45027"/>
          <a:stretch/>
        </p:blipFill>
        <p:spPr>
          <a:xfrm>
            <a:off x="763904" y="1119329"/>
            <a:ext cx="2176243" cy="4518586"/>
          </a:xfrm>
          <a:prstGeom prst="rect">
            <a:avLst/>
          </a:prstGeom>
        </p:spPr>
      </p:pic>
      <p:sp>
        <p:nvSpPr>
          <p:cNvPr id="4" name="TextBox 3"/>
          <p:cNvSpPr txBox="1"/>
          <p:nvPr/>
        </p:nvSpPr>
        <p:spPr>
          <a:xfrm>
            <a:off x="3179299" y="1674056"/>
            <a:ext cx="9012701" cy="4247317"/>
          </a:xfrm>
          <a:prstGeom prst="rect">
            <a:avLst/>
          </a:prstGeom>
          <a:noFill/>
        </p:spPr>
        <p:txBody>
          <a:bodyPr wrap="square" rtlCol="0">
            <a:spAutoFit/>
          </a:bodyPr>
          <a:lstStyle/>
          <a:p>
            <a:r>
              <a:rPr lang="en-US" b="1" dirty="0"/>
              <a:t>Many people initially looked on Benito Mussolini as a force for order in the chaos that came after WWI.  Many Italian nationalists were unhappy with the terms of the treaty ending the war.  </a:t>
            </a:r>
          </a:p>
          <a:p>
            <a:endParaRPr lang="en-US" b="1" dirty="0"/>
          </a:p>
          <a:p>
            <a:endParaRPr lang="en-US" b="1" dirty="0"/>
          </a:p>
          <a:p>
            <a:r>
              <a:rPr lang="en-US" b="1" dirty="0"/>
              <a:t>In 1919 socialists won more seats in parliament than any other party and this scared middle-class Italians. (They yelled “long live Socialism!” instead of greeting the king when parliament met, which as customary)</a:t>
            </a:r>
          </a:p>
          <a:p>
            <a:endParaRPr lang="en-US" b="1" dirty="0"/>
          </a:p>
          <a:p>
            <a:r>
              <a:rPr lang="en-US" b="1" dirty="0"/>
              <a:t>In the summer of 1920 workers went on strike and occupied factories.  </a:t>
            </a:r>
          </a:p>
          <a:p>
            <a:endParaRPr lang="en-US" b="1" dirty="0"/>
          </a:p>
          <a:p>
            <a:r>
              <a:rPr lang="en-US" b="1" dirty="0"/>
              <a:t>In the countryside landless peasants revolted and took land from the wealthy landowners. </a:t>
            </a:r>
          </a:p>
          <a:p>
            <a:endParaRPr lang="en-US" b="1" dirty="0"/>
          </a:p>
          <a:p>
            <a:r>
              <a:rPr lang="en-US" b="1" dirty="0"/>
              <a:t>The government was unable to do anything about the turmoil and Benito Mussolini use this to his advantage to gain and keep power in Italy.</a:t>
            </a:r>
          </a:p>
        </p:txBody>
      </p:sp>
    </p:spTree>
    <p:extLst>
      <p:ext uri="{BB962C8B-B14F-4D97-AF65-F5344CB8AC3E}">
        <p14:creationId xmlns:p14="http://schemas.microsoft.com/office/powerpoint/2010/main" val="2820722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2758" y="2402278"/>
            <a:ext cx="2543175" cy="1800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6096000" cy="4067175"/>
          </a:xfrm>
          <a:prstGeom prst="rect">
            <a:avLst/>
          </a:prstGeom>
        </p:spPr>
      </p:pic>
      <p:sp>
        <p:nvSpPr>
          <p:cNvPr id="3" name="TextBox 2"/>
          <p:cNvSpPr txBox="1"/>
          <p:nvPr/>
        </p:nvSpPr>
        <p:spPr>
          <a:xfrm>
            <a:off x="6096001" y="900332"/>
            <a:ext cx="6096000" cy="2031325"/>
          </a:xfrm>
          <a:prstGeom prst="rect">
            <a:avLst/>
          </a:prstGeom>
          <a:noFill/>
        </p:spPr>
        <p:txBody>
          <a:bodyPr wrap="square" rtlCol="0">
            <a:spAutoFit/>
          </a:bodyPr>
          <a:lstStyle/>
          <a:p>
            <a:r>
              <a:rPr lang="en-US" dirty="0"/>
              <a:t>As a young man Mussolini had been a socialist but when WWI started he instead became a nationalist and fought for Italy.</a:t>
            </a:r>
          </a:p>
          <a:p>
            <a:endParaRPr lang="en-US" dirty="0"/>
          </a:p>
          <a:p>
            <a:endParaRPr lang="en-US" dirty="0"/>
          </a:p>
          <a:p>
            <a:r>
              <a:rPr lang="en-US" dirty="0"/>
              <a:t>In 1919 Mussolini organized war veterans into the Fascist party. </a:t>
            </a:r>
          </a:p>
          <a:p>
            <a:r>
              <a:rPr lang="en-US" dirty="0"/>
              <a:t>(From the Latin “Fasces” or a bundle of sticks around an axe handle – it symbolizes unity) </a:t>
            </a:r>
          </a:p>
        </p:txBody>
      </p:sp>
      <p:sp>
        <p:nvSpPr>
          <p:cNvPr id="5" name="TextBox 4"/>
          <p:cNvSpPr txBox="1"/>
          <p:nvPr/>
        </p:nvSpPr>
        <p:spPr>
          <a:xfrm>
            <a:off x="0" y="4740812"/>
            <a:ext cx="9239393" cy="369332"/>
          </a:xfrm>
          <a:prstGeom prst="rect">
            <a:avLst/>
          </a:prstGeom>
          <a:noFill/>
        </p:spPr>
        <p:txBody>
          <a:bodyPr wrap="square" rtlCol="0">
            <a:spAutoFit/>
          </a:bodyPr>
          <a:lstStyle/>
          <a:p>
            <a:r>
              <a:rPr lang="en-US" b="1" dirty="0">
                <a:solidFill>
                  <a:srgbClr val="C00000"/>
                </a:solidFill>
              </a:rPr>
              <a:t>He often spoke of the glory of ancient Rome to inspire patriotism and obedience to authority</a:t>
            </a:r>
            <a:r>
              <a:rPr lang="en-US" dirty="0"/>
              <a:t>.</a:t>
            </a:r>
          </a:p>
        </p:txBody>
      </p:sp>
      <p:sp>
        <p:nvSpPr>
          <p:cNvPr id="6" name="TextBox 5"/>
          <p:cNvSpPr txBox="1"/>
          <p:nvPr/>
        </p:nvSpPr>
        <p:spPr>
          <a:xfrm>
            <a:off x="-1" y="5826992"/>
            <a:ext cx="12191999" cy="369332"/>
          </a:xfrm>
          <a:prstGeom prst="rect">
            <a:avLst/>
          </a:prstGeom>
          <a:noFill/>
        </p:spPr>
        <p:txBody>
          <a:bodyPr wrap="square" rtlCol="0">
            <a:spAutoFit/>
          </a:bodyPr>
          <a:lstStyle/>
          <a:p>
            <a:r>
              <a:rPr lang="en-US" dirty="0"/>
              <a:t>At first, Mussolini didn’t really have any solid goals for the fascists, but eventually he turned it into a political movement.</a:t>
            </a:r>
          </a:p>
        </p:txBody>
      </p:sp>
    </p:spTree>
    <p:extLst>
      <p:ext uri="{BB962C8B-B14F-4D97-AF65-F5344CB8AC3E}">
        <p14:creationId xmlns:p14="http://schemas.microsoft.com/office/powerpoint/2010/main" val="1854480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6865" cy="369332"/>
          </a:xfrm>
          <a:prstGeom prst="rect">
            <a:avLst/>
          </a:prstGeom>
          <a:noFill/>
        </p:spPr>
        <p:txBody>
          <a:bodyPr wrap="none" rtlCol="0">
            <a:spAutoFit/>
          </a:bodyPr>
          <a:lstStyle/>
          <a:p>
            <a:r>
              <a:rPr lang="en-US" dirty="0"/>
              <a:t>The key idea of fascism is glorification of the state.  </a:t>
            </a:r>
            <a:r>
              <a:rPr lang="en-US" dirty="0">
                <a:solidFill>
                  <a:srgbClr val="FF0000"/>
                </a:solidFill>
              </a:rPr>
              <a:t>“Everything in the state, nothing outside the state, nothing against the state”</a:t>
            </a:r>
            <a:endParaRPr lang="en-US" dirty="0"/>
          </a:p>
        </p:txBody>
      </p:sp>
      <p:sp>
        <p:nvSpPr>
          <p:cNvPr id="4" name="TextBox 3"/>
          <p:cNvSpPr txBox="1"/>
          <p:nvPr/>
        </p:nvSpPr>
        <p:spPr>
          <a:xfrm>
            <a:off x="0" y="1036727"/>
            <a:ext cx="12191999" cy="1200329"/>
          </a:xfrm>
          <a:prstGeom prst="rect">
            <a:avLst/>
          </a:prstGeom>
          <a:noFill/>
        </p:spPr>
        <p:txBody>
          <a:bodyPr wrap="square" rtlCol="0">
            <a:spAutoFit/>
          </a:bodyPr>
          <a:lstStyle/>
          <a:p>
            <a:r>
              <a:rPr lang="en-US" dirty="0"/>
              <a:t>Fascists condemned democracy because they felt that rival political parities destroyed unity.  They also hated socialism and communism.   </a:t>
            </a:r>
          </a:p>
          <a:p>
            <a:endParaRPr lang="en-US" dirty="0"/>
          </a:p>
          <a:p>
            <a:r>
              <a:rPr lang="en-US" dirty="0"/>
              <a:t>Instead, they supported a single strong ruler in a 1 party system and defended private property and private enterprise.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37056"/>
            <a:ext cx="5926997" cy="3858944"/>
          </a:xfrm>
          <a:prstGeom prst="rect">
            <a:avLst/>
          </a:prstGeom>
        </p:spPr>
      </p:pic>
      <p:sp>
        <p:nvSpPr>
          <p:cNvPr id="6" name="TextBox 5"/>
          <p:cNvSpPr txBox="1"/>
          <p:nvPr/>
        </p:nvSpPr>
        <p:spPr>
          <a:xfrm>
            <a:off x="5926996" y="3803374"/>
            <a:ext cx="6265003" cy="2031325"/>
          </a:xfrm>
          <a:prstGeom prst="rect">
            <a:avLst/>
          </a:prstGeom>
          <a:noFill/>
        </p:spPr>
        <p:txBody>
          <a:bodyPr wrap="square" rtlCol="0">
            <a:spAutoFit/>
          </a:bodyPr>
          <a:lstStyle/>
          <a:p>
            <a:r>
              <a:rPr lang="en-US" dirty="0"/>
              <a:t>They were also aggressively nationalist and believed that a strong nation had every right to take over a weaker one and that a desire for peace indicated weakness. </a:t>
            </a:r>
          </a:p>
          <a:p>
            <a:endParaRPr lang="en-US" dirty="0"/>
          </a:p>
          <a:p>
            <a:endParaRPr lang="en-US" dirty="0"/>
          </a:p>
          <a:p>
            <a:endParaRPr lang="en-US" dirty="0"/>
          </a:p>
          <a:p>
            <a:r>
              <a:rPr lang="en-US" dirty="0"/>
              <a:t>Military sacrifice was glorified.</a:t>
            </a:r>
          </a:p>
        </p:txBody>
      </p:sp>
    </p:spTree>
    <p:extLst>
      <p:ext uri="{BB962C8B-B14F-4D97-AF65-F5344CB8AC3E}">
        <p14:creationId xmlns:p14="http://schemas.microsoft.com/office/powerpoint/2010/main" val="1470750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993611"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Fascism’s Appeal</a:t>
            </a:r>
          </a:p>
        </p:txBody>
      </p:sp>
      <p:sp>
        <p:nvSpPr>
          <p:cNvPr id="3" name="TextBox 2"/>
          <p:cNvSpPr txBox="1"/>
          <p:nvPr/>
        </p:nvSpPr>
        <p:spPr>
          <a:xfrm>
            <a:off x="0" y="1232453"/>
            <a:ext cx="9373976" cy="4801314"/>
          </a:xfrm>
          <a:prstGeom prst="rect">
            <a:avLst/>
          </a:prstGeom>
          <a:noFill/>
        </p:spPr>
        <p:txBody>
          <a:bodyPr wrap="none" rtlCol="0">
            <a:spAutoFit/>
          </a:bodyPr>
          <a:lstStyle/>
          <a:p>
            <a:r>
              <a:rPr lang="en-US" dirty="0"/>
              <a:t>Fascism appealed to many people in Italy</a:t>
            </a:r>
          </a:p>
          <a:p>
            <a:pPr marL="285750" indent="-285750">
              <a:buFont typeface="Arial" panose="020B0604020202020204" pitchFamily="34" charset="0"/>
              <a:buChar char="•"/>
            </a:pPr>
            <a:r>
              <a:rPr lang="en-US" dirty="0"/>
              <a:t>Veterans of WWI appreciated the militarism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Italian Nationalists applauded the idea of reviving the glory of ancient Rome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Young Italians loved Mussolini’s speeches about “action” and “struggle.”</a:t>
            </a:r>
          </a:p>
          <a:p>
            <a:pPr marL="742950" lvl="1" indent="-285750">
              <a:buFont typeface="Arial" panose="020B0604020202020204" pitchFamily="34" charset="0"/>
              <a:buChar char="•"/>
            </a:pPr>
            <a:r>
              <a:rPr lang="en-US" dirty="0"/>
              <a:t>Many joined Fascist youth groups where they learned military skills and nationalist ideals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Some middle and upper class Italians were impatient for a strong leader who would keep order</a:t>
            </a:r>
          </a:p>
          <a:p>
            <a:pPr marL="742950" lvl="1" indent="-285750">
              <a:buFont typeface="Arial" panose="020B0604020202020204" pitchFamily="34" charset="0"/>
              <a:buChar char="•"/>
            </a:pPr>
            <a:r>
              <a:rPr lang="en-US" dirty="0"/>
              <a:t>They also supported the ideas of private property</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3976" y="3929722"/>
            <a:ext cx="2647950" cy="17240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528" y="384728"/>
            <a:ext cx="2705100" cy="16954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2545" y="73828"/>
            <a:ext cx="2588569" cy="3559282"/>
          </a:xfrm>
          <a:prstGeom prst="rect">
            <a:avLst/>
          </a:prstGeom>
        </p:spPr>
      </p:pic>
    </p:spTree>
    <p:extLst>
      <p:ext uri="{BB962C8B-B14F-4D97-AF65-F5344CB8AC3E}">
        <p14:creationId xmlns:p14="http://schemas.microsoft.com/office/powerpoint/2010/main" val="2873901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4880" y="0"/>
            <a:ext cx="5968750" cy="923330"/>
          </a:xfrm>
          <a:prstGeom prst="rect">
            <a:avLst/>
          </a:prstGeom>
          <a:noFill/>
        </p:spPr>
        <p:txBody>
          <a:bodyPr wrap="none" lIns="91440" tIns="45720" rIns="91440" bIns="45720">
            <a:spAutoFit/>
          </a:bodyPr>
          <a:lstStyle/>
          <a:p>
            <a:pPr algn="ctr"/>
            <a:r>
              <a:rPr lang="en-US" sz="5400" b="1" cap="none" spc="0" dirty="0">
                <a:ln w="22225">
                  <a:solidFill>
                    <a:schemeClr val="tx1">
                      <a:lumMod val="95000"/>
                      <a:lumOff val="5000"/>
                    </a:schemeClr>
                  </a:solidFill>
                  <a:prstDash val="solid"/>
                </a:ln>
                <a:solidFill>
                  <a:schemeClr val="bg2">
                    <a:lumMod val="50000"/>
                  </a:schemeClr>
                </a:solidFill>
                <a:effectLst/>
              </a:rPr>
              <a:t>The March on Rome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3700"/>
            <a:ext cx="5657850" cy="3924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425" y="730527"/>
            <a:ext cx="4600575" cy="3238500"/>
          </a:xfrm>
          <a:prstGeom prst="rect">
            <a:avLst/>
          </a:prstGeom>
        </p:spPr>
      </p:pic>
      <p:sp>
        <p:nvSpPr>
          <p:cNvPr id="5" name="TextBox 4"/>
          <p:cNvSpPr txBox="1"/>
          <p:nvPr/>
        </p:nvSpPr>
        <p:spPr>
          <a:xfrm>
            <a:off x="172278" y="923330"/>
            <a:ext cx="7419147" cy="1477328"/>
          </a:xfrm>
          <a:prstGeom prst="rect">
            <a:avLst/>
          </a:prstGeom>
          <a:noFill/>
        </p:spPr>
        <p:txBody>
          <a:bodyPr wrap="square" rtlCol="0">
            <a:spAutoFit/>
          </a:bodyPr>
          <a:lstStyle/>
          <a:p>
            <a:r>
              <a:rPr lang="en-US" dirty="0">
                <a:solidFill>
                  <a:srgbClr val="002060"/>
                </a:solidFill>
              </a:rPr>
              <a:t>In the early 1920s bands of Mussolini’s followers, called black shirts, roamed the streets of Italy beating up communists, socialists and union members.</a:t>
            </a:r>
          </a:p>
          <a:p>
            <a:endParaRPr lang="en-US" dirty="0">
              <a:solidFill>
                <a:srgbClr val="002060"/>
              </a:solidFill>
            </a:endParaRPr>
          </a:p>
          <a:p>
            <a:r>
              <a:rPr lang="en-US" dirty="0">
                <a:solidFill>
                  <a:srgbClr val="002060"/>
                </a:solidFill>
              </a:rPr>
              <a:t>They kicked out communists and socialists from local governments and grew in power.  </a:t>
            </a:r>
          </a:p>
        </p:txBody>
      </p:sp>
      <p:sp>
        <p:nvSpPr>
          <p:cNvPr id="6" name="TextBox 5"/>
          <p:cNvSpPr txBox="1"/>
          <p:nvPr/>
        </p:nvSpPr>
        <p:spPr>
          <a:xfrm>
            <a:off x="5657850" y="4272677"/>
            <a:ext cx="6534150" cy="2585323"/>
          </a:xfrm>
          <a:prstGeom prst="rect">
            <a:avLst/>
          </a:prstGeom>
          <a:noFill/>
        </p:spPr>
        <p:txBody>
          <a:bodyPr wrap="square" rtlCol="0">
            <a:spAutoFit/>
          </a:bodyPr>
          <a:lstStyle/>
          <a:p>
            <a:r>
              <a:rPr lang="en-US" dirty="0"/>
              <a:t>October 1922 Mussolini leads a “march on Rome” to protect the capital from “communist takeover.”</a:t>
            </a:r>
          </a:p>
          <a:p>
            <a:endParaRPr lang="en-US" dirty="0"/>
          </a:p>
          <a:p>
            <a:r>
              <a:rPr lang="en-US" dirty="0"/>
              <a:t>There was no communist threat however, but instead the perceived threat of the black shirts marching on the capital frightened the government into surrender.</a:t>
            </a:r>
          </a:p>
          <a:p>
            <a:endParaRPr lang="en-US" dirty="0"/>
          </a:p>
          <a:p>
            <a:r>
              <a:rPr lang="en-US" dirty="0"/>
              <a:t>The king refused to use troops against them and named Mussolini Prime Minister a few days later</a:t>
            </a:r>
          </a:p>
        </p:txBody>
      </p:sp>
    </p:spTree>
    <p:extLst>
      <p:ext uri="{BB962C8B-B14F-4D97-AF65-F5344CB8AC3E}">
        <p14:creationId xmlns:p14="http://schemas.microsoft.com/office/powerpoint/2010/main" val="4078804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4261" y="1368907"/>
            <a:ext cx="6096000" cy="4067175"/>
          </a:xfrm>
          <a:prstGeom prst="rect">
            <a:avLst/>
          </a:prstGeom>
        </p:spPr>
      </p:pic>
      <p:sp>
        <p:nvSpPr>
          <p:cNvPr id="3" name="TextBox 2"/>
          <p:cNvSpPr txBox="1"/>
          <p:nvPr/>
        </p:nvSpPr>
        <p:spPr>
          <a:xfrm>
            <a:off x="1" y="0"/>
            <a:ext cx="12192000" cy="7017306"/>
          </a:xfrm>
          <a:prstGeom prst="rect">
            <a:avLst/>
          </a:prstGeom>
          <a:noFill/>
        </p:spPr>
        <p:txBody>
          <a:bodyPr wrap="square" rtlCol="0">
            <a:spAutoFit/>
          </a:bodyPr>
          <a:lstStyle/>
          <a:p>
            <a:r>
              <a:rPr lang="en-US" b="1" dirty="0">
                <a:solidFill>
                  <a:srgbClr val="FF0000"/>
                </a:solidFill>
              </a:rPr>
              <a:t>As Prime Minister, Mussolini was given emergency powers for a year.  </a:t>
            </a:r>
          </a:p>
          <a:p>
            <a:endParaRPr lang="en-US" b="1" dirty="0">
              <a:solidFill>
                <a:srgbClr val="FF0000"/>
              </a:solidFill>
            </a:endParaRPr>
          </a:p>
          <a:p>
            <a:r>
              <a:rPr lang="en-US" b="1" dirty="0">
                <a:solidFill>
                  <a:srgbClr val="FF0000"/>
                </a:solidFill>
              </a:rPr>
              <a:t>Before the year ended, he pushed a law through parliament that guaranteed a Fascist majority in parliament and steadily increased his power</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To the outside world Italy was still a constitutional monarchy with an elected parliament.  </a:t>
            </a:r>
          </a:p>
          <a:p>
            <a:endParaRPr lang="en-US" b="1" dirty="0">
              <a:solidFill>
                <a:srgbClr val="FF0000"/>
              </a:solidFill>
            </a:endParaRPr>
          </a:p>
          <a:p>
            <a:endParaRPr lang="en-US" b="1" dirty="0">
              <a:solidFill>
                <a:srgbClr val="FF0000"/>
              </a:solidFill>
            </a:endParaRPr>
          </a:p>
          <a:p>
            <a:r>
              <a:rPr lang="en-US" b="1" dirty="0">
                <a:solidFill>
                  <a:srgbClr val="FF0000"/>
                </a:solidFill>
              </a:rPr>
              <a:t>In reality Mussolini had the right to make laws on his own and his party controlled elections and outlawed all other political parties</a:t>
            </a:r>
          </a:p>
        </p:txBody>
      </p:sp>
    </p:spTree>
    <p:extLst>
      <p:ext uri="{BB962C8B-B14F-4D97-AF65-F5344CB8AC3E}">
        <p14:creationId xmlns:p14="http://schemas.microsoft.com/office/powerpoint/2010/main" val="2611990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886" y="3105441"/>
            <a:ext cx="4853609" cy="375255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8848" y="0"/>
            <a:ext cx="3883152" cy="4267200"/>
          </a:xfrm>
          <a:prstGeom prst="rect">
            <a:avLst/>
          </a:prstGeom>
        </p:spPr>
      </p:pic>
      <p:sp>
        <p:nvSpPr>
          <p:cNvPr id="3" name="TextBox 2"/>
          <p:cNvSpPr txBox="1"/>
          <p:nvPr/>
        </p:nvSpPr>
        <p:spPr>
          <a:xfrm>
            <a:off x="0" y="0"/>
            <a:ext cx="8308848" cy="3139321"/>
          </a:xfrm>
          <a:prstGeom prst="rect">
            <a:avLst/>
          </a:prstGeom>
          <a:noFill/>
        </p:spPr>
        <p:txBody>
          <a:bodyPr wrap="square" rtlCol="0">
            <a:spAutoFit/>
          </a:bodyPr>
          <a:lstStyle/>
          <a:p>
            <a:r>
              <a:rPr lang="en-US" dirty="0"/>
              <a:t>Mussolini adopted the title Il Duce (The Leader) and the Fascist party bought major newspapers and wrote articles about how awesome he was.  </a:t>
            </a:r>
          </a:p>
          <a:p>
            <a:endParaRPr lang="en-US" dirty="0"/>
          </a:p>
          <a:p>
            <a:r>
              <a:rPr lang="en-US" dirty="0">
                <a:solidFill>
                  <a:srgbClr val="FF0000"/>
                </a:solidFill>
              </a:rPr>
              <a:t>Mussolini is always right </a:t>
            </a:r>
            <a:r>
              <a:rPr lang="en-US" dirty="0"/>
              <a:t>was the motto everyone was supposed to believe in and if you didn’t you could be arrested and thrown into remote prisons or beaten on the street.</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School children were taught Fascism and loyalty to the party and Mussolini  and wore the black shirted uniforms of the fascist party.  </a:t>
            </a:r>
          </a:p>
        </p:txBody>
      </p:sp>
    </p:spTree>
    <p:extLst>
      <p:ext uri="{BB962C8B-B14F-4D97-AF65-F5344CB8AC3E}">
        <p14:creationId xmlns:p14="http://schemas.microsoft.com/office/powerpoint/2010/main" val="4245872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523220"/>
          </a:xfrm>
          <a:prstGeom prst="rect">
            <a:avLst/>
          </a:prstGeom>
          <a:noFill/>
        </p:spPr>
        <p:txBody>
          <a:bodyPr wrap="square" lIns="91440" tIns="45720" rIns="91440" bIns="45720">
            <a:spAutoFit/>
          </a:bodyPr>
          <a:lstStyle/>
          <a:p>
            <a:pPr algn="ctr"/>
            <a:r>
              <a:rPr lang="en-US"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Fascism and Communism differed on their belief about private enterprise</a:t>
            </a:r>
          </a:p>
        </p:txBody>
      </p:sp>
      <p:sp>
        <p:nvSpPr>
          <p:cNvPr id="3" name="TextBox 2"/>
          <p:cNvSpPr txBox="1"/>
          <p:nvPr/>
        </p:nvSpPr>
        <p:spPr>
          <a:xfrm>
            <a:off x="0" y="523220"/>
            <a:ext cx="4586067" cy="6186309"/>
          </a:xfrm>
          <a:prstGeom prst="rect">
            <a:avLst/>
          </a:prstGeom>
          <a:noFill/>
        </p:spPr>
        <p:txBody>
          <a:bodyPr wrap="square" rtlCol="0">
            <a:spAutoFit/>
          </a:bodyPr>
          <a:lstStyle/>
          <a:p>
            <a:r>
              <a:rPr lang="en-US" b="1" dirty="0">
                <a:solidFill>
                  <a:schemeClr val="accent1">
                    <a:lumMod val="50000"/>
                  </a:schemeClr>
                </a:solidFill>
              </a:rPr>
              <a:t>Mussolini introduced the corporate system to Italy where employers and employees in each industry joined a government sponsored “corporation”</a:t>
            </a:r>
          </a:p>
          <a:p>
            <a:endParaRPr lang="en-US" b="1" dirty="0">
              <a:solidFill>
                <a:schemeClr val="accent1">
                  <a:lumMod val="50000"/>
                </a:schemeClr>
              </a:solidFill>
            </a:endParaRPr>
          </a:p>
          <a:p>
            <a:r>
              <a:rPr lang="en-US" b="1" dirty="0">
                <a:solidFill>
                  <a:schemeClr val="accent1">
                    <a:lumMod val="50000"/>
                  </a:schemeClr>
                </a:solidFill>
              </a:rPr>
              <a:t>Labor Unions were abolished.</a:t>
            </a:r>
          </a:p>
          <a:p>
            <a:endParaRPr lang="en-US" b="1" dirty="0">
              <a:solidFill>
                <a:schemeClr val="accent1">
                  <a:lumMod val="50000"/>
                </a:schemeClr>
              </a:solidFill>
            </a:endParaRPr>
          </a:p>
          <a:p>
            <a:r>
              <a:rPr lang="en-US" b="1" dirty="0">
                <a:solidFill>
                  <a:schemeClr val="accent1">
                    <a:lumMod val="50000"/>
                  </a:schemeClr>
                </a:solidFill>
              </a:rPr>
              <a:t>The “Corporation” controlled prices and wages in the industry it controlled.</a:t>
            </a: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r>
              <a:rPr lang="en-US" b="1" dirty="0">
                <a:solidFill>
                  <a:schemeClr val="accent1">
                    <a:lumMod val="50000"/>
                  </a:schemeClr>
                </a:solidFill>
              </a:rPr>
              <a:t>This did lead to a brief economic recovery in the </a:t>
            </a:r>
            <a:r>
              <a:rPr lang="en-US" b="1" dirty="0" err="1">
                <a:solidFill>
                  <a:schemeClr val="accent1">
                    <a:lumMod val="50000"/>
                  </a:schemeClr>
                </a:solidFill>
              </a:rPr>
              <a:t>1920s</a:t>
            </a:r>
            <a:r>
              <a:rPr lang="en-US" b="1" dirty="0">
                <a:solidFill>
                  <a:schemeClr val="accent1">
                    <a:lumMod val="50000"/>
                  </a:schemeClr>
                </a:solidFill>
              </a:rPr>
              <a:t> but the Depression still hit Italy hard.  </a:t>
            </a: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r>
              <a:rPr lang="en-US" b="1" dirty="0">
                <a:solidFill>
                  <a:schemeClr val="accent1">
                    <a:lumMod val="50000"/>
                  </a:schemeClr>
                </a:solidFill>
              </a:rPr>
              <a:t>To distract people from their issues Mussolini blamed the world for the economic issues and embarked on an aggressive foreign policy.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21" y="523220"/>
            <a:ext cx="7058025" cy="5972175"/>
          </a:xfrm>
          <a:prstGeom prst="rect">
            <a:avLst/>
          </a:prstGeom>
        </p:spPr>
      </p:pic>
    </p:spTree>
    <p:extLst>
      <p:ext uri="{BB962C8B-B14F-4D97-AF65-F5344CB8AC3E}">
        <p14:creationId xmlns:p14="http://schemas.microsoft.com/office/powerpoint/2010/main" val="2658771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2480" y="4480888"/>
            <a:ext cx="1924050" cy="238125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451" t="6065" r="15499" b="7715"/>
          <a:stretch/>
        </p:blipFill>
        <p:spPr>
          <a:xfrm>
            <a:off x="8131126" y="923330"/>
            <a:ext cx="1533379" cy="1809577"/>
          </a:xfrm>
          <a:prstGeom prst="rect">
            <a:avLst/>
          </a:prstGeom>
        </p:spPr>
      </p:pic>
      <p:sp>
        <p:nvSpPr>
          <p:cNvPr id="2" name="Rectangle 1"/>
          <p:cNvSpPr/>
          <p:nvPr/>
        </p:nvSpPr>
        <p:spPr>
          <a:xfrm>
            <a:off x="5865" y="-5051"/>
            <a:ext cx="121920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00B050"/>
                </a:solidFill>
              </a:rPr>
              <a:t>“We have the right to an empire.”</a:t>
            </a:r>
            <a:endParaRPr lang="en-US" sz="5400" b="1" cap="none" spc="0" dirty="0">
              <a:ln/>
              <a:solidFill>
                <a:srgbClr val="00B050"/>
              </a:solidFill>
              <a:effectLst/>
            </a:endParaRPr>
          </a:p>
        </p:txBody>
      </p:sp>
      <p:sp>
        <p:nvSpPr>
          <p:cNvPr id="3" name="TextBox 2"/>
          <p:cNvSpPr txBox="1"/>
          <p:nvPr/>
        </p:nvSpPr>
        <p:spPr>
          <a:xfrm>
            <a:off x="1" y="918279"/>
            <a:ext cx="8702480" cy="5909310"/>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accent6">
                    <a:lumMod val="75000"/>
                  </a:schemeClr>
                </a:solidFill>
              </a:rPr>
              <a:t>1924 Negotiated a treaty with Yugoslavia that gave Italy the city of Fiume</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1927 Imposed a protectorate over Albania</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1934 Mussolini demanded territory from Ethiopia after border clash between them and Italian Somaliland</a:t>
            </a:r>
          </a:p>
          <a:p>
            <a:pPr marL="285750" lvl="1" indent="-285750">
              <a:buFont typeface="Arial" panose="020B0604020202020204" pitchFamily="34" charset="0"/>
              <a:buChar char="•"/>
            </a:pPr>
            <a:r>
              <a:rPr lang="en-US" b="1" dirty="0">
                <a:solidFill>
                  <a:schemeClr val="accent6">
                    <a:lumMod val="75000"/>
                  </a:schemeClr>
                </a:solidFill>
              </a:rPr>
              <a:t>1935 Italy invaded Ethiopia (October) after the League of Nations delayed action</a:t>
            </a:r>
          </a:p>
          <a:p>
            <a:pPr marL="742950" lvl="2" indent="-285750">
              <a:buFont typeface="Arial" panose="020B0604020202020204" pitchFamily="34" charset="0"/>
              <a:buChar char="•"/>
            </a:pPr>
            <a:r>
              <a:rPr lang="en-US" b="1" dirty="0">
                <a:solidFill>
                  <a:schemeClr val="accent6">
                    <a:lumMod val="75000"/>
                  </a:schemeClr>
                </a:solidFill>
              </a:rPr>
              <a:t>The League will eventually call for sanctions against Italy that would have stopped or slowed the sale of weapons and oil.</a:t>
            </a:r>
          </a:p>
          <a:p>
            <a:pPr marL="285750" indent="-285750">
              <a:buFont typeface="Arial" panose="020B0604020202020204" pitchFamily="34" charset="0"/>
              <a:buChar char="•"/>
            </a:pPr>
            <a:r>
              <a:rPr lang="en-US" b="1" dirty="0">
                <a:solidFill>
                  <a:schemeClr val="accent6">
                    <a:lumMod val="75000"/>
                  </a:schemeClr>
                </a:solidFill>
              </a:rPr>
              <a:t>May 1936 Ethiopia fell to Italy.</a:t>
            </a:r>
          </a:p>
          <a:p>
            <a:pPr marL="285750" indent="-285750">
              <a:buFont typeface="Arial" panose="020B0604020202020204" pitchFamily="34" charset="0"/>
              <a:buChar char="•"/>
            </a:pPr>
            <a:r>
              <a:rPr lang="en-US" b="1" dirty="0">
                <a:solidFill>
                  <a:schemeClr val="accent6">
                    <a:lumMod val="75000"/>
                  </a:schemeClr>
                </a:solidFill>
              </a:rPr>
              <a:t>June 1926 Haile Selassie (Exiled emperor of Ethiopia) travelled to Geneva to ask the League of Nations for Help  </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July 1926 Economic sanctions against Italy were cancelled.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241" y="1586934"/>
            <a:ext cx="2181225" cy="1524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7849" y="2815141"/>
            <a:ext cx="1981200" cy="1562100"/>
          </a:xfrm>
          <a:prstGeom prst="rect">
            <a:avLst/>
          </a:prstGeom>
        </p:spPr>
      </p:pic>
    </p:spTree>
    <p:extLst>
      <p:ext uri="{BB962C8B-B14F-4D97-AF65-F5344CB8AC3E}">
        <p14:creationId xmlns:p14="http://schemas.microsoft.com/office/powerpoint/2010/main" val="2716420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0918"/>
            <a:ext cx="12192000" cy="5541459"/>
          </a:xfrm>
          <a:prstGeom prst="rect">
            <a:avLst/>
          </a:prstGeom>
        </p:spPr>
      </p:pic>
      <p:sp>
        <p:nvSpPr>
          <p:cNvPr id="4" name="Rectangle 3"/>
          <p:cNvSpPr/>
          <p:nvPr/>
        </p:nvSpPr>
        <p:spPr>
          <a:xfrm>
            <a:off x="0" y="83622"/>
            <a:ext cx="12192000" cy="1323439"/>
          </a:xfrm>
          <a:prstGeom prst="rect">
            <a:avLst/>
          </a:prstGeom>
        </p:spPr>
        <p:txBody>
          <a:bodyPr wrap="square">
            <a:spAutoFit/>
          </a:bodyPr>
          <a:lstStyle/>
          <a:p>
            <a:pPr algn="ctr"/>
            <a:r>
              <a:rPr lang="en-US" sz="8000" b="1" dirty="0">
                <a:ln w="22225">
                  <a:solidFill>
                    <a:schemeClr val="tx1"/>
                  </a:solidFill>
                  <a:prstDash val="solid"/>
                </a:ln>
                <a:solidFill>
                  <a:schemeClr val="accent2">
                    <a:lumMod val="75000"/>
                  </a:schemeClr>
                </a:solidFill>
              </a:rPr>
              <a:t>The Rise of Nazi Germany</a:t>
            </a:r>
          </a:p>
        </p:txBody>
      </p:sp>
    </p:spTree>
    <p:extLst>
      <p:ext uri="{BB962C8B-B14F-4D97-AF65-F5344CB8AC3E}">
        <p14:creationId xmlns:p14="http://schemas.microsoft.com/office/powerpoint/2010/main" val="3293979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8595"/>
          <a:stretch/>
        </p:blipFill>
        <p:spPr>
          <a:xfrm>
            <a:off x="9103395" y="0"/>
            <a:ext cx="3088606" cy="6858000"/>
          </a:xfrm>
          <a:prstGeom prst="rect">
            <a:avLst/>
          </a:prstGeom>
        </p:spPr>
      </p:pic>
      <p:sp>
        <p:nvSpPr>
          <p:cNvPr id="3" name="Rectangle 2"/>
          <p:cNvSpPr/>
          <p:nvPr/>
        </p:nvSpPr>
        <p:spPr>
          <a:xfrm>
            <a:off x="5693487" y="0"/>
            <a:ext cx="340990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Adolf Hitler</a:t>
            </a:r>
          </a:p>
        </p:txBody>
      </p:sp>
      <p:sp>
        <p:nvSpPr>
          <p:cNvPr id="4" name="TextBox 3"/>
          <p:cNvSpPr txBox="1"/>
          <p:nvPr/>
        </p:nvSpPr>
        <p:spPr>
          <a:xfrm>
            <a:off x="-1" y="1351722"/>
            <a:ext cx="9103395" cy="5355312"/>
          </a:xfrm>
          <a:prstGeom prst="rect">
            <a:avLst/>
          </a:prstGeom>
          <a:noFill/>
        </p:spPr>
        <p:txBody>
          <a:bodyPr wrap="square" rtlCol="0">
            <a:spAutoFit/>
          </a:bodyPr>
          <a:lstStyle/>
          <a:p>
            <a:r>
              <a:rPr lang="en-US" dirty="0"/>
              <a:t>Born in Austria in 1889, he dropped out of high school in 1905.</a:t>
            </a:r>
          </a:p>
          <a:p>
            <a:endParaRPr lang="en-US" dirty="0"/>
          </a:p>
          <a:p>
            <a:r>
              <a:rPr lang="en-US" dirty="0"/>
              <a:t>In 1907 he moved to Vienna and tried to get into art school, but he wasn’t successful</a:t>
            </a:r>
          </a:p>
          <a:p>
            <a:endParaRPr lang="en-US" dirty="0"/>
          </a:p>
          <a:p>
            <a:endParaRPr lang="en-US" dirty="0"/>
          </a:p>
          <a:p>
            <a:endParaRPr lang="en-US" dirty="0"/>
          </a:p>
          <a:p>
            <a:endParaRPr lang="en-US" dirty="0"/>
          </a:p>
          <a:p>
            <a:r>
              <a:rPr lang="en-US" dirty="0"/>
              <a:t>While he was there he was influenced by Austrian nationalists who talked about the close ties between Austria and Germany.  They also preached anti-Semitism.  </a:t>
            </a:r>
          </a:p>
          <a:p>
            <a:endParaRPr lang="en-US" dirty="0"/>
          </a:p>
          <a:p>
            <a:endParaRPr lang="en-US" dirty="0"/>
          </a:p>
          <a:p>
            <a:endParaRPr lang="en-US" dirty="0"/>
          </a:p>
          <a:p>
            <a:r>
              <a:rPr lang="en-US" dirty="0"/>
              <a:t>He served in WWI and was wounded.  At the end of the war he settled in Munich and joined a tiny right-wing political party that would eventually take the name National Socialist German Workers’ Party (Nazi) </a:t>
            </a:r>
          </a:p>
          <a:p>
            <a:endParaRPr lang="en-US" dirty="0"/>
          </a:p>
          <a:p>
            <a:endParaRPr lang="en-US" dirty="0"/>
          </a:p>
          <a:p>
            <a:endParaRPr lang="en-US" dirty="0"/>
          </a:p>
          <a:p>
            <a:r>
              <a:rPr lang="en-US" dirty="0"/>
              <a:t>They adopted the swastika as their symbol.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0098" y="5200650"/>
            <a:ext cx="2762250" cy="1657350"/>
          </a:xfrm>
          <a:prstGeom prst="rect">
            <a:avLst/>
          </a:prstGeom>
        </p:spPr>
      </p:pic>
    </p:spTree>
    <p:extLst>
      <p:ext uri="{BB962C8B-B14F-4D97-AF65-F5344CB8AC3E}">
        <p14:creationId xmlns:p14="http://schemas.microsoft.com/office/powerpoint/2010/main" val="28375859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25787" cy="4627237"/>
          </a:xfrm>
          <a:prstGeom prst="rect">
            <a:avLst/>
          </a:prstGeom>
        </p:spPr>
      </p:pic>
      <p:sp>
        <p:nvSpPr>
          <p:cNvPr id="2" name="TextBox 1"/>
          <p:cNvSpPr txBox="1"/>
          <p:nvPr/>
        </p:nvSpPr>
        <p:spPr>
          <a:xfrm>
            <a:off x="3924886" y="0"/>
            <a:ext cx="8267114" cy="1200329"/>
          </a:xfrm>
          <a:prstGeom prst="rect">
            <a:avLst/>
          </a:prstGeom>
          <a:noFill/>
        </p:spPr>
        <p:txBody>
          <a:bodyPr wrap="square" rtlCol="0">
            <a:spAutoFit/>
          </a:bodyPr>
          <a:lstStyle/>
          <a:p>
            <a:r>
              <a:rPr lang="en-US" b="1" dirty="0">
                <a:solidFill>
                  <a:srgbClr val="FF0000"/>
                </a:solidFill>
              </a:rPr>
              <a:t>In a short time, Hitler became the leader (der </a:t>
            </a:r>
            <a:r>
              <a:rPr lang="en-US" b="1" dirty="0" err="1">
                <a:solidFill>
                  <a:srgbClr val="FF0000"/>
                </a:solidFill>
              </a:rPr>
              <a:t>Fürher</a:t>
            </a:r>
            <a:r>
              <a:rPr lang="en-US" b="1" dirty="0">
                <a:solidFill>
                  <a:srgbClr val="FF0000"/>
                </a:solidFill>
              </a:rPr>
              <a:t>) and he plotted to seize power.</a:t>
            </a:r>
          </a:p>
          <a:p>
            <a:endParaRPr lang="en-US" b="1" dirty="0">
              <a:solidFill>
                <a:srgbClr val="FF0000"/>
              </a:solidFill>
            </a:endParaRPr>
          </a:p>
          <a:p>
            <a:r>
              <a:rPr lang="en-US" b="1" dirty="0">
                <a:solidFill>
                  <a:srgbClr val="FF0000"/>
                </a:solidFill>
              </a:rPr>
              <a:t>In 1921 there were about 6,000 people in the Nazi party.  By the end of 1923 after the French occupation of the Ruhr there were approximately 50,000.</a:t>
            </a:r>
          </a:p>
        </p:txBody>
      </p:sp>
      <p:sp>
        <p:nvSpPr>
          <p:cNvPr id="4" name="Rectangle 3"/>
          <p:cNvSpPr/>
          <p:nvPr/>
        </p:nvSpPr>
        <p:spPr>
          <a:xfrm>
            <a:off x="3086401" y="2452118"/>
            <a:ext cx="5456495" cy="923330"/>
          </a:xfrm>
          <a:prstGeom prst="rect">
            <a:avLst/>
          </a:prstGeom>
          <a:noFill/>
        </p:spPr>
        <p:txBody>
          <a:bodyPr wrap="none" lIns="91440" tIns="45720" rIns="91440" bIns="45720">
            <a:spAutoFit/>
          </a:bodyPr>
          <a:lstStyle/>
          <a:p>
            <a:pPr algn="ctr"/>
            <a:r>
              <a:rPr lang="en-US" sz="5400" b="1" cap="none" spc="0" dirty="0">
                <a:ln w="6600">
                  <a:solidFill>
                    <a:schemeClr val="tx1"/>
                  </a:solidFill>
                  <a:prstDash val="solid"/>
                </a:ln>
                <a:solidFill>
                  <a:schemeClr val="accent2"/>
                </a:solidFill>
                <a:effectLst>
                  <a:outerShdw dist="38100" dir="2700000" algn="tl" rotWithShape="0">
                    <a:schemeClr val="accent2"/>
                  </a:outerShdw>
                </a:effectLst>
              </a:rPr>
              <a:t>November 8, 1923</a:t>
            </a:r>
          </a:p>
        </p:txBody>
      </p:sp>
      <p:sp>
        <p:nvSpPr>
          <p:cNvPr id="5" name="TextBox 4"/>
          <p:cNvSpPr txBox="1"/>
          <p:nvPr/>
        </p:nvSpPr>
        <p:spPr>
          <a:xfrm>
            <a:off x="0" y="4027072"/>
            <a:ext cx="12192000" cy="1200329"/>
          </a:xfrm>
          <a:prstGeom prst="rect">
            <a:avLst/>
          </a:prstGeom>
          <a:noFill/>
        </p:spPr>
        <p:txBody>
          <a:bodyPr wrap="square" rtlCol="0">
            <a:spAutoFit/>
          </a:bodyPr>
          <a:lstStyle/>
          <a:p>
            <a:r>
              <a:rPr lang="en-US" b="1" dirty="0"/>
              <a:t>Hitler led an uprising against the Weimar Republic in Munich called the Bier Hall Putsch.</a:t>
            </a:r>
          </a:p>
          <a:p>
            <a:endParaRPr lang="en-US" b="1" dirty="0"/>
          </a:p>
          <a:p>
            <a:r>
              <a:rPr lang="en-US" b="1" dirty="0"/>
              <a:t>He expected it to start a popular uprising but it didn’t and he was arrested, tried for treason, found guilty, and sentenced to 5 years in prison.  (He was out in less than a year)</a:t>
            </a:r>
          </a:p>
        </p:txBody>
      </p:sp>
      <p:sp>
        <p:nvSpPr>
          <p:cNvPr id="6" name="TextBox 5"/>
          <p:cNvSpPr txBox="1"/>
          <p:nvPr/>
        </p:nvSpPr>
        <p:spPr>
          <a:xfrm>
            <a:off x="1223889" y="5683348"/>
            <a:ext cx="10968111" cy="923330"/>
          </a:xfrm>
          <a:prstGeom prst="rect">
            <a:avLst/>
          </a:prstGeom>
          <a:noFill/>
        </p:spPr>
        <p:txBody>
          <a:bodyPr wrap="square" rtlCol="0">
            <a:spAutoFit/>
          </a:bodyPr>
          <a:lstStyle/>
          <a:p>
            <a:r>
              <a:rPr lang="en-US" dirty="0"/>
              <a:t>While in prison he wrote </a:t>
            </a:r>
            <a:r>
              <a:rPr lang="en-US" dirty="0">
                <a:latin typeface="Old English Text MT" panose="03040902040508030806" pitchFamily="66" charset="0"/>
              </a:rPr>
              <a:t>Mein </a:t>
            </a:r>
            <a:r>
              <a:rPr lang="en-US" dirty="0" err="1">
                <a:latin typeface="Old English Text MT" panose="03040902040508030806" pitchFamily="66" charset="0"/>
              </a:rPr>
              <a:t>Kampf</a:t>
            </a:r>
            <a:r>
              <a:rPr lang="en-US" dirty="0">
                <a:latin typeface="Old English Text MT" panose="03040902040508030806" pitchFamily="66" charset="0"/>
              </a:rPr>
              <a:t> </a:t>
            </a:r>
            <a:r>
              <a:rPr lang="en-US" dirty="0"/>
              <a:t>or My Struggle which set forth his beliefs and goals for Germany where he said that “Aryans” were the “Master Race.” (Also, Germans aren’t Aryan, but really why quibble…) All non-Aryans were “Inferior.”  This group include Jews, Slavs, and Gypsies.</a:t>
            </a:r>
          </a:p>
        </p:txBody>
      </p:sp>
    </p:spTree>
    <p:extLst>
      <p:ext uri="{BB962C8B-B14F-4D97-AF65-F5344CB8AC3E}">
        <p14:creationId xmlns:p14="http://schemas.microsoft.com/office/powerpoint/2010/main" val="2176736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3557"/>
            <a:ext cx="12191999" cy="6186309"/>
          </a:xfrm>
          <a:prstGeom prst="rect">
            <a:avLst/>
          </a:prstGeom>
          <a:noFill/>
        </p:spPr>
        <p:txBody>
          <a:bodyPr wrap="square" rtlCol="0">
            <a:spAutoFit/>
          </a:bodyPr>
          <a:lstStyle/>
          <a:p>
            <a:r>
              <a:rPr lang="en-US" dirty="0"/>
              <a:t>He also called the Versailles Treaty a disgrace (Okay, so it was unfair to Germany…) and vowed to take back land that Germany had lost.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He also declared Germany “over-crowded” and said that they needed Lebensraum or living space. </a:t>
            </a:r>
          </a:p>
          <a:p>
            <a:endParaRPr lang="en-US" dirty="0"/>
          </a:p>
          <a:p>
            <a:r>
              <a:rPr lang="en-US" dirty="0"/>
              <a:t>To get that living space he vowed to conquer Russia and Eastern Europe.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132" y="849629"/>
            <a:ext cx="5866228" cy="4473855"/>
          </a:xfrm>
          <a:prstGeom prst="rect">
            <a:avLst/>
          </a:prstGeom>
        </p:spPr>
      </p:pic>
    </p:spTree>
    <p:extLst>
      <p:ext uri="{BB962C8B-B14F-4D97-AF65-F5344CB8AC3E}">
        <p14:creationId xmlns:p14="http://schemas.microsoft.com/office/powerpoint/2010/main" val="841836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9828"/>
            <a:ext cx="12192001" cy="3139321"/>
          </a:xfrm>
          <a:prstGeom prst="rect">
            <a:avLst/>
          </a:prstGeom>
          <a:noFill/>
        </p:spPr>
        <p:txBody>
          <a:bodyPr wrap="square" rtlCol="0">
            <a:spAutoFit/>
          </a:bodyPr>
          <a:lstStyle/>
          <a:p>
            <a:r>
              <a:rPr lang="en-US" dirty="0"/>
              <a:t>When Hitler was released from prison in 1924 he worked to broaden the appeal of the Nazi party.  </a:t>
            </a:r>
          </a:p>
          <a:p>
            <a:endParaRPr lang="en-US" dirty="0"/>
          </a:p>
          <a:p>
            <a:endParaRPr lang="en-US" dirty="0"/>
          </a:p>
          <a:p>
            <a:r>
              <a:rPr lang="en-US" dirty="0"/>
              <a:t>He was widely ignored until the Great Depression made his promises of benefits to peasants, workers, and the middle-class suddenly had more appeal.</a:t>
            </a:r>
          </a:p>
          <a:p>
            <a:endParaRPr lang="en-US" dirty="0"/>
          </a:p>
          <a:p>
            <a:endParaRPr lang="en-US" dirty="0"/>
          </a:p>
          <a:p>
            <a:endParaRPr lang="en-US" dirty="0"/>
          </a:p>
          <a:p>
            <a:endParaRPr lang="en-US" dirty="0"/>
          </a:p>
          <a:p>
            <a:r>
              <a:rPr lang="en-US" dirty="0"/>
              <a:t>As the unemployment rate skyrocketed, support for Hitler and the Nazi party grew as people looked to him for strong leadership and the Nazi party provided free meals to the unemployed. </a:t>
            </a:r>
          </a:p>
        </p:txBody>
      </p:sp>
      <p:sp>
        <p:nvSpPr>
          <p:cNvPr id="3" name="Rectangle 2"/>
          <p:cNvSpPr/>
          <p:nvPr/>
        </p:nvSpPr>
        <p:spPr>
          <a:xfrm>
            <a:off x="3048000" y="3794149"/>
            <a:ext cx="6096000" cy="2308324"/>
          </a:xfrm>
          <a:prstGeom prst="rect">
            <a:avLst/>
          </a:prstGeom>
        </p:spPr>
        <p:txBody>
          <a:bodyPr>
            <a:spAutoFit/>
          </a:bodyPr>
          <a:lstStyle/>
          <a:p>
            <a:r>
              <a:rPr lang="en-US" dirty="0"/>
              <a:t> </a:t>
            </a:r>
            <a:r>
              <a:rPr lang="en-US" b="1" dirty="0">
                <a:solidFill>
                  <a:srgbClr val="FF0000"/>
                </a:solidFill>
              </a:rPr>
              <a:t>Unemployment in Germany 1928 – 1933</a:t>
            </a:r>
          </a:p>
          <a:p>
            <a:r>
              <a:rPr lang="en-US" b="1" dirty="0">
                <a:solidFill>
                  <a:srgbClr val="002060"/>
                </a:solidFill>
              </a:rPr>
              <a:t>Year </a:t>
            </a:r>
            <a:r>
              <a:rPr lang="en-US" dirty="0"/>
              <a:t>			</a:t>
            </a:r>
            <a:r>
              <a:rPr lang="en-US" b="1" dirty="0">
                <a:solidFill>
                  <a:srgbClr val="002060"/>
                </a:solidFill>
              </a:rPr>
              <a:t>Unemployed</a:t>
            </a:r>
          </a:p>
          <a:p>
            <a:r>
              <a:rPr lang="en-US" dirty="0"/>
              <a:t>1928			     650 000</a:t>
            </a:r>
          </a:p>
          <a:p>
            <a:r>
              <a:rPr lang="en-US" dirty="0"/>
              <a:t>1929			 1 320 000</a:t>
            </a:r>
          </a:p>
          <a:p>
            <a:r>
              <a:rPr lang="en-US" dirty="0"/>
              <a:t>1930			 3 000 000</a:t>
            </a:r>
          </a:p>
          <a:p>
            <a:r>
              <a:rPr lang="en-US" dirty="0"/>
              <a:t>1931			 4 350 000</a:t>
            </a:r>
          </a:p>
          <a:p>
            <a:r>
              <a:rPr lang="en-US" dirty="0"/>
              <a:t>1932			 5 102 000</a:t>
            </a:r>
          </a:p>
          <a:p>
            <a:r>
              <a:rPr lang="en-US" dirty="0"/>
              <a:t>1933 			 6 100 000</a:t>
            </a:r>
          </a:p>
        </p:txBody>
      </p:sp>
    </p:spTree>
    <p:extLst>
      <p:ext uri="{BB962C8B-B14F-4D97-AF65-F5344CB8AC3E}">
        <p14:creationId xmlns:p14="http://schemas.microsoft.com/office/powerpoint/2010/main" val="1792235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812" b="7368"/>
          <a:stretch/>
        </p:blipFill>
        <p:spPr>
          <a:xfrm>
            <a:off x="6904383" y="3182563"/>
            <a:ext cx="5287617" cy="36754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905125" cy="4286250"/>
          </a:xfrm>
          <a:prstGeom prst="rect">
            <a:avLst/>
          </a:prstGeom>
        </p:spPr>
      </p:pic>
      <p:sp>
        <p:nvSpPr>
          <p:cNvPr id="4" name="TextBox 3"/>
          <p:cNvSpPr txBox="1"/>
          <p:nvPr/>
        </p:nvSpPr>
        <p:spPr>
          <a:xfrm>
            <a:off x="4187686" y="0"/>
            <a:ext cx="6048772" cy="369332"/>
          </a:xfrm>
          <a:prstGeom prst="rect">
            <a:avLst/>
          </a:prstGeom>
          <a:noFill/>
        </p:spPr>
        <p:txBody>
          <a:bodyPr wrap="none" rtlCol="0">
            <a:spAutoFit/>
          </a:bodyPr>
          <a:lstStyle/>
          <a:p>
            <a:r>
              <a:rPr lang="en-US" dirty="0">
                <a:solidFill>
                  <a:srgbClr val="7030A0"/>
                </a:solidFill>
              </a:rPr>
              <a:t>In 1932 the Nazis were the largest single party in the Reichstag</a:t>
            </a:r>
          </a:p>
        </p:txBody>
      </p:sp>
      <p:sp>
        <p:nvSpPr>
          <p:cNvPr id="5" name="TextBox 4"/>
          <p:cNvSpPr txBox="1"/>
          <p:nvPr/>
        </p:nvSpPr>
        <p:spPr>
          <a:xfrm>
            <a:off x="4280453" y="821635"/>
            <a:ext cx="7911548" cy="1754326"/>
          </a:xfrm>
          <a:prstGeom prst="rect">
            <a:avLst/>
          </a:prstGeom>
          <a:noFill/>
        </p:spPr>
        <p:txBody>
          <a:bodyPr wrap="square" rtlCol="0">
            <a:spAutoFit/>
          </a:bodyPr>
          <a:lstStyle/>
          <a:p>
            <a:r>
              <a:rPr lang="en-US" dirty="0">
                <a:solidFill>
                  <a:srgbClr val="7030A0"/>
                </a:solidFill>
              </a:rPr>
              <a:t>January 30, 1933 President Paul von Hindenburg asked Hitler to become chancellor.</a:t>
            </a:r>
          </a:p>
          <a:p>
            <a:endParaRPr lang="en-US" dirty="0">
              <a:solidFill>
                <a:srgbClr val="7030A0"/>
              </a:solidFill>
            </a:endParaRPr>
          </a:p>
          <a:p>
            <a:endParaRPr lang="en-US" dirty="0">
              <a:solidFill>
                <a:srgbClr val="7030A0"/>
              </a:solidFill>
            </a:endParaRPr>
          </a:p>
          <a:p>
            <a:r>
              <a:rPr lang="en-US" dirty="0">
                <a:solidFill>
                  <a:srgbClr val="7030A0"/>
                </a:solidFill>
              </a:rPr>
              <a:t>Because the Nazis were large but did not have a majority Hitler had to form a coalition government.  He called for new elections in March of 1933.</a:t>
            </a:r>
          </a:p>
        </p:txBody>
      </p:sp>
      <p:sp>
        <p:nvSpPr>
          <p:cNvPr id="6" name="TextBox 5"/>
          <p:cNvSpPr txBox="1"/>
          <p:nvPr/>
        </p:nvSpPr>
        <p:spPr>
          <a:xfrm>
            <a:off x="0" y="4272677"/>
            <a:ext cx="7112251" cy="2585323"/>
          </a:xfrm>
          <a:prstGeom prst="rect">
            <a:avLst/>
          </a:prstGeom>
          <a:noFill/>
        </p:spPr>
        <p:txBody>
          <a:bodyPr wrap="square" rtlCol="0">
            <a:spAutoFit/>
          </a:bodyPr>
          <a:lstStyle/>
          <a:p>
            <a:r>
              <a:rPr lang="en-US" dirty="0">
                <a:solidFill>
                  <a:srgbClr val="C00000"/>
                </a:solidFill>
              </a:rPr>
              <a:t>6 days before the election a fire was started that destroyed the Reichstag.</a:t>
            </a:r>
          </a:p>
          <a:p>
            <a:r>
              <a:rPr lang="en-US" dirty="0">
                <a:solidFill>
                  <a:srgbClr val="C00000"/>
                </a:solidFill>
              </a:rPr>
              <a:t>It was probably set by Nazis, but they blamed communists for the fire and for planning a revolt. </a:t>
            </a:r>
          </a:p>
          <a:p>
            <a:endParaRPr lang="en-US" dirty="0">
              <a:solidFill>
                <a:srgbClr val="C00000"/>
              </a:solidFill>
            </a:endParaRPr>
          </a:p>
          <a:p>
            <a:br>
              <a:rPr lang="en-US" dirty="0">
                <a:solidFill>
                  <a:srgbClr val="C00000"/>
                </a:solidFill>
              </a:rPr>
            </a:br>
            <a:r>
              <a:rPr lang="en-US" dirty="0">
                <a:solidFill>
                  <a:srgbClr val="C00000"/>
                </a:solidFill>
              </a:rPr>
              <a:t>He convinced von Hindenburg to issue emergency orders doing away with freedom of assembly and speech. He also managed to win a small majority for the Nazis in parliament. (Some sources say it wasn’t a majority at all)</a:t>
            </a:r>
          </a:p>
        </p:txBody>
      </p:sp>
    </p:spTree>
    <p:extLst>
      <p:ext uri="{BB962C8B-B14F-4D97-AF65-F5344CB8AC3E}">
        <p14:creationId xmlns:p14="http://schemas.microsoft.com/office/powerpoint/2010/main" val="32657786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782" y="2074129"/>
            <a:ext cx="1348616" cy="203397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9912" y="0"/>
            <a:ext cx="5102087" cy="3091118"/>
          </a:xfrm>
          <a:prstGeom prst="rect">
            <a:avLst/>
          </a:prstGeom>
        </p:spPr>
      </p:pic>
      <p:sp>
        <p:nvSpPr>
          <p:cNvPr id="3" name="TextBox 2"/>
          <p:cNvSpPr txBox="1"/>
          <p:nvPr/>
        </p:nvSpPr>
        <p:spPr>
          <a:xfrm>
            <a:off x="0" y="0"/>
            <a:ext cx="7089912" cy="2585323"/>
          </a:xfrm>
          <a:prstGeom prst="rect">
            <a:avLst/>
          </a:prstGeom>
          <a:noFill/>
        </p:spPr>
        <p:txBody>
          <a:bodyPr wrap="square" rtlCol="0">
            <a:spAutoFit/>
          </a:bodyPr>
          <a:lstStyle/>
          <a:p>
            <a:r>
              <a:rPr lang="en-US" dirty="0"/>
              <a:t>Hitler now gets dictatorial powers from the Reichstag for 4 years.</a:t>
            </a:r>
          </a:p>
          <a:p>
            <a:endParaRPr lang="en-US" dirty="0"/>
          </a:p>
          <a:p>
            <a:r>
              <a:rPr lang="en-US" dirty="0"/>
              <a:t>He bans all other political parties and has his opponents arrested.</a:t>
            </a:r>
          </a:p>
          <a:p>
            <a:endParaRPr lang="en-US" dirty="0"/>
          </a:p>
          <a:p>
            <a:r>
              <a:rPr lang="en-US" dirty="0"/>
              <a:t>In 1934 he combines the offices of President and Chancellor when von Hindenburg died.</a:t>
            </a:r>
          </a:p>
          <a:p>
            <a:endParaRPr lang="en-US" dirty="0"/>
          </a:p>
          <a:p>
            <a:r>
              <a:rPr lang="en-US" dirty="0"/>
              <a:t>He calls his government the Third Reich (Third Empire) and declares that it will last 1000 years.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26230"/>
            <a:ext cx="5010053" cy="2831770"/>
          </a:xfrm>
          <a:prstGeom prst="rect">
            <a:avLst/>
          </a:prstGeom>
        </p:spPr>
      </p:pic>
      <p:sp>
        <p:nvSpPr>
          <p:cNvPr id="5" name="TextBox 4"/>
          <p:cNvSpPr txBox="1"/>
          <p:nvPr/>
        </p:nvSpPr>
        <p:spPr>
          <a:xfrm>
            <a:off x="5102088" y="3174826"/>
            <a:ext cx="7089912" cy="2308324"/>
          </a:xfrm>
          <a:prstGeom prst="rect">
            <a:avLst/>
          </a:prstGeom>
          <a:noFill/>
        </p:spPr>
        <p:txBody>
          <a:bodyPr wrap="square" rtlCol="0">
            <a:spAutoFit/>
          </a:bodyPr>
          <a:lstStyle/>
          <a:p>
            <a:r>
              <a:rPr lang="en-US" dirty="0"/>
              <a:t>He also creates a paramilitary protection squad called the </a:t>
            </a:r>
            <a:r>
              <a:rPr lang="en-US" i="1" dirty="0"/>
              <a:t>Schutzstaffel</a:t>
            </a:r>
            <a:r>
              <a:rPr lang="en-US" dirty="0"/>
              <a:t> or SS that is loyal only to Hitler.</a:t>
            </a:r>
          </a:p>
          <a:p>
            <a:endParaRPr lang="en-US" dirty="0"/>
          </a:p>
          <a:p>
            <a:endParaRPr lang="en-US" dirty="0"/>
          </a:p>
          <a:p>
            <a:r>
              <a:rPr lang="en-US" dirty="0"/>
              <a:t>Hundreds of Hitler’s enemies are rounded up and murdered.  </a:t>
            </a:r>
          </a:p>
          <a:p>
            <a:endParaRPr lang="en-US" dirty="0"/>
          </a:p>
          <a:p>
            <a:r>
              <a:rPr lang="en-US" dirty="0"/>
              <a:t>This, plus the terror of the Gestapo (Secret Police) shocked most Germans into total obedience. </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8825" y="5099182"/>
            <a:ext cx="2543175" cy="1800225"/>
          </a:xfrm>
          <a:prstGeom prst="rect">
            <a:avLst/>
          </a:prstGeom>
        </p:spPr>
      </p:pic>
    </p:spTree>
    <p:extLst>
      <p:ext uri="{BB962C8B-B14F-4D97-AF65-F5344CB8AC3E}">
        <p14:creationId xmlns:p14="http://schemas.microsoft.com/office/powerpoint/2010/main" val="15152741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373" y="5447616"/>
            <a:ext cx="1928884" cy="1446664"/>
          </a:xfrm>
          <a:prstGeom prst="rect">
            <a:avLst/>
          </a:prstGeom>
        </p:spPr>
      </p:pic>
      <p:sp>
        <p:nvSpPr>
          <p:cNvPr id="2" name="Rectangle 1"/>
          <p:cNvSpPr/>
          <p:nvPr/>
        </p:nvSpPr>
        <p:spPr>
          <a:xfrm>
            <a:off x="0" y="0"/>
            <a:ext cx="12192000" cy="1200329"/>
          </a:xfrm>
          <a:prstGeom prst="rect">
            <a:avLst/>
          </a:prstGeom>
          <a:noFill/>
        </p:spPr>
        <p:txBody>
          <a:bodyPr wrap="square" lIns="91440" tIns="45720" rIns="91440" bIns="45720">
            <a:spAutoFit/>
          </a:bodyPr>
          <a:lstStyle/>
          <a:p>
            <a:r>
              <a:rPr lang="en-US" sz="3600" b="0" cap="none" spc="0" dirty="0">
                <a:ln w="0">
                  <a:solidFill>
                    <a:schemeClr val="tx1"/>
                  </a:solidFill>
                </a:ln>
                <a:solidFill>
                  <a:schemeClr val="accent2">
                    <a:lumMod val="75000"/>
                  </a:schemeClr>
                </a:solidFill>
                <a:effectLst>
                  <a:outerShdw blurRad="38100" dist="19050" dir="2700000" algn="tl" rotWithShape="0">
                    <a:schemeClr val="dk1">
                      <a:alpha val="40000"/>
                    </a:schemeClr>
                  </a:outerShdw>
                </a:effectLst>
              </a:rPr>
              <a:t>The Nazis quickly took command of every aspect of German life, including the economy</a:t>
            </a:r>
          </a:p>
        </p:txBody>
      </p:sp>
      <p:sp>
        <p:nvSpPr>
          <p:cNvPr id="3" name="TextBox 2"/>
          <p:cNvSpPr txBox="1"/>
          <p:nvPr/>
        </p:nvSpPr>
        <p:spPr>
          <a:xfrm>
            <a:off x="1" y="1665027"/>
            <a:ext cx="12191999" cy="3970318"/>
          </a:xfrm>
          <a:prstGeom prst="rect">
            <a:avLst/>
          </a:prstGeom>
          <a:noFill/>
        </p:spPr>
        <p:txBody>
          <a:bodyPr wrap="square" rtlCol="0">
            <a:spAutoFit/>
          </a:bodyPr>
          <a:lstStyle/>
          <a:p>
            <a:r>
              <a:rPr lang="en-US" b="1" dirty="0">
                <a:solidFill>
                  <a:schemeClr val="accent2">
                    <a:lumMod val="50000"/>
                  </a:schemeClr>
                </a:solidFill>
              </a:rPr>
              <a:t>New laws banned strikes, dissolved labor unions, and gave the government control over business and labor.</a:t>
            </a:r>
          </a:p>
          <a:p>
            <a:endParaRPr lang="en-US" b="1" dirty="0">
              <a:solidFill>
                <a:schemeClr val="accent2">
                  <a:lumMod val="50000"/>
                </a:schemeClr>
              </a:solidFill>
            </a:endParaRPr>
          </a:p>
          <a:p>
            <a:r>
              <a:rPr lang="en-US" b="1" dirty="0">
                <a:solidFill>
                  <a:schemeClr val="accent2">
                    <a:lumMod val="50000"/>
                  </a:schemeClr>
                </a:solidFill>
              </a:rPr>
              <a:t>	People were put to work building factories, highways, making munitions, and serving in the military.</a:t>
            </a:r>
          </a:p>
          <a:p>
            <a:r>
              <a:rPr lang="en-US" b="1" dirty="0">
                <a:solidFill>
                  <a:schemeClr val="accent2">
                    <a:lumMod val="50000"/>
                  </a:schemeClr>
                </a:solidFill>
              </a:rPr>
              <a:t>	As a result, unemployment dropped from ~ 6 million to ~1.5 million by 1936.</a:t>
            </a:r>
          </a:p>
          <a:p>
            <a:endParaRPr lang="en-US" b="1" dirty="0">
              <a:solidFill>
                <a:schemeClr val="accent2">
                  <a:lumMod val="50000"/>
                </a:schemeClr>
              </a:solidFill>
            </a:endParaRPr>
          </a:p>
          <a:p>
            <a:r>
              <a:rPr lang="en-US" b="1" dirty="0">
                <a:solidFill>
                  <a:schemeClr val="accent2">
                    <a:lumMod val="50000"/>
                  </a:schemeClr>
                </a:solidFill>
              </a:rPr>
              <a:t>Joseph Goebbels,                               the minister of propaganda, made radio stations play military music and speeches glorifying the Nazi state.</a:t>
            </a: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r>
              <a:rPr lang="en-US" b="1" dirty="0">
                <a:solidFill>
                  <a:schemeClr val="accent2">
                    <a:lumMod val="50000"/>
                  </a:schemeClr>
                </a:solidFill>
              </a:rPr>
              <a:t>Students were encouraged to join the Hitler Youth                            or the League of German Girls                                    where they were taught military discipline, patriotism, and                                  obedience.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0561" y="2819935"/>
            <a:ext cx="1526283" cy="22144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6686" y="4075716"/>
            <a:ext cx="1396810" cy="155962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5161" y="4697132"/>
            <a:ext cx="2428875" cy="187642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6023" y="3470204"/>
            <a:ext cx="1318275" cy="1977412"/>
          </a:xfrm>
          <a:prstGeom prst="rect">
            <a:avLst/>
          </a:prstGeom>
        </p:spPr>
      </p:pic>
    </p:spTree>
    <p:extLst>
      <p:ext uri="{BB962C8B-B14F-4D97-AF65-F5344CB8AC3E}">
        <p14:creationId xmlns:p14="http://schemas.microsoft.com/office/powerpoint/2010/main" val="1957309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8570" y="1314641"/>
            <a:ext cx="4307837" cy="341891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2743" y="3333151"/>
            <a:ext cx="5080000" cy="3263900"/>
          </a:xfrm>
          <a:prstGeom prst="rect">
            <a:avLst/>
          </a:prstGeom>
        </p:spPr>
      </p:pic>
      <p:pic>
        <p:nvPicPr>
          <p:cNvPr id="2" name="Nazi Book burn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0"/>
            <a:ext cx="5035827" cy="3776870"/>
          </a:xfrm>
          <a:prstGeom prst="rect">
            <a:avLst/>
          </a:prstGeom>
        </p:spPr>
      </p:pic>
      <p:sp>
        <p:nvSpPr>
          <p:cNvPr id="3" name="TextBox 2"/>
          <p:cNvSpPr txBox="1"/>
          <p:nvPr/>
        </p:nvSpPr>
        <p:spPr>
          <a:xfrm>
            <a:off x="5035827" y="477078"/>
            <a:ext cx="7156174" cy="923330"/>
          </a:xfrm>
          <a:prstGeom prst="rect">
            <a:avLst/>
          </a:prstGeom>
          <a:noFill/>
        </p:spPr>
        <p:txBody>
          <a:bodyPr wrap="square" rtlCol="0">
            <a:spAutoFit/>
          </a:bodyPr>
          <a:lstStyle/>
          <a:p>
            <a:r>
              <a:rPr lang="en-US" dirty="0"/>
              <a:t>The Hitler Youth and League of German girls happily wore uniforms and badges and rounded up books that were considered “Un-German” and burned them in huge bonfires.</a:t>
            </a:r>
          </a:p>
        </p:txBody>
      </p:sp>
    </p:spTree>
    <p:extLst>
      <p:ext uri="{BB962C8B-B14F-4D97-AF65-F5344CB8AC3E}">
        <p14:creationId xmlns:p14="http://schemas.microsoft.com/office/powerpoint/2010/main" val="185544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diana Jones - Berlin March - Königgrätzer Marsch - HQ">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176727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4107"/>
          </a:xfrm>
          <a:prstGeom prst="rect">
            <a:avLst/>
          </a:prstGeom>
          <a:noFill/>
        </p:spPr>
        <p:txBody>
          <a:bodyPr wrap="square" lIns="91440" tIns="45720" rIns="91440" bIns="45720">
            <a:spAutoFit/>
          </a:bodyPr>
          <a:lstStyle/>
          <a:p>
            <a:r>
              <a:rPr lang="en-US" sz="2800" b="1" cap="none" spc="0" dirty="0">
                <a:ln w="12700" cmpd="sng">
                  <a:solidFill>
                    <a:schemeClr val="accent2">
                      <a:lumMod val="75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Nazis forced most private Roman Catholic schools to close to force all children into public school where they could be indoctrinated.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100" y="954107"/>
            <a:ext cx="4716900" cy="329593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115048"/>
            <a:ext cx="7475100" cy="4742952"/>
          </a:xfrm>
          <a:prstGeom prst="rect">
            <a:avLst/>
          </a:prstGeom>
        </p:spPr>
      </p:pic>
    </p:spTree>
    <p:extLst>
      <p:ext uri="{BB962C8B-B14F-4D97-AF65-F5344CB8AC3E}">
        <p14:creationId xmlns:p14="http://schemas.microsoft.com/office/powerpoint/2010/main" val="18984943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9329" y="0"/>
            <a:ext cx="7517251"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War Against the Jews</a:t>
            </a:r>
          </a:p>
        </p:txBody>
      </p:sp>
      <p:sp>
        <p:nvSpPr>
          <p:cNvPr id="3" name="TextBox 2"/>
          <p:cNvSpPr txBox="1"/>
          <p:nvPr/>
        </p:nvSpPr>
        <p:spPr>
          <a:xfrm>
            <a:off x="0" y="1497496"/>
            <a:ext cx="12191999" cy="2585323"/>
          </a:xfrm>
          <a:prstGeom prst="rect">
            <a:avLst/>
          </a:prstGeom>
          <a:noFill/>
        </p:spPr>
        <p:txBody>
          <a:bodyPr wrap="square" rtlCol="0">
            <a:spAutoFit/>
          </a:bodyPr>
          <a:lstStyle/>
          <a:p>
            <a:r>
              <a:rPr lang="en-US" dirty="0"/>
              <a:t>In March of 1933 Jews were expelled from all government jobs and all teaching positions in the universities.  Shortly after that Jews were forbidden to practice law and medicine. </a:t>
            </a:r>
          </a:p>
          <a:p>
            <a:endParaRPr lang="en-US" dirty="0"/>
          </a:p>
          <a:p>
            <a:endParaRPr lang="en-US" dirty="0"/>
          </a:p>
          <a:p>
            <a:r>
              <a:rPr lang="en-US" dirty="0"/>
              <a:t>The </a:t>
            </a:r>
            <a:r>
              <a:rPr lang="en-US" b="1" dirty="0">
                <a:solidFill>
                  <a:schemeClr val="accent2">
                    <a:lumMod val="50000"/>
                  </a:schemeClr>
                </a:solidFill>
              </a:rPr>
              <a:t>Nuremberg Laws of 1935 </a:t>
            </a:r>
            <a:r>
              <a:rPr lang="en-US" dirty="0"/>
              <a:t>took away citizenship from Jews and forbade Jews from marrying non-Jews.</a:t>
            </a:r>
          </a:p>
          <a:p>
            <a:endParaRPr lang="en-US" dirty="0"/>
          </a:p>
          <a:p>
            <a:endParaRPr lang="en-US" dirty="0"/>
          </a:p>
          <a:p>
            <a:endParaRPr lang="en-US" dirty="0"/>
          </a:p>
          <a:p>
            <a:r>
              <a:rPr lang="en-US" dirty="0"/>
              <a:t>At this point, many Jews began to leave Germany, including physicist Albert Einstein.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444" y="3606543"/>
            <a:ext cx="3214271" cy="2953283"/>
          </a:xfrm>
          <a:prstGeom prst="rect">
            <a:avLst/>
          </a:prstGeom>
        </p:spPr>
      </p:pic>
      <p:sp>
        <p:nvSpPr>
          <p:cNvPr id="5" name="TextBox 4"/>
          <p:cNvSpPr txBox="1"/>
          <p:nvPr/>
        </p:nvSpPr>
        <p:spPr>
          <a:xfrm>
            <a:off x="1126435" y="4412974"/>
            <a:ext cx="6803009" cy="2308324"/>
          </a:xfrm>
          <a:prstGeom prst="rect">
            <a:avLst/>
          </a:prstGeom>
          <a:noFill/>
        </p:spPr>
        <p:txBody>
          <a:bodyPr wrap="square" rtlCol="0">
            <a:spAutoFit/>
          </a:bodyPr>
          <a:lstStyle/>
          <a:p>
            <a:r>
              <a:rPr lang="en-US" b="1" dirty="0"/>
              <a:t>The United States notoriously strictly limited the number of Jewish immigrants from Europe. Latin America, </a:t>
            </a:r>
            <a:r>
              <a:rPr lang="en-US" b="1" dirty="0">
                <a:solidFill>
                  <a:srgbClr val="C00000"/>
                </a:solidFill>
              </a:rPr>
              <a:t>with the notable exception of Bolivia which admitted 30,000 people by 1938</a:t>
            </a:r>
            <a:r>
              <a:rPr lang="en-US" b="1" dirty="0"/>
              <a:t>, also maintained strict quotas, regardless of the persecution going on in Germany.</a:t>
            </a:r>
          </a:p>
          <a:p>
            <a:endParaRPr lang="en-US" b="1" dirty="0"/>
          </a:p>
          <a:p>
            <a:endParaRPr lang="en-US" b="1" dirty="0"/>
          </a:p>
          <a:p>
            <a:r>
              <a:rPr lang="en-US" b="1" dirty="0"/>
              <a:t>Many European countries took in Jewish refugees but as the Nazis invaded these people were killed</a:t>
            </a:r>
            <a:r>
              <a:rPr lang="en-US" dirty="0"/>
              <a:t>.</a:t>
            </a:r>
          </a:p>
        </p:txBody>
      </p:sp>
    </p:spTree>
    <p:extLst>
      <p:ext uri="{BB962C8B-B14F-4D97-AF65-F5344CB8AC3E}">
        <p14:creationId xmlns:p14="http://schemas.microsoft.com/office/powerpoint/2010/main" val="8560069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083" y="4550662"/>
            <a:ext cx="3601698" cy="230733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2388" y="4250776"/>
            <a:ext cx="3582163" cy="2607224"/>
          </a:xfrm>
          <a:prstGeom prst="rect">
            <a:avLst/>
          </a:prstGeom>
        </p:spPr>
      </p:pic>
      <p:sp>
        <p:nvSpPr>
          <p:cNvPr id="2" name="Rectangle 1"/>
          <p:cNvSpPr/>
          <p:nvPr/>
        </p:nvSpPr>
        <p:spPr>
          <a:xfrm>
            <a:off x="4261789" y="0"/>
            <a:ext cx="345639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latin typeface="Monotype Corsiva" panose="03010101010201010101" pitchFamily="66" charset="0"/>
              </a:rPr>
              <a:t>Kristallnacht</a:t>
            </a:r>
          </a:p>
        </p:txBody>
      </p:sp>
      <p:sp>
        <p:nvSpPr>
          <p:cNvPr id="3" name="Rectangle 2"/>
          <p:cNvSpPr/>
          <p:nvPr/>
        </p:nvSpPr>
        <p:spPr>
          <a:xfrm>
            <a:off x="-36394" y="783694"/>
            <a:ext cx="12192001" cy="954107"/>
          </a:xfrm>
          <a:prstGeom prst="rect">
            <a:avLst/>
          </a:prstGeom>
          <a:noFill/>
        </p:spPr>
        <p:txBody>
          <a:bodyPr wrap="square" lIns="91440" tIns="45720" rIns="91440" bIns="45720">
            <a:spAutoFit/>
          </a:bodyPr>
          <a:lstStyle/>
          <a:p>
            <a:r>
              <a:rPr lang="en-US" sz="2800" b="0" cap="none" spc="0" dirty="0">
                <a:ln w="0"/>
                <a:gradFill>
                  <a:gsLst>
                    <a:gs pos="21000">
                      <a:srgbClr val="53575C"/>
                    </a:gs>
                    <a:gs pos="88000">
                      <a:srgbClr val="C5C7CA"/>
                    </a:gs>
                  </a:gsLst>
                  <a:lin ang="5400000"/>
                </a:gradFill>
                <a:effectLst/>
              </a:rPr>
              <a:t>November 9, 1938 a German </a:t>
            </a:r>
            <a:r>
              <a:rPr lang="en-US" sz="2800" dirty="0">
                <a:ln w="0"/>
                <a:gradFill>
                  <a:gsLst>
                    <a:gs pos="21000">
                      <a:srgbClr val="53575C"/>
                    </a:gs>
                    <a:gs pos="88000">
                      <a:srgbClr val="C5C7CA"/>
                    </a:gs>
                  </a:gsLst>
                  <a:lin ang="5400000"/>
                </a:gradFill>
              </a:rPr>
              <a:t>diplomat, Ernst Eduard </a:t>
            </a:r>
            <a:r>
              <a:rPr lang="en-US" sz="2800" dirty="0" err="1">
                <a:ln w="0"/>
                <a:gradFill>
                  <a:gsLst>
                    <a:gs pos="21000">
                      <a:srgbClr val="53575C"/>
                    </a:gs>
                    <a:gs pos="88000">
                      <a:srgbClr val="C5C7CA"/>
                    </a:gs>
                  </a:gsLst>
                  <a:lin ang="5400000"/>
                </a:gradFill>
              </a:rPr>
              <a:t>vom</a:t>
            </a:r>
            <a:r>
              <a:rPr lang="en-US" sz="2800" dirty="0">
                <a:ln w="0"/>
                <a:gradFill>
                  <a:gsLst>
                    <a:gs pos="21000">
                      <a:srgbClr val="53575C"/>
                    </a:gs>
                    <a:gs pos="88000">
                      <a:srgbClr val="C5C7CA"/>
                    </a:gs>
                  </a:gsLst>
                  <a:lin ang="5400000"/>
                </a:gradFill>
              </a:rPr>
              <a:t> </a:t>
            </a:r>
            <a:r>
              <a:rPr lang="en-US" sz="2800" dirty="0" err="1">
                <a:ln w="0"/>
                <a:gradFill>
                  <a:gsLst>
                    <a:gs pos="21000">
                      <a:srgbClr val="53575C"/>
                    </a:gs>
                    <a:gs pos="88000">
                      <a:srgbClr val="C5C7CA"/>
                    </a:gs>
                  </a:gsLst>
                  <a:lin ang="5400000"/>
                </a:gradFill>
              </a:rPr>
              <a:t>Rath</a:t>
            </a:r>
            <a:r>
              <a:rPr lang="en-US" sz="2800" dirty="0">
                <a:ln w="0"/>
                <a:gradFill>
                  <a:gsLst>
                    <a:gs pos="21000">
                      <a:srgbClr val="53575C"/>
                    </a:gs>
                    <a:gs pos="88000">
                      <a:srgbClr val="C5C7CA"/>
                    </a:gs>
                  </a:gsLst>
                  <a:lin ang="5400000"/>
                </a:gradFill>
              </a:rPr>
              <a:t>, </a:t>
            </a:r>
            <a:r>
              <a:rPr lang="en-US" sz="2800" b="0" cap="none" spc="0" dirty="0">
                <a:ln w="0"/>
                <a:gradFill>
                  <a:gsLst>
                    <a:gs pos="21000">
                      <a:srgbClr val="53575C"/>
                    </a:gs>
                    <a:gs pos="88000">
                      <a:srgbClr val="C5C7CA"/>
                    </a:gs>
                  </a:gsLst>
                  <a:lin ang="5400000"/>
                </a:gradFill>
                <a:effectLst/>
              </a:rPr>
              <a:t>was murdered by a Jewish Youth, Herschel </a:t>
            </a:r>
            <a:r>
              <a:rPr lang="en-US" sz="2800" b="0" cap="none" spc="0" dirty="0" err="1">
                <a:ln w="0"/>
                <a:gradFill>
                  <a:gsLst>
                    <a:gs pos="21000">
                      <a:srgbClr val="53575C"/>
                    </a:gs>
                    <a:gs pos="88000">
                      <a:srgbClr val="C5C7CA"/>
                    </a:gs>
                  </a:gsLst>
                  <a:lin ang="5400000"/>
                </a:gradFill>
                <a:effectLst/>
              </a:rPr>
              <a:t>Grynszpan</a:t>
            </a:r>
            <a:r>
              <a:rPr lang="en-US" sz="2800" b="0" cap="none" spc="0" dirty="0">
                <a:ln w="0"/>
                <a:gradFill>
                  <a:gsLst>
                    <a:gs pos="21000">
                      <a:srgbClr val="53575C"/>
                    </a:gs>
                    <a:gs pos="88000">
                      <a:srgbClr val="C5C7CA"/>
                    </a:gs>
                  </a:gsLst>
                  <a:lin ang="5400000"/>
                </a:gradFill>
                <a:effectLst/>
              </a:rPr>
              <a:t>, in Paris.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92642"/>
            <a:ext cx="2704762" cy="217142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549" y="3426398"/>
            <a:ext cx="4046260" cy="2658554"/>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5" y="5122425"/>
            <a:ext cx="2562225" cy="1790700"/>
          </a:xfrm>
          <a:prstGeom prst="rect">
            <a:avLst/>
          </a:prstGeom>
        </p:spPr>
      </p:pic>
      <p:sp>
        <p:nvSpPr>
          <p:cNvPr id="7" name="TextBox 6"/>
          <p:cNvSpPr txBox="1"/>
          <p:nvPr/>
        </p:nvSpPr>
        <p:spPr>
          <a:xfrm>
            <a:off x="6629955" y="1430286"/>
            <a:ext cx="5504596" cy="3139321"/>
          </a:xfrm>
          <a:prstGeom prst="rect">
            <a:avLst/>
          </a:prstGeom>
          <a:noFill/>
        </p:spPr>
        <p:txBody>
          <a:bodyPr wrap="square" rtlCol="0">
            <a:spAutoFit/>
          </a:bodyPr>
          <a:lstStyle/>
          <a:p>
            <a:r>
              <a:rPr lang="en-US" b="1" dirty="0"/>
              <a:t>In response, on the night of November 9</a:t>
            </a:r>
            <a:r>
              <a:rPr lang="en-US" b="1" baseline="30000" dirty="0"/>
              <a:t>th</a:t>
            </a:r>
            <a:r>
              <a:rPr lang="en-US" b="1" dirty="0"/>
              <a:t> to the 10</a:t>
            </a:r>
            <a:r>
              <a:rPr lang="en-US" b="1" baseline="30000" dirty="0"/>
              <a:t>th,</a:t>
            </a:r>
            <a:r>
              <a:rPr lang="en-US" b="1" dirty="0"/>
              <a:t> 1938 Nazi gangs organized riots in German </a:t>
            </a:r>
            <a:r>
              <a:rPr lang="en-US" b="1" dirty="0" err="1"/>
              <a:t>citites</a:t>
            </a:r>
            <a:r>
              <a:rPr lang="en-US" b="1" dirty="0"/>
              <a:t>.  They attacked Jews in their homes and destroyed businesses and synagogues.  </a:t>
            </a:r>
          </a:p>
          <a:p>
            <a:endParaRPr lang="en-US" b="1" dirty="0"/>
          </a:p>
          <a:p>
            <a:r>
              <a:rPr lang="en-US" b="1" dirty="0"/>
              <a:t>The Government arrested about 20,000 Jews and sent them to concentration, or prison camps and required all Jews to wear a yellow Star of David on their clothes so they could be identified easily.  This begins the true beginning o the process of eliminating the Jews from Germany</a:t>
            </a:r>
          </a:p>
        </p:txBody>
      </p:sp>
    </p:spTree>
    <p:extLst>
      <p:ext uri="{BB962C8B-B14F-4D97-AF65-F5344CB8AC3E}">
        <p14:creationId xmlns:p14="http://schemas.microsoft.com/office/powerpoint/2010/main" val="19784469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57575" cy="4133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2875" y="3107648"/>
            <a:ext cx="4949125" cy="375035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2034" y="1385824"/>
            <a:ext cx="3856383" cy="4086351"/>
          </a:xfrm>
          <a:prstGeom prst="rect">
            <a:avLst/>
          </a:prstGeom>
        </p:spPr>
      </p:pic>
      <p:sp>
        <p:nvSpPr>
          <p:cNvPr id="2" name="Rectangle 1"/>
          <p:cNvSpPr/>
          <p:nvPr/>
        </p:nvSpPr>
        <p:spPr>
          <a:xfrm>
            <a:off x="955274" y="2967335"/>
            <a:ext cx="1028146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rPr>
              <a:t>The Nazis Aggressive Foreign Policy</a:t>
            </a:r>
          </a:p>
        </p:txBody>
      </p:sp>
    </p:spTree>
    <p:extLst>
      <p:ext uri="{BB962C8B-B14F-4D97-AF65-F5344CB8AC3E}">
        <p14:creationId xmlns:p14="http://schemas.microsoft.com/office/powerpoint/2010/main" val="992271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08"/>
          </a:xfrm>
          <a:prstGeom prst="rect">
            <a:avLst/>
          </a:prstGeom>
          <a:noFill/>
        </p:spPr>
        <p:txBody>
          <a:bodyPr wrap="square" rtlCol="0">
            <a:spAutoFit/>
          </a:bodyPr>
          <a:lstStyle/>
          <a:p>
            <a:r>
              <a:rPr lang="en-US" dirty="0"/>
              <a:t>March 7, 1936 – Germany invaded the Rhineland.  This was an important industrial area and also a 30 mile wide buffer zone between Germany and France that Germany was forbidden to enter.</a:t>
            </a:r>
          </a:p>
          <a:p>
            <a:endParaRPr lang="en-US" dirty="0"/>
          </a:p>
          <a:p>
            <a:endParaRPr lang="en-US" dirty="0"/>
          </a:p>
          <a:p>
            <a:r>
              <a:rPr lang="en-US" dirty="0"/>
              <a:t>The stunned French were unwilling to go to war and the British urged				</a:t>
            </a:r>
            <a:r>
              <a:rPr lang="en-US" b="1" dirty="0">
                <a:solidFill>
                  <a:srgbClr val="FF0000"/>
                </a:solidFill>
              </a:rPr>
              <a:t>Appeasement </a:t>
            </a:r>
            <a:r>
              <a:rPr lang="en-US" dirty="0"/>
              <a:t>or giving in to the aggressor Germans to keep peace.</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dirty="0">
                <a:solidFill>
                  <a:schemeClr val="tx1">
                    <a:lumMod val="95000"/>
                    <a:lumOff val="5000"/>
                  </a:schemeClr>
                </a:solidFill>
              </a:rPr>
              <a:t>T</a:t>
            </a:r>
            <a:r>
              <a:rPr lang="en-US" dirty="0"/>
              <a:t>his was an important step towards war since Hitler admitted later					that he would have backed down if France and Britain had stepped up.  </a:t>
            </a:r>
          </a:p>
          <a:p>
            <a:endParaRPr lang="en-US" dirty="0"/>
          </a:p>
          <a:p>
            <a:pPr marL="342900" indent="-342900">
              <a:buAutoNum type="arabicPeriod"/>
            </a:pPr>
            <a:r>
              <a:rPr lang="en-US" dirty="0"/>
              <a:t>It strengthened Hitler’s power and prestige</a:t>
            </a:r>
          </a:p>
          <a:p>
            <a:pPr marL="342900" indent="-342900">
              <a:buAutoNum type="arabicPeriod"/>
            </a:pPr>
            <a:r>
              <a:rPr lang="en-US" dirty="0"/>
              <a:t>It shifted the balance of power in favor of Germany</a:t>
            </a:r>
          </a:p>
          <a:p>
            <a:pPr marL="342900" indent="-342900">
              <a:buAutoNum type="arabicPeriod"/>
            </a:pPr>
            <a:r>
              <a:rPr lang="en-US" dirty="0"/>
              <a:t>Belgium and France were now vulnerable to attack by the Germans</a:t>
            </a:r>
          </a:p>
          <a:p>
            <a:pPr marL="342900" indent="-342900">
              <a:buAutoNum type="arabicPeriod"/>
            </a:pPr>
            <a:r>
              <a:rPr lang="en-US" dirty="0"/>
              <a:t>Appeasement actually encouraged Hitler to speed up expansion					instead of scaling back. </a:t>
            </a:r>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r>
              <a:rPr lang="en-US" dirty="0"/>
              <a:t>In October of 1936 Hitler and Mussolini 		signed an agreement called the Rome-Berlin Axis, and along with Japan became known as the Axis Powers.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388" y="390465"/>
            <a:ext cx="3457575" cy="4133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5146" y="4691177"/>
            <a:ext cx="1552575" cy="1772131"/>
          </a:xfrm>
          <a:prstGeom prst="rect">
            <a:avLst/>
          </a:prstGeom>
        </p:spPr>
      </p:pic>
    </p:spTree>
    <p:extLst>
      <p:ext uri="{BB962C8B-B14F-4D97-AF65-F5344CB8AC3E}">
        <p14:creationId xmlns:p14="http://schemas.microsoft.com/office/powerpoint/2010/main" val="3740212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7791542" cy="6463308"/>
          </a:xfrm>
          <a:prstGeom prst="rect">
            <a:avLst/>
          </a:prstGeom>
          <a:noFill/>
        </p:spPr>
        <p:txBody>
          <a:bodyPr wrap="square" rtlCol="0">
            <a:spAutoFit/>
          </a:bodyPr>
          <a:lstStyle/>
          <a:p>
            <a:r>
              <a:rPr lang="en-US" dirty="0"/>
              <a:t>One of Hitler’s first foreign policy goals was the combining of Germany and Austria or Anschluss (1938) He invaded in March of 1938.</a:t>
            </a:r>
          </a:p>
          <a:p>
            <a:endParaRPr lang="en-US" dirty="0"/>
          </a:p>
          <a:p>
            <a:endParaRPr lang="en-US" dirty="0"/>
          </a:p>
          <a:p>
            <a:r>
              <a:rPr lang="en-US" dirty="0"/>
              <a:t>To prepare for German expansion, Hitler increased the military from the imposed limit of 100,000 to more than 500,000 and claimed that he had to because the Soviet Army was growing also.</a:t>
            </a:r>
          </a:p>
          <a:p>
            <a:endParaRPr lang="en-US" dirty="0"/>
          </a:p>
          <a:p>
            <a:endParaRPr lang="en-US" dirty="0"/>
          </a:p>
          <a:p>
            <a:endParaRPr lang="en-US" dirty="0"/>
          </a:p>
          <a:p>
            <a:r>
              <a:rPr lang="en-US" dirty="0"/>
              <a:t>The League of Nations condemned Hitler’s actions but did nothing about it. (Not that Germany cared, they hadn’t been part of the league since 1933)</a:t>
            </a:r>
          </a:p>
          <a:p>
            <a:endParaRPr lang="en-US" dirty="0"/>
          </a:p>
          <a:p>
            <a:endParaRPr lang="en-US" dirty="0"/>
          </a:p>
          <a:p>
            <a:endParaRPr lang="en-US" dirty="0"/>
          </a:p>
          <a:p>
            <a:r>
              <a:rPr lang="en-US" dirty="0"/>
              <a:t>France however was concerned with this and signed an anti-German alliance with Russia.</a:t>
            </a:r>
          </a:p>
          <a:p>
            <a:endParaRPr lang="en-US" dirty="0"/>
          </a:p>
          <a:p>
            <a:endParaRPr lang="en-US" dirty="0"/>
          </a:p>
          <a:p>
            <a:endParaRPr lang="en-US" dirty="0"/>
          </a:p>
          <a:p>
            <a:r>
              <a:rPr lang="en-US" dirty="0"/>
              <a:t>Unfortunately, the rest of Western Europe and the United States couldn’t unite in their response to Hitler’s aggressive foreign policy. </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9863" y="-1"/>
            <a:ext cx="4482138" cy="4749421"/>
          </a:xfrm>
          <a:prstGeom prst="rect">
            <a:avLst/>
          </a:prstGeom>
        </p:spPr>
      </p:pic>
    </p:spTree>
    <p:extLst>
      <p:ext uri="{BB962C8B-B14F-4D97-AF65-F5344CB8AC3E}">
        <p14:creationId xmlns:p14="http://schemas.microsoft.com/office/powerpoint/2010/main" val="4200319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4248" y="2525198"/>
            <a:ext cx="5717752" cy="4332802"/>
          </a:xfrm>
          <a:prstGeom prst="rect">
            <a:avLst/>
          </a:prstGeom>
        </p:spPr>
      </p:pic>
      <p:sp>
        <p:nvSpPr>
          <p:cNvPr id="3" name="TextBox 2"/>
          <p:cNvSpPr txBox="1"/>
          <p:nvPr/>
        </p:nvSpPr>
        <p:spPr>
          <a:xfrm>
            <a:off x="0" y="225287"/>
            <a:ext cx="10424419" cy="6463308"/>
          </a:xfrm>
          <a:prstGeom prst="rect">
            <a:avLst/>
          </a:prstGeom>
          <a:noFill/>
        </p:spPr>
        <p:txBody>
          <a:bodyPr wrap="square" rtlCol="0">
            <a:spAutoFit/>
          </a:bodyPr>
          <a:lstStyle/>
          <a:p>
            <a:r>
              <a:rPr lang="en-US" dirty="0"/>
              <a:t>Hitler then turned to Czechoslovakia.</a:t>
            </a:r>
          </a:p>
          <a:p>
            <a:endParaRPr lang="en-US" dirty="0"/>
          </a:p>
          <a:p>
            <a:r>
              <a:rPr lang="en-US" dirty="0"/>
              <a:t>There were about 3,000,000 German speaking people lived in a heavily fortified area called the Sudetenland, which was Czechoslovakia’s primary defense against Germany.</a:t>
            </a:r>
          </a:p>
          <a:p>
            <a:endParaRPr lang="en-US" dirty="0"/>
          </a:p>
          <a:p>
            <a:endParaRPr lang="en-US" dirty="0"/>
          </a:p>
          <a:p>
            <a:endParaRPr lang="en-US" dirty="0"/>
          </a:p>
          <a:p>
            <a:r>
              <a:rPr lang="en-US" dirty="0"/>
              <a:t>The Anschluss		              raised pro-German feelings in the Sudeten Germans.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September of 1938 Hitler demanded the Sudetenland be given to</a:t>
            </a:r>
          </a:p>
          <a:p>
            <a:r>
              <a:rPr lang="en-US" dirty="0"/>
              <a:t>Germany.</a:t>
            </a:r>
          </a:p>
          <a:p>
            <a:endParaRPr lang="en-US" dirty="0"/>
          </a:p>
          <a:p>
            <a:endParaRPr lang="en-US" dirty="0"/>
          </a:p>
          <a:p>
            <a:r>
              <a:rPr lang="en-US" dirty="0"/>
              <a:t>The Czechs refused and turned to France for help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184" y="1626497"/>
            <a:ext cx="2076450" cy="2200275"/>
          </a:xfrm>
          <a:prstGeom prst="rect">
            <a:avLst/>
          </a:prstGeom>
        </p:spPr>
      </p:pic>
    </p:spTree>
    <p:extLst>
      <p:ext uri="{BB962C8B-B14F-4D97-AF65-F5344CB8AC3E}">
        <p14:creationId xmlns:p14="http://schemas.microsoft.com/office/powerpoint/2010/main" val="68643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7216" y="0"/>
            <a:ext cx="7002623" cy="923330"/>
          </a:xfrm>
          <a:prstGeom prst="rect">
            <a:avLst/>
          </a:prstGeom>
          <a:noFill/>
        </p:spPr>
        <p:txBody>
          <a:bodyPr wrap="none" lIns="91440" tIns="45720" rIns="91440" bIns="45720">
            <a:spAutoFit/>
          </a:bodyPr>
          <a:lstStyle/>
          <a:p>
            <a:pPr algn="ctr"/>
            <a:r>
              <a:rPr lang="en-US" sz="5400" b="1" cap="none" spc="0" dirty="0">
                <a:ln w="9525">
                  <a:solidFill>
                    <a:schemeClr val="tx1"/>
                  </a:solidFill>
                  <a:prstDash val="solid"/>
                </a:ln>
                <a:solidFill>
                  <a:srgbClr val="009900"/>
                </a:solidFill>
                <a:effectLst>
                  <a:outerShdw blurRad="12700" dist="38100" dir="2700000" algn="tl" rotWithShape="0">
                    <a:schemeClr val="bg1">
                      <a:lumMod val="50000"/>
                    </a:schemeClr>
                  </a:outerShdw>
                </a:effectLst>
              </a:rPr>
              <a:t>The Munic</a:t>
            </a:r>
            <a:r>
              <a:rPr lang="en-US" sz="5400" b="1" dirty="0">
                <a:ln w="9525">
                  <a:solidFill>
                    <a:schemeClr val="tx1"/>
                  </a:solidFill>
                  <a:prstDash val="solid"/>
                </a:ln>
                <a:solidFill>
                  <a:srgbClr val="009900"/>
                </a:solidFill>
                <a:effectLst>
                  <a:outerShdw blurRad="12700" dist="38100" dir="2700000" algn="tl" rotWithShape="0">
                    <a:schemeClr val="bg1">
                      <a:lumMod val="50000"/>
                    </a:schemeClr>
                  </a:outerShdw>
                </a:effectLst>
              </a:rPr>
              <a:t>h Conference</a:t>
            </a:r>
            <a:endParaRPr lang="en-US" sz="5400" b="1" cap="none" spc="0" dirty="0">
              <a:ln w="9525">
                <a:solidFill>
                  <a:schemeClr val="tx1"/>
                </a:solidFill>
                <a:prstDash val="solid"/>
              </a:ln>
              <a:solidFill>
                <a:srgbClr val="009900"/>
              </a:solidFill>
              <a:effectLst>
                <a:outerShdw blurRad="12700" dist="38100" dir="2700000" algn="tl" rotWithShape="0">
                  <a:schemeClr val="bg1">
                    <a:lumMod val="50000"/>
                  </a:schemeClr>
                </a:outerShdw>
              </a:effectLst>
            </a:endParaRPr>
          </a:p>
        </p:txBody>
      </p:sp>
      <p:sp>
        <p:nvSpPr>
          <p:cNvPr id="3" name="TextBox 2"/>
          <p:cNvSpPr txBox="1"/>
          <p:nvPr/>
        </p:nvSpPr>
        <p:spPr>
          <a:xfrm>
            <a:off x="0" y="923330"/>
            <a:ext cx="12192000" cy="2585323"/>
          </a:xfrm>
          <a:prstGeom prst="rect">
            <a:avLst/>
          </a:prstGeom>
          <a:noFill/>
        </p:spPr>
        <p:txBody>
          <a:bodyPr wrap="square" rtlCol="0">
            <a:spAutoFit/>
          </a:bodyPr>
          <a:lstStyle/>
          <a:p>
            <a:r>
              <a:rPr lang="en-US" dirty="0"/>
              <a:t>Mussolini proposed a meeting of Germany, France, Britain, and Italy in Munich, Germany (Held on September 29, 1938). The Czechs weren’t invited.</a:t>
            </a:r>
          </a:p>
          <a:p>
            <a:endParaRPr lang="en-US" dirty="0"/>
          </a:p>
          <a:p>
            <a:endParaRPr lang="en-US" dirty="0"/>
          </a:p>
          <a:p>
            <a:endParaRPr lang="en-US" dirty="0"/>
          </a:p>
          <a:p>
            <a:r>
              <a:rPr lang="en-US" dirty="0"/>
              <a:t>Neville Chamberlain,			 British Prime Minister believed that he could preserve peace by GIVING IN TO HITLER’S DEMANDS!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9698" y="4035080"/>
            <a:ext cx="4242093" cy="282292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399" y="1558714"/>
            <a:ext cx="2365513" cy="2365513"/>
          </a:xfrm>
          <a:prstGeom prst="rect">
            <a:avLst/>
          </a:prstGeom>
        </p:spPr>
      </p:pic>
      <p:sp>
        <p:nvSpPr>
          <p:cNvPr id="7" name="TextBox 6"/>
          <p:cNvSpPr txBox="1"/>
          <p:nvPr/>
        </p:nvSpPr>
        <p:spPr>
          <a:xfrm>
            <a:off x="4422912" y="3388749"/>
            <a:ext cx="7460974" cy="646331"/>
          </a:xfrm>
          <a:prstGeom prst="rect">
            <a:avLst/>
          </a:prstGeom>
          <a:noFill/>
        </p:spPr>
        <p:txBody>
          <a:bodyPr wrap="square" rtlCol="0">
            <a:spAutoFit/>
          </a:bodyPr>
          <a:lstStyle/>
          <a:p>
            <a:r>
              <a:rPr lang="en-US" dirty="0"/>
              <a:t>Britain and Franc agreed that Hitler could take the Sudeten land and in return Hitler would respect Czechoslovakia’s new borders</a:t>
            </a:r>
          </a:p>
        </p:txBody>
      </p:sp>
    </p:spTree>
    <p:extLst>
      <p:ext uri="{BB962C8B-B14F-4D97-AF65-F5344CB8AC3E}">
        <p14:creationId xmlns:p14="http://schemas.microsoft.com/office/powerpoint/2010/main" val="7152041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11154" y="2596274"/>
            <a:ext cx="10128735" cy="923330"/>
          </a:xfrm>
          <a:prstGeom prst="rect">
            <a:avLst/>
          </a:prstGeom>
          <a:noFill/>
        </p:spPr>
        <p:txBody>
          <a:bodyPr wrap="none" lIns="91440" tIns="45720" rIns="91440" bIns="45720">
            <a:spAutoFit/>
          </a:bodyPr>
          <a:lstStyle/>
          <a:p>
            <a:pPr algn="ctr"/>
            <a:r>
              <a:rPr lang="en-US" sz="5400" b="1" cap="none" spc="0" dirty="0">
                <a:ln w="12700" cmpd="sng">
                  <a:solidFill>
                    <a:srgbClr val="C00000"/>
                  </a:solidFill>
                  <a:prstDash val="solid"/>
                </a:ln>
                <a:solidFill>
                  <a:srgbClr val="C00000"/>
                </a:solidFill>
                <a:effectLst/>
              </a:rPr>
              <a:t>“I Believe it is Peace for our Time.”</a:t>
            </a:r>
          </a:p>
        </p:txBody>
      </p:sp>
    </p:spTree>
    <p:extLst>
      <p:ext uri="{BB962C8B-B14F-4D97-AF65-F5344CB8AC3E}">
        <p14:creationId xmlns:p14="http://schemas.microsoft.com/office/powerpoint/2010/main" val="8837315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1754326"/>
          </a:xfrm>
          <a:prstGeom prst="rect">
            <a:avLst/>
          </a:prstGeom>
          <a:noFill/>
        </p:spPr>
        <p:txBody>
          <a:bodyPr wrap="square" rtlCol="0">
            <a:spAutoFit/>
          </a:bodyPr>
          <a:lstStyle/>
          <a:p>
            <a:r>
              <a:rPr lang="en-US" b="1" dirty="0">
                <a:solidFill>
                  <a:schemeClr val="bg1"/>
                </a:solidFill>
              </a:rPr>
              <a:t>When Chamberlain returned to London, he told cheering crowds “I believe it is peace for our time.”</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Winston Churchill, 				however, strongly disagreed. He felt that appeasement would only make the Nazis and other			 	fascist regimes more aggressive.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7274" y="370665"/>
            <a:ext cx="2627959" cy="2767321"/>
          </a:xfrm>
          <a:prstGeom prst="rect">
            <a:avLst/>
          </a:prstGeom>
        </p:spPr>
      </p:pic>
      <p:sp>
        <p:nvSpPr>
          <p:cNvPr id="4" name="TextBox 3"/>
          <p:cNvSpPr txBox="1"/>
          <p:nvPr/>
        </p:nvSpPr>
        <p:spPr>
          <a:xfrm>
            <a:off x="0" y="3995225"/>
            <a:ext cx="12192000" cy="2031325"/>
          </a:xfrm>
          <a:prstGeom prst="rect">
            <a:avLst/>
          </a:prstGeom>
          <a:noFill/>
        </p:spPr>
        <p:txBody>
          <a:bodyPr wrap="square" rtlCol="0">
            <a:spAutoFit/>
          </a:bodyPr>
          <a:lstStyle/>
          <a:p>
            <a:r>
              <a:rPr lang="en-US" b="1" dirty="0">
                <a:solidFill>
                  <a:schemeClr val="bg1"/>
                </a:solidFill>
              </a:rPr>
              <a:t>He was right.  </a:t>
            </a:r>
          </a:p>
          <a:p>
            <a:endParaRPr lang="en-US" b="1" dirty="0">
              <a:solidFill>
                <a:schemeClr val="bg1"/>
              </a:solidFill>
            </a:endParaRPr>
          </a:p>
          <a:p>
            <a:r>
              <a:rPr lang="en-US" b="1" dirty="0">
                <a:solidFill>
                  <a:schemeClr val="bg1"/>
                </a:solidFill>
              </a:rPr>
              <a:t>Within 6 months Hitler took the rest of Czechoslovakia.  Mussolini took Albania.  Hitler then demanded the port of Danzig back from Poland.</a:t>
            </a:r>
          </a:p>
          <a:p>
            <a:endParaRPr lang="en-US" b="1" dirty="0">
              <a:solidFill>
                <a:schemeClr val="bg1"/>
              </a:solidFill>
            </a:endParaRPr>
          </a:p>
          <a:p>
            <a:endParaRPr lang="en-US" b="1" dirty="0">
              <a:solidFill>
                <a:schemeClr val="bg1"/>
              </a:solidFill>
            </a:endParaRPr>
          </a:p>
          <a:p>
            <a:r>
              <a:rPr lang="en-US" b="1" dirty="0">
                <a:solidFill>
                  <a:schemeClr val="bg1"/>
                </a:solidFill>
              </a:rPr>
              <a:t>The Poles refused and turned to Britain and France for help.  </a:t>
            </a:r>
          </a:p>
        </p:txBody>
      </p:sp>
    </p:spTree>
    <p:extLst>
      <p:ext uri="{BB962C8B-B14F-4D97-AF65-F5344CB8AC3E}">
        <p14:creationId xmlns:p14="http://schemas.microsoft.com/office/powerpoint/2010/main" val="2307153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948" y="365760"/>
            <a:ext cx="9428863" cy="2031325"/>
          </a:xfrm>
          <a:prstGeom prst="rect">
            <a:avLst/>
          </a:prstGeom>
          <a:noFill/>
        </p:spPr>
        <p:txBody>
          <a:bodyPr wrap="none" rtlCol="0">
            <a:spAutoFit/>
          </a:bodyPr>
          <a:lstStyle/>
          <a:p>
            <a:r>
              <a:rPr lang="en-US" dirty="0"/>
              <a:t>Britain and France asked the Soviet Union to join them against Hitler.</a:t>
            </a:r>
          </a:p>
          <a:p>
            <a:endParaRPr lang="en-US" dirty="0"/>
          </a:p>
          <a:p>
            <a:endParaRPr lang="en-US" dirty="0"/>
          </a:p>
          <a:p>
            <a:r>
              <a:rPr lang="en-US" dirty="0"/>
              <a:t>As Stalin				              talked to them he was also negotiating with Hitler.  </a:t>
            </a:r>
          </a:p>
          <a:p>
            <a:endParaRPr lang="en-US" dirty="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128" y="718038"/>
            <a:ext cx="3392423" cy="2827019"/>
          </a:xfrm>
          <a:prstGeom prst="rect">
            <a:avLst/>
          </a:prstGeom>
        </p:spPr>
      </p:pic>
      <p:sp>
        <p:nvSpPr>
          <p:cNvPr id="4" name="Rectangle 3"/>
          <p:cNvSpPr/>
          <p:nvPr/>
        </p:nvSpPr>
        <p:spPr>
          <a:xfrm>
            <a:off x="0" y="2995471"/>
            <a:ext cx="12192000" cy="2585323"/>
          </a:xfrm>
          <a:prstGeom prst="rect">
            <a:avLst/>
          </a:prstGeom>
          <a:no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On August 23, 1939 Nazi Germany and Soviet Russia signed a nonaggression pact.</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2026453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9443" y="3508099"/>
            <a:ext cx="3278223" cy="3376570"/>
          </a:xfrm>
          <a:prstGeom prst="rect">
            <a:avLst/>
          </a:prstGeom>
        </p:spPr>
      </p:pic>
      <p:sp>
        <p:nvSpPr>
          <p:cNvPr id="2" name="Rectangle 1"/>
          <p:cNvSpPr/>
          <p:nvPr/>
        </p:nvSpPr>
        <p:spPr>
          <a:xfrm>
            <a:off x="0" y="0"/>
            <a:ext cx="12077666" cy="923330"/>
          </a:xfrm>
          <a:prstGeom prst="rect">
            <a:avLst/>
          </a:prstGeom>
          <a:noFill/>
        </p:spPr>
        <p:txBody>
          <a:bodyPr wrap="none" lIns="91440" tIns="45720" rIns="91440" bIns="45720">
            <a:spAutoFit/>
          </a:bodyPr>
          <a:lstStyle/>
          <a:p>
            <a:pPr algn="ctr"/>
            <a:r>
              <a:rPr lang="en-US" sz="5400" b="1" cap="none" spc="0" dirty="0">
                <a:ln w="10160">
                  <a:solidFill>
                    <a:srgbClr val="0070C0"/>
                  </a:solidFill>
                  <a:prstDash val="solid"/>
                </a:ln>
                <a:solidFill>
                  <a:srgbClr val="FFFFFF"/>
                </a:solidFill>
                <a:effectLst>
                  <a:outerShdw blurRad="38100" dist="22860" dir="5400000" algn="tl" rotWithShape="0">
                    <a:srgbClr val="000000">
                      <a:alpha val="30000"/>
                    </a:srgbClr>
                  </a:outerShdw>
                </a:effectLst>
              </a:rPr>
              <a:t>Democratic Nations try to Preserve Peace</a:t>
            </a:r>
          </a:p>
        </p:txBody>
      </p:sp>
      <p:sp>
        <p:nvSpPr>
          <p:cNvPr id="3" name="TextBox 2"/>
          <p:cNvSpPr txBox="1"/>
          <p:nvPr/>
        </p:nvSpPr>
        <p:spPr>
          <a:xfrm>
            <a:off x="1" y="1232452"/>
            <a:ext cx="12077666" cy="2308324"/>
          </a:xfrm>
          <a:prstGeom prst="rect">
            <a:avLst/>
          </a:prstGeom>
          <a:noFill/>
        </p:spPr>
        <p:txBody>
          <a:bodyPr wrap="square" rtlCol="0">
            <a:spAutoFit/>
          </a:bodyPr>
          <a:lstStyle/>
          <a:p>
            <a:r>
              <a:rPr lang="en-US" dirty="0"/>
              <a:t>Instead of taking a stand against the spread of Fascist powers, Britain and France repeatedly made concessions hoping to keep the peace because they remembered the horrors of WWI.</a:t>
            </a:r>
          </a:p>
          <a:p>
            <a:endParaRPr lang="en-US" dirty="0"/>
          </a:p>
          <a:p>
            <a:endParaRPr lang="en-US" dirty="0"/>
          </a:p>
          <a:p>
            <a:endParaRPr lang="en-US" dirty="0"/>
          </a:p>
          <a:p>
            <a:endParaRPr lang="en-US" dirty="0"/>
          </a:p>
          <a:p>
            <a:r>
              <a:rPr lang="en-US" dirty="0"/>
              <a:t>		      The United States Congress passed 3 Neutrality Acts that barred loans and sale of arms to warring</a:t>
            </a:r>
          </a:p>
          <a:p>
            <a:r>
              <a:rPr lang="en-US" dirty="0"/>
              <a:t>		       nations.  Many Americans supported Isolationism (the policy of staying out of world affairs)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8351"/>
            <a:ext cx="2259496" cy="2259496"/>
          </a:xfrm>
          <a:prstGeom prst="rect">
            <a:avLst/>
          </a:prstGeom>
        </p:spPr>
      </p:pic>
    </p:spTree>
    <p:extLst>
      <p:ext uri="{BB962C8B-B14F-4D97-AF65-F5344CB8AC3E}">
        <p14:creationId xmlns:p14="http://schemas.microsoft.com/office/powerpoint/2010/main" val="26146148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Other European Nations fall to Fascists</a:t>
            </a:r>
          </a:p>
        </p:txBody>
      </p:sp>
      <p:sp>
        <p:nvSpPr>
          <p:cNvPr id="3" name="TextBox 2"/>
          <p:cNvSpPr txBox="1"/>
          <p:nvPr/>
        </p:nvSpPr>
        <p:spPr>
          <a:xfrm>
            <a:off x="1" y="1219200"/>
            <a:ext cx="12192000" cy="5632311"/>
          </a:xfrm>
          <a:prstGeom prst="rect">
            <a:avLst/>
          </a:prstGeom>
          <a:noFill/>
        </p:spPr>
        <p:txBody>
          <a:bodyPr wrap="square" rtlCol="0">
            <a:spAutoFit/>
          </a:bodyPr>
          <a:lstStyle/>
          <a:p>
            <a:pPr marL="285750" indent="-285750">
              <a:buFont typeface="Arial" panose="020B0604020202020204" pitchFamily="34" charset="0"/>
              <a:buChar char="•"/>
            </a:pPr>
            <a:r>
              <a:rPr lang="en-US" dirty="0"/>
              <a:t>1919 – Hungary’s military forces and wealthy landowners combined forces to make Admiral Miklos Horthy                                    the first European post war dictator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1926 – Poland – Marshal </a:t>
            </a:r>
            <a:r>
              <a:rPr lang="en-US" dirty="0" err="1"/>
              <a:t>Jozef</a:t>
            </a:r>
            <a:r>
              <a:rPr lang="en-US" dirty="0"/>
              <a:t> Pilsudski seizes power.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Yugoslavia, Albania, Bulgaria, and Romania monarchies turned to “strong-man” rule, suspending constitutions and silencing their foes.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1935 – only 1 eastern European democracy remained – Czechoslovakia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nations turned to dictatorships (no matter how brutal like Communist Russia or Nazi Germany) because they saw it as the only way to maintain stability.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5050" y="778852"/>
            <a:ext cx="1733550" cy="263842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4876" y="1661382"/>
            <a:ext cx="1780080" cy="2662031"/>
          </a:xfrm>
          <a:prstGeom prst="rect">
            <a:avLst/>
          </a:prstGeom>
        </p:spPr>
      </p:pic>
    </p:spTree>
    <p:extLst>
      <p:ext uri="{BB962C8B-B14F-4D97-AF65-F5344CB8AC3E}">
        <p14:creationId xmlns:p14="http://schemas.microsoft.com/office/powerpoint/2010/main" val="35402113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2289" y="0"/>
            <a:ext cx="7174914"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Spain Erupts in Civil War</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4304"/>
            <a:ext cx="4365962" cy="6093696"/>
          </a:xfrm>
          <a:prstGeom prst="rect">
            <a:avLst/>
          </a:prstGeom>
        </p:spPr>
      </p:pic>
      <p:sp>
        <p:nvSpPr>
          <p:cNvPr id="4" name="TextBox 3"/>
          <p:cNvSpPr txBox="1"/>
          <p:nvPr/>
        </p:nvSpPr>
        <p:spPr>
          <a:xfrm>
            <a:off x="4518992" y="1152939"/>
            <a:ext cx="7673008" cy="5355312"/>
          </a:xfrm>
          <a:prstGeom prst="rect">
            <a:avLst/>
          </a:prstGeom>
          <a:noFill/>
        </p:spPr>
        <p:txBody>
          <a:bodyPr wrap="square" rtlCol="0">
            <a:spAutoFit/>
          </a:bodyPr>
          <a:lstStyle/>
          <a:p>
            <a:r>
              <a:rPr lang="en-US" dirty="0"/>
              <a:t>Spain had been a monarchy until 1931 when a republic was declared.</a:t>
            </a:r>
          </a:p>
          <a:p>
            <a:r>
              <a:rPr lang="en-US" dirty="0"/>
              <a:t>The liberal socialist government had managed to hold office during the crisis following the Depression.</a:t>
            </a:r>
          </a:p>
          <a:p>
            <a:endParaRPr lang="en-US" dirty="0"/>
          </a:p>
          <a:p>
            <a:endParaRPr lang="en-US" dirty="0"/>
          </a:p>
          <a:p>
            <a:r>
              <a:rPr lang="en-US" dirty="0"/>
              <a:t>In July 1936 army leaders, wanting a Fascist government, joined General Francisco Franco in a revolt.</a:t>
            </a:r>
          </a:p>
          <a:p>
            <a:endParaRPr lang="en-US" dirty="0"/>
          </a:p>
          <a:p>
            <a:r>
              <a:rPr lang="en-US" dirty="0"/>
              <a:t>The civil war that followed lasted 3 years.</a:t>
            </a:r>
          </a:p>
          <a:p>
            <a:endParaRPr lang="en-US" dirty="0"/>
          </a:p>
          <a:p>
            <a:endParaRPr lang="en-US" dirty="0"/>
          </a:p>
          <a:p>
            <a:r>
              <a:rPr lang="en-US" dirty="0"/>
              <a:t>Hitler and Mussolini sent troops, tanks, and airplanes to help Franco’s Nationalist forces.  </a:t>
            </a:r>
          </a:p>
          <a:p>
            <a:endParaRPr lang="en-US" dirty="0"/>
          </a:p>
          <a:p>
            <a:r>
              <a:rPr lang="en-US" dirty="0"/>
              <a:t>Western democracies sent no help, choosing instead to remain neutral. </a:t>
            </a:r>
          </a:p>
          <a:p>
            <a:endParaRPr lang="en-US" dirty="0"/>
          </a:p>
          <a:p>
            <a:r>
              <a:rPr lang="en-US" dirty="0"/>
              <a:t>The Soviet Union sent equipment and advisors to support the Republican forces.  People from many other nations joined the Republican resistance on their own, but it wasn’t enough and Spain fell to Fascism in 1939</a:t>
            </a:r>
          </a:p>
        </p:txBody>
      </p:sp>
    </p:spTree>
    <p:extLst>
      <p:ext uri="{BB962C8B-B14F-4D97-AF65-F5344CB8AC3E}">
        <p14:creationId xmlns:p14="http://schemas.microsoft.com/office/powerpoint/2010/main" val="18681098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25850"/>
            <a:ext cx="4982817" cy="3732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0793" y="1286082"/>
            <a:ext cx="6010275" cy="2695575"/>
          </a:xfrm>
          <a:prstGeom prst="rect">
            <a:avLst/>
          </a:prstGeom>
        </p:spPr>
      </p:pic>
      <p:sp>
        <p:nvSpPr>
          <p:cNvPr id="4" name="TextBox 3"/>
          <p:cNvSpPr txBox="1"/>
          <p:nvPr/>
        </p:nvSpPr>
        <p:spPr>
          <a:xfrm>
            <a:off x="159026" y="516835"/>
            <a:ext cx="7440691" cy="369332"/>
          </a:xfrm>
          <a:prstGeom prst="rect">
            <a:avLst/>
          </a:prstGeom>
          <a:noFill/>
        </p:spPr>
        <p:txBody>
          <a:bodyPr wrap="none" rtlCol="0">
            <a:spAutoFit/>
          </a:bodyPr>
          <a:lstStyle/>
          <a:p>
            <a:r>
              <a:rPr lang="en-US" dirty="0"/>
              <a:t>On April 26, 1937 Franco’s allies bombed the ancient Basque city of Guernica.</a:t>
            </a:r>
          </a:p>
        </p:txBody>
      </p:sp>
      <p:sp>
        <p:nvSpPr>
          <p:cNvPr id="5" name="TextBox 4"/>
          <p:cNvSpPr txBox="1"/>
          <p:nvPr/>
        </p:nvSpPr>
        <p:spPr>
          <a:xfrm>
            <a:off x="4982816" y="4381572"/>
            <a:ext cx="7209184" cy="646331"/>
          </a:xfrm>
          <a:prstGeom prst="rect">
            <a:avLst/>
          </a:prstGeom>
          <a:noFill/>
        </p:spPr>
        <p:txBody>
          <a:bodyPr wrap="square" rtlCol="0">
            <a:spAutoFit/>
          </a:bodyPr>
          <a:lstStyle/>
          <a:p>
            <a:r>
              <a:rPr lang="en-US" dirty="0"/>
              <a:t>Pablo Picasso painted </a:t>
            </a:r>
            <a:r>
              <a:rPr lang="en-US" i="1" dirty="0"/>
              <a:t>Guernica, </a:t>
            </a:r>
            <a:r>
              <a:rPr lang="en-US" dirty="0"/>
              <a:t>using the principle of Cubism, to show the human horror </a:t>
            </a:r>
          </a:p>
        </p:txBody>
      </p:sp>
    </p:spTree>
    <p:extLst>
      <p:ext uri="{BB962C8B-B14F-4D97-AF65-F5344CB8AC3E}">
        <p14:creationId xmlns:p14="http://schemas.microsoft.com/office/powerpoint/2010/main" val="42594261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2967335"/>
            <a:ext cx="12192000" cy="923330"/>
          </a:xfrm>
          <a:prstGeom prst="rect">
            <a:avLst/>
          </a:prstGeom>
          <a:noFill/>
        </p:spPr>
        <p:txBody>
          <a:bodyPr wrap="square" lIns="91440" tIns="45720" rIns="91440" bIns="45720">
            <a:spAutoFit/>
          </a:bodyPr>
          <a:lstStyle/>
          <a:p>
            <a:pPr algn="ctr"/>
            <a:r>
              <a:rPr lang="en-US" sz="5400" b="1" dirty="0">
                <a:ln w="0">
                  <a:solidFill>
                    <a:srgbClr val="C00000"/>
                  </a:solidFill>
                </a:ln>
                <a:solidFill>
                  <a:schemeClr val="bg1"/>
                </a:solidFill>
                <a:effectLst>
                  <a:outerShdw blurRad="38100" dist="19050" dir="2700000" algn="tl" rotWithShape="0">
                    <a:schemeClr val="dk1">
                      <a:alpha val="40000"/>
                    </a:schemeClr>
                  </a:outerShdw>
                </a:effectLst>
              </a:rPr>
              <a:t>Japan Seeks an Empire</a:t>
            </a:r>
            <a:endParaRPr lang="en-US" sz="5400" b="1" cap="none" spc="0" dirty="0">
              <a:ln w="0">
                <a:solidFill>
                  <a:srgbClr val="C00000"/>
                </a:solidFill>
              </a:ln>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0185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75" y="3842484"/>
            <a:ext cx="2512930" cy="301551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240959" cy="2160099"/>
          </a:xfrm>
          <a:prstGeom prst="rect">
            <a:avLst/>
          </a:prstGeom>
        </p:spPr>
      </p:pic>
      <p:sp>
        <p:nvSpPr>
          <p:cNvPr id="3" name="TextBox 2"/>
          <p:cNvSpPr txBox="1"/>
          <p:nvPr/>
        </p:nvSpPr>
        <p:spPr>
          <a:xfrm>
            <a:off x="3240959" y="351692"/>
            <a:ext cx="8951041" cy="646331"/>
          </a:xfrm>
          <a:prstGeom prst="rect">
            <a:avLst/>
          </a:prstGeom>
          <a:noFill/>
        </p:spPr>
        <p:txBody>
          <a:bodyPr wrap="square" rtlCol="0">
            <a:spAutoFit/>
          </a:bodyPr>
          <a:lstStyle/>
          <a:p>
            <a:r>
              <a:rPr lang="en-US" b="1" dirty="0">
                <a:solidFill>
                  <a:srgbClr val="C00000"/>
                </a:solidFill>
              </a:rPr>
              <a:t>In 1922, Japan signed an international treaty agreeing to respect the borders of China and in 1928 they signed the Kellogg-Briand pact renouncing war as foreign policy</a:t>
            </a:r>
          </a:p>
        </p:txBody>
      </p:sp>
      <p:sp>
        <p:nvSpPr>
          <p:cNvPr id="4" name="TextBox 3"/>
          <p:cNvSpPr txBox="1"/>
          <p:nvPr/>
        </p:nvSpPr>
        <p:spPr>
          <a:xfrm>
            <a:off x="0" y="2356880"/>
            <a:ext cx="12192000" cy="2031325"/>
          </a:xfrm>
          <a:prstGeom prst="rect">
            <a:avLst/>
          </a:prstGeom>
          <a:noFill/>
        </p:spPr>
        <p:txBody>
          <a:bodyPr wrap="square" rtlCol="0">
            <a:spAutoFit/>
          </a:bodyPr>
          <a:lstStyle/>
          <a:p>
            <a:r>
              <a:rPr lang="en-US" b="1" dirty="0">
                <a:solidFill>
                  <a:srgbClr val="C00000"/>
                </a:solidFill>
              </a:rPr>
              <a:t>Their democracy was weak though, Parliament and the Prime Minister were severely restricted, and the military only answered to the Emperor.</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 Japanese had signed a disarmament agreement stating that they would keep their navy below the size of the American or British fleets at the London Naval Conference in 1930</a:t>
            </a:r>
          </a:p>
        </p:txBody>
      </p:sp>
    </p:spTree>
    <p:extLst>
      <p:ext uri="{BB962C8B-B14F-4D97-AF65-F5344CB8AC3E}">
        <p14:creationId xmlns:p14="http://schemas.microsoft.com/office/powerpoint/2010/main" val="908272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3421" y="795128"/>
            <a:ext cx="1891292" cy="286247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696" y="3851595"/>
            <a:ext cx="3604591" cy="3006405"/>
          </a:xfrm>
          <a:prstGeom prst="rect">
            <a:avLst/>
          </a:prstGeom>
        </p:spPr>
      </p:pic>
      <p:sp>
        <p:nvSpPr>
          <p:cNvPr id="2" name="TextBox 1"/>
          <p:cNvSpPr txBox="1"/>
          <p:nvPr/>
        </p:nvSpPr>
        <p:spPr>
          <a:xfrm>
            <a:off x="1" y="0"/>
            <a:ext cx="12191999" cy="4247317"/>
          </a:xfrm>
          <a:prstGeom prst="rect">
            <a:avLst/>
          </a:prstGeom>
          <a:noFill/>
        </p:spPr>
        <p:txBody>
          <a:bodyPr wrap="square" rtlCol="0">
            <a:spAutoFit/>
          </a:bodyPr>
          <a:lstStyle/>
          <a:p>
            <a:r>
              <a:rPr lang="en-US" b="1" dirty="0">
                <a:solidFill>
                  <a:srgbClr val="C00000"/>
                </a:solidFill>
              </a:rPr>
              <a:t>When the depression hit in 1929 the military took power looking to reestablish traditional leadership and control of the government to the military.</a:t>
            </a:r>
          </a:p>
          <a:p>
            <a:r>
              <a:rPr lang="en-US" b="1" dirty="0">
                <a:solidFill>
                  <a:srgbClr val="C00000"/>
                </a:solidFill>
              </a:rPr>
              <a:t>By may of 1932 the military had set up a military dictatorship in Japan</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They made Emperor Hirohito the symbol of state power.			 This won popular support for the military leaders who ruled in his name. </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 leaders of this movement were extreme nationalists 			 who wanted to solve economic problems through imperial expansion and they planned a pacific Empire that would provide Japan with raw materials and markets for goods, as well as lebensraum for their growing population.</a:t>
            </a:r>
          </a:p>
        </p:txBody>
      </p:sp>
    </p:spTree>
    <p:extLst>
      <p:ext uri="{BB962C8B-B14F-4D97-AF65-F5344CB8AC3E}">
        <p14:creationId xmlns:p14="http://schemas.microsoft.com/office/powerpoint/2010/main" val="8502586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6826" y="0"/>
            <a:ext cx="2965174" cy="2965174"/>
          </a:xfrm>
          <a:prstGeom prst="rect">
            <a:avLst/>
          </a:prstGeom>
        </p:spPr>
      </p:pic>
      <p:sp>
        <p:nvSpPr>
          <p:cNvPr id="3" name="TextBox 2"/>
          <p:cNvSpPr txBox="1"/>
          <p:nvPr/>
        </p:nvSpPr>
        <p:spPr>
          <a:xfrm>
            <a:off x="0" y="331304"/>
            <a:ext cx="12192000" cy="5355312"/>
          </a:xfrm>
          <a:prstGeom prst="rect">
            <a:avLst/>
          </a:prstGeom>
          <a:noFill/>
        </p:spPr>
        <p:txBody>
          <a:bodyPr wrap="square" rtlCol="0">
            <a:spAutoFit/>
          </a:bodyPr>
          <a:lstStyle/>
          <a:p>
            <a:r>
              <a:rPr lang="en-US" dirty="0"/>
              <a:t>Manchuria was rich in iron and coal and had seen a lot of Japanese business investment.</a:t>
            </a:r>
          </a:p>
          <a:p>
            <a:endParaRPr lang="en-US" dirty="0"/>
          </a:p>
          <a:p>
            <a:endParaRPr lang="en-US" dirty="0"/>
          </a:p>
          <a:p>
            <a:endParaRPr lang="en-US" dirty="0"/>
          </a:p>
          <a:p>
            <a:r>
              <a:rPr lang="en-US" dirty="0"/>
              <a:t>In 1931 the Japanese army invaded Manchuria against the objections of the parliament.  </a:t>
            </a:r>
          </a:p>
          <a:p>
            <a:endParaRPr lang="en-US" dirty="0"/>
          </a:p>
          <a:p>
            <a:endParaRPr lang="en-US" dirty="0"/>
          </a:p>
          <a:p>
            <a:r>
              <a:rPr lang="en-US" dirty="0"/>
              <a:t>The army set up a puppet government that wouldn’t object.</a:t>
            </a:r>
          </a:p>
          <a:p>
            <a:endParaRPr lang="en-US" dirty="0"/>
          </a:p>
          <a:p>
            <a:endParaRPr lang="en-US" dirty="0"/>
          </a:p>
          <a:p>
            <a:endParaRPr lang="en-US" dirty="0"/>
          </a:p>
          <a:p>
            <a:r>
              <a:rPr lang="en-US" dirty="0"/>
              <a:t>Japan sent engineers and technicians to build mines and factories in Manchuria.</a:t>
            </a:r>
          </a:p>
          <a:p>
            <a:endParaRPr lang="en-US" dirty="0"/>
          </a:p>
          <a:p>
            <a:endParaRPr lang="en-US" dirty="0"/>
          </a:p>
          <a:p>
            <a:endParaRPr lang="en-US" dirty="0"/>
          </a:p>
          <a:p>
            <a:endParaRPr lang="en-US" dirty="0"/>
          </a:p>
          <a:p>
            <a:endParaRPr lang="en-US" dirty="0"/>
          </a:p>
          <a:p>
            <a:r>
              <a:rPr lang="en-US" dirty="0"/>
              <a:t>China went to the League of Nations to protest. The League did nothing but complain.  Japan ignored the protests and  withdrew from the League of Nations in 1933.</a:t>
            </a:r>
          </a:p>
        </p:txBody>
      </p:sp>
    </p:spTree>
    <p:extLst>
      <p:ext uri="{BB962C8B-B14F-4D97-AF65-F5344CB8AC3E}">
        <p14:creationId xmlns:p14="http://schemas.microsoft.com/office/powerpoint/2010/main" val="1409073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5530"/>
            <a:ext cx="12192000" cy="5909310"/>
          </a:xfrm>
          <a:prstGeom prst="rect">
            <a:avLst/>
          </a:prstGeom>
          <a:noFill/>
        </p:spPr>
        <p:txBody>
          <a:bodyPr wrap="square" rtlCol="0">
            <a:spAutoFit/>
          </a:bodyPr>
          <a:lstStyle/>
          <a:p>
            <a:r>
              <a:rPr lang="en-US" dirty="0"/>
              <a:t>In 1937 a border incident touched off a full scale war between Japan and China.  </a:t>
            </a:r>
          </a:p>
          <a:p>
            <a:endParaRPr lang="en-US" dirty="0"/>
          </a:p>
          <a:p>
            <a:endParaRPr lang="en-US" dirty="0"/>
          </a:p>
          <a:p>
            <a:r>
              <a:rPr lang="en-US" dirty="0"/>
              <a:t>Japanese forces swept through northern China and easily defeated Jiang </a:t>
            </a:r>
            <a:r>
              <a:rPr lang="en-US" dirty="0" err="1"/>
              <a:t>Jeishi’s</a:t>
            </a:r>
            <a:r>
              <a:rPr lang="en-US" dirty="0"/>
              <a:t> army.</a:t>
            </a:r>
          </a:p>
          <a:p>
            <a:endParaRPr lang="en-US" dirty="0"/>
          </a:p>
          <a:p>
            <a:endParaRPr lang="en-US" dirty="0"/>
          </a:p>
          <a:p>
            <a:endParaRPr lang="en-US" dirty="0"/>
          </a:p>
          <a:p>
            <a:r>
              <a:rPr lang="en-US" dirty="0"/>
              <a:t>Beijing and other northern cities including the capital at Nanjing (Nanking) fell to the Japanese.  </a:t>
            </a:r>
          </a:p>
          <a:p>
            <a:endParaRPr lang="en-US" dirty="0"/>
          </a:p>
          <a:p>
            <a:endParaRPr lang="en-US" dirty="0"/>
          </a:p>
          <a:p>
            <a:endParaRPr lang="en-US" dirty="0"/>
          </a:p>
          <a:p>
            <a:endParaRPr lang="en-US" dirty="0"/>
          </a:p>
          <a:p>
            <a:r>
              <a:rPr lang="en-US" dirty="0"/>
              <a:t>At this point, Japan slaughtered between 30,000  and 400,000 men, women, and children in a bloodbath that became known as the Rape of Nanking.   Japanese soldiers brutalized the captive population using rape and torture murder as their primary means of terror.  There was also a well documented (and admitted to) “race” between two Japanese soldiers to see who could kill 100 people with a bayonet first.  The terror lasted until 1938.</a:t>
            </a:r>
            <a:endParaRPr lang="en-US" b="1" dirty="0">
              <a:solidFill>
                <a:srgbClr val="C00000"/>
              </a:solidFill>
            </a:endParaRP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I’m sorry…I can’t put any pictures in this slide. I can’t bring myself to put pictures of what happened. We’re starting to get into the time when graphic images are available, but I won’t be the one to show them to you.  </a:t>
            </a:r>
            <a:endParaRPr lang="en-US" dirty="0"/>
          </a:p>
        </p:txBody>
      </p:sp>
    </p:spTree>
    <p:extLst>
      <p:ext uri="{BB962C8B-B14F-4D97-AF65-F5344CB8AC3E}">
        <p14:creationId xmlns:p14="http://schemas.microsoft.com/office/powerpoint/2010/main" val="94865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1001</TotalTime>
  <Words>5387</Words>
  <Application>Microsoft Office PowerPoint</Application>
  <PresentationFormat>Widescreen</PresentationFormat>
  <Paragraphs>784</Paragraphs>
  <Slides>74</Slides>
  <Notes>0</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Calibri</vt:lpstr>
      <vt:lpstr>Calibri Light</vt:lpstr>
      <vt:lpstr>Monotype Corsiva</vt:lpstr>
      <vt:lpstr>Old English Text MT</vt:lpstr>
      <vt:lpstr>Office Theme</vt:lpstr>
      <vt:lpstr>The Crisis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Crisis Years</dc:title>
  <dc:creator>Rebecca Richardson</dc:creator>
  <cp:lastModifiedBy>Rebecca Richardson</cp:lastModifiedBy>
  <cp:revision>95</cp:revision>
  <dcterms:created xsi:type="dcterms:W3CDTF">2016-02-02T14:32:09Z</dcterms:created>
  <dcterms:modified xsi:type="dcterms:W3CDTF">2016-03-03T15:13:51Z</dcterms:modified>
</cp:coreProperties>
</file>