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4.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CD78"/>
    <a:srgbClr val="80B2D0"/>
    <a:srgbClr val="935A29"/>
    <a:srgbClr val="FBFCAC"/>
    <a:srgbClr val="D8C192"/>
    <a:srgbClr val="EA9DBC"/>
    <a:srgbClr val="895A80"/>
    <a:srgbClr val="B3B4A2"/>
    <a:srgbClr val="E5E7DF"/>
    <a:srgbClr val="A9C3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174"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956651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910377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CDD9C0-EECC-4188-8F7F-1278B415D1B4}"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430337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CDD9C0-EECC-4188-8F7F-1278B415D1B4}" type="datetimeFigureOut">
              <a:rPr lang="en-US" smtClean="0"/>
              <a:t>12/10/2015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695650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CDD9C0-EECC-4188-8F7F-1278B415D1B4}" type="datetimeFigureOut">
              <a:rPr lang="en-US" smtClean="0"/>
              <a:t>12/10/2015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836862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CDD9C0-EECC-4188-8F7F-1278B415D1B4}" type="datetimeFigureOut">
              <a:rPr lang="en-US" smtClean="0"/>
              <a:t>12/10/2015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822519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DD9C0-EECC-4188-8F7F-1278B415D1B4}" type="datetimeFigureOut">
              <a:rPr lang="en-US" smtClean="0"/>
              <a:t>12/10/2015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040217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CDD9C0-EECC-4188-8F7F-1278B415D1B4}" type="datetimeFigureOut">
              <a:rPr lang="en-US" smtClean="0"/>
              <a:t>12/10/2015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3529305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CDD9C0-EECC-4188-8F7F-1278B415D1B4}" type="datetimeFigureOut">
              <a:rPr lang="en-US" smtClean="0"/>
              <a:t>12/10/2015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347994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867449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023611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CDD9C0-EECC-4188-8F7F-1278B415D1B4}" type="datetimeFigureOut">
              <a:rPr lang="en-US" smtClean="0"/>
              <a:t>12/10/2015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559E1-472D-4D15-AB47-4CDD341E263C}" type="slidenum">
              <a:rPr lang="en-US" smtClean="0"/>
              <a:t>‹#›</a:t>
            </a:fld>
            <a:endParaRPr lang="en-US"/>
          </a:p>
        </p:txBody>
      </p:sp>
    </p:spTree>
    <p:extLst>
      <p:ext uri="{BB962C8B-B14F-4D97-AF65-F5344CB8AC3E}">
        <p14:creationId xmlns:p14="http://schemas.microsoft.com/office/powerpoint/2010/main" val="1047897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0.jpg"/><Relationship Id="rId4" Type="http://schemas.openxmlformats.org/officeDocument/2006/relationships/image" Target="../media/image39.jpg"/></Relationships>
</file>

<file path=ppt/slides/_rels/slide3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eg"/><Relationship Id="rId4" Type="http://schemas.openxmlformats.org/officeDocument/2006/relationships/image" Target="../media/image43.jpg"/></Relationships>
</file>

<file path=ppt/slides/_rels/slide3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g"/><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41.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4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eg"/></Relationships>
</file>

<file path=ppt/slides/_rels/slide4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50.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5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7.xml"/><Relationship Id="rId5" Type="http://schemas.openxmlformats.org/officeDocument/2006/relationships/image" Target="../media/image88.jpg"/><Relationship Id="rId4" Type="http://schemas.openxmlformats.org/officeDocument/2006/relationships/image" Target="../media/image87.jpg"/></Relationships>
</file>

<file path=ppt/slides/_rels/slide5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7.xml"/><Relationship Id="rId4" Type="http://schemas.openxmlformats.org/officeDocument/2006/relationships/image" Target="../media/image93.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jpeg"/><Relationship Id="rId7" Type="http://schemas.openxmlformats.org/officeDocument/2006/relationships/image" Target="../media/image99.pn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jpeg"/><Relationship Id="rId4" Type="http://schemas.openxmlformats.org/officeDocument/2006/relationships/image" Target="../media/image96.jpg"/><Relationship Id="rId9" Type="http://schemas.openxmlformats.org/officeDocument/2006/relationships/image" Target="../media/image10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800" b="1" dirty="0" smtClean="0">
                <a:ln>
                  <a:solidFill>
                    <a:schemeClr val="tx1"/>
                  </a:solidFill>
                </a:ln>
                <a:solidFill>
                  <a:srgbClr val="FF0000"/>
                </a:solidFill>
              </a:rPr>
              <a:t>The World At War</a:t>
            </a:r>
            <a:endParaRPr lang="en-US" sz="8800" b="1" dirty="0">
              <a:ln>
                <a:solidFill>
                  <a:schemeClr val="tx1"/>
                </a:solidFill>
              </a:ln>
              <a:solidFill>
                <a:srgbClr val="FF0000"/>
              </a:solidFill>
            </a:endParaRPr>
          </a:p>
        </p:txBody>
      </p:sp>
      <p:sp>
        <p:nvSpPr>
          <p:cNvPr id="3" name="Subtitle 2"/>
          <p:cNvSpPr>
            <a:spLocks noGrp="1"/>
          </p:cNvSpPr>
          <p:nvPr>
            <p:ph type="subTitle" idx="1"/>
          </p:nvPr>
        </p:nvSpPr>
        <p:spPr/>
        <p:txBody>
          <a:bodyPr>
            <a:normAutofit/>
          </a:bodyPr>
          <a:lstStyle/>
          <a:p>
            <a:r>
              <a:rPr lang="en-US" sz="6600" b="1" dirty="0" smtClean="0">
                <a:ln>
                  <a:solidFill>
                    <a:schemeClr val="tx1"/>
                  </a:solidFill>
                </a:ln>
                <a:solidFill>
                  <a:schemeClr val="bg1"/>
                </a:solidFill>
              </a:rPr>
              <a:t>1914 - 1918</a:t>
            </a:r>
            <a:endParaRPr lang="en-US" sz="6600" b="1" dirty="0">
              <a:ln>
                <a:solidFill>
                  <a:schemeClr val="tx1"/>
                </a:solidFill>
              </a:ln>
              <a:solidFill>
                <a:schemeClr val="bg1"/>
              </a:solidFill>
            </a:endParaRPr>
          </a:p>
        </p:txBody>
      </p:sp>
    </p:spTree>
    <p:extLst>
      <p:ext uri="{BB962C8B-B14F-4D97-AF65-F5344CB8AC3E}">
        <p14:creationId xmlns:p14="http://schemas.microsoft.com/office/powerpoint/2010/main" val="3427718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1999" cy="3847207"/>
          </a:xfrm>
          <a:prstGeom prst="rect">
            <a:avLst/>
          </a:prstGeom>
          <a:noFill/>
        </p:spPr>
        <p:txBody>
          <a:bodyPr wrap="square" rtlCol="0">
            <a:spAutoFit/>
          </a:bodyPr>
          <a:lstStyle/>
          <a:p>
            <a:r>
              <a:rPr lang="en-US" sz="4000" b="1" dirty="0" smtClean="0">
                <a:solidFill>
                  <a:srgbClr val="7030A0"/>
                </a:solidFill>
              </a:rPr>
              <a:t>Rising Tensions in Europe</a:t>
            </a:r>
          </a:p>
          <a:p>
            <a:endParaRPr lang="en-US" dirty="0"/>
          </a:p>
          <a:p>
            <a:endParaRPr lang="en-US" dirty="0" smtClean="0"/>
          </a:p>
          <a:p>
            <a:r>
              <a:rPr lang="en-US" sz="5400" b="1" dirty="0" smtClean="0">
                <a:ln w="22225">
                  <a:solidFill>
                    <a:schemeClr val="accent2"/>
                  </a:solidFill>
                  <a:prstDash val="solid"/>
                </a:ln>
                <a:solidFill>
                  <a:schemeClr val="accent2">
                    <a:lumMod val="40000"/>
                    <a:lumOff val="60000"/>
                  </a:schemeClr>
                </a:solidFill>
              </a:rPr>
              <a:t>Nationalism:  </a:t>
            </a:r>
            <a:r>
              <a:rPr lang="en-US" sz="3200" dirty="0" smtClean="0"/>
              <a:t>Pride and devotion to your country and culture.</a:t>
            </a:r>
          </a:p>
          <a:p>
            <a:endParaRPr lang="en-US" dirty="0"/>
          </a:p>
          <a:p>
            <a:r>
              <a:rPr lang="en-US" sz="2400" b="1" dirty="0" smtClean="0"/>
              <a:t>It can unify and it can tear apart.  </a:t>
            </a:r>
          </a:p>
          <a:p>
            <a:endParaRPr lang="en-US" sz="2400" b="1" dirty="0"/>
          </a:p>
          <a:p>
            <a:r>
              <a:rPr lang="en-US" sz="2400" b="1" dirty="0" smtClean="0"/>
              <a:t>People with similar backgrounds and cultures can become a country or they can try to remove themselves and form a new one</a:t>
            </a:r>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47207"/>
            <a:ext cx="12191999" cy="3010793"/>
          </a:xfrm>
          <a:prstGeom prst="rect">
            <a:avLst/>
          </a:prstGeom>
        </p:spPr>
      </p:pic>
    </p:spTree>
    <p:extLst>
      <p:ext uri="{BB962C8B-B14F-4D97-AF65-F5344CB8AC3E}">
        <p14:creationId xmlns:p14="http://schemas.microsoft.com/office/powerpoint/2010/main" val="79450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2905125" cy="5909310"/>
          </a:xfrm>
          <a:prstGeom prst="rect">
            <a:avLst/>
          </a:prstGeom>
          <a:noFill/>
        </p:spPr>
        <p:txBody>
          <a:bodyPr wrap="square" rtlCol="0">
            <a:spAutoFit/>
          </a:bodyPr>
          <a:lstStyle/>
          <a:p>
            <a:r>
              <a:rPr lang="en-US" b="1" dirty="0" smtClean="0"/>
              <a:t>The 6 major powers of Europe:</a:t>
            </a:r>
          </a:p>
          <a:p>
            <a:endParaRPr lang="en-US" b="1" dirty="0"/>
          </a:p>
          <a:p>
            <a:r>
              <a:rPr lang="en-US" b="1" dirty="0" smtClean="0"/>
              <a:t>                           Great Britain</a:t>
            </a:r>
          </a:p>
          <a:p>
            <a:endParaRPr lang="en-US" b="1" dirty="0"/>
          </a:p>
          <a:p>
            <a:endParaRPr lang="en-US" b="1" dirty="0"/>
          </a:p>
          <a:p>
            <a:r>
              <a:rPr lang="en-US" b="1" dirty="0" smtClean="0"/>
              <a:t>                                       Russia</a:t>
            </a:r>
          </a:p>
          <a:p>
            <a:r>
              <a:rPr lang="en-US" b="1" dirty="0" smtClean="0"/>
              <a:t>                                                           </a:t>
            </a:r>
          </a:p>
          <a:p>
            <a:r>
              <a:rPr lang="en-US" b="1" dirty="0"/>
              <a:t> </a:t>
            </a:r>
            <a:r>
              <a:rPr lang="en-US" b="1" dirty="0" smtClean="0"/>
              <a:t>                            Germany</a:t>
            </a:r>
          </a:p>
          <a:p>
            <a:endParaRPr lang="en-US" b="1" dirty="0" smtClean="0"/>
          </a:p>
          <a:p>
            <a:r>
              <a:rPr lang="en-US" b="1" dirty="0" smtClean="0"/>
              <a:t>                 Austria-Hungary</a:t>
            </a:r>
          </a:p>
          <a:p>
            <a:endParaRPr lang="en-US" b="1" dirty="0" smtClean="0"/>
          </a:p>
          <a:p>
            <a:r>
              <a:rPr lang="en-US" b="1" dirty="0"/>
              <a:t> </a:t>
            </a:r>
            <a:r>
              <a:rPr lang="en-US" b="1" dirty="0" smtClean="0"/>
              <a:t>                                    France</a:t>
            </a:r>
          </a:p>
          <a:p>
            <a:endParaRPr lang="en-US" b="1" dirty="0"/>
          </a:p>
          <a:p>
            <a:r>
              <a:rPr lang="en-US" b="1" dirty="0" smtClean="0"/>
              <a:t>                                          Italy</a:t>
            </a:r>
          </a:p>
          <a:p>
            <a:endParaRPr lang="en-US" b="1" dirty="0"/>
          </a:p>
          <a:p>
            <a:endParaRPr lang="en-US" b="1" dirty="0"/>
          </a:p>
          <a:p>
            <a:r>
              <a:rPr lang="en-US" b="1" dirty="0" smtClean="0"/>
              <a:t>Were often competing with each other because of nationalism</a:t>
            </a:r>
            <a:r>
              <a:rPr lang="en-US" dirty="0" smtClean="0"/>
              <a:t>.</a:t>
            </a:r>
            <a:endParaRPr lang="en-US" b="1" dirty="0" smtClean="0"/>
          </a:p>
          <a:p>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5125" y="0"/>
            <a:ext cx="9286875" cy="6858000"/>
          </a:xfrm>
          <a:prstGeom prst="rect">
            <a:avLst/>
          </a:prstGeom>
        </p:spPr>
      </p:pic>
      <p:cxnSp>
        <p:nvCxnSpPr>
          <p:cNvPr id="5" name="Straight Arrow Connector 4"/>
          <p:cNvCxnSpPr/>
          <p:nvPr/>
        </p:nvCxnSpPr>
        <p:spPr>
          <a:xfrm>
            <a:off x="2644799" y="1259059"/>
            <a:ext cx="1965815" cy="46335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528741" y="2374691"/>
            <a:ext cx="3288397" cy="3298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2803208" y="1849684"/>
            <a:ext cx="6129777" cy="1611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p:cNvCxnSpPr/>
          <p:nvPr/>
        </p:nvCxnSpPr>
        <p:spPr>
          <a:xfrm>
            <a:off x="2644799" y="2981471"/>
            <a:ext cx="4171145" cy="746467"/>
          </a:xfrm>
          <a:prstGeom prst="straightConnector1">
            <a:avLst/>
          </a:prstGeom>
          <a:ln w="76200">
            <a:solidFill>
              <a:srgbClr val="7030A0"/>
            </a:solidFill>
            <a:tailEnd type="triangle"/>
          </a:ln>
        </p:spPr>
        <p:style>
          <a:lnRef idx="3">
            <a:schemeClr val="accent6"/>
          </a:lnRef>
          <a:fillRef idx="0">
            <a:schemeClr val="accent6"/>
          </a:fillRef>
          <a:effectRef idx="2">
            <a:schemeClr val="accent6"/>
          </a:effectRef>
          <a:fontRef idx="minor">
            <a:schemeClr val="tx1"/>
          </a:fontRef>
        </p:style>
      </p:cxnSp>
      <p:cxnSp>
        <p:nvCxnSpPr>
          <p:cNvPr id="24" name="Straight Arrow Connector 23"/>
          <p:cNvCxnSpPr/>
          <p:nvPr/>
        </p:nvCxnSpPr>
        <p:spPr>
          <a:xfrm>
            <a:off x="2771335" y="3536706"/>
            <a:ext cx="1631999" cy="19123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644799" y="4166179"/>
            <a:ext cx="2926007" cy="426043"/>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15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p:cTn id="27"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8"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29"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30" dur="1000"/>
                                        <p:tgtEl>
                                          <p:spTgt spid="2">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p:cTn id="35"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6"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37"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38" dur="1000"/>
                                        <p:tgtEl>
                                          <p:spTgt spid="2">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 calcmode="lin" valueType="num">
                                      <p:cBhvr>
                                        <p:cTn id="48"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49"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50"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51" dur="1000"/>
                                        <p:tgtEl>
                                          <p:spTgt spid="2">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arn(inVertical)">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p:cTn id="61"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9" end="9"/>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circle(in)">
                                      <p:cBhvr>
                                        <p:cTn id="69" dur="20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grpId="0" nodeType="clickEffect">
                                  <p:stCondLst>
                                    <p:cond delay="0"/>
                                  </p:stCondLst>
                                  <p:childTnLst>
                                    <p:set>
                                      <p:cBhvr>
                                        <p:cTn id="73" dur="1" fill="hold">
                                          <p:stCondLst>
                                            <p:cond delay="0"/>
                                          </p:stCondLst>
                                        </p:cTn>
                                        <p:tgtEl>
                                          <p:spTgt spid="2">
                                            <p:txEl>
                                              <p:pRg st="11" end="11"/>
                                            </p:txEl>
                                          </p:spTgt>
                                        </p:tgtEl>
                                        <p:attrNameLst>
                                          <p:attrName>style.visibility</p:attrName>
                                        </p:attrNameLst>
                                      </p:cBhvr>
                                      <p:to>
                                        <p:strVal val="visible"/>
                                      </p:to>
                                    </p:set>
                                    <p:anim calcmode="lin" valueType="num">
                                      <p:cBhvr>
                                        <p:cTn id="74" dur="10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75" dur="1000" fill="hold"/>
                                        <p:tgtEl>
                                          <p:spTgt spid="2">
                                            <p:txEl>
                                              <p:pRg st="11" end="11"/>
                                            </p:txEl>
                                          </p:spTgt>
                                        </p:tgtEl>
                                        <p:attrNameLst>
                                          <p:attrName>ppt_h</p:attrName>
                                        </p:attrNameLst>
                                      </p:cBhvr>
                                      <p:tavLst>
                                        <p:tav tm="0">
                                          <p:val>
                                            <p:fltVal val="0"/>
                                          </p:val>
                                        </p:tav>
                                        <p:tav tm="100000">
                                          <p:val>
                                            <p:strVal val="#ppt_h"/>
                                          </p:val>
                                        </p:tav>
                                      </p:tavLst>
                                    </p:anim>
                                    <p:anim calcmode="lin" valueType="num">
                                      <p:cBhvr>
                                        <p:cTn id="76" dur="1000" fill="hold"/>
                                        <p:tgtEl>
                                          <p:spTgt spid="2">
                                            <p:txEl>
                                              <p:pRg st="11" end="11"/>
                                            </p:txEl>
                                          </p:spTgt>
                                        </p:tgtEl>
                                        <p:attrNameLst>
                                          <p:attrName>style.rotation</p:attrName>
                                        </p:attrNameLst>
                                      </p:cBhvr>
                                      <p:tavLst>
                                        <p:tav tm="0">
                                          <p:val>
                                            <p:fltVal val="90"/>
                                          </p:val>
                                        </p:tav>
                                        <p:tav tm="100000">
                                          <p:val>
                                            <p:fltVal val="0"/>
                                          </p:val>
                                        </p:tav>
                                      </p:tavLst>
                                    </p:anim>
                                    <p:animEffect transition="in" filter="fade">
                                      <p:cBhvr>
                                        <p:cTn id="77" dur="1000"/>
                                        <p:tgtEl>
                                          <p:spTgt spid="2">
                                            <p:txEl>
                                              <p:pRg st="11" end="1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4"/>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grpId="0" nodeType="clickEffect">
                                  <p:stCondLst>
                                    <p:cond delay="0"/>
                                  </p:stCondLst>
                                  <p:childTnLst>
                                    <p:set>
                                      <p:cBhvr>
                                        <p:cTn id="85" dur="1" fill="hold">
                                          <p:stCondLst>
                                            <p:cond delay="0"/>
                                          </p:stCondLst>
                                        </p:cTn>
                                        <p:tgtEl>
                                          <p:spTgt spid="2">
                                            <p:txEl>
                                              <p:pRg st="13" end="13"/>
                                            </p:txEl>
                                          </p:spTgt>
                                        </p:tgtEl>
                                        <p:attrNameLst>
                                          <p:attrName>style.visibility</p:attrName>
                                        </p:attrNameLst>
                                      </p:cBhvr>
                                      <p:to>
                                        <p:strVal val="visible"/>
                                      </p:to>
                                    </p:set>
                                    <p:anim calcmode="lin" valueType="num">
                                      <p:cBhvr>
                                        <p:cTn id="86" dur="1000" fill="hold"/>
                                        <p:tgtEl>
                                          <p:spTgt spid="2">
                                            <p:txEl>
                                              <p:pRg st="13" end="13"/>
                                            </p:txEl>
                                          </p:spTgt>
                                        </p:tgtEl>
                                        <p:attrNameLst>
                                          <p:attrName>ppt_w</p:attrName>
                                        </p:attrNameLst>
                                      </p:cBhvr>
                                      <p:tavLst>
                                        <p:tav tm="0">
                                          <p:val>
                                            <p:fltVal val="0"/>
                                          </p:val>
                                        </p:tav>
                                        <p:tav tm="100000">
                                          <p:val>
                                            <p:strVal val="#ppt_w"/>
                                          </p:val>
                                        </p:tav>
                                      </p:tavLst>
                                    </p:anim>
                                    <p:anim calcmode="lin" valueType="num">
                                      <p:cBhvr>
                                        <p:cTn id="87" dur="1000" fill="hold"/>
                                        <p:tgtEl>
                                          <p:spTgt spid="2">
                                            <p:txEl>
                                              <p:pRg st="13" end="13"/>
                                            </p:txEl>
                                          </p:spTgt>
                                        </p:tgtEl>
                                        <p:attrNameLst>
                                          <p:attrName>ppt_h</p:attrName>
                                        </p:attrNameLst>
                                      </p:cBhvr>
                                      <p:tavLst>
                                        <p:tav tm="0">
                                          <p:val>
                                            <p:fltVal val="0"/>
                                          </p:val>
                                        </p:tav>
                                        <p:tav tm="100000">
                                          <p:val>
                                            <p:strVal val="#ppt_h"/>
                                          </p:val>
                                        </p:tav>
                                      </p:tavLst>
                                    </p:anim>
                                    <p:anim calcmode="lin" valueType="num">
                                      <p:cBhvr>
                                        <p:cTn id="88" dur="1000" fill="hold"/>
                                        <p:tgtEl>
                                          <p:spTgt spid="2">
                                            <p:txEl>
                                              <p:pRg st="13" end="13"/>
                                            </p:txEl>
                                          </p:spTgt>
                                        </p:tgtEl>
                                        <p:attrNameLst>
                                          <p:attrName>style.rotation</p:attrName>
                                        </p:attrNameLst>
                                      </p:cBhvr>
                                      <p:tavLst>
                                        <p:tav tm="0">
                                          <p:val>
                                            <p:fltVal val="90"/>
                                          </p:val>
                                        </p:tav>
                                        <p:tav tm="100000">
                                          <p:val>
                                            <p:fltVal val="0"/>
                                          </p:val>
                                        </p:tav>
                                      </p:tavLst>
                                    </p:anim>
                                    <p:animEffect transition="in" filter="fade">
                                      <p:cBhvr>
                                        <p:cTn id="89" dur="1000"/>
                                        <p:tgtEl>
                                          <p:spTgt spid="2">
                                            <p:txEl>
                                              <p:pRg st="13" end="13"/>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45" presetClass="entr" presetSubtype="0" fill="hold"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2000"/>
                                        <p:tgtEl>
                                          <p:spTgt spid="28"/>
                                        </p:tgtEl>
                                      </p:cBhvr>
                                    </p:animEffect>
                                    <p:anim calcmode="lin" valueType="num">
                                      <p:cBhvr>
                                        <p:cTn id="95" dur="2000" fill="hold"/>
                                        <p:tgtEl>
                                          <p:spTgt spid="28"/>
                                        </p:tgtEl>
                                        <p:attrNameLst>
                                          <p:attrName>ppt_w</p:attrName>
                                        </p:attrNameLst>
                                      </p:cBhvr>
                                      <p:tavLst>
                                        <p:tav tm="0" fmla="#ppt_w*sin(2.5*pi*$)">
                                          <p:val>
                                            <p:fltVal val="0"/>
                                          </p:val>
                                        </p:tav>
                                        <p:tav tm="100000">
                                          <p:val>
                                            <p:fltVal val="1"/>
                                          </p:val>
                                        </p:tav>
                                      </p:tavLst>
                                    </p:anim>
                                    <p:anim calcmode="lin" valueType="num">
                                      <p:cBhvr>
                                        <p:cTn id="96"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31" presetClass="entr" presetSubtype="0" fill="hold" grpId="0" nodeType="clickEffect">
                                  <p:stCondLst>
                                    <p:cond delay="0"/>
                                  </p:stCondLst>
                                  <p:childTnLst>
                                    <p:set>
                                      <p:cBhvr>
                                        <p:cTn id="100" dur="1" fill="hold">
                                          <p:stCondLst>
                                            <p:cond delay="0"/>
                                          </p:stCondLst>
                                        </p:cTn>
                                        <p:tgtEl>
                                          <p:spTgt spid="2">
                                            <p:txEl>
                                              <p:pRg st="16" end="16"/>
                                            </p:txEl>
                                          </p:spTgt>
                                        </p:tgtEl>
                                        <p:attrNameLst>
                                          <p:attrName>style.visibility</p:attrName>
                                        </p:attrNameLst>
                                      </p:cBhvr>
                                      <p:to>
                                        <p:strVal val="visible"/>
                                      </p:to>
                                    </p:set>
                                    <p:anim calcmode="lin" valueType="num">
                                      <p:cBhvr>
                                        <p:cTn id="101" dur="1000" fill="hold"/>
                                        <p:tgtEl>
                                          <p:spTgt spid="2">
                                            <p:txEl>
                                              <p:pRg st="16" end="16"/>
                                            </p:txEl>
                                          </p:spTgt>
                                        </p:tgtEl>
                                        <p:attrNameLst>
                                          <p:attrName>ppt_w</p:attrName>
                                        </p:attrNameLst>
                                      </p:cBhvr>
                                      <p:tavLst>
                                        <p:tav tm="0">
                                          <p:val>
                                            <p:fltVal val="0"/>
                                          </p:val>
                                        </p:tav>
                                        <p:tav tm="100000">
                                          <p:val>
                                            <p:strVal val="#ppt_w"/>
                                          </p:val>
                                        </p:tav>
                                      </p:tavLst>
                                    </p:anim>
                                    <p:anim calcmode="lin" valueType="num">
                                      <p:cBhvr>
                                        <p:cTn id="102" dur="1000" fill="hold"/>
                                        <p:tgtEl>
                                          <p:spTgt spid="2">
                                            <p:txEl>
                                              <p:pRg st="16" end="16"/>
                                            </p:txEl>
                                          </p:spTgt>
                                        </p:tgtEl>
                                        <p:attrNameLst>
                                          <p:attrName>ppt_h</p:attrName>
                                        </p:attrNameLst>
                                      </p:cBhvr>
                                      <p:tavLst>
                                        <p:tav tm="0">
                                          <p:val>
                                            <p:fltVal val="0"/>
                                          </p:val>
                                        </p:tav>
                                        <p:tav tm="100000">
                                          <p:val>
                                            <p:strVal val="#ppt_h"/>
                                          </p:val>
                                        </p:tav>
                                      </p:tavLst>
                                    </p:anim>
                                    <p:anim calcmode="lin" valueType="num">
                                      <p:cBhvr>
                                        <p:cTn id="103" dur="1000" fill="hold"/>
                                        <p:tgtEl>
                                          <p:spTgt spid="2">
                                            <p:txEl>
                                              <p:pRg st="16" end="16"/>
                                            </p:txEl>
                                          </p:spTgt>
                                        </p:tgtEl>
                                        <p:attrNameLst>
                                          <p:attrName>style.rotation</p:attrName>
                                        </p:attrNameLst>
                                      </p:cBhvr>
                                      <p:tavLst>
                                        <p:tav tm="0">
                                          <p:val>
                                            <p:fltVal val="90"/>
                                          </p:val>
                                        </p:tav>
                                        <p:tav tm="100000">
                                          <p:val>
                                            <p:fltVal val="0"/>
                                          </p:val>
                                        </p:tav>
                                      </p:tavLst>
                                    </p:anim>
                                    <p:animEffect transition="in" filter="fade">
                                      <p:cBhvr>
                                        <p:cTn id="104" dur="1000"/>
                                        <p:tgtEl>
                                          <p:spTgt spid="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0325685" cy="5632311"/>
          </a:xfrm>
          <a:prstGeom prst="rect">
            <a:avLst/>
          </a:prstGeom>
          <a:noFill/>
        </p:spPr>
        <p:txBody>
          <a:bodyPr wrap="square" rtlCol="0">
            <a:spAutoFit/>
          </a:bodyPr>
          <a:lstStyle/>
          <a:p>
            <a:r>
              <a:rPr lang="en-US" dirty="0" smtClean="0"/>
              <a:t>There were a couple big sources of tension between the powers</a:t>
            </a:r>
          </a:p>
          <a:p>
            <a:endParaRPr lang="en-US" dirty="0"/>
          </a:p>
          <a:p>
            <a:pPr marL="342900" indent="-342900">
              <a:buAutoNum type="arabicPeriod"/>
            </a:pPr>
            <a:r>
              <a:rPr lang="en-US" dirty="0" smtClean="0"/>
              <a:t>Competition for materials and markets</a:t>
            </a:r>
          </a:p>
          <a:p>
            <a:pPr marL="342900" indent="-342900">
              <a:buAutoNum type="arabicPeriod"/>
            </a:pPr>
            <a:endParaRPr lang="en-US" dirty="0"/>
          </a:p>
          <a:p>
            <a:pPr marL="342900" indent="-342900">
              <a:buAutoNum type="arabicPeriod"/>
            </a:pPr>
            <a:r>
              <a:rPr lang="en-US" dirty="0" smtClean="0"/>
              <a:t>Territorial disputes</a:t>
            </a:r>
          </a:p>
          <a:p>
            <a:pPr marL="342900" indent="-342900">
              <a:buAutoNum type="arabicPeriod"/>
            </a:pPr>
            <a:endParaRPr lang="en-US" dirty="0"/>
          </a:p>
          <a:p>
            <a:pPr marL="800100" lvl="1" indent="-342900">
              <a:buAutoNum type="alphaLcPeriod"/>
            </a:pPr>
            <a:r>
              <a:rPr lang="en-US" dirty="0" smtClean="0"/>
              <a:t>The French lost Alsace Lorraine to the Germans in 1870 during the Franco-Prussian War and they were still unhappy about it in 1914</a:t>
            </a:r>
          </a:p>
          <a:p>
            <a:pPr lvl="1"/>
            <a:endParaRPr lang="en-US" dirty="0" smtClean="0"/>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lvl="1"/>
            <a:r>
              <a:rPr lang="en-US" dirty="0" smtClean="0"/>
              <a:t>b.                                                      Austria Hungary and Russia were both trying to dominate in the Balkans</a:t>
            </a:r>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lvl="1"/>
            <a:endParaRPr lang="en-US" dirty="0"/>
          </a:p>
          <a:p>
            <a:pPr lvl="1"/>
            <a:r>
              <a:rPr lang="en-US" dirty="0" smtClean="0"/>
              <a:t>c.  In the Balkans there were multiple ethnic groups that all wanted their independence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1640" y="0"/>
            <a:ext cx="2880360" cy="288036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129" y="2230970"/>
            <a:ext cx="2658170" cy="221514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17390" y="4494385"/>
            <a:ext cx="3194573" cy="2363614"/>
          </a:xfrm>
          <a:prstGeom prst="rect">
            <a:avLst/>
          </a:prstGeom>
        </p:spPr>
      </p:pic>
    </p:spTree>
    <p:extLst>
      <p:ext uri="{BB962C8B-B14F-4D97-AF65-F5344CB8AC3E}">
        <p14:creationId xmlns:p14="http://schemas.microsoft.com/office/powerpoint/2010/main" val="141376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2">
                                            <p:txEl>
                                              <p:pRg st="2" end="2"/>
                                            </p:txEl>
                                          </p:spTgt>
                                        </p:tgtEl>
                                        <p:attrNameLst>
                                          <p:attrName>style.visibility</p:attrName>
                                        </p:attrNameLst>
                                      </p:cBhvr>
                                      <p:to>
                                        <p:strVal val="visible"/>
                                      </p:to>
                                    </p:set>
                                    <p:anim calcmode="lin" valueType="num">
                                      <p:cBhvr>
                                        <p:cTn id="16" dur="500" fill="hold"/>
                                        <p:tgtEl>
                                          <p:spTgt spid="2">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2">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500" fill="hold"/>
                                        <p:tgtEl>
                                          <p:spTgt spid="2">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
                                            <p:txEl>
                                              <p:pRg st="4" end="4"/>
                                            </p:txEl>
                                          </p:spTgt>
                                        </p:tgtEl>
                                        <p:attrNameLst>
                                          <p:attrName>ppt_y</p:attrName>
                                        </p:attrNameLst>
                                      </p:cBhvr>
                                      <p:tavLst>
                                        <p:tav tm="0">
                                          <p:val>
                                            <p:strVal val="#ppt_y"/>
                                          </p:val>
                                        </p:tav>
                                        <p:tav tm="100000">
                                          <p:val>
                                            <p:strVal val="#ppt_y"/>
                                          </p:val>
                                        </p:tav>
                                      </p:tavLst>
                                    </p:anim>
                                    <p:anim calcmode="lin" valueType="num">
                                      <p:cBhvr>
                                        <p:cTn id="27" dur="500" fill="hold"/>
                                        <p:tgtEl>
                                          <p:spTgt spid="2">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p:cTn id="34" dur="500" fill="hold"/>
                                        <p:tgtEl>
                                          <p:spTgt spid="2">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
                                            <p:txEl>
                                              <p:pRg st="6" end="6"/>
                                            </p:txEl>
                                          </p:spTgt>
                                        </p:tgtEl>
                                        <p:attrNameLst>
                                          <p:attrName>ppt_y</p:attrName>
                                        </p:attrNameLst>
                                      </p:cBhvr>
                                      <p:tavLst>
                                        <p:tav tm="0">
                                          <p:val>
                                            <p:strVal val="#ppt_y"/>
                                          </p:val>
                                        </p:tav>
                                        <p:tav tm="100000">
                                          <p:val>
                                            <p:strVal val="#ppt_y"/>
                                          </p:val>
                                        </p:tav>
                                      </p:tavLst>
                                    </p:anim>
                                    <p:anim calcmode="lin" valueType="num">
                                      <p:cBhvr>
                                        <p:cTn id="36" dur="500" fill="hold"/>
                                        <p:tgtEl>
                                          <p:spTgt spid="2">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41" presetClass="entr" presetSubtype="0" fill="hold" grpId="0" nodeType="clickEffect">
                                  <p:stCondLst>
                                    <p:cond delay="0"/>
                                  </p:stCondLst>
                                  <p:iterate type="lt">
                                    <p:tmPct val="10000"/>
                                  </p:iterate>
                                  <p:childTnLst>
                                    <p:set>
                                      <p:cBhvr>
                                        <p:cTn id="47" dur="1" fill="hold">
                                          <p:stCondLst>
                                            <p:cond delay="0"/>
                                          </p:stCondLst>
                                        </p:cTn>
                                        <p:tgtEl>
                                          <p:spTgt spid="2">
                                            <p:txEl>
                                              <p:pRg st="13" end="13"/>
                                            </p:txEl>
                                          </p:spTgt>
                                        </p:tgtEl>
                                        <p:attrNameLst>
                                          <p:attrName>style.visibility</p:attrName>
                                        </p:attrNameLst>
                                      </p:cBhvr>
                                      <p:to>
                                        <p:strVal val="visible"/>
                                      </p:to>
                                    </p:set>
                                    <p:anim calcmode="lin" valueType="num">
                                      <p:cBhvr>
                                        <p:cTn id="48" dur="500" fill="hold"/>
                                        <p:tgtEl>
                                          <p:spTgt spid="2">
                                            <p:txEl>
                                              <p:pRg st="13" end="1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
                                            <p:txEl>
                                              <p:pRg st="13" end="13"/>
                                            </p:txEl>
                                          </p:spTgt>
                                        </p:tgtEl>
                                        <p:attrNameLst>
                                          <p:attrName>ppt_y</p:attrName>
                                        </p:attrNameLst>
                                      </p:cBhvr>
                                      <p:tavLst>
                                        <p:tav tm="0">
                                          <p:val>
                                            <p:strVal val="#ppt_y"/>
                                          </p:val>
                                        </p:tav>
                                        <p:tav tm="100000">
                                          <p:val>
                                            <p:strVal val="#ppt_y"/>
                                          </p:val>
                                        </p:tav>
                                      </p:tavLst>
                                    </p:anim>
                                    <p:anim calcmode="lin" valueType="num">
                                      <p:cBhvr>
                                        <p:cTn id="50" dur="500" fill="hold"/>
                                        <p:tgtEl>
                                          <p:spTgt spid="2">
                                            <p:txEl>
                                              <p:pRg st="13" end="1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
                                            <p:txEl>
                                              <p:pRg st="13" end="1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
                                            <p:txEl>
                                              <p:pRg st="13" end="1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circle(in)">
                                      <p:cBhvr>
                                        <p:cTn id="57" dur="20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41" presetClass="entr" presetSubtype="0" fill="hold" grpId="0" nodeType="clickEffect">
                                  <p:stCondLst>
                                    <p:cond delay="0"/>
                                  </p:stCondLst>
                                  <p:iterate type="lt">
                                    <p:tmPct val="10000"/>
                                  </p:iterate>
                                  <p:childTnLst>
                                    <p:set>
                                      <p:cBhvr>
                                        <p:cTn id="61" dur="1" fill="hold">
                                          <p:stCondLst>
                                            <p:cond delay="0"/>
                                          </p:stCondLst>
                                        </p:cTn>
                                        <p:tgtEl>
                                          <p:spTgt spid="2">
                                            <p:txEl>
                                              <p:pRg st="18" end="18"/>
                                            </p:txEl>
                                          </p:spTgt>
                                        </p:tgtEl>
                                        <p:attrNameLst>
                                          <p:attrName>style.visibility</p:attrName>
                                        </p:attrNameLst>
                                      </p:cBhvr>
                                      <p:to>
                                        <p:strVal val="visible"/>
                                      </p:to>
                                    </p:set>
                                    <p:anim calcmode="lin" valueType="num">
                                      <p:cBhvr>
                                        <p:cTn id="62" dur="500" fill="hold"/>
                                        <p:tgtEl>
                                          <p:spTgt spid="2">
                                            <p:txEl>
                                              <p:pRg st="18" end="18"/>
                                            </p:txEl>
                                          </p:spTgt>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2">
                                            <p:txEl>
                                              <p:pRg st="18" end="18"/>
                                            </p:txEl>
                                          </p:spTgt>
                                        </p:tgtEl>
                                        <p:attrNameLst>
                                          <p:attrName>ppt_y</p:attrName>
                                        </p:attrNameLst>
                                      </p:cBhvr>
                                      <p:tavLst>
                                        <p:tav tm="0">
                                          <p:val>
                                            <p:strVal val="#ppt_y"/>
                                          </p:val>
                                        </p:tav>
                                        <p:tav tm="100000">
                                          <p:val>
                                            <p:strVal val="#ppt_y"/>
                                          </p:val>
                                        </p:tav>
                                      </p:tavLst>
                                    </p:anim>
                                    <p:anim calcmode="lin" valueType="num">
                                      <p:cBhvr>
                                        <p:cTn id="64" dur="500" fill="hold"/>
                                        <p:tgtEl>
                                          <p:spTgt spid="2">
                                            <p:txEl>
                                              <p:pRg st="18" end="1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2">
                                            <p:txEl>
                                              <p:pRg st="18" end="1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2">
                                            <p:txEl>
                                              <p:pRg st="18" end="1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barn(inVertical)">
                                      <p:cBhvr>
                                        <p:cTn id="7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extBox 1"/>
          <p:cNvSpPr txBox="1"/>
          <p:nvPr/>
        </p:nvSpPr>
        <p:spPr>
          <a:xfrm>
            <a:off x="1" y="0"/>
            <a:ext cx="12191999" cy="1015663"/>
          </a:xfrm>
          <a:prstGeom prst="rect">
            <a:avLst/>
          </a:prstGeom>
          <a:noFill/>
        </p:spPr>
        <p:txBody>
          <a:bodyPr wrap="square" rtlCol="0">
            <a:spAutoFit/>
          </a:bodyPr>
          <a:lstStyle/>
          <a:p>
            <a:pPr algn="ctr"/>
            <a:r>
              <a:rPr lang="en-US" sz="6000" b="1" dirty="0" smtClean="0">
                <a:ln>
                  <a:solidFill>
                    <a:schemeClr val="bg1"/>
                  </a:solidFill>
                </a:ln>
              </a:rPr>
              <a:t>Imperialism and Militarism</a:t>
            </a:r>
            <a:endParaRPr lang="en-US" sz="6000" b="1" dirty="0">
              <a:ln>
                <a:solidFill>
                  <a:schemeClr val="bg1"/>
                </a:solidFill>
              </a:ln>
            </a:endParaRPr>
          </a:p>
        </p:txBody>
      </p:sp>
      <p:sp>
        <p:nvSpPr>
          <p:cNvPr id="3" name="TextBox 2"/>
          <p:cNvSpPr txBox="1"/>
          <p:nvPr/>
        </p:nvSpPr>
        <p:spPr>
          <a:xfrm>
            <a:off x="1" y="1015663"/>
            <a:ext cx="12192000" cy="954107"/>
          </a:xfrm>
          <a:prstGeom prst="rect">
            <a:avLst/>
          </a:prstGeom>
          <a:noFill/>
        </p:spPr>
        <p:txBody>
          <a:bodyPr wrap="square" rtlCol="0">
            <a:spAutoFit/>
          </a:bodyPr>
          <a:lstStyle/>
          <a:p>
            <a:r>
              <a:rPr lang="en-US" sz="2800" b="1" spc="50" dirty="0" smtClean="0">
                <a:ln w="0">
                  <a:solidFill>
                    <a:schemeClr val="tx1">
                      <a:lumMod val="95000"/>
                      <a:lumOff val="5000"/>
                    </a:schemeClr>
                  </a:solidFill>
                </a:ln>
                <a:effectLst>
                  <a:innerShdw blurRad="63500" dist="50800" dir="13500000">
                    <a:srgbClr val="000000">
                      <a:alpha val="50000"/>
                    </a:srgbClr>
                  </a:innerShdw>
                </a:effectLst>
              </a:rPr>
              <a:t>Imperialism</a:t>
            </a:r>
            <a:r>
              <a:rPr lang="en-US" sz="2800" b="1" dirty="0" smtClean="0">
                <a:solidFill>
                  <a:schemeClr val="bg1"/>
                </a:solidFill>
              </a:rPr>
              <a:t> is the domination of one country economically, socially, and/or politically by another country</a:t>
            </a:r>
            <a:endParaRPr lang="en-US" sz="2800" b="1" dirty="0">
              <a:solidFill>
                <a:schemeClr val="bg1"/>
              </a:solidFill>
            </a:endParaRPr>
          </a:p>
        </p:txBody>
      </p:sp>
      <p:sp>
        <p:nvSpPr>
          <p:cNvPr id="4" name="TextBox 3"/>
          <p:cNvSpPr txBox="1"/>
          <p:nvPr/>
        </p:nvSpPr>
        <p:spPr>
          <a:xfrm>
            <a:off x="745586" y="2082947"/>
            <a:ext cx="10841502" cy="830997"/>
          </a:xfrm>
          <a:prstGeom prst="rect">
            <a:avLst/>
          </a:prstGeom>
          <a:noFill/>
        </p:spPr>
        <p:txBody>
          <a:bodyPr wrap="square" rtlCol="0">
            <a:spAutoFit/>
          </a:bodyPr>
          <a:lstStyle/>
          <a:p>
            <a:r>
              <a:rPr lang="en-US" sz="2400" b="1" dirty="0" smtClean="0">
                <a:solidFill>
                  <a:schemeClr val="bg1"/>
                </a:solidFill>
              </a:rPr>
              <a:t>The major powers came to the brink of war more than once over their colonies in Africa and Asia and it led them to a lot of mistrust</a:t>
            </a:r>
            <a:endParaRPr lang="en-US" sz="2400" b="1" dirty="0">
              <a:solidFill>
                <a:schemeClr val="bg1"/>
              </a:solidFill>
            </a:endParaRPr>
          </a:p>
        </p:txBody>
      </p:sp>
      <p:sp>
        <p:nvSpPr>
          <p:cNvPr id="5" name="TextBox 4"/>
          <p:cNvSpPr txBox="1"/>
          <p:nvPr/>
        </p:nvSpPr>
        <p:spPr>
          <a:xfrm>
            <a:off x="70338" y="3165231"/>
            <a:ext cx="12051323" cy="4154984"/>
          </a:xfrm>
          <a:prstGeom prst="rect">
            <a:avLst/>
          </a:prstGeom>
          <a:noFill/>
        </p:spPr>
        <p:txBody>
          <a:bodyPr wrap="square" rtlCol="0">
            <a:spAutoFit/>
          </a:bodyPr>
          <a:lstStyle/>
          <a:p>
            <a:r>
              <a:rPr lang="en-US" sz="2400" b="1" dirty="0" smtClean="0">
                <a:ln>
                  <a:solidFill>
                    <a:schemeClr val="tx1"/>
                  </a:solidFill>
                </a:ln>
              </a:rPr>
              <a:t>Militarism</a:t>
            </a:r>
            <a:r>
              <a:rPr lang="en-US" sz="2400" b="1" dirty="0" smtClean="0">
                <a:solidFill>
                  <a:schemeClr val="bg1"/>
                </a:solidFill>
              </a:rPr>
              <a:t> is the love and glorification of the military and of war</a:t>
            </a:r>
          </a:p>
          <a:p>
            <a:endParaRPr lang="en-US" sz="2400" b="1" dirty="0">
              <a:solidFill>
                <a:schemeClr val="bg1"/>
              </a:solidFill>
            </a:endParaRPr>
          </a:p>
          <a:p>
            <a:r>
              <a:rPr lang="en-US" sz="2400" b="1" dirty="0" smtClean="0">
                <a:solidFill>
                  <a:schemeClr val="bg1"/>
                </a:solidFill>
              </a:rPr>
              <a:t>	This leads to an arms race as each country tried to outdo the others with </a:t>
            </a:r>
          </a:p>
          <a:p>
            <a:r>
              <a:rPr lang="en-US" sz="2400" b="1" dirty="0">
                <a:solidFill>
                  <a:schemeClr val="bg1"/>
                </a:solidFill>
              </a:rPr>
              <a:t>	</a:t>
            </a:r>
            <a:r>
              <a:rPr lang="en-US" sz="2400" b="1" dirty="0" smtClean="0">
                <a:solidFill>
                  <a:schemeClr val="bg1"/>
                </a:solidFill>
              </a:rPr>
              <a:t>the number and strength of troops, weapons, etc.</a:t>
            </a:r>
          </a:p>
          <a:p>
            <a:endParaRPr lang="en-US" sz="2400" b="1" dirty="0">
              <a:solidFill>
                <a:schemeClr val="bg1"/>
              </a:solidFill>
            </a:endParaRPr>
          </a:p>
          <a:p>
            <a:r>
              <a:rPr lang="en-US" sz="2400" b="1" dirty="0" smtClean="0">
                <a:solidFill>
                  <a:schemeClr val="bg1"/>
                </a:solidFill>
              </a:rPr>
              <a:t>	By 1914 all of the major powers except Great Britain have large standing </a:t>
            </a:r>
          </a:p>
          <a:p>
            <a:r>
              <a:rPr lang="en-US" sz="2400" b="1" dirty="0">
                <a:solidFill>
                  <a:schemeClr val="bg1"/>
                </a:solidFill>
              </a:rPr>
              <a:t>	</a:t>
            </a:r>
            <a:r>
              <a:rPr lang="en-US" sz="2400" b="1" dirty="0" smtClean="0">
                <a:solidFill>
                  <a:schemeClr val="bg1"/>
                </a:solidFill>
              </a:rPr>
              <a:t>armies</a:t>
            </a:r>
          </a:p>
          <a:p>
            <a:endParaRPr lang="en-US" sz="2400" b="1" dirty="0">
              <a:solidFill>
                <a:schemeClr val="bg1"/>
              </a:solidFill>
            </a:endParaRPr>
          </a:p>
          <a:p>
            <a:r>
              <a:rPr lang="en-US" sz="2400" b="1" dirty="0" smtClean="0">
                <a:solidFill>
                  <a:schemeClr val="bg1"/>
                </a:solidFill>
              </a:rPr>
              <a:t>	This leads to people feeling patriotic, but also to fear other countries, increasing the </a:t>
            </a:r>
          </a:p>
          <a:p>
            <a:r>
              <a:rPr lang="en-US" sz="2400" b="1" dirty="0">
                <a:solidFill>
                  <a:schemeClr val="bg1"/>
                </a:solidFill>
              </a:rPr>
              <a:t>	</a:t>
            </a:r>
            <a:r>
              <a:rPr lang="en-US" sz="2400" b="1" dirty="0" smtClean="0">
                <a:solidFill>
                  <a:schemeClr val="bg1"/>
                </a:solidFill>
              </a:rPr>
              <a:t>levels of mistrust</a:t>
            </a:r>
          </a:p>
          <a:p>
            <a:endParaRPr lang="en-US" sz="2400" b="1" dirty="0">
              <a:solidFill>
                <a:schemeClr val="bg1"/>
              </a:solidFill>
            </a:endParaRPr>
          </a:p>
        </p:txBody>
      </p:sp>
    </p:spTree>
    <p:extLst>
      <p:ext uri="{BB962C8B-B14F-4D97-AF65-F5344CB8AC3E}">
        <p14:creationId xmlns:p14="http://schemas.microsoft.com/office/powerpoint/2010/main" val="243484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 calcmode="lin" valueType="num">
                                      <p:cBhvr additive="base">
                                        <p:cTn id="2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additive="base">
                                        <p:cTn id="2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additive="base">
                                        <p:cTn id="3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 calcmode="lin" valueType="num">
                                      <p:cBhvr additive="base">
                                        <p:cTn id="40"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anim calcmode="lin" valueType="num">
                                      <p:cBhvr additive="base">
                                        <p:cTn id="46"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 calcmode="lin" valueType="num">
                                      <p:cBhvr additive="base">
                                        <p:cTn id="52"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
                                            <p:txEl>
                                              <p:pRg st="9" end="9"/>
                                            </p:txEl>
                                          </p:spTgt>
                                        </p:tgtEl>
                                        <p:attrNameLst>
                                          <p:attrName>style.visibility</p:attrName>
                                        </p:attrNameLst>
                                      </p:cBhvr>
                                      <p:to>
                                        <p:strVal val="visible"/>
                                      </p:to>
                                    </p:set>
                                    <p:anim calcmode="lin" valueType="num">
                                      <p:cBhvr additive="base">
                                        <p:cTn id="58"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542"/>
            <a:ext cx="2832891" cy="461665"/>
          </a:xfrm>
          <a:prstGeom prst="rect">
            <a:avLst/>
          </a:prstGeom>
          <a:noFill/>
        </p:spPr>
        <p:txBody>
          <a:bodyPr wrap="none" rtlCol="0">
            <a:spAutoFit/>
          </a:bodyPr>
          <a:lstStyle/>
          <a:p>
            <a:r>
              <a:rPr lang="en-US" sz="2400" b="1" dirty="0" smtClean="0"/>
              <a:t>Alliances lead to war</a:t>
            </a:r>
            <a:endParaRPr lang="en-US" sz="24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2639"/>
            <a:ext cx="2912159" cy="3887882"/>
          </a:xfrm>
          <a:prstGeom prst="rect">
            <a:avLst/>
          </a:prstGeom>
        </p:spPr>
      </p:pic>
      <p:sp>
        <p:nvSpPr>
          <p:cNvPr id="4" name="Rectangle 3"/>
          <p:cNvSpPr/>
          <p:nvPr/>
        </p:nvSpPr>
        <p:spPr>
          <a:xfrm>
            <a:off x="23378" y="944497"/>
            <a:ext cx="5521961" cy="923330"/>
          </a:xfrm>
          <a:prstGeom prst="rect">
            <a:avLst/>
          </a:prstGeom>
          <a:noFill/>
        </p:spPr>
        <p:txBody>
          <a:bodyPr wrap="none" lIns="91440" tIns="45720" rIns="91440" bIns="45720">
            <a:spAutoFit/>
          </a:bodyPr>
          <a:lstStyle/>
          <a:p>
            <a:pPr algn="ctr"/>
            <a:r>
              <a:rPr lang="en-US" sz="5400" b="1" cap="none" spc="0" dirty="0" smtClean="0">
                <a:ln w="6600">
                  <a:solidFill>
                    <a:schemeClr val="accent2"/>
                  </a:solidFill>
                  <a:prstDash val="solid"/>
                </a:ln>
                <a:solidFill>
                  <a:srgbClr val="FFFFFF"/>
                </a:solidFill>
                <a:effectLst>
                  <a:outerShdw dist="38100" dir="2700000" algn="tl" rotWithShape="0">
                    <a:schemeClr val="accent2"/>
                  </a:outerShdw>
                </a:effectLst>
              </a:rPr>
              <a:t>Otto Von Bismarck</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TextBox 4"/>
          <p:cNvSpPr txBox="1"/>
          <p:nvPr/>
        </p:nvSpPr>
        <p:spPr>
          <a:xfrm>
            <a:off x="3051856" y="2047631"/>
            <a:ext cx="8780032" cy="369332"/>
          </a:xfrm>
          <a:prstGeom prst="rect">
            <a:avLst/>
          </a:prstGeom>
          <a:noFill/>
        </p:spPr>
        <p:txBody>
          <a:bodyPr wrap="none" rtlCol="0">
            <a:spAutoFit/>
          </a:bodyPr>
          <a:lstStyle/>
          <a:p>
            <a:r>
              <a:rPr lang="en-US" dirty="0" smtClean="0"/>
              <a:t>Between 1864 and 1871 Bismarck used war to unite Germany out of 309 independent states</a:t>
            </a:r>
            <a:endParaRPr lang="en-US" dirty="0"/>
          </a:p>
        </p:txBody>
      </p:sp>
      <p:sp>
        <p:nvSpPr>
          <p:cNvPr id="6" name="TextBox 5"/>
          <p:cNvSpPr txBox="1"/>
          <p:nvPr/>
        </p:nvSpPr>
        <p:spPr>
          <a:xfrm>
            <a:off x="3051857" y="2813538"/>
            <a:ext cx="9140144" cy="1754326"/>
          </a:xfrm>
          <a:prstGeom prst="rect">
            <a:avLst/>
          </a:prstGeom>
          <a:noFill/>
        </p:spPr>
        <p:txBody>
          <a:bodyPr wrap="square" rtlCol="0">
            <a:spAutoFit/>
          </a:bodyPr>
          <a:lstStyle/>
          <a:p>
            <a:r>
              <a:rPr lang="en-US" dirty="0" smtClean="0"/>
              <a:t>In 1871 Germany declared itself a “satisfied power” and decided to seek peace instead</a:t>
            </a:r>
          </a:p>
          <a:p>
            <a:endParaRPr lang="en-US" dirty="0"/>
          </a:p>
          <a:p>
            <a:r>
              <a:rPr lang="en-US" dirty="0" smtClean="0"/>
              <a:t>	They knew France was still angry about Alsace Lorraine and decided that isolating 	France was the best way to keep peace in Europe.  </a:t>
            </a:r>
          </a:p>
          <a:p>
            <a:endParaRPr lang="en-US" dirty="0"/>
          </a:p>
          <a:p>
            <a:r>
              <a:rPr lang="en-US" dirty="0" smtClean="0"/>
              <a:t>	To do that Bismarck will make alliances with other European Powers</a:t>
            </a:r>
            <a:endParaRPr lang="en-US" dirty="0"/>
          </a:p>
        </p:txBody>
      </p:sp>
      <p:sp>
        <p:nvSpPr>
          <p:cNvPr id="7" name="TextBox 6"/>
          <p:cNvSpPr txBox="1"/>
          <p:nvPr/>
        </p:nvSpPr>
        <p:spPr>
          <a:xfrm>
            <a:off x="112542" y="5430129"/>
            <a:ext cx="8175828" cy="1477328"/>
          </a:xfrm>
          <a:prstGeom prst="rect">
            <a:avLst/>
          </a:prstGeom>
          <a:noFill/>
        </p:spPr>
        <p:txBody>
          <a:bodyPr wrap="none" rtlCol="0">
            <a:spAutoFit/>
          </a:bodyPr>
          <a:lstStyle/>
          <a:p>
            <a:r>
              <a:rPr lang="en-US" b="1" dirty="0" smtClean="0">
                <a:solidFill>
                  <a:srgbClr val="FF0000"/>
                </a:solidFill>
              </a:rPr>
              <a:t>1879</a:t>
            </a:r>
            <a:r>
              <a:rPr lang="en-US" dirty="0" smtClean="0"/>
              <a:t> – </a:t>
            </a:r>
            <a:r>
              <a:rPr lang="en-US" b="1" dirty="0" smtClean="0"/>
              <a:t>The Dual Alliance </a:t>
            </a:r>
            <a:r>
              <a:rPr lang="en-US" dirty="0" smtClean="0"/>
              <a:t>– Austria-Hungary and Germany</a:t>
            </a:r>
          </a:p>
          <a:p>
            <a:endParaRPr lang="en-US" dirty="0"/>
          </a:p>
          <a:p>
            <a:r>
              <a:rPr lang="en-US" b="1" dirty="0" smtClean="0">
                <a:solidFill>
                  <a:srgbClr val="FF0000"/>
                </a:solidFill>
              </a:rPr>
              <a:t>1881</a:t>
            </a:r>
            <a:r>
              <a:rPr lang="en-US" dirty="0" smtClean="0"/>
              <a:t> – Germany signs a treaty with Russia so they won’t have to fight war on 2 fronts</a:t>
            </a:r>
          </a:p>
          <a:p>
            <a:endParaRPr lang="en-US" dirty="0"/>
          </a:p>
          <a:p>
            <a:r>
              <a:rPr lang="en-US" b="1" dirty="0" smtClean="0">
                <a:solidFill>
                  <a:srgbClr val="FF0000"/>
                </a:solidFill>
              </a:rPr>
              <a:t>1882</a:t>
            </a:r>
            <a:r>
              <a:rPr lang="en-US" dirty="0" smtClean="0"/>
              <a:t> – </a:t>
            </a:r>
            <a:r>
              <a:rPr lang="en-US" b="1" dirty="0" smtClean="0"/>
              <a:t>The Triple Alliance </a:t>
            </a:r>
            <a:r>
              <a:rPr lang="en-US" dirty="0" smtClean="0"/>
              <a:t>– Germany, Italy, and Austria-Hungary</a:t>
            </a:r>
            <a:endParaRPr lang="en-US" dirty="0"/>
          </a:p>
        </p:txBody>
      </p:sp>
    </p:spTree>
    <p:extLst>
      <p:ext uri="{BB962C8B-B14F-4D97-AF65-F5344CB8AC3E}">
        <p14:creationId xmlns:p14="http://schemas.microsoft.com/office/powerpoint/2010/main" val="349743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iterate type="lt">
                                    <p:tmPct val="5000"/>
                                  </p:iterate>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type="wd">
                                    <p:tmAbs val="1000"/>
                                  </p:iterate>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9" presetClass="entr" presetSubtype="0" decel="100000" fill="hold" grpId="0" nodeType="click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360"/>
                                          </p:val>
                                        </p:tav>
                                        <p:tav tm="100000">
                                          <p:val>
                                            <p:fltVal val="0"/>
                                          </p:val>
                                        </p:tav>
                                      </p:tavLst>
                                    </p:anim>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85" y="0"/>
            <a:ext cx="47498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6049" y="27942"/>
            <a:ext cx="5115951" cy="6830058"/>
          </a:xfrm>
          <a:prstGeom prst="rect">
            <a:avLst/>
          </a:prstGeom>
        </p:spPr>
      </p:pic>
      <p:sp>
        <p:nvSpPr>
          <p:cNvPr id="4" name="TextBox 3"/>
          <p:cNvSpPr txBox="1"/>
          <p:nvPr/>
        </p:nvSpPr>
        <p:spPr>
          <a:xfrm>
            <a:off x="-80185" y="0"/>
            <a:ext cx="12272185" cy="1569660"/>
          </a:xfrm>
          <a:prstGeom prst="rect">
            <a:avLst/>
          </a:prstGeom>
          <a:noFill/>
        </p:spPr>
        <p:txBody>
          <a:bodyPr wrap="square" rtlCol="0">
            <a:spAutoFit/>
          </a:bodyPr>
          <a:lstStyle/>
          <a:p>
            <a:r>
              <a:rPr lang="en-US" sz="4800" b="1" dirty="0" smtClean="0">
                <a:solidFill>
                  <a:srgbClr val="FF0000"/>
                </a:solidFill>
              </a:rPr>
              <a:t>Kaiser Wilhelm II forces Bismarck to resign and then things really get bad</a:t>
            </a:r>
            <a:endParaRPr lang="en-US" sz="4800" b="1" dirty="0">
              <a:solidFill>
                <a:srgbClr val="FF0000"/>
              </a:solidFill>
            </a:endParaRPr>
          </a:p>
        </p:txBody>
      </p:sp>
    </p:spTree>
    <p:extLst>
      <p:ext uri="{BB962C8B-B14F-4D97-AF65-F5344CB8AC3E}">
        <p14:creationId xmlns:p14="http://schemas.microsoft.com/office/powerpoint/2010/main" val="25266377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4733476" cy="5909310"/>
          </a:xfrm>
          <a:prstGeom prst="rect">
            <a:avLst/>
          </a:prstGeom>
          <a:noFill/>
        </p:spPr>
        <p:txBody>
          <a:bodyPr wrap="square" rtlCol="0">
            <a:spAutoFit/>
          </a:bodyPr>
          <a:lstStyle/>
          <a:p>
            <a:r>
              <a:rPr lang="en-US" dirty="0" smtClean="0"/>
              <a:t>Kaiser Wilhelm II lets the Russian treaty lapse</a:t>
            </a:r>
          </a:p>
          <a:p>
            <a:endParaRPr lang="en-US" dirty="0" smtClean="0"/>
          </a:p>
          <a:p>
            <a:endParaRPr lang="en-US" dirty="0"/>
          </a:p>
          <a:p>
            <a:endParaRPr lang="en-US" dirty="0" smtClean="0"/>
          </a:p>
          <a:p>
            <a:endParaRPr lang="en-US" dirty="0"/>
          </a:p>
          <a:p>
            <a:endParaRPr lang="en-US" dirty="0" smtClean="0"/>
          </a:p>
          <a:p>
            <a:endParaRPr lang="en-US" dirty="0"/>
          </a:p>
          <a:p>
            <a:endParaRPr lang="en-US" dirty="0"/>
          </a:p>
          <a:p>
            <a:r>
              <a:rPr lang="en-US" dirty="0" smtClean="0"/>
              <a:t>When this happens Russia signs a treaty with France in 1892 and again in 1894</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When the war starts, Germany will have to fight on two fronts.  This was Bismarck’s nightmare.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476" y="2574388"/>
            <a:ext cx="7458523" cy="428361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2478" y="0"/>
            <a:ext cx="1412761" cy="2039815"/>
          </a:xfrm>
          <a:prstGeom prst="rect">
            <a:avLst/>
          </a:prstGeom>
        </p:spPr>
      </p:pic>
    </p:spTree>
    <p:extLst>
      <p:ext uri="{BB962C8B-B14F-4D97-AF65-F5344CB8AC3E}">
        <p14:creationId xmlns:p14="http://schemas.microsoft.com/office/powerpoint/2010/main" val="3895732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968" y="3154680"/>
            <a:ext cx="5971032" cy="370332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7204243" cy="4051495"/>
          </a:xfrm>
          <a:prstGeom prst="rect">
            <a:avLst/>
          </a:prstGeom>
        </p:spPr>
      </p:pic>
      <p:sp>
        <p:nvSpPr>
          <p:cNvPr id="4" name="TextBox 3"/>
          <p:cNvSpPr txBox="1"/>
          <p:nvPr/>
        </p:nvSpPr>
        <p:spPr>
          <a:xfrm>
            <a:off x="7315201" y="337625"/>
            <a:ext cx="4876800" cy="2554545"/>
          </a:xfrm>
          <a:prstGeom prst="rect">
            <a:avLst/>
          </a:prstGeom>
          <a:noFill/>
        </p:spPr>
        <p:txBody>
          <a:bodyPr wrap="square" rtlCol="0">
            <a:spAutoFit/>
          </a:bodyPr>
          <a:lstStyle/>
          <a:p>
            <a:r>
              <a:rPr lang="en-US" sz="3200" dirty="0" smtClean="0"/>
              <a:t>Wilhelm II then goes on a ship building spree trying to make the German Navy equal or greater than that of Britain</a:t>
            </a:r>
            <a:endParaRPr lang="en-US" sz="3200" dirty="0"/>
          </a:p>
        </p:txBody>
      </p:sp>
      <p:sp>
        <p:nvSpPr>
          <p:cNvPr id="5" name="TextBox 4"/>
          <p:cNvSpPr txBox="1"/>
          <p:nvPr/>
        </p:nvSpPr>
        <p:spPr>
          <a:xfrm>
            <a:off x="126609" y="4417255"/>
            <a:ext cx="6094359" cy="2031325"/>
          </a:xfrm>
          <a:prstGeom prst="rect">
            <a:avLst/>
          </a:prstGeom>
          <a:noFill/>
        </p:spPr>
        <p:txBody>
          <a:bodyPr wrap="square" rtlCol="0">
            <a:spAutoFit/>
          </a:bodyPr>
          <a:lstStyle/>
          <a:p>
            <a:r>
              <a:rPr lang="en-US" dirty="0" smtClean="0"/>
              <a:t>Britain now joins the </a:t>
            </a:r>
            <a:r>
              <a:rPr lang="en-US" b="1" dirty="0" smtClean="0"/>
              <a:t>Triple Entente </a:t>
            </a:r>
            <a:r>
              <a:rPr lang="en-US" dirty="0" smtClean="0"/>
              <a:t>with Russia and France</a:t>
            </a:r>
          </a:p>
          <a:p>
            <a:endParaRPr lang="en-US" dirty="0"/>
          </a:p>
          <a:p>
            <a:endParaRPr lang="en-US" dirty="0" smtClean="0"/>
          </a:p>
          <a:p>
            <a:r>
              <a:rPr lang="en-US" dirty="0" smtClean="0"/>
              <a:t>This means there are now 2 major alliances in Europe:</a:t>
            </a:r>
          </a:p>
          <a:p>
            <a:endParaRPr lang="en-US" dirty="0">
              <a:solidFill>
                <a:srgbClr val="FF0000"/>
              </a:solidFill>
            </a:endParaRPr>
          </a:p>
          <a:p>
            <a:r>
              <a:rPr lang="en-US" b="1" dirty="0" smtClean="0">
                <a:solidFill>
                  <a:srgbClr val="FF0000"/>
                </a:solidFill>
              </a:rPr>
              <a:t>Triple Alliance  (Germany, AH, Italy) </a:t>
            </a:r>
            <a:r>
              <a:rPr lang="en-US" dirty="0" smtClean="0"/>
              <a:t>and </a:t>
            </a:r>
            <a:r>
              <a:rPr lang="en-US" b="1" dirty="0" smtClean="0">
                <a:solidFill>
                  <a:srgbClr val="FF0000"/>
                </a:solidFill>
              </a:rPr>
              <a:t>Triple Entente (GB, Russia, France)</a:t>
            </a:r>
            <a:endParaRPr lang="en-US" b="1" dirty="0">
              <a:solidFill>
                <a:srgbClr val="FF0000"/>
              </a:solidFill>
            </a:endParaRPr>
          </a:p>
        </p:txBody>
      </p:sp>
    </p:spTree>
    <p:extLst>
      <p:ext uri="{BB962C8B-B14F-4D97-AF65-F5344CB8AC3E}">
        <p14:creationId xmlns:p14="http://schemas.microsoft.com/office/powerpoint/2010/main" val="105549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930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0525" y="3917705"/>
            <a:ext cx="4181475" cy="29051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87397" cy="6822831"/>
          </a:xfrm>
          <a:prstGeom prst="rect">
            <a:avLst/>
          </a:prstGeom>
        </p:spPr>
      </p:pic>
      <p:sp>
        <p:nvSpPr>
          <p:cNvPr id="4" name="TextBox 3"/>
          <p:cNvSpPr txBox="1"/>
          <p:nvPr/>
        </p:nvSpPr>
        <p:spPr>
          <a:xfrm>
            <a:off x="6105378" y="1758462"/>
            <a:ext cx="6086624" cy="646331"/>
          </a:xfrm>
          <a:prstGeom prst="rect">
            <a:avLst/>
          </a:prstGeom>
          <a:noFill/>
        </p:spPr>
        <p:txBody>
          <a:bodyPr wrap="square" rtlCol="0">
            <a:spAutoFit/>
          </a:bodyPr>
          <a:lstStyle/>
          <a:p>
            <a:r>
              <a:rPr lang="en-US" b="1" dirty="0" smtClean="0"/>
              <a:t>A few, Greece, Bulgaria, Montenegro, Romania, and Serbia had succeeded</a:t>
            </a:r>
            <a:endParaRPr lang="en-US" b="1" dirty="0"/>
          </a:p>
        </p:txBody>
      </p:sp>
      <p:sp>
        <p:nvSpPr>
          <p:cNvPr id="3" name="TextBox 2"/>
          <p:cNvSpPr txBox="1"/>
          <p:nvPr/>
        </p:nvSpPr>
        <p:spPr>
          <a:xfrm>
            <a:off x="5620043" y="232899"/>
            <a:ext cx="6571959" cy="646331"/>
          </a:xfrm>
          <a:prstGeom prst="rect">
            <a:avLst/>
          </a:prstGeom>
          <a:noFill/>
        </p:spPr>
        <p:txBody>
          <a:bodyPr wrap="square" rtlCol="0">
            <a:spAutoFit/>
          </a:bodyPr>
          <a:lstStyle/>
          <a:p>
            <a:r>
              <a:rPr lang="en-US" b="1" dirty="0" smtClean="0"/>
              <a:t>The people of the Balkans had been pushing for independence from the Ottoman Empire for years</a:t>
            </a:r>
            <a:endParaRPr lang="en-US" b="1" dirty="0"/>
          </a:p>
        </p:txBody>
      </p:sp>
    </p:spTree>
    <p:extLst>
      <p:ext uri="{BB962C8B-B14F-4D97-AF65-F5344CB8AC3E}">
        <p14:creationId xmlns:p14="http://schemas.microsoft.com/office/powerpoint/2010/main" val="813393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0"/>
            <a:ext cx="12192000" cy="2800767"/>
          </a:xfrm>
          <a:prstGeom prst="rect">
            <a:avLst/>
          </a:prstGeom>
          <a:noFill/>
        </p:spPr>
        <p:txBody>
          <a:bodyPr wrap="square" rtlCol="0">
            <a:spAutoFit/>
          </a:bodyPr>
          <a:lstStyle/>
          <a:p>
            <a:r>
              <a:rPr lang="en-US" sz="4400" b="1" dirty="0" smtClean="0">
                <a:solidFill>
                  <a:srgbClr val="C44F21"/>
                </a:solidFill>
              </a:rPr>
              <a:t>Pan-Slavism </a:t>
            </a:r>
            <a:r>
              <a:rPr lang="en-US" sz="4400" b="1" dirty="0" smtClean="0"/>
              <a:t> - Unity for all Slavic Peoples (Especially those controlled by non-Slavic empires)</a:t>
            </a:r>
            <a:endParaRPr lang="en-US" sz="4400" b="1" dirty="0" smtClean="0">
              <a:solidFill>
                <a:srgbClr val="C44F21"/>
              </a:solidFill>
            </a:endParaRPr>
          </a:p>
          <a:p>
            <a:endParaRPr lang="en-US" sz="4400" b="1" dirty="0">
              <a:solidFill>
                <a:srgbClr val="C44F21"/>
              </a:solidFill>
            </a:endParaRPr>
          </a:p>
          <a:p>
            <a:endParaRPr lang="en-US" sz="4400" b="1" dirty="0">
              <a:solidFill>
                <a:srgbClr val="C44F21"/>
              </a:solidFill>
            </a:endParaRPr>
          </a:p>
        </p:txBody>
      </p:sp>
      <p:sp>
        <p:nvSpPr>
          <p:cNvPr id="3" name="TextBox 2"/>
          <p:cNvSpPr txBox="1"/>
          <p:nvPr/>
        </p:nvSpPr>
        <p:spPr>
          <a:xfrm>
            <a:off x="4900248" y="1758462"/>
            <a:ext cx="7291752" cy="2308324"/>
          </a:xfrm>
          <a:prstGeom prst="rect">
            <a:avLst/>
          </a:prstGeom>
          <a:noFill/>
        </p:spPr>
        <p:txBody>
          <a:bodyPr wrap="square" rtlCol="0">
            <a:spAutoFit/>
          </a:bodyPr>
          <a:lstStyle/>
          <a:p>
            <a:r>
              <a:rPr lang="en-US" b="1" dirty="0" smtClean="0"/>
              <a:t>This is the reason why Serbians wanted to extend through the Balkans</a:t>
            </a:r>
          </a:p>
          <a:p>
            <a:endParaRPr lang="en-US" b="1" dirty="0"/>
          </a:p>
          <a:p>
            <a:endParaRPr lang="en-US" b="1" dirty="0" smtClean="0"/>
          </a:p>
          <a:p>
            <a:r>
              <a:rPr lang="en-US" b="1" dirty="0" smtClean="0"/>
              <a:t>Austria – Hungary doesn’t want them to because they control some of those states</a:t>
            </a:r>
          </a:p>
          <a:p>
            <a:endParaRPr lang="en-US" b="1" dirty="0"/>
          </a:p>
          <a:p>
            <a:endParaRPr lang="en-US" b="1" dirty="0" smtClean="0"/>
          </a:p>
          <a:p>
            <a:r>
              <a:rPr lang="en-US" b="1" dirty="0" smtClean="0"/>
              <a:t>Russia does support Serbia however because they’re also Slavic</a:t>
            </a:r>
            <a:endParaRPr lang="en-US" b="1" dirty="0"/>
          </a:p>
        </p:txBody>
      </p:sp>
      <p:sp>
        <p:nvSpPr>
          <p:cNvPr id="4" name="TextBox 3"/>
          <p:cNvSpPr txBox="1"/>
          <p:nvPr/>
        </p:nvSpPr>
        <p:spPr>
          <a:xfrm>
            <a:off x="351692" y="5458265"/>
            <a:ext cx="8646534" cy="1015663"/>
          </a:xfrm>
          <a:prstGeom prst="rect">
            <a:avLst/>
          </a:prstGeom>
          <a:noFill/>
        </p:spPr>
        <p:txBody>
          <a:bodyPr wrap="none" rtlCol="0">
            <a:spAutoFit/>
          </a:bodyPr>
          <a:lstStyle/>
          <a:p>
            <a:r>
              <a:rPr lang="en-US" sz="2000" b="1" dirty="0" smtClean="0"/>
              <a:t>In 1908 A – H took over Bosnia and Herzegovina (Both areas were largely Slavic)</a:t>
            </a:r>
          </a:p>
          <a:p>
            <a:endParaRPr lang="en-US" sz="2000" b="1" dirty="0"/>
          </a:p>
          <a:p>
            <a:r>
              <a:rPr lang="en-US" sz="2000" b="1" dirty="0" smtClean="0"/>
              <a:t>Serbia vowed to take them back, Austria – Hungary vowed to crush Serbia</a:t>
            </a:r>
            <a:endParaRPr lang="en-US" sz="2000" b="1" dirty="0"/>
          </a:p>
        </p:txBody>
      </p:sp>
    </p:spTree>
    <p:extLst>
      <p:ext uri="{BB962C8B-B14F-4D97-AF65-F5344CB8AC3E}">
        <p14:creationId xmlns:p14="http://schemas.microsoft.com/office/powerpoint/2010/main" val="23805774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12191999" cy="1323439"/>
          </a:xfrm>
          <a:prstGeom prst="rect">
            <a:avLst/>
          </a:prstGeom>
          <a:noFill/>
        </p:spPr>
        <p:txBody>
          <a:bodyPr wrap="square" rtlCol="0">
            <a:spAutoFit/>
          </a:bodyPr>
          <a:lstStyle/>
          <a:p>
            <a:pPr algn="ctr"/>
            <a:r>
              <a:rPr lang="en-US" sz="8000" dirty="0" smtClean="0">
                <a:solidFill>
                  <a:srgbClr val="FF0000"/>
                </a:solidFill>
                <a:latin typeface="Mistral" panose="03090702030407020403" pitchFamily="66" charset="0"/>
              </a:rPr>
              <a:t>The Assassination at Sarajevo</a:t>
            </a:r>
            <a:endParaRPr lang="en-US" sz="8000" dirty="0">
              <a:solidFill>
                <a:srgbClr val="FF0000"/>
              </a:solidFill>
              <a:latin typeface="Mistral" panose="03090702030407020403" pitchFamily="66" charset="0"/>
            </a:endParaRPr>
          </a:p>
        </p:txBody>
      </p:sp>
      <p:sp>
        <p:nvSpPr>
          <p:cNvPr id="3" name="TextBox 2"/>
          <p:cNvSpPr txBox="1"/>
          <p:nvPr/>
        </p:nvSpPr>
        <p:spPr>
          <a:xfrm>
            <a:off x="360608" y="1672711"/>
            <a:ext cx="9447971" cy="369332"/>
          </a:xfrm>
          <a:prstGeom prst="rect">
            <a:avLst/>
          </a:prstGeom>
          <a:noFill/>
        </p:spPr>
        <p:txBody>
          <a:bodyPr wrap="none" rtlCol="0">
            <a:spAutoFit/>
          </a:bodyPr>
          <a:lstStyle/>
          <a:p>
            <a:r>
              <a:rPr lang="en-US" dirty="0" smtClean="0"/>
              <a:t>June 28 1914 – Archduke Franz Ferdinand and his wife Sophie make a state visit to Sarajevo, Bosnia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4201" y="2042043"/>
            <a:ext cx="5036224" cy="3840856"/>
          </a:xfrm>
          <a:prstGeom prst="rect">
            <a:avLst/>
          </a:prstGeom>
        </p:spPr>
      </p:pic>
      <p:sp>
        <p:nvSpPr>
          <p:cNvPr id="5" name="TextBox 4"/>
          <p:cNvSpPr txBox="1"/>
          <p:nvPr/>
        </p:nvSpPr>
        <p:spPr>
          <a:xfrm>
            <a:off x="91595" y="5882899"/>
            <a:ext cx="12100405" cy="646331"/>
          </a:xfrm>
          <a:prstGeom prst="rect">
            <a:avLst/>
          </a:prstGeom>
          <a:noFill/>
        </p:spPr>
        <p:txBody>
          <a:bodyPr wrap="square" rtlCol="0">
            <a:spAutoFit/>
          </a:bodyPr>
          <a:lstStyle/>
          <a:p>
            <a:r>
              <a:rPr lang="en-US" dirty="0" smtClean="0"/>
              <a:t>Unfortunately this had traditionally been Bosnia’s Independence Day.  Serbia was angry that Austria-Hungary had taken Bosnia away from them</a:t>
            </a:r>
            <a:endParaRPr lang="en-US" dirty="0"/>
          </a:p>
        </p:txBody>
      </p:sp>
    </p:spTree>
    <p:extLst>
      <p:ext uri="{BB962C8B-B14F-4D97-AF65-F5344CB8AC3E}">
        <p14:creationId xmlns:p14="http://schemas.microsoft.com/office/powerpoint/2010/main" val="4225561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6670" y="1098997"/>
            <a:ext cx="7815330" cy="5181600"/>
          </a:xfrm>
          <a:prstGeom prst="rect">
            <a:avLst/>
          </a:prstGeom>
        </p:spPr>
      </p:pic>
      <p:sp>
        <p:nvSpPr>
          <p:cNvPr id="2" name="TextBox 1"/>
          <p:cNvSpPr txBox="1"/>
          <p:nvPr/>
        </p:nvSpPr>
        <p:spPr>
          <a:xfrm>
            <a:off x="167425" y="296214"/>
            <a:ext cx="12024575" cy="646331"/>
          </a:xfrm>
          <a:prstGeom prst="rect">
            <a:avLst/>
          </a:prstGeom>
          <a:noFill/>
        </p:spPr>
        <p:txBody>
          <a:bodyPr wrap="square" rtlCol="0">
            <a:spAutoFit/>
          </a:bodyPr>
          <a:lstStyle/>
          <a:p>
            <a:r>
              <a:rPr lang="en-US" dirty="0" smtClean="0"/>
              <a:t>As the motorcade travelled along a well published route, a hand grenade was thrown by a man named  </a:t>
            </a:r>
            <a:r>
              <a:rPr lang="en-US" dirty="0" err="1" smtClean="0"/>
              <a:t>Nedeljko</a:t>
            </a:r>
            <a:r>
              <a:rPr lang="en-US" dirty="0" smtClean="0"/>
              <a:t> </a:t>
            </a:r>
            <a:r>
              <a:rPr lang="en-US" dirty="0" err="1" smtClean="0"/>
              <a:t>Cabrinovic</a:t>
            </a:r>
            <a:r>
              <a:rPr lang="en-US" dirty="0" smtClean="0"/>
              <a:t>.  It bounced of the door and injured a bodyguard</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424" y="1098997"/>
            <a:ext cx="5842000" cy="3810000"/>
          </a:xfrm>
          <a:prstGeom prst="rect">
            <a:avLst/>
          </a:prstGeom>
        </p:spPr>
      </p:pic>
    </p:spTree>
    <p:extLst>
      <p:ext uri="{BB962C8B-B14F-4D97-AF65-F5344CB8AC3E}">
        <p14:creationId xmlns:p14="http://schemas.microsoft.com/office/powerpoint/2010/main" val="2937603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141" y="0"/>
            <a:ext cx="4034728" cy="403472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098" y="2188751"/>
            <a:ext cx="4373719" cy="3103930"/>
          </a:xfrm>
          <a:prstGeom prst="rect">
            <a:avLst/>
          </a:prstGeom>
        </p:spPr>
      </p:pic>
      <p:sp>
        <p:nvSpPr>
          <p:cNvPr id="2" name="TextBox 1"/>
          <p:cNvSpPr txBox="1"/>
          <p:nvPr/>
        </p:nvSpPr>
        <p:spPr>
          <a:xfrm>
            <a:off x="309094" y="167425"/>
            <a:ext cx="6465192" cy="5632311"/>
          </a:xfrm>
          <a:prstGeom prst="rect">
            <a:avLst/>
          </a:prstGeom>
          <a:noFill/>
        </p:spPr>
        <p:txBody>
          <a:bodyPr wrap="square" rtlCol="0">
            <a:spAutoFit/>
          </a:bodyPr>
          <a:lstStyle/>
          <a:p>
            <a:r>
              <a:rPr lang="en-US" b="1" dirty="0" smtClean="0">
                <a:solidFill>
                  <a:srgbClr val="FF0000"/>
                </a:solidFill>
              </a:rPr>
              <a:t>At this point, the security guards should have gotten the royal family out of there. Instead Franz-Ferdinand decided he wanted to visit the injured bodyguard then continue on with his trip.  AND THEY LET HIM!!!</a:t>
            </a:r>
          </a:p>
          <a:p>
            <a:endParaRPr lang="en-US" dirty="0"/>
          </a:p>
          <a:p>
            <a:r>
              <a:rPr lang="en-US" dirty="0" smtClean="0"/>
              <a:t>As the car continued down the same (!) route it reached a sharp turn and it was too large to make the turn without backing up.</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a:p>
            <a:endParaRPr lang="en-US" dirty="0" smtClean="0"/>
          </a:p>
          <a:p>
            <a:r>
              <a:rPr lang="en-US" dirty="0" smtClean="0"/>
              <a:t>When the car backed up it stopped right in front of Gavrilo Princip, a 19 year-old member of the Black Hand (Freedom Fighters?  Terrorists?  Depends on who you ask)</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4286" y="3788211"/>
            <a:ext cx="2176531" cy="3069789"/>
          </a:xfrm>
          <a:prstGeom prst="rect">
            <a:avLst/>
          </a:prstGeom>
        </p:spPr>
      </p:pic>
      <p:sp>
        <p:nvSpPr>
          <p:cNvPr id="6" name="TextBox 5"/>
          <p:cNvSpPr txBox="1"/>
          <p:nvPr/>
        </p:nvSpPr>
        <p:spPr>
          <a:xfrm>
            <a:off x="8901529" y="4034728"/>
            <a:ext cx="3141629" cy="369332"/>
          </a:xfrm>
          <a:prstGeom prst="rect">
            <a:avLst/>
          </a:prstGeom>
          <a:noFill/>
        </p:spPr>
        <p:txBody>
          <a:bodyPr wrap="none" rtlCol="0">
            <a:spAutoFit/>
          </a:bodyPr>
          <a:lstStyle/>
          <a:p>
            <a:r>
              <a:rPr lang="en-US" dirty="0" smtClean="0"/>
              <a:t>Their motto was Unity or Death</a:t>
            </a:r>
            <a:endParaRPr lang="en-US" dirty="0"/>
          </a:p>
        </p:txBody>
      </p:sp>
    </p:spTree>
    <p:extLst>
      <p:ext uri="{BB962C8B-B14F-4D97-AF65-F5344CB8AC3E}">
        <p14:creationId xmlns:p14="http://schemas.microsoft.com/office/powerpoint/2010/main" val="3156004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215991"/>
          </a:xfrm>
          <a:prstGeom prst="rect">
            <a:avLst/>
          </a:prstGeom>
          <a:noFill/>
        </p:spPr>
        <p:txBody>
          <a:bodyPr wrap="square" rtlCol="0">
            <a:spAutoFit/>
          </a:bodyPr>
          <a:lstStyle/>
          <a:p>
            <a:r>
              <a:rPr lang="en-US" sz="2400" dirty="0" smtClean="0">
                <a:latin typeface="AR BLANCA" panose="02000000000000000000" pitchFamily="2" charset="0"/>
              </a:rPr>
              <a:t>Princip shot the Archduke and his wife point blank, killing both of them</a:t>
            </a:r>
          </a:p>
          <a:p>
            <a:endParaRPr lang="en-US" sz="2400" dirty="0">
              <a:latin typeface="AR BLANCA" panose="02000000000000000000" pitchFamily="2" charset="0"/>
            </a:endParaRPr>
          </a:p>
          <a:p>
            <a:endParaRPr lang="en-US" sz="2400" dirty="0" smtClean="0">
              <a:latin typeface="AR BLANCA" panose="02000000000000000000" pitchFamily="2" charset="0"/>
            </a:endParaRPr>
          </a:p>
          <a:p>
            <a:r>
              <a:rPr lang="en-US" sz="2400" dirty="0" smtClean="0">
                <a:latin typeface="AR BLANCA" panose="02000000000000000000" pitchFamily="2" charset="0"/>
              </a:rPr>
              <a:t>The Archduke’s last words were </a:t>
            </a:r>
            <a:r>
              <a:rPr lang="en-US" sz="2400" b="1" dirty="0" smtClean="0">
                <a:solidFill>
                  <a:srgbClr val="FF0000"/>
                </a:solidFill>
                <a:latin typeface="AR BLANCA" panose="02000000000000000000" pitchFamily="2" charset="0"/>
              </a:rPr>
              <a:t>“Sophie, Sophie! Don’t die! Stay alive for the children!”</a:t>
            </a:r>
          </a:p>
          <a:p>
            <a:endParaRPr lang="en-US" sz="2400" b="1" dirty="0">
              <a:solidFill>
                <a:srgbClr val="FF0000"/>
              </a:solidFill>
              <a:latin typeface="AR BLANCA" panose="02000000000000000000" pitchFamily="2" charset="0"/>
            </a:endParaRPr>
          </a:p>
          <a:p>
            <a:endParaRPr lang="en-US" b="1" dirty="0">
              <a:solidFill>
                <a:srgbClr val="FF0000"/>
              </a:solidFill>
              <a:latin typeface="AR BLANCA" panose="02000000000000000000"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2890" y="1559134"/>
            <a:ext cx="7122017" cy="5298866"/>
          </a:xfrm>
          <a:prstGeom prst="rect">
            <a:avLst/>
          </a:prstGeom>
        </p:spPr>
      </p:pic>
    </p:spTree>
    <p:extLst>
      <p:ext uri="{BB962C8B-B14F-4D97-AF65-F5344CB8AC3E}">
        <p14:creationId xmlns:p14="http://schemas.microsoft.com/office/powerpoint/2010/main" val="996268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9291" y="3721328"/>
            <a:ext cx="4861842" cy="3136672"/>
          </a:xfrm>
          <a:prstGeom prst="rect">
            <a:avLst/>
          </a:prstGeom>
        </p:spPr>
      </p:pic>
      <p:sp>
        <p:nvSpPr>
          <p:cNvPr id="2" name="TextBox 1"/>
          <p:cNvSpPr txBox="1"/>
          <p:nvPr/>
        </p:nvSpPr>
        <p:spPr>
          <a:xfrm>
            <a:off x="193183" y="117693"/>
            <a:ext cx="7623241" cy="6740307"/>
          </a:xfrm>
          <a:prstGeom prst="rect">
            <a:avLst/>
          </a:prstGeom>
          <a:noFill/>
        </p:spPr>
        <p:txBody>
          <a:bodyPr wrap="square" rtlCol="0">
            <a:spAutoFit/>
          </a:bodyPr>
          <a:lstStyle/>
          <a:p>
            <a:r>
              <a:rPr lang="en-US" dirty="0" err="1" smtClean="0"/>
              <a:t>Pricip</a:t>
            </a:r>
            <a:r>
              <a:rPr lang="en-US" dirty="0" smtClean="0"/>
              <a:t> was a Serbian so Austria-Hungary blamed Serbia for the murders.</a:t>
            </a:r>
          </a:p>
          <a:p>
            <a:endParaRPr lang="en-US" dirty="0"/>
          </a:p>
          <a:p>
            <a:endParaRPr lang="en-US" dirty="0" smtClean="0"/>
          </a:p>
          <a:p>
            <a:endParaRPr lang="en-US" dirty="0" smtClean="0"/>
          </a:p>
          <a:p>
            <a:endParaRPr lang="en-US" dirty="0"/>
          </a:p>
          <a:p>
            <a:r>
              <a:rPr lang="en-US" dirty="0" smtClean="0"/>
              <a:t>They issued an </a:t>
            </a:r>
            <a:r>
              <a:rPr lang="en-US" b="1" dirty="0" smtClean="0">
                <a:solidFill>
                  <a:srgbClr val="FF0000"/>
                </a:solidFill>
              </a:rPr>
              <a:t>ultimatum</a:t>
            </a:r>
            <a:r>
              <a:rPr lang="en-US" dirty="0" smtClean="0"/>
              <a:t> that said that Serbia had to allow Austrian investigators into the country to investigate the murders.</a:t>
            </a:r>
          </a:p>
          <a:p>
            <a:endParaRPr lang="en-US" dirty="0" smtClean="0"/>
          </a:p>
          <a:p>
            <a:r>
              <a:rPr lang="en-US" dirty="0" smtClean="0"/>
              <a:t>                                                       </a:t>
            </a:r>
            <a:r>
              <a:rPr lang="en-US" b="1" dirty="0" smtClean="0">
                <a:solidFill>
                  <a:srgbClr val="FF0000"/>
                </a:solidFill>
              </a:rPr>
              <a:t>Do what we say or else!</a:t>
            </a:r>
            <a:endParaRPr lang="en-US" b="1" dirty="0">
              <a:solidFill>
                <a:srgbClr val="FF0000"/>
              </a:solidFill>
            </a:endParaRPr>
          </a:p>
          <a:p>
            <a:endParaRPr lang="en-US" dirty="0" smtClean="0"/>
          </a:p>
          <a:p>
            <a:endParaRPr lang="en-US" dirty="0"/>
          </a:p>
          <a:p>
            <a:endParaRPr lang="en-US" dirty="0" smtClean="0"/>
          </a:p>
          <a:p>
            <a:r>
              <a:rPr lang="en-US" dirty="0" smtClean="0"/>
              <a:t>Serbia couldn’t agree without giving up their sovereignty to Austria – Hungary</a:t>
            </a:r>
          </a:p>
          <a:p>
            <a:endParaRPr lang="en-US" dirty="0" smtClean="0"/>
          </a:p>
          <a:p>
            <a:endParaRPr lang="en-US" dirty="0"/>
          </a:p>
          <a:p>
            <a:endParaRPr lang="en-US" dirty="0" smtClean="0"/>
          </a:p>
          <a:p>
            <a:endParaRPr lang="en-US" dirty="0"/>
          </a:p>
          <a:p>
            <a:r>
              <a:rPr lang="en-US" dirty="0" smtClean="0"/>
              <a:t>BUT they couldn’t say no without going to war.</a:t>
            </a:r>
          </a:p>
          <a:p>
            <a:endParaRPr lang="en-US" dirty="0" smtClean="0"/>
          </a:p>
          <a:p>
            <a:endParaRPr lang="en-US" dirty="0"/>
          </a:p>
          <a:p>
            <a:endParaRPr lang="en-US" dirty="0"/>
          </a:p>
          <a:p>
            <a:endParaRPr lang="en-US" dirty="0" smtClean="0"/>
          </a:p>
          <a:p>
            <a:r>
              <a:rPr lang="en-US" dirty="0" smtClean="0"/>
              <a:t>Serbia agreed to most of the terms of the ultimatum and offered to have an international council determine what should be done</a:t>
            </a:r>
            <a:endParaRPr lang="en-US" dirty="0"/>
          </a:p>
        </p:txBody>
      </p:sp>
      <p:cxnSp>
        <p:nvCxnSpPr>
          <p:cNvPr id="4" name="Elbow Connector 3"/>
          <p:cNvCxnSpPr/>
          <p:nvPr/>
        </p:nvCxnSpPr>
        <p:spPr>
          <a:xfrm>
            <a:off x="2318197" y="2150772"/>
            <a:ext cx="811369" cy="334851"/>
          </a:xfrm>
          <a:prstGeom prst="bentConnector3">
            <a:avLst/>
          </a:prstGeom>
          <a:ln>
            <a:solidFill>
              <a:srgbClr val="FF0000"/>
            </a:solidFill>
            <a:tailEnd type="triangle"/>
          </a:ln>
          <a:effectLst>
            <a:glow rad="228600">
              <a:schemeClr val="accent2">
                <a:satMod val="175000"/>
                <a:alpha val="40000"/>
              </a:schemeClr>
            </a:glow>
          </a:effectLst>
        </p:spPr>
        <p:style>
          <a:lnRef idx="3">
            <a:schemeClr val="accent2"/>
          </a:lnRef>
          <a:fillRef idx="0">
            <a:schemeClr val="accent2"/>
          </a:fillRef>
          <a:effectRef idx="2">
            <a:schemeClr val="accent2"/>
          </a:effectRef>
          <a:fontRef idx="minor">
            <a:schemeClr val="tx1"/>
          </a:fontRef>
        </p:style>
      </p:cxn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6424" y="0"/>
            <a:ext cx="4375576" cy="292350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0378" y="0"/>
            <a:ext cx="2071622" cy="1378039"/>
          </a:xfrm>
          <a:prstGeom prst="rect">
            <a:avLst/>
          </a:prstGeom>
          <a:ln>
            <a:solidFill>
              <a:schemeClr val="tx1"/>
            </a:solidFill>
          </a:ln>
        </p:spPr>
      </p:pic>
    </p:spTree>
    <p:extLst>
      <p:ext uri="{BB962C8B-B14F-4D97-AF65-F5344CB8AC3E}">
        <p14:creationId xmlns:p14="http://schemas.microsoft.com/office/powerpoint/2010/main" val="397719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031147" y="0"/>
            <a:ext cx="3882794" cy="923330"/>
          </a:xfrm>
          <a:prstGeom prst="rect">
            <a:avLst/>
          </a:prstGeom>
          <a:noFill/>
        </p:spPr>
        <p:txBody>
          <a:bodyPr wrap="none" lIns="91440" tIns="45720" rIns="91440" bIns="45720">
            <a:spAutoFit/>
          </a:bodyPr>
          <a:lstStyle/>
          <a:p>
            <a:pPr algn="ctr"/>
            <a:r>
              <a:rPr lang="en-US" sz="5400" b="1" cap="none" spc="0" dirty="0" smtClean="0">
                <a:ln w="12700">
                  <a:solidFill>
                    <a:schemeClr val="tx2">
                      <a:lumMod val="75000"/>
                    </a:schemeClr>
                  </a:solidFill>
                  <a:prstDash val="solid"/>
                </a:ln>
                <a:solidFill>
                  <a:srgbClr val="FFC000"/>
                </a:solidFill>
                <a:effectLst>
                  <a:outerShdw dist="38100" dir="2640000" algn="bl" rotWithShape="0">
                    <a:schemeClr val="tx2">
                      <a:lumMod val="75000"/>
                    </a:schemeClr>
                  </a:outerShdw>
                </a:effectLst>
              </a:rPr>
              <a:t>July 28, 1914</a:t>
            </a:r>
            <a:endParaRPr lang="en-US" sz="5400" b="1" cap="none" spc="0" dirty="0">
              <a:ln w="12700">
                <a:solidFill>
                  <a:schemeClr val="tx2">
                    <a:lumMod val="75000"/>
                  </a:schemeClr>
                </a:solidFill>
                <a:prstDash val="solid"/>
              </a:ln>
              <a:solidFill>
                <a:srgbClr val="FFC000"/>
              </a:solidFill>
              <a:effectLst>
                <a:outerShdw dist="38100" dir="2640000" algn="bl" rotWithShape="0">
                  <a:schemeClr val="tx2">
                    <a:lumMod val="75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57671"/>
            <a:ext cx="2884868" cy="1923245"/>
          </a:xfrm>
          <a:prstGeom prst="rect">
            <a:avLst/>
          </a:prstGeom>
        </p:spPr>
      </p:pic>
      <p:sp>
        <p:nvSpPr>
          <p:cNvPr id="2" name="TextBox 1"/>
          <p:cNvSpPr txBox="1"/>
          <p:nvPr/>
        </p:nvSpPr>
        <p:spPr>
          <a:xfrm>
            <a:off x="0" y="230832"/>
            <a:ext cx="8246341" cy="461665"/>
          </a:xfrm>
          <a:prstGeom prst="rect">
            <a:avLst/>
          </a:prstGeom>
          <a:noFill/>
        </p:spPr>
        <p:txBody>
          <a:bodyPr wrap="square" rtlCol="0">
            <a:spAutoFit/>
          </a:bodyPr>
          <a:lstStyle/>
          <a:p>
            <a:r>
              <a:rPr lang="en-US" sz="2400" dirty="0" smtClean="0"/>
              <a:t>Austria – Hungary said </a:t>
            </a:r>
            <a:r>
              <a:rPr lang="en-US" sz="2400" b="1" dirty="0" smtClean="0">
                <a:solidFill>
                  <a:srgbClr val="FF0000"/>
                </a:solidFill>
              </a:rPr>
              <a:t>NO </a:t>
            </a:r>
            <a:r>
              <a:rPr lang="en-US" sz="2400" dirty="0" smtClean="0"/>
              <a:t>to these terms and declared war on </a:t>
            </a:r>
            <a:endParaRPr lang="en-US" sz="2400" b="1" dirty="0">
              <a:solidFill>
                <a:srgbClr val="FF0000"/>
              </a:solidFill>
            </a:endParaRPr>
          </a:p>
        </p:txBody>
      </p:sp>
      <p:sp>
        <p:nvSpPr>
          <p:cNvPr id="5" name="TextBox 4"/>
          <p:cNvSpPr txBox="1"/>
          <p:nvPr/>
        </p:nvSpPr>
        <p:spPr>
          <a:xfrm>
            <a:off x="0" y="3683358"/>
            <a:ext cx="8373511" cy="369332"/>
          </a:xfrm>
          <a:prstGeom prst="rect">
            <a:avLst/>
          </a:prstGeom>
          <a:noFill/>
        </p:spPr>
        <p:txBody>
          <a:bodyPr wrap="none" rtlCol="0">
            <a:spAutoFit/>
          </a:bodyPr>
          <a:lstStyle/>
          <a:p>
            <a:r>
              <a:rPr lang="en-US" dirty="0" smtClean="0"/>
              <a:t>Also on July 28</a:t>
            </a:r>
            <a:r>
              <a:rPr lang="en-US" baseline="30000" dirty="0" smtClean="0"/>
              <a:t>th</a:t>
            </a:r>
            <a:r>
              <a:rPr lang="en-US" dirty="0" smtClean="0"/>
              <a:t>, Russia started mobilizing its army because they were allies with Serbia</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1391" y="600607"/>
            <a:ext cx="2484323" cy="317464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298" y="4052690"/>
            <a:ext cx="4130491" cy="2443874"/>
          </a:xfrm>
          <a:prstGeom prst="rect">
            <a:avLst/>
          </a:prstGeom>
        </p:spPr>
      </p:pic>
    </p:spTree>
    <p:extLst>
      <p:ext uri="{BB962C8B-B14F-4D97-AF65-F5344CB8AC3E}">
        <p14:creationId xmlns:p14="http://schemas.microsoft.com/office/powerpoint/2010/main" val="2458673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2" t="997" r="212" b="-377"/>
          <a:stretch/>
        </p:blipFill>
        <p:spPr>
          <a:xfrm>
            <a:off x="6297972" y="1918952"/>
            <a:ext cx="6076950" cy="3398247"/>
          </a:xfrm>
          <a:prstGeom prst="rect">
            <a:avLst/>
          </a:prstGeom>
        </p:spPr>
      </p:pic>
      <p:sp>
        <p:nvSpPr>
          <p:cNvPr id="2" name="TextBox 1"/>
          <p:cNvSpPr txBox="1"/>
          <p:nvPr/>
        </p:nvSpPr>
        <p:spPr>
          <a:xfrm>
            <a:off x="270457" y="553792"/>
            <a:ext cx="11526591" cy="5909310"/>
          </a:xfrm>
          <a:prstGeom prst="rect">
            <a:avLst/>
          </a:prstGeom>
          <a:noFill/>
        </p:spPr>
        <p:txBody>
          <a:bodyPr wrap="square" rtlCol="0">
            <a:spAutoFit/>
          </a:bodyPr>
          <a:lstStyle/>
          <a:p>
            <a:r>
              <a:rPr lang="en-US" dirty="0" smtClean="0"/>
              <a:t>Everyone urged Austria-Hungary to negotiate but they wouldn’t.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Then Kaiser Wilhelm                                                   gave Austria-Hungary “Blank Check”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support for whatever they decided to do</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2213" y="1562872"/>
            <a:ext cx="2290091" cy="3306549"/>
          </a:xfrm>
          <a:prstGeom prst="rect">
            <a:avLst/>
          </a:prstGeom>
        </p:spPr>
      </p:pic>
    </p:spTree>
    <p:extLst>
      <p:ext uri="{BB962C8B-B14F-4D97-AF65-F5344CB8AC3E}">
        <p14:creationId xmlns:p14="http://schemas.microsoft.com/office/powerpoint/2010/main" val="217267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86654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rgbClr val="FF0000"/>
                </a:solidFill>
                <a:effectLst/>
              </a:rPr>
              <a:t>World War I Begins:</a:t>
            </a:r>
            <a:endParaRPr lang="en-US" sz="5400" b="1" cap="none" spc="0" dirty="0">
              <a:ln/>
              <a:solidFill>
                <a:srgbClr val="FF0000"/>
              </a:solidFill>
              <a:effectLst/>
            </a:endParaRPr>
          </a:p>
        </p:txBody>
      </p:sp>
      <p:sp>
        <p:nvSpPr>
          <p:cNvPr id="3" name="TextBox 2"/>
          <p:cNvSpPr txBox="1"/>
          <p:nvPr/>
        </p:nvSpPr>
        <p:spPr>
          <a:xfrm>
            <a:off x="2464620" y="1033355"/>
            <a:ext cx="2968633" cy="523220"/>
          </a:xfrm>
          <a:prstGeom prst="rect">
            <a:avLst/>
          </a:prstGeom>
          <a:noFill/>
        </p:spPr>
        <p:txBody>
          <a:bodyPr wrap="none" rtlCol="0">
            <a:spAutoFit/>
          </a:bodyPr>
          <a:lstStyle/>
          <a:p>
            <a:r>
              <a:rPr lang="en-US" sz="2800" b="1" dirty="0" smtClean="0">
                <a:solidFill>
                  <a:srgbClr val="FF0000"/>
                </a:solidFill>
              </a:rPr>
              <a:t>A Timeline to War:</a:t>
            </a:r>
          </a:p>
        </p:txBody>
      </p:sp>
      <p:sp>
        <p:nvSpPr>
          <p:cNvPr id="4" name="TextBox 3"/>
          <p:cNvSpPr txBox="1"/>
          <p:nvPr/>
        </p:nvSpPr>
        <p:spPr>
          <a:xfrm>
            <a:off x="245224" y="1857134"/>
            <a:ext cx="6880858" cy="4893647"/>
          </a:xfrm>
          <a:prstGeom prst="rect">
            <a:avLst/>
          </a:prstGeom>
          <a:noFill/>
        </p:spPr>
        <p:txBody>
          <a:bodyPr wrap="none" rtlCol="0">
            <a:spAutoFit/>
          </a:bodyPr>
          <a:lstStyle/>
          <a:p>
            <a:pPr marL="285750" indent="-285750">
              <a:buFont typeface="Arial" panose="020B0604020202020204" pitchFamily="34" charset="0"/>
              <a:buChar char="•"/>
            </a:pPr>
            <a:r>
              <a:rPr lang="en-US" sz="2400" b="1" dirty="0" smtClean="0">
                <a:solidFill>
                  <a:srgbClr val="C00000"/>
                </a:solidFill>
              </a:rPr>
              <a:t>July 28</a:t>
            </a:r>
            <a:r>
              <a:rPr lang="en-US" sz="2400" b="1" baseline="30000" dirty="0" smtClean="0">
                <a:solidFill>
                  <a:srgbClr val="C00000"/>
                </a:solidFill>
              </a:rPr>
              <a:t>th</a:t>
            </a:r>
            <a:r>
              <a:rPr lang="en-US" sz="2400" b="1" dirty="0" smtClean="0">
                <a:solidFill>
                  <a:srgbClr val="C00000"/>
                </a:solidFill>
              </a:rPr>
              <a:t>: </a:t>
            </a:r>
            <a:r>
              <a:rPr lang="en-US" sz="2400" b="1" dirty="0" smtClean="0"/>
              <a:t>Austria Hungary declares </a:t>
            </a:r>
            <a:r>
              <a:rPr lang="en-US" sz="2400" b="1" dirty="0"/>
              <a:t>w</a:t>
            </a:r>
            <a:r>
              <a:rPr lang="en-US" sz="2400" b="1" dirty="0" smtClean="0"/>
              <a:t>ar on Serbia</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rgbClr val="C00000"/>
                </a:solidFill>
              </a:rPr>
              <a:t>July 28</a:t>
            </a:r>
            <a:r>
              <a:rPr lang="en-US" sz="2400" b="1" baseline="30000" dirty="0" smtClean="0">
                <a:solidFill>
                  <a:srgbClr val="C00000"/>
                </a:solidFill>
              </a:rPr>
              <a:t>th</a:t>
            </a:r>
            <a:r>
              <a:rPr lang="en-US" sz="2400" b="1" dirty="0" smtClean="0">
                <a:solidFill>
                  <a:srgbClr val="C00000"/>
                </a:solidFill>
              </a:rPr>
              <a:t>: </a:t>
            </a:r>
            <a:r>
              <a:rPr lang="en-US" sz="2400" b="1" dirty="0" smtClean="0"/>
              <a:t>Russia begins to mobilize their troops</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rgbClr val="FFC000"/>
                </a:solidFill>
              </a:rPr>
              <a:t>August 1</a:t>
            </a:r>
            <a:r>
              <a:rPr lang="en-US" sz="2400" b="1" baseline="30000" dirty="0" smtClean="0">
                <a:solidFill>
                  <a:srgbClr val="FFC000"/>
                </a:solidFill>
              </a:rPr>
              <a:t>st</a:t>
            </a:r>
            <a:r>
              <a:rPr lang="en-US" sz="2400" b="1" dirty="0" smtClean="0">
                <a:solidFill>
                  <a:srgbClr val="FFC000"/>
                </a:solidFill>
              </a:rPr>
              <a:t>: </a:t>
            </a:r>
            <a:r>
              <a:rPr lang="en-US" sz="2400" b="1" dirty="0" smtClean="0"/>
              <a:t>Germany declares war on Russia</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chemeClr val="accent4">
                    <a:lumMod val="75000"/>
                  </a:schemeClr>
                </a:solidFill>
              </a:rPr>
              <a:t>August 3</a:t>
            </a:r>
            <a:r>
              <a:rPr lang="en-US" sz="2400" b="1" baseline="30000" dirty="0" smtClean="0">
                <a:solidFill>
                  <a:schemeClr val="accent4">
                    <a:lumMod val="75000"/>
                  </a:schemeClr>
                </a:solidFill>
              </a:rPr>
              <a:t>rd</a:t>
            </a:r>
            <a:r>
              <a:rPr lang="en-US" sz="2400" b="1" dirty="0" smtClean="0"/>
              <a:t>: Germany declares war on France</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chemeClr val="accent2">
                    <a:lumMod val="75000"/>
                  </a:schemeClr>
                </a:solidFill>
              </a:rPr>
              <a:t>August 5</a:t>
            </a:r>
            <a:r>
              <a:rPr lang="en-US" sz="2400" b="1" baseline="30000" dirty="0" smtClean="0">
                <a:solidFill>
                  <a:schemeClr val="accent2">
                    <a:lumMod val="75000"/>
                  </a:schemeClr>
                </a:solidFill>
              </a:rPr>
              <a:t>th</a:t>
            </a:r>
            <a:r>
              <a:rPr lang="en-US" sz="2400" b="1" dirty="0" smtClean="0">
                <a:solidFill>
                  <a:schemeClr val="accent2">
                    <a:lumMod val="75000"/>
                  </a:schemeClr>
                </a:solidFill>
              </a:rPr>
              <a:t>: </a:t>
            </a:r>
            <a:r>
              <a:rPr lang="en-US" sz="2400" b="1" dirty="0" smtClean="0"/>
              <a:t>Great Britain declares war on Germany</a:t>
            </a:r>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194" y="0"/>
            <a:ext cx="5334000" cy="5038725"/>
          </a:xfrm>
          <a:prstGeom prst="rect">
            <a:avLst/>
          </a:prstGeom>
        </p:spPr>
      </p:pic>
    </p:spTree>
    <p:extLst>
      <p:ext uri="{BB962C8B-B14F-4D97-AF65-F5344CB8AC3E}">
        <p14:creationId xmlns:p14="http://schemas.microsoft.com/office/powerpoint/2010/main" val="3731800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34000" cy="5038725"/>
          </a:xfrm>
          <a:prstGeom prst="rect">
            <a:avLst/>
          </a:prstGeom>
        </p:spPr>
      </p:pic>
      <p:sp>
        <p:nvSpPr>
          <p:cNvPr id="3" name="TextBox 2"/>
          <p:cNvSpPr txBox="1"/>
          <p:nvPr/>
        </p:nvSpPr>
        <p:spPr>
          <a:xfrm>
            <a:off x="5570806" y="365760"/>
            <a:ext cx="6621194" cy="5201424"/>
          </a:xfrm>
          <a:prstGeom prst="rect">
            <a:avLst/>
          </a:prstGeom>
          <a:noFill/>
        </p:spPr>
        <p:txBody>
          <a:bodyPr wrap="square" rtlCol="0">
            <a:spAutoFit/>
          </a:bodyPr>
          <a:lstStyle/>
          <a:p>
            <a:r>
              <a:rPr lang="en-US" sz="28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Europe is divided into two warring powers:</a:t>
            </a:r>
          </a:p>
          <a:p>
            <a:endParaRPr lang="en-US" dirty="0" smtClean="0"/>
          </a:p>
          <a:p>
            <a:endParaRPr lang="en-US" dirty="0"/>
          </a:p>
          <a:p>
            <a:endParaRPr lang="en-US" dirty="0" smtClean="0"/>
          </a:p>
          <a:p>
            <a:endParaRPr lang="en-US" dirty="0"/>
          </a:p>
          <a:p>
            <a:r>
              <a:rPr lang="en-US" sz="3200" b="1" dirty="0" smtClean="0">
                <a:ln w="6600">
                  <a:solidFill>
                    <a:schemeClr val="tx1"/>
                  </a:solidFill>
                  <a:prstDash val="solid"/>
                </a:ln>
                <a:solidFill>
                  <a:srgbClr val="FFFFFF"/>
                </a:solidFill>
                <a:effectLst>
                  <a:outerShdw dist="38100" dir="2700000" algn="tl" rotWithShape="0">
                    <a:schemeClr val="accent2"/>
                  </a:outerShdw>
                  <a:reflection blurRad="6350" stA="55000" endA="300" endPos="45500" dir="5400000" sy="-100000" algn="bl" rotWithShape="0"/>
                </a:effectLst>
              </a:rPr>
              <a:t>The Central Powers: </a:t>
            </a:r>
            <a:r>
              <a:rPr lang="en-US" sz="3200" b="1" dirty="0" smtClean="0">
                <a:ln w="6600">
                  <a:solidFill>
                    <a:schemeClr val="accent2"/>
                  </a:solidFill>
                  <a:prstDash val="solid"/>
                </a:ln>
                <a:solidFill>
                  <a:srgbClr val="FFFFFF"/>
                </a:solidFill>
                <a:effectLst>
                  <a:outerShdw dist="38100" dir="2700000" algn="tl" rotWithShape="0">
                    <a:schemeClr val="accent2"/>
                  </a:outerShdw>
                </a:effectLst>
              </a:rPr>
              <a:t>Germany, Austria-Hungary, Bulgaria, and the Ottoman Empire</a:t>
            </a:r>
          </a:p>
          <a:p>
            <a:endParaRPr lang="en-US" dirty="0"/>
          </a:p>
          <a:p>
            <a:endParaRPr lang="en-US" dirty="0" smtClean="0"/>
          </a:p>
          <a:p>
            <a:endParaRPr lang="en-US" dirty="0" smtClean="0"/>
          </a:p>
          <a:p>
            <a:endParaRPr lang="en-US" dirty="0"/>
          </a:p>
          <a:p>
            <a:r>
              <a:rPr lang="en-US" sz="3200" b="1" dirty="0" smtClean="0">
                <a:ln w="10160">
                  <a:solidFill>
                    <a:srgbClr val="C00000"/>
                  </a:solidFill>
                  <a:prstDash val="solid"/>
                </a:ln>
                <a:solidFill>
                  <a:srgbClr val="FFFFFF"/>
                </a:solidFill>
                <a:effectLst>
                  <a:outerShdw blurRad="38100" dist="22860" dir="5400000" algn="tl" rotWithShape="0">
                    <a:srgbClr val="000000">
                      <a:alpha val="30000"/>
                    </a:srgbClr>
                  </a:outerShdw>
                  <a:reflection blurRad="6350" stA="55000" endA="300" endPos="45500" dir="5400000" sy="-100000" algn="bl" rotWithShape="0"/>
                </a:effectLst>
              </a:rPr>
              <a:t>The Allied Powers:  </a:t>
            </a:r>
            <a:r>
              <a:rPr lang="en-US" sz="32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Great Britain, France, Russia, Italy, and Japan</a:t>
            </a:r>
          </a:p>
        </p:txBody>
      </p:sp>
    </p:spTree>
    <p:extLst>
      <p:ext uri="{BB962C8B-B14F-4D97-AF65-F5344CB8AC3E}">
        <p14:creationId xmlns:p14="http://schemas.microsoft.com/office/powerpoint/2010/main" val="3723833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102311" cy="4687910"/>
          </a:xfrm>
          <a:prstGeom prst="rect">
            <a:avLst/>
          </a:prstGeom>
        </p:spPr>
      </p:pic>
      <p:sp>
        <p:nvSpPr>
          <p:cNvPr id="3" name="Rectangle 2"/>
          <p:cNvSpPr/>
          <p:nvPr/>
        </p:nvSpPr>
        <p:spPr>
          <a:xfrm>
            <a:off x="4983040" y="0"/>
            <a:ext cx="7089690"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Everyone thought that the war would end quickly</a:t>
            </a: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Instead it turned into a </a:t>
            </a:r>
            <a:r>
              <a:rPr lang="en-US" sz="5400" b="0" cap="none" spc="0" dirty="0" smtClean="0">
                <a:ln w="0"/>
                <a:solidFill>
                  <a:schemeClr val="accent1"/>
                </a:solidFill>
                <a:effectLst>
                  <a:outerShdw blurRad="38100" dist="19050" dir="2700000" algn="tl" rotWithShape="0">
                    <a:schemeClr val="dk1">
                      <a:alpha val="40000"/>
                    </a:schemeClr>
                  </a:outerShdw>
                </a:effectLst>
              </a:rPr>
              <a:t>stalemate</a:t>
            </a:r>
            <a:r>
              <a:rPr lang="en-US" sz="5400" b="0" cap="none" spc="0" dirty="0" smtClean="0">
                <a:ln w="0"/>
                <a:solidFill>
                  <a:schemeClr val="tx1"/>
                </a:solidFill>
                <a:effectLst>
                  <a:outerShdw blurRad="38100" dist="19050" dir="2700000" algn="tl" rotWithShape="0">
                    <a:schemeClr val="dk1">
                      <a:alpha val="40000"/>
                    </a:schemeClr>
                  </a:outerShdw>
                </a:effectLst>
              </a:rPr>
              <a:t> along an area in Northern France called the </a:t>
            </a:r>
            <a:r>
              <a:rPr lang="en-US" sz="5400" b="0" cap="none" spc="0" dirty="0" smtClean="0">
                <a:ln w="0"/>
                <a:solidFill>
                  <a:srgbClr val="FF0000"/>
                </a:solidFill>
                <a:effectLst>
                  <a:outerShdw blurRad="38100" dist="19050" dir="2700000" algn="tl" rotWithShape="0">
                    <a:schemeClr val="dk1">
                      <a:alpha val="40000"/>
                    </a:schemeClr>
                  </a:outerShdw>
                </a:effectLst>
              </a:rPr>
              <a:t>Western Front</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4" name="TextBox 3"/>
          <p:cNvSpPr txBox="1"/>
          <p:nvPr/>
        </p:nvSpPr>
        <p:spPr>
          <a:xfrm>
            <a:off x="0" y="5067777"/>
            <a:ext cx="4771005" cy="646331"/>
          </a:xfrm>
          <a:prstGeom prst="rect">
            <a:avLst/>
          </a:prstGeom>
          <a:noFill/>
        </p:spPr>
        <p:txBody>
          <a:bodyPr wrap="square" rtlCol="0">
            <a:spAutoFit/>
          </a:bodyPr>
          <a:lstStyle/>
          <a:p>
            <a:r>
              <a:rPr lang="en-US" dirty="0" smtClean="0"/>
              <a:t>A stalemate is a draw or a time when there is no winner</a:t>
            </a:r>
            <a:endParaRPr lang="en-US" dirty="0"/>
          </a:p>
        </p:txBody>
      </p:sp>
    </p:spTree>
    <p:extLst>
      <p:ext uri="{BB962C8B-B14F-4D97-AF65-F5344CB8AC3E}">
        <p14:creationId xmlns:p14="http://schemas.microsoft.com/office/powerpoint/2010/main" val="1867223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9726" y="295604"/>
            <a:ext cx="2053492" cy="2566865"/>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Schlieffen Plan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Rectangle 2"/>
          <p:cNvSpPr/>
          <p:nvPr/>
        </p:nvSpPr>
        <p:spPr>
          <a:xfrm>
            <a:off x="-1" y="1403578"/>
            <a:ext cx="9939727" cy="1077218"/>
          </a:xfrm>
          <a:prstGeom prst="rect">
            <a:avLst/>
          </a:prstGeom>
          <a:noFill/>
        </p:spPr>
        <p:txBody>
          <a:bodyPr wrap="square" lIns="91440" tIns="45720" rIns="91440" bIns="45720">
            <a:spAutoFit/>
          </a:bodyPr>
          <a:lstStyle/>
          <a:p>
            <a:r>
              <a:rPr lang="en-US" sz="32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Germany had developed a strategy named after General Alfred Graf von Schlieffen</a:t>
            </a:r>
            <a:endParaRPr lang="en-US" sz="3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 name="TextBox 4"/>
          <p:cNvSpPr txBox="1"/>
          <p:nvPr/>
        </p:nvSpPr>
        <p:spPr>
          <a:xfrm>
            <a:off x="86437" y="3047998"/>
            <a:ext cx="12105563" cy="3416320"/>
          </a:xfrm>
          <a:prstGeom prst="rect">
            <a:avLst/>
          </a:prstGeom>
          <a:noFill/>
        </p:spPr>
        <p:txBody>
          <a:bodyPr wrap="square" rtlCol="0">
            <a:spAutoFit/>
          </a:bodyPr>
          <a:lstStyle/>
          <a:p>
            <a:r>
              <a:rPr lang="en-US" dirty="0" smtClean="0"/>
              <a:t>This was a plan for Germany to be able to fight a successful 2 front war</a:t>
            </a:r>
          </a:p>
          <a:p>
            <a:endParaRPr lang="en-US" dirty="0"/>
          </a:p>
          <a:p>
            <a:r>
              <a:rPr lang="en-US" dirty="0" smtClean="0"/>
              <a:t>It called for attacking and defeating France then quickly marching east and attacking Russia</a:t>
            </a:r>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r>
              <a:rPr lang="en-US" dirty="0" smtClean="0"/>
              <a:t>This depended on speed, because of the size of the Russian war machine (ridiculously huge), it should take them a very long time to mobilize.  The Germans thought they would have time to implement the Schlieffen Plan</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3757" y="3628454"/>
            <a:ext cx="3008243" cy="2129519"/>
          </a:xfrm>
          <a:prstGeom prst="rect">
            <a:avLst/>
          </a:prstGeom>
        </p:spPr>
      </p:pic>
    </p:spTree>
    <p:extLst>
      <p:ext uri="{BB962C8B-B14F-4D97-AF65-F5344CB8AC3E}">
        <p14:creationId xmlns:p14="http://schemas.microsoft.com/office/powerpoint/2010/main" val="332057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0883"/>
            <a:ext cx="12192001"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September 1914: The Germans are just outside of Paris</a:t>
            </a: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                                    </a:t>
            </a:r>
          </a:p>
          <a:p>
            <a:r>
              <a:rPr lang="en-US" sz="5400" dirty="0">
                <a:ln w="0"/>
                <a:effectLst>
                  <a:outerShdw blurRad="38100" dist="19050" dir="2700000" algn="tl" rotWithShape="0">
                    <a:schemeClr val="dk1">
                      <a:alpha val="40000"/>
                    </a:schemeClr>
                  </a:outerShdw>
                </a:effectLst>
              </a:rPr>
              <a:t> </a:t>
            </a:r>
            <a:r>
              <a:rPr lang="en-US" sz="5400" dirty="0" smtClean="0">
                <a:ln w="0"/>
                <a:effectLst>
                  <a:outerShdw blurRad="38100" dist="19050" dir="2700000" algn="tl" rotWithShape="0">
                    <a:schemeClr val="dk1">
                      <a:alpha val="40000"/>
                    </a:schemeClr>
                  </a:outerShdw>
                </a:effectLst>
              </a:rPr>
              <a:t>                                  </a:t>
            </a:r>
          </a:p>
          <a:p>
            <a:endParaRPr lang="en-US" sz="5400" dirty="0">
              <a:ln w="0"/>
              <a:effectLst>
                <a:outerShdw blurRad="38100" dist="19050" dir="2700000" algn="tl" rotWithShape="0">
                  <a:schemeClr val="dk1">
                    <a:alpha val="40000"/>
                  </a:schemeClr>
                </a:outerShdw>
              </a:effectLst>
            </a:endParaRPr>
          </a:p>
          <a:p>
            <a:endParaRPr lang="en-US" sz="5400" dirty="0" smtClean="0">
              <a:ln w="0"/>
              <a:effectLst>
                <a:outerShdw blurRad="38100" dist="19050" dir="2700000" algn="tl" rotWithShape="0">
                  <a:schemeClr val="dk1">
                    <a:alpha val="40000"/>
                  </a:schemeClr>
                </a:outerShdw>
              </a:effectLst>
            </a:endParaRPr>
          </a:p>
          <a:p>
            <a:r>
              <a:rPr lang="en-US" sz="5400" dirty="0" smtClean="0">
                <a:ln w="0"/>
                <a:effectLst>
                  <a:outerShdw blurRad="38100" dist="19050" dir="2700000" algn="tl" rotWithShape="0">
                    <a:schemeClr val="dk1">
                      <a:alpha val="40000"/>
                    </a:schemeClr>
                  </a:outerShdw>
                </a:effectLst>
              </a:rPr>
              <a:t> </a:t>
            </a:r>
            <a:r>
              <a:rPr lang="en-US" sz="2400" dirty="0" smtClean="0">
                <a:ln w="0"/>
                <a:effectLst>
                  <a:outerShdw blurRad="38100" dist="19050" dir="2700000" algn="tl" rotWithShape="0">
                    <a:schemeClr val="dk1">
                      <a:alpha val="40000"/>
                    </a:schemeClr>
                  </a:outerShdw>
                </a:effectLst>
              </a:rPr>
              <a:t>If they can take the city, they will defeat the French</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3364" y="1033528"/>
            <a:ext cx="7052141" cy="5148331"/>
          </a:xfrm>
          <a:prstGeom prst="rect">
            <a:avLst/>
          </a:prstGeom>
        </p:spPr>
      </p:pic>
    </p:spTree>
    <p:extLst>
      <p:ext uri="{BB962C8B-B14F-4D97-AF65-F5344CB8AC3E}">
        <p14:creationId xmlns:p14="http://schemas.microsoft.com/office/powerpoint/2010/main" val="487850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bodyPr>
          <a:lstStyle/>
          <a:p>
            <a:pPr algn="ctr"/>
            <a:r>
              <a:rPr lang="en-US" sz="5400" b="1" cap="none" spc="50" dirty="0" smtClean="0">
                <a:ln w="0"/>
                <a:solidFill>
                  <a:schemeClr val="bg2"/>
                </a:solidFill>
                <a:effectLst>
                  <a:innerShdw blurRad="63500" dist="50800" dir="13500000">
                    <a:srgbClr val="000000">
                      <a:alpha val="50000"/>
                    </a:srgbClr>
                  </a:innerShdw>
                </a:effectLst>
              </a:rPr>
              <a:t>On September 5</a:t>
            </a:r>
            <a:r>
              <a:rPr lang="en-US" sz="5400" b="1" cap="none" spc="50" baseline="30000" dirty="0" smtClean="0">
                <a:ln w="0"/>
                <a:solidFill>
                  <a:schemeClr val="bg2"/>
                </a:solidFill>
                <a:effectLst>
                  <a:innerShdw blurRad="63500" dist="50800" dir="13500000">
                    <a:srgbClr val="000000">
                      <a:alpha val="50000"/>
                    </a:srgbClr>
                  </a:innerShdw>
                </a:effectLst>
              </a:rPr>
              <a:t>th</a:t>
            </a:r>
            <a:r>
              <a:rPr lang="en-US" sz="5400" b="1" cap="none" spc="50" dirty="0" smtClean="0">
                <a:ln w="0"/>
                <a:solidFill>
                  <a:schemeClr val="bg2"/>
                </a:solidFill>
                <a:effectLst>
                  <a:innerShdw blurRad="63500" dist="50800" dir="13500000">
                    <a:srgbClr val="000000">
                      <a:alpha val="50000"/>
                    </a:srgbClr>
                  </a:innerShdw>
                </a:effectLst>
              </a:rPr>
              <a:t> 1914 the Allies attack the Germans at the 1</a:t>
            </a:r>
            <a:r>
              <a:rPr lang="en-US" sz="5400" b="1" cap="none" spc="50" baseline="30000" dirty="0" smtClean="0">
                <a:ln w="0"/>
                <a:solidFill>
                  <a:schemeClr val="bg2"/>
                </a:solidFill>
                <a:effectLst>
                  <a:innerShdw blurRad="63500" dist="50800" dir="13500000">
                    <a:srgbClr val="000000">
                      <a:alpha val="50000"/>
                    </a:srgbClr>
                  </a:innerShdw>
                </a:effectLst>
              </a:rPr>
              <a:t>st</a:t>
            </a:r>
            <a:r>
              <a:rPr lang="en-US" sz="5400" b="1" cap="none" spc="50" dirty="0" smtClean="0">
                <a:ln w="0"/>
                <a:solidFill>
                  <a:schemeClr val="bg2"/>
                </a:solidFill>
                <a:effectLst>
                  <a:innerShdw blurRad="63500" dist="50800" dir="13500000">
                    <a:srgbClr val="000000">
                      <a:alpha val="50000"/>
                    </a:srgbClr>
                  </a:innerShdw>
                </a:effectLst>
              </a:rPr>
              <a:t> Battle of the Marne</a:t>
            </a:r>
            <a:endParaRPr lang="en-US" sz="5400" b="1" cap="none" spc="50" dirty="0">
              <a:ln w="0"/>
              <a:solidFill>
                <a:schemeClr val="bg2"/>
              </a:solidFill>
              <a:effectLst>
                <a:innerShdw blurRad="63500" dist="50800" dir="13500000">
                  <a:srgbClr val="000000">
                    <a:alpha val="50000"/>
                  </a:srgbClr>
                </a:inn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8436" y="2406286"/>
            <a:ext cx="7113563" cy="4451714"/>
          </a:xfrm>
          <a:prstGeom prst="rect">
            <a:avLst/>
          </a:prstGeom>
        </p:spPr>
      </p:pic>
      <p:sp>
        <p:nvSpPr>
          <p:cNvPr id="4" name="TextBox 3"/>
          <p:cNvSpPr txBox="1"/>
          <p:nvPr/>
        </p:nvSpPr>
        <p:spPr>
          <a:xfrm>
            <a:off x="239151" y="3530991"/>
            <a:ext cx="4839285" cy="923330"/>
          </a:xfrm>
          <a:prstGeom prst="rect">
            <a:avLst/>
          </a:prstGeom>
          <a:noFill/>
        </p:spPr>
        <p:txBody>
          <a:bodyPr wrap="square" rtlCol="0">
            <a:spAutoFit/>
          </a:bodyPr>
          <a:lstStyle/>
          <a:p>
            <a:r>
              <a:rPr lang="en-US" b="1" dirty="0" smtClean="0">
                <a:solidFill>
                  <a:schemeClr val="bg1"/>
                </a:solidFill>
              </a:rPr>
              <a:t>Also called the Taxicab battle because 600 civilian taxis were used to transport every available soldier to the front line</a:t>
            </a:r>
            <a:endParaRPr lang="en-US" b="1" dirty="0">
              <a:solidFill>
                <a:schemeClr val="bg1"/>
              </a:solidFill>
            </a:endParaRPr>
          </a:p>
        </p:txBody>
      </p:sp>
    </p:spTree>
    <p:extLst>
      <p:ext uri="{BB962C8B-B14F-4D97-AF65-F5344CB8AC3E}">
        <p14:creationId xmlns:p14="http://schemas.microsoft.com/office/powerpoint/2010/main" val="4097504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r>
              <a:rPr lang="en-US" sz="5400" b="1" dirty="0" smtClean="0">
                <a:ln/>
                <a:solidFill>
                  <a:schemeClr val="accent4"/>
                </a:solidFill>
              </a:rPr>
              <a:t>On September 9</a:t>
            </a:r>
            <a:r>
              <a:rPr lang="en-US" sz="5400" b="1" baseline="30000" dirty="0" smtClean="0">
                <a:ln/>
                <a:solidFill>
                  <a:schemeClr val="accent4"/>
                </a:solidFill>
              </a:rPr>
              <a:t>th</a:t>
            </a:r>
            <a:r>
              <a:rPr lang="en-US" sz="5400" b="1" dirty="0" smtClean="0">
                <a:ln/>
                <a:solidFill>
                  <a:schemeClr val="accent4"/>
                </a:solidFill>
              </a:rPr>
              <a:t> the Germans retreated and this ruined any hopes for the Schlieffen plan to work</a:t>
            </a:r>
            <a:endParaRPr lang="en-US" sz="5400" b="1" dirty="0">
              <a:ln/>
              <a:solidFill>
                <a:schemeClr val="accent4"/>
              </a:solidFill>
            </a:endParaRPr>
          </a:p>
        </p:txBody>
      </p:sp>
      <p:sp>
        <p:nvSpPr>
          <p:cNvPr id="3" name="TextBox 2"/>
          <p:cNvSpPr txBox="1"/>
          <p:nvPr/>
        </p:nvSpPr>
        <p:spPr>
          <a:xfrm>
            <a:off x="196948" y="4867422"/>
            <a:ext cx="8327088" cy="1477328"/>
          </a:xfrm>
          <a:prstGeom prst="rect">
            <a:avLst/>
          </a:prstGeom>
          <a:noFill/>
        </p:spPr>
        <p:txBody>
          <a:bodyPr wrap="none" rtlCol="0">
            <a:spAutoFit/>
          </a:bodyPr>
          <a:lstStyle/>
          <a:p>
            <a:r>
              <a:rPr lang="en-US" b="1" dirty="0" smtClean="0">
                <a:solidFill>
                  <a:srgbClr val="FFC000"/>
                </a:solidFill>
              </a:rPr>
              <a:t>The Russians now invade Germany from the east.</a:t>
            </a:r>
          </a:p>
          <a:p>
            <a:endParaRPr lang="en-US" b="1" dirty="0">
              <a:solidFill>
                <a:srgbClr val="FFC000"/>
              </a:solidFill>
            </a:endParaRPr>
          </a:p>
          <a:p>
            <a:r>
              <a:rPr lang="en-US" b="1" dirty="0" smtClean="0">
                <a:solidFill>
                  <a:srgbClr val="FFC000"/>
                </a:solidFill>
              </a:rPr>
              <a:t>The Germans pull troops from the Western Front and send them to the Eastern Front </a:t>
            </a:r>
          </a:p>
          <a:p>
            <a:endParaRPr lang="en-US" b="1" dirty="0">
              <a:solidFill>
                <a:srgbClr val="FFC000"/>
              </a:solidFill>
            </a:endParaRPr>
          </a:p>
          <a:p>
            <a:r>
              <a:rPr lang="en-US" b="1" dirty="0" smtClean="0">
                <a:solidFill>
                  <a:srgbClr val="FFC000"/>
                </a:solidFill>
              </a:rPr>
              <a:t>This pretty much puts a stop to any further advances into France</a:t>
            </a:r>
            <a:endParaRPr lang="en-US" b="1" dirty="0">
              <a:solidFill>
                <a:srgbClr val="FFC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1553" y="1744393"/>
            <a:ext cx="4040447" cy="4424289"/>
          </a:xfrm>
          <a:prstGeom prst="rect">
            <a:avLst/>
          </a:prstGeom>
        </p:spPr>
      </p:pic>
    </p:spTree>
    <p:extLst>
      <p:ext uri="{BB962C8B-B14F-4D97-AF65-F5344CB8AC3E}">
        <p14:creationId xmlns:p14="http://schemas.microsoft.com/office/powerpoint/2010/main" val="3325924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a:stretch>
        </a:blipFill>
        <a:effectLst/>
      </p:bgPr>
    </p:bg>
    <p:spTree>
      <p:nvGrpSpPr>
        <p:cNvPr id="1" name=""/>
        <p:cNvGrpSpPr/>
        <p:nvPr/>
      </p:nvGrpSpPr>
      <p:grpSpPr>
        <a:xfrm>
          <a:off x="0" y="0"/>
          <a:ext cx="0" cy="0"/>
          <a:chOff x="0" y="0"/>
          <a:chExt cx="0" cy="0"/>
        </a:xfrm>
      </p:grpSpPr>
      <p:sp>
        <p:nvSpPr>
          <p:cNvPr id="2" name="Rectangle 1"/>
          <p:cNvSpPr/>
          <p:nvPr/>
        </p:nvSpPr>
        <p:spPr>
          <a:xfrm>
            <a:off x="876318" y="0"/>
            <a:ext cx="9848530" cy="923330"/>
          </a:xfrm>
          <a:prstGeom prst="rect">
            <a:avLst/>
          </a:prstGeom>
          <a:noFill/>
        </p:spPr>
        <p:txBody>
          <a:bodyPr wrap="none" lIns="91440" tIns="45720" rIns="91440" bIns="45720">
            <a:spAutoFit/>
          </a:bodyPr>
          <a:lstStyle/>
          <a:p>
            <a:pPr algn="ctr"/>
            <a:r>
              <a:rPr lang="en-US" sz="5400" b="1" cap="none" spc="0" dirty="0" smtClean="0">
                <a:ln w="10160">
                  <a:solidFill>
                    <a:schemeClr val="tx1"/>
                  </a:solidFill>
                  <a:prstDash val="solid"/>
                </a:ln>
                <a:solidFill>
                  <a:schemeClr val="bg1"/>
                </a:solidFill>
                <a:effectLst>
                  <a:outerShdw blurRad="38100" dist="22860" dir="5400000" algn="tl" rotWithShape="0">
                    <a:srgbClr val="000000">
                      <a:alpha val="30000"/>
                    </a:srgbClr>
                  </a:outerShdw>
                </a:effectLst>
              </a:rPr>
              <a:t>The Beginnings of Trench Warfare</a:t>
            </a:r>
            <a:endParaRPr lang="en-US" sz="5400" b="1" cap="none" spc="0" dirty="0">
              <a:ln w="10160">
                <a:solidFill>
                  <a:schemeClr val="tx1"/>
                </a:solidFill>
                <a:prstDash val="solid"/>
              </a:ln>
              <a:solidFill>
                <a:schemeClr val="bg1"/>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149516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By 1915 the opposing armies had dug miles of parallel trenches to protect themselves from enemy fire.</a:t>
            </a:r>
          </a:p>
          <a:p>
            <a:endParaRPr lang="en-US" sz="5400" dirty="0" smtClean="0">
              <a:ln w="0"/>
              <a:effectLst>
                <a:outerShdw blurRad="38100" dist="19050" dir="2700000" algn="tl" rotWithShape="0">
                  <a:schemeClr val="dk1">
                    <a:alpha val="40000"/>
                  </a:schemeClr>
                </a:outerShdw>
              </a:effectLst>
            </a:endParaRPr>
          </a:p>
          <a:p>
            <a:endParaRPr lang="en-US" sz="5400" dirty="0">
              <a:ln w="0"/>
              <a:effectLst>
                <a:outerShdw blurRad="38100" dist="19050" dir="2700000" algn="tl" rotWithShape="0">
                  <a:schemeClr val="dk1">
                    <a:alpha val="40000"/>
                  </a:schemeClr>
                </a:outerShdw>
              </a:effectLst>
            </a:endParaRPr>
          </a:p>
          <a:p>
            <a:endParaRPr lang="en-US" sz="5400" dirty="0" smtClean="0">
              <a:ln w="0"/>
              <a:effectLst>
                <a:outerShdw blurRad="38100" dist="19050" dir="2700000" algn="tl" rotWithShape="0">
                  <a:schemeClr val="dk1">
                    <a:alpha val="40000"/>
                  </a:schemeClr>
                </a:outerShdw>
              </a:effectLst>
            </a:endParaRP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People would fight from these trenches</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70730"/>
            <a:ext cx="4965895" cy="343474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086" y="2403450"/>
            <a:ext cx="4675383" cy="3502025"/>
          </a:xfrm>
          <a:prstGeom prst="rect">
            <a:avLst/>
          </a:prstGeom>
        </p:spPr>
      </p:pic>
    </p:spTree>
    <p:extLst>
      <p:ext uri="{BB962C8B-B14F-4D97-AF65-F5344CB8AC3E}">
        <p14:creationId xmlns:p14="http://schemas.microsoft.com/office/powerpoint/2010/main" val="907258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2001" cy="3970318"/>
          </a:xfrm>
          <a:prstGeom prst="rect">
            <a:avLst/>
          </a:prstGeom>
          <a:noFill/>
        </p:spPr>
        <p:txBody>
          <a:bodyPr wrap="square" rtlCol="0">
            <a:spAutoFit/>
          </a:bodyPr>
          <a:lstStyle/>
          <a:p>
            <a:r>
              <a:rPr lang="en-US" dirty="0" smtClean="0"/>
              <a:t>A Commander would call out “Over the Top!” and everyone in the trench would go.  They then got mowed down by enemy fire in “No Man’s Land”</a:t>
            </a:r>
          </a:p>
          <a:p>
            <a:endParaRPr lang="en-US" dirty="0" smtClean="0"/>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endParaRPr lang="en-US" dirty="0" smtClean="0"/>
          </a:p>
          <a:p>
            <a:r>
              <a:rPr lang="en-US" dirty="0" smtClean="0"/>
              <a:t>Staying in the trench wasn’t necessarily save either because artillery shells would fall on them and blow them, and whomever was still in them, to pieces</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9484" y="380853"/>
            <a:ext cx="3662510" cy="2637976"/>
          </a:xfrm>
          <a:prstGeom prst="rect">
            <a:avLst/>
          </a:prstGeom>
        </p:spPr>
      </p:pic>
      <p:sp>
        <p:nvSpPr>
          <p:cNvPr id="4" name="TextBox 3"/>
          <p:cNvSpPr txBox="1"/>
          <p:nvPr/>
        </p:nvSpPr>
        <p:spPr>
          <a:xfrm>
            <a:off x="3821502" y="786741"/>
            <a:ext cx="1684244" cy="369332"/>
          </a:xfrm>
          <a:prstGeom prst="rect">
            <a:avLst/>
          </a:prstGeom>
          <a:noFill/>
        </p:spPr>
        <p:txBody>
          <a:bodyPr wrap="none" rtlCol="0">
            <a:spAutoFit/>
          </a:bodyPr>
          <a:lstStyle/>
          <a:p>
            <a:r>
              <a:rPr lang="en-US" b="1" dirty="0" smtClean="0">
                <a:solidFill>
                  <a:srgbClr val="C00000"/>
                </a:solidFill>
              </a:rPr>
              <a:t>“Over the Top!”</a:t>
            </a:r>
            <a:endParaRPr lang="en-US" b="1" dirty="0">
              <a:solidFill>
                <a:srgbClr val="C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7735" y="392458"/>
            <a:ext cx="3675552" cy="2626371"/>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49774"/>
          <a:stretch/>
        </p:blipFill>
        <p:spPr>
          <a:xfrm>
            <a:off x="6351562" y="3649840"/>
            <a:ext cx="3812345" cy="310968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699" y="3575948"/>
            <a:ext cx="4174384" cy="3183577"/>
          </a:xfrm>
          <a:prstGeom prst="rect">
            <a:avLst/>
          </a:prstGeom>
        </p:spPr>
      </p:pic>
    </p:spTree>
    <p:extLst>
      <p:ext uri="{BB962C8B-B14F-4D97-AF65-F5344CB8AC3E}">
        <p14:creationId xmlns:p14="http://schemas.microsoft.com/office/powerpoint/2010/main" val="512486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766" y="5414212"/>
            <a:ext cx="2755122" cy="1239805"/>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New Weapons make the stalemate worse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Rectangle 2"/>
          <p:cNvSpPr/>
          <p:nvPr/>
        </p:nvSpPr>
        <p:spPr>
          <a:xfrm>
            <a:off x="0" y="1288779"/>
            <a:ext cx="2649829" cy="707886"/>
          </a:xfrm>
          <a:prstGeom prst="rect">
            <a:avLst/>
          </a:prstGeom>
          <a:noFill/>
        </p:spPr>
        <p:txBody>
          <a:bodyPr wrap="none" lIns="91440" tIns="45720" rIns="91440" bIns="45720">
            <a:spAutoFit/>
          </a:bodyPr>
          <a:lstStyle/>
          <a:p>
            <a:pPr algn="ctr"/>
            <a:r>
              <a:rPr lang="en-US" sz="4000" b="1" cap="none" spc="0" dirty="0" smtClean="0">
                <a:ln w="22225">
                  <a:solidFill>
                    <a:schemeClr val="accent2"/>
                  </a:solidFill>
                  <a:prstDash val="solid"/>
                </a:ln>
                <a:solidFill>
                  <a:schemeClr val="accent2">
                    <a:lumMod val="40000"/>
                    <a:lumOff val="60000"/>
                  </a:schemeClr>
                </a:solidFill>
                <a:effectLst/>
              </a:rPr>
              <a:t>Poison Gas:</a:t>
            </a:r>
            <a:endParaRPr lang="en-US" sz="4000" b="1" cap="none" spc="0" dirty="0">
              <a:ln w="22225">
                <a:solidFill>
                  <a:schemeClr val="accent2"/>
                </a:solidFill>
                <a:prstDash val="solid"/>
              </a:ln>
              <a:solidFill>
                <a:schemeClr val="accent2">
                  <a:lumMod val="40000"/>
                  <a:lumOff val="60000"/>
                </a:schemeClr>
              </a:solidFill>
              <a:effectLst/>
            </a:endParaRPr>
          </a:p>
        </p:txBody>
      </p:sp>
      <p:sp>
        <p:nvSpPr>
          <p:cNvPr id="4" name="Rectangle 3"/>
          <p:cNvSpPr/>
          <p:nvPr/>
        </p:nvSpPr>
        <p:spPr>
          <a:xfrm>
            <a:off x="0" y="2828280"/>
            <a:ext cx="3172663" cy="707886"/>
          </a:xfrm>
          <a:prstGeom prst="rect">
            <a:avLst/>
          </a:prstGeom>
          <a:noFill/>
        </p:spPr>
        <p:txBody>
          <a:bodyPr wrap="none" lIns="91440" tIns="45720" rIns="91440" bIns="45720">
            <a:spAutoFit/>
          </a:bodyPr>
          <a:lstStyle/>
          <a:p>
            <a:pPr algn="ctr"/>
            <a:r>
              <a:rPr lang="en-US" sz="4000" b="1" dirty="0" smtClean="0">
                <a:ln w="12700" cmpd="sng">
                  <a:solidFill>
                    <a:schemeClr val="accent4"/>
                  </a:solidFill>
                  <a:prstDash val="solid"/>
                </a:ln>
                <a:solidFill>
                  <a:srgbClr val="FF0000"/>
                </a:solidFill>
              </a:rPr>
              <a:t>Machine Gun:</a:t>
            </a:r>
            <a:endParaRPr lang="en-US" sz="4000" b="1" cap="none" spc="0" dirty="0">
              <a:ln w="12700" cmpd="sng">
                <a:solidFill>
                  <a:schemeClr val="accent4"/>
                </a:solidFill>
                <a:prstDash val="solid"/>
              </a:ln>
              <a:solidFill>
                <a:srgbClr val="FF0000"/>
              </a:solidFill>
              <a:effectLst/>
            </a:endParaRPr>
          </a:p>
        </p:txBody>
      </p:sp>
      <p:sp>
        <p:nvSpPr>
          <p:cNvPr id="5" name="Rectangle 4"/>
          <p:cNvSpPr/>
          <p:nvPr/>
        </p:nvSpPr>
        <p:spPr>
          <a:xfrm>
            <a:off x="0" y="4367781"/>
            <a:ext cx="1390894" cy="769441"/>
          </a:xfrm>
          <a:prstGeom prst="rect">
            <a:avLst/>
          </a:prstGeom>
          <a:noFill/>
        </p:spPr>
        <p:txBody>
          <a:bodyPr wrap="none" lIns="91440" tIns="45720" rIns="91440" bIns="45720">
            <a:spAutoFit/>
          </a:bodyPr>
          <a:lstStyle/>
          <a:p>
            <a:pPr algn="ctr"/>
            <a:r>
              <a:rPr lang="en-US" sz="4400" b="0" cap="none" spc="0" dirty="0" smtClean="0">
                <a:ln w="0"/>
                <a:solidFill>
                  <a:schemeClr val="tx1"/>
                </a:solidFill>
                <a:effectLst>
                  <a:outerShdw blurRad="38100" dist="19050" dir="2700000" algn="tl" rotWithShape="0">
                    <a:schemeClr val="dk1">
                      <a:alpha val="40000"/>
                    </a:schemeClr>
                  </a:outerShdw>
                </a:effectLst>
              </a:rPr>
              <a:t>Tank:</a:t>
            </a:r>
            <a:endParaRPr lang="en-US" sz="44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0" y="5584116"/>
            <a:ext cx="2813591" cy="769441"/>
          </a:xfrm>
          <a:prstGeom prst="rect">
            <a:avLst/>
          </a:prstGeom>
          <a:noFill/>
        </p:spPr>
        <p:txBody>
          <a:bodyPr wrap="none" lIns="91440" tIns="45720" rIns="91440" bIns="45720">
            <a:spAutoFit/>
          </a:bodyPr>
          <a:lstStyle/>
          <a:p>
            <a:pPr algn="ctr"/>
            <a:r>
              <a:rPr lang="en-US" sz="4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Submarine:</a:t>
            </a:r>
            <a:endParaRPr lang="en-US" sz="4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3175" y="924798"/>
            <a:ext cx="2028825" cy="2257425"/>
          </a:xfrm>
          <a:prstGeom prst="rect">
            <a:avLst/>
          </a:prstGeom>
        </p:spPr>
      </p:pic>
      <p:sp>
        <p:nvSpPr>
          <p:cNvPr id="7" name="TextBox 6"/>
          <p:cNvSpPr txBox="1"/>
          <p:nvPr/>
        </p:nvSpPr>
        <p:spPr>
          <a:xfrm>
            <a:off x="2649829" y="1106010"/>
            <a:ext cx="7718060" cy="1200329"/>
          </a:xfrm>
          <a:prstGeom prst="rect">
            <a:avLst/>
          </a:prstGeom>
          <a:noFill/>
        </p:spPr>
        <p:txBody>
          <a:bodyPr wrap="square" rtlCol="0">
            <a:spAutoFit/>
          </a:bodyPr>
          <a:lstStyle/>
          <a:p>
            <a:r>
              <a:rPr lang="en-US" sz="2400" dirty="0" smtClean="0"/>
              <a:t>Mustard Gas and Chlorine Gas burned lungs and soft tissue.  They were introduced by the Germans but both sides used them.</a:t>
            </a:r>
            <a:endParaRPr lang="en-US" sz="2400" dirty="0"/>
          </a:p>
        </p:txBody>
      </p:sp>
      <p:sp>
        <p:nvSpPr>
          <p:cNvPr id="10" name="TextBox 9"/>
          <p:cNvSpPr txBox="1"/>
          <p:nvPr/>
        </p:nvSpPr>
        <p:spPr>
          <a:xfrm>
            <a:off x="3172663" y="2719810"/>
            <a:ext cx="4958463" cy="830997"/>
          </a:xfrm>
          <a:prstGeom prst="rect">
            <a:avLst/>
          </a:prstGeom>
          <a:noFill/>
        </p:spPr>
        <p:txBody>
          <a:bodyPr wrap="square" rtlCol="0">
            <a:spAutoFit/>
          </a:bodyPr>
          <a:lstStyle/>
          <a:p>
            <a:r>
              <a:rPr lang="en-US" sz="2400" dirty="0" smtClean="0"/>
              <a:t>These fired ammunition automatically and made advances nearly impossible.</a:t>
            </a:r>
            <a:endParaRPr lang="en-US" sz="24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53" y="2509269"/>
            <a:ext cx="2133436" cy="1621411"/>
          </a:xfrm>
          <a:prstGeom prst="rect">
            <a:avLst/>
          </a:prstGeom>
        </p:spPr>
      </p:pic>
      <p:sp>
        <p:nvSpPr>
          <p:cNvPr id="13" name="TextBox 12"/>
          <p:cNvSpPr txBox="1"/>
          <p:nvPr/>
        </p:nvSpPr>
        <p:spPr>
          <a:xfrm>
            <a:off x="1324914" y="4130680"/>
            <a:ext cx="8367726" cy="1569660"/>
          </a:xfrm>
          <a:prstGeom prst="rect">
            <a:avLst/>
          </a:prstGeom>
          <a:noFill/>
        </p:spPr>
        <p:txBody>
          <a:bodyPr wrap="square" rtlCol="0">
            <a:spAutoFit/>
          </a:bodyPr>
          <a:lstStyle/>
          <a:p>
            <a:r>
              <a:rPr lang="en-US" sz="2400" dirty="0" smtClean="0"/>
              <a:t>Armored combat vehicle with chain tracks that could cross all kinds of terrain.  Introduced by the British in 1916 at the Somme.</a:t>
            </a:r>
          </a:p>
          <a:p>
            <a:r>
              <a:rPr lang="en-US" sz="2400" dirty="0" smtClean="0"/>
              <a:t>Called Tanks because they were shipped in boxes labelled “Water Tank.”</a:t>
            </a:r>
            <a:endParaRPr lang="en-US" sz="2400"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37568" y="3967089"/>
            <a:ext cx="2796138" cy="1447124"/>
          </a:xfrm>
          <a:prstGeom prst="rect">
            <a:avLst/>
          </a:prstGeom>
        </p:spPr>
      </p:pic>
      <p:sp>
        <p:nvSpPr>
          <p:cNvPr id="16" name="TextBox 15"/>
          <p:cNvSpPr txBox="1"/>
          <p:nvPr/>
        </p:nvSpPr>
        <p:spPr>
          <a:xfrm>
            <a:off x="2813591" y="5578765"/>
            <a:ext cx="7718060" cy="830997"/>
          </a:xfrm>
          <a:prstGeom prst="rect">
            <a:avLst/>
          </a:prstGeom>
          <a:noFill/>
        </p:spPr>
        <p:txBody>
          <a:bodyPr wrap="square" rtlCol="0">
            <a:spAutoFit/>
          </a:bodyPr>
          <a:lstStyle/>
          <a:p>
            <a:r>
              <a:rPr lang="en-US" sz="2400" dirty="0" smtClean="0"/>
              <a:t>1914 Germans introduced them against British warships.  Their primary weapon was the torpedo</a:t>
            </a:r>
            <a:endParaRPr lang="en-US" sz="2400" dirty="0"/>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7210" y="5992837"/>
            <a:ext cx="1727169" cy="898527"/>
          </a:xfrm>
          <a:prstGeom prst="rect">
            <a:avLst/>
          </a:prstGeom>
        </p:spPr>
      </p:pic>
    </p:spTree>
    <p:extLst>
      <p:ext uri="{BB962C8B-B14F-4D97-AF65-F5344CB8AC3E}">
        <p14:creationId xmlns:p14="http://schemas.microsoft.com/office/powerpoint/2010/main" val="2036162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dirty="0" smtClean="0">
                <a:ln w="13462">
                  <a:solidFill>
                    <a:schemeClr val="tx1"/>
                  </a:solidFill>
                  <a:prstDash val="solid"/>
                </a:ln>
                <a:solidFill>
                  <a:srgbClr val="FF0000"/>
                </a:solidFill>
                <a:effectLst>
                  <a:outerShdw dist="38100" dir="2700000" algn="bl" rotWithShape="0">
                    <a:schemeClr val="accent5"/>
                  </a:outerShdw>
                </a:effectLst>
              </a:rPr>
              <a:t>The Mincing Machine of Verdun</a:t>
            </a:r>
            <a:endParaRPr lang="en-US" sz="5400" b="1" dirty="0">
              <a:ln w="13462">
                <a:solidFill>
                  <a:schemeClr val="tx1"/>
                </a:solidFill>
                <a:prstDash val="solid"/>
              </a:ln>
              <a:solidFill>
                <a:srgbClr val="FF0000"/>
              </a:solidFill>
              <a:effectLst>
                <a:outerShdw dist="38100" dir="2700000" algn="bl" rotWithShape="0">
                  <a:schemeClr val="accent5"/>
                </a:outerShdw>
              </a:effectLst>
            </a:endParaRPr>
          </a:p>
        </p:txBody>
      </p:sp>
      <p:sp>
        <p:nvSpPr>
          <p:cNvPr id="3" name="TextBox 2"/>
          <p:cNvSpPr txBox="1"/>
          <p:nvPr/>
        </p:nvSpPr>
        <p:spPr>
          <a:xfrm>
            <a:off x="450166" y="1477108"/>
            <a:ext cx="184731" cy="369332"/>
          </a:xfrm>
          <a:prstGeom prst="rect">
            <a:avLst/>
          </a:prstGeom>
          <a:noFill/>
        </p:spPr>
        <p:txBody>
          <a:bodyPr wrap="none" rtlCol="0">
            <a:spAutoFit/>
          </a:bodyPr>
          <a:lstStyle/>
          <a:p>
            <a:endParaRPr lang="en-US" dirty="0"/>
          </a:p>
        </p:txBody>
      </p:sp>
      <p:sp>
        <p:nvSpPr>
          <p:cNvPr id="5" name="Rectangle 4"/>
          <p:cNvSpPr/>
          <p:nvPr/>
        </p:nvSpPr>
        <p:spPr>
          <a:xfrm>
            <a:off x="0" y="1123165"/>
            <a:ext cx="12192000" cy="1446550"/>
          </a:xfrm>
          <a:prstGeom prst="rect">
            <a:avLst/>
          </a:prstGeom>
          <a:noFill/>
        </p:spPr>
        <p:txBody>
          <a:bodyPr wrap="square" lIns="91440" tIns="45720" rIns="91440" bIns="45720">
            <a:spAutoFit/>
          </a:bodyPr>
          <a:lstStyle/>
          <a:p>
            <a:r>
              <a:rPr lang="en-US" sz="4400" b="1" cap="none" spc="0" dirty="0" smtClean="0">
                <a:ln w="25400">
                  <a:solidFill>
                    <a:schemeClr val="bg2">
                      <a:lumMod val="10000"/>
                    </a:schemeClr>
                  </a:solidFill>
                  <a:prstDash val="solid"/>
                </a:ln>
                <a:solidFill>
                  <a:srgbClr val="FFFFFF"/>
                </a:solidFill>
                <a:effectLst>
                  <a:outerShdw blurRad="38100" dist="22860" dir="5400000" algn="tl" rotWithShape="0">
                    <a:srgbClr val="000000">
                      <a:alpha val="30000"/>
                    </a:srgbClr>
                  </a:outerShdw>
                </a:effectLst>
              </a:rPr>
              <a:t>In 1916 the Germans launched an offensive against the French at Verdun</a:t>
            </a:r>
            <a:endParaRPr lang="en-US" sz="4400" b="1" cap="none" spc="0" dirty="0">
              <a:ln w="25400">
                <a:solidFill>
                  <a:schemeClr val="bg2">
                    <a:lumMod val="10000"/>
                  </a:schemeClr>
                </a:solidFill>
                <a:prstDash val="solid"/>
              </a:ln>
              <a:solidFill>
                <a:srgbClr val="FFFFFF"/>
              </a:solidFill>
              <a:effectLst>
                <a:outerShdw blurRad="38100" dist="22860" dir="5400000" algn="tl" rotWithShape="0">
                  <a:srgbClr val="000000">
                    <a:alpha val="30000"/>
                  </a:srgbClr>
                </a:outerShdw>
              </a:effectLst>
            </a:endParaRPr>
          </a:p>
        </p:txBody>
      </p:sp>
      <p:sp>
        <p:nvSpPr>
          <p:cNvPr id="6" name="Rectangle 5"/>
          <p:cNvSpPr/>
          <p:nvPr/>
        </p:nvSpPr>
        <p:spPr>
          <a:xfrm>
            <a:off x="0" y="3173304"/>
            <a:ext cx="12192000" cy="830997"/>
          </a:xfrm>
          <a:prstGeom prst="rect">
            <a:avLst/>
          </a:prstGeom>
          <a:noFill/>
        </p:spPr>
        <p:txBody>
          <a:bodyPr wrap="square" lIns="91440" tIns="45720" rIns="91440" bIns="45720">
            <a:spAutoFit/>
          </a:bodyPr>
          <a:lstStyle/>
          <a:p>
            <a:r>
              <a:rPr lang="en-US" sz="4800" b="1" cap="none" spc="50" dirty="0" smtClean="0">
                <a:ln w="31750">
                  <a:solidFill>
                    <a:schemeClr val="bg2">
                      <a:lumMod val="10000"/>
                    </a:schemeClr>
                  </a:solidFill>
                </a:ln>
                <a:gradFill>
                  <a:gsLst>
                    <a:gs pos="0">
                      <a:schemeClr val="accent1">
                        <a:lumMod val="5000"/>
                        <a:lumOff val="95000"/>
                      </a:schemeClr>
                    </a:gs>
                    <a:gs pos="15000">
                      <a:schemeClr val="accent1">
                        <a:lumMod val="45000"/>
                        <a:lumOff val="55000"/>
                      </a:schemeClr>
                    </a:gs>
                    <a:gs pos="28000">
                      <a:schemeClr val="accent1">
                        <a:lumMod val="45000"/>
                        <a:lumOff val="55000"/>
                      </a:schemeClr>
                    </a:gs>
                    <a:gs pos="36000">
                      <a:schemeClr val="bg1">
                        <a:lumMod val="95000"/>
                      </a:schemeClr>
                    </a:gs>
                    <a:gs pos="44000">
                      <a:schemeClr val="accent1">
                        <a:lumMod val="30000"/>
                        <a:lumOff val="70000"/>
                      </a:schemeClr>
                    </a:gs>
                  </a:gsLst>
                  <a:lin ang="5400000" scaled="1"/>
                </a:gradFill>
                <a:effectLst>
                  <a:innerShdw blurRad="63500" dist="50800" dir="13500000">
                    <a:srgbClr val="000000">
                      <a:alpha val="50000"/>
                    </a:srgbClr>
                  </a:innerShdw>
                </a:effectLst>
              </a:rPr>
              <a:t>Both sides lost about 300,000 men (each)</a:t>
            </a:r>
            <a:endParaRPr lang="en-US" sz="4800" b="1" cap="none" spc="50" dirty="0">
              <a:ln w="31750">
                <a:solidFill>
                  <a:schemeClr val="bg2">
                    <a:lumMod val="10000"/>
                  </a:schemeClr>
                </a:solidFill>
              </a:ln>
              <a:gradFill>
                <a:gsLst>
                  <a:gs pos="0">
                    <a:schemeClr val="accent1">
                      <a:lumMod val="5000"/>
                      <a:lumOff val="95000"/>
                    </a:schemeClr>
                  </a:gs>
                  <a:gs pos="15000">
                    <a:schemeClr val="accent1">
                      <a:lumMod val="45000"/>
                      <a:lumOff val="55000"/>
                    </a:schemeClr>
                  </a:gs>
                  <a:gs pos="28000">
                    <a:schemeClr val="accent1">
                      <a:lumMod val="45000"/>
                      <a:lumOff val="55000"/>
                    </a:schemeClr>
                  </a:gs>
                  <a:gs pos="36000">
                    <a:schemeClr val="bg1">
                      <a:lumMod val="95000"/>
                    </a:schemeClr>
                  </a:gs>
                  <a:gs pos="44000">
                    <a:schemeClr val="accent1">
                      <a:lumMod val="30000"/>
                      <a:lumOff val="70000"/>
                    </a:schemeClr>
                  </a:gs>
                </a:gsLst>
                <a:lin ang="5400000" scaled="1"/>
              </a:gradFill>
              <a:effectLst>
                <a:innerShdw blurRad="63500" dist="50800" dir="13500000">
                  <a:srgbClr val="000000">
                    <a:alpha val="50000"/>
                  </a:srgbClr>
                </a:inn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1478" y="4004301"/>
            <a:ext cx="4126980" cy="2734124"/>
          </a:xfrm>
          <a:prstGeom prst="rect">
            <a:avLst/>
          </a:prstGeom>
        </p:spPr>
      </p:pic>
    </p:spTree>
    <p:extLst>
      <p:ext uri="{BB962C8B-B14F-4D97-AF65-F5344CB8AC3E}">
        <p14:creationId xmlns:p14="http://schemas.microsoft.com/office/powerpoint/2010/main" val="3259042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0000"/>
            </a:gs>
            <a:gs pos="23000">
              <a:srgbClr val="FF3300"/>
            </a:gs>
            <a:gs pos="69000">
              <a:srgbClr val="FFC000"/>
            </a:gs>
            <a:gs pos="97000">
              <a:schemeClr val="accent6">
                <a:lumMod val="70000"/>
              </a:schemeClr>
            </a:gs>
          </a:gsLst>
          <a:lin ang="27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0" y="0"/>
            <a:ext cx="2989922"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July 1916:</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2989922" y="0"/>
            <a:ext cx="9170524" cy="954107"/>
          </a:xfrm>
          <a:prstGeom prst="rect">
            <a:avLst/>
          </a:prstGeom>
          <a:noFill/>
        </p:spPr>
        <p:txBody>
          <a:bodyPr wrap="square" rtlCol="0">
            <a:spAutoFit/>
          </a:bodyPr>
          <a:lstStyle/>
          <a:p>
            <a:r>
              <a:rPr lang="en-US" sz="2800" dirty="0" smtClean="0"/>
              <a:t>The British send help to the French and attach the Germans at the Somme River NW of Verdun</a:t>
            </a:r>
            <a:endParaRPr lang="en-US" sz="2800" dirty="0"/>
          </a:p>
        </p:txBody>
      </p:sp>
      <p:sp>
        <p:nvSpPr>
          <p:cNvPr id="4" name="Rectangle 3"/>
          <p:cNvSpPr/>
          <p:nvPr/>
        </p:nvSpPr>
        <p:spPr>
          <a:xfrm>
            <a:off x="25058" y="1377686"/>
            <a:ext cx="12160446" cy="1754326"/>
          </a:xfrm>
          <a:prstGeom prst="rect">
            <a:avLst/>
          </a:prstGeom>
          <a:noFill/>
        </p:spPr>
        <p:txBody>
          <a:bodyPr wrap="square" lIns="91440" tIns="45720" rIns="91440" bIns="45720">
            <a:spAutoFit/>
          </a:bodyPr>
          <a:lstStyle/>
          <a:p>
            <a:r>
              <a:rPr lang="en-US" sz="3600" b="1" cap="none" spc="0" dirty="0" smtClean="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rPr>
              <a:t>On the first day of battle 20,000 British troops were killed.  </a:t>
            </a:r>
          </a:p>
          <a:p>
            <a:r>
              <a:rPr lang="en-US" sz="3600" b="1" dirty="0" smtClean="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rPr>
              <a:t>By the end of the battle in November 1916 there were over ½ a million casualties on both sides</a:t>
            </a:r>
            <a:endParaRPr lang="en-US" sz="3600" b="1" cap="none" spc="0" dirty="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endParaRPr>
          </a:p>
        </p:txBody>
      </p:sp>
      <p:sp>
        <p:nvSpPr>
          <p:cNvPr id="5" name="Rectangle 4"/>
          <p:cNvSpPr/>
          <p:nvPr/>
        </p:nvSpPr>
        <p:spPr>
          <a:xfrm>
            <a:off x="3771194" y="3234621"/>
            <a:ext cx="461805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solidFill>
                  <a:schemeClr val="bg1"/>
                </a:solidFill>
                <a:effectLst/>
              </a:rPr>
              <a:t>The Advances? </a:t>
            </a:r>
            <a:endParaRPr lang="en-US" sz="5400" b="1" cap="none" spc="0" dirty="0">
              <a:solidFill>
                <a:schemeClr val="bg1"/>
              </a:solidFill>
              <a:effectLst/>
            </a:endParaRPr>
          </a:p>
        </p:txBody>
      </p:sp>
      <p:sp>
        <p:nvSpPr>
          <p:cNvPr id="6" name="Rectangle 5"/>
          <p:cNvSpPr/>
          <p:nvPr/>
        </p:nvSpPr>
        <p:spPr>
          <a:xfrm>
            <a:off x="1153817" y="4036534"/>
            <a:ext cx="9371092" cy="2585323"/>
          </a:xfrm>
          <a:prstGeom prst="rect">
            <a:avLst/>
          </a:prstGeom>
          <a:noFill/>
          <a:ln>
            <a:noFill/>
          </a:ln>
        </p:spPr>
        <p:txBody>
          <a:bodyPr wrap="none" lIns="91440" tIns="45720" rIns="91440" bIns="45720">
            <a:spAutoFit/>
          </a:bodyPr>
          <a:lstStyle/>
          <a:p>
            <a:pPr algn="ctr"/>
            <a:r>
              <a:rPr lang="en-US" sz="5400" b="0" cap="none" spc="0" dirty="0" smtClean="0">
                <a:ln w="0">
                  <a:solidFill>
                    <a:schemeClr val="tx1"/>
                  </a:solidFill>
                </a:ln>
                <a:solidFill>
                  <a:srgbClr val="FF0000"/>
                </a:solidFill>
                <a:effectLst>
                  <a:outerShdw blurRad="38100" dist="25400" dir="5400000" algn="ctr" rotWithShape="0">
                    <a:srgbClr val="6E747A">
                      <a:alpha val="43000"/>
                    </a:srgbClr>
                  </a:outerShdw>
                </a:effectLst>
              </a:rPr>
              <a:t>Germany got 4 miles at Verdun</a:t>
            </a:r>
          </a:p>
          <a:p>
            <a:pPr algn="ctr"/>
            <a:endParaRPr lang="en-US" sz="5400" dirty="0">
              <a:ln w="0">
                <a:solidFill>
                  <a:schemeClr val="tx1"/>
                </a:solidFill>
              </a:ln>
              <a:solidFill>
                <a:srgbClr val="FF0000"/>
              </a:solidFill>
              <a:effectLst>
                <a:outerShdw blurRad="38100" dist="25400" dir="5400000" algn="ctr" rotWithShape="0">
                  <a:srgbClr val="6E747A">
                    <a:alpha val="43000"/>
                  </a:srgbClr>
                </a:outerShdw>
              </a:effectLst>
            </a:endParaRPr>
          </a:p>
          <a:p>
            <a:pPr algn="ctr"/>
            <a:r>
              <a:rPr lang="en-US" sz="5400" b="0" cap="none" spc="0" dirty="0" smtClean="0">
                <a:ln w="0">
                  <a:solidFill>
                    <a:schemeClr val="tx1"/>
                  </a:solidFill>
                </a:ln>
                <a:solidFill>
                  <a:srgbClr val="FF0000"/>
                </a:solidFill>
                <a:effectLst>
                  <a:outerShdw blurRad="38100" dist="25400" dir="5400000" algn="ctr" rotWithShape="0">
                    <a:srgbClr val="6E747A">
                      <a:alpha val="43000"/>
                    </a:srgbClr>
                  </a:outerShdw>
                </a:effectLst>
              </a:rPr>
              <a:t>Britain got 5 miles at the Somme</a:t>
            </a:r>
            <a:endParaRPr lang="en-US" sz="5400" b="0" cap="none" spc="0" dirty="0">
              <a:ln w="0">
                <a:solidFill>
                  <a:schemeClr val="tx1"/>
                </a:solidFill>
              </a:ln>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663366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880747" y="322609"/>
            <a:ext cx="8599342"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War on the Eastern Front</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angle 2"/>
          <p:cNvSpPr/>
          <p:nvPr/>
        </p:nvSpPr>
        <p:spPr>
          <a:xfrm>
            <a:off x="147722" y="1715311"/>
            <a:ext cx="12065391" cy="1754326"/>
          </a:xfrm>
          <a:prstGeom prst="rect">
            <a:avLst/>
          </a:prstGeom>
          <a:noFill/>
        </p:spPr>
        <p:txBody>
          <a:bodyPr wrap="square" lIns="91440" tIns="45720" rIns="91440" bIns="45720">
            <a:spAutoFit/>
          </a:bodyPr>
          <a:lstStyle/>
          <a:p>
            <a:pPr algn="ctr"/>
            <a:r>
              <a:rPr lang="en-US" sz="5400" b="0" cap="none" spc="0" dirty="0" smtClean="0">
                <a:ln w="0">
                  <a:solidFill>
                    <a:schemeClr val="tx1"/>
                  </a:solidFill>
                </a:ln>
                <a:solidFill>
                  <a:schemeClr val="bg1"/>
                </a:solidFill>
                <a:effectLst>
                  <a:outerShdw blurRad="38100" dist="19050" dir="2700000" algn="tl" rotWithShape="0">
                    <a:schemeClr val="dk1">
                      <a:alpha val="40000"/>
                    </a:schemeClr>
                  </a:outerShdw>
                </a:effectLst>
              </a:rPr>
              <a:t>This was a stretch of battlefield on the German/Russian border</a:t>
            </a:r>
            <a:endParaRPr lang="en-US" sz="5400" b="0" cap="none" spc="0" dirty="0">
              <a:ln w="0">
                <a:solidFill>
                  <a:schemeClr val="tx1"/>
                </a:solidFill>
              </a:ln>
              <a:solidFill>
                <a:schemeClr val="bg1"/>
              </a:solidFill>
              <a:effectLst>
                <a:outerShdw blurRad="38100" dist="19050" dir="2700000" algn="tl" rotWithShape="0">
                  <a:schemeClr val="dk1">
                    <a:alpha val="40000"/>
                  </a:schemeClr>
                </a:outerShdw>
              </a:effectLst>
            </a:endParaRPr>
          </a:p>
        </p:txBody>
      </p:sp>
      <p:sp>
        <p:nvSpPr>
          <p:cNvPr id="4" name="Rectangle 3"/>
          <p:cNvSpPr/>
          <p:nvPr/>
        </p:nvSpPr>
        <p:spPr>
          <a:xfrm>
            <a:off x="0" y="3646621"/>
            <a:ext cx="12213113" cy="206210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smtClean="0">
                <a:ln/>
                <a:solidFill>
                  <a:srgbClr val="FF0000"/>
                </a:solidFill>
                <a:effectLst/>
              </a:rPr>
              <a:t>It was a war between Germany/Austria-Hungary and Russia/Serbs</a:t>
            </a:r>
          </a:p>
          <a:p>
            <a:pPr algn="ctr"/>
            <a:endParaRPr lang="en-US" sz="3200" b="1" dirty="0">
              <a:ln/>
              <a:solidFill>
                <a:srgbClr val="FF0000"/>
              </a:solidFill>
            </a:endParaRPr>
          </a:p>
          <a:p>
            <a:pPr algn="ctr"/>
            <a:r>
              <a:rPr lang="en-US" sz="3200" b="1" cap="none" spc="0" dirty="0" smtClean="0">
                <a:ln/>
                <a:solidFill>
                  <a:srgbClr val="FF0000"/>
                </a:solidFill>
                <a:effectLst/>
              </a:rPr>
              <a:t>This front was much more mobile but slaughter and stalemate happened here too.</a:t>
            </a:r>
            <a:endParaRPr lang="en-US" sz="3200" b="1" cap="none" spc="0" dirty="0">
              <a:ln/>
              <a:solidFill>
                <a:srgbClr val="FF0000"/>
              </a:solidFill>
              <a:effectLst/>
            </a:endParaRPr>
          </a:p>
        </p:txBody>
      </p:sp>
    </p:spTree>
    <p:extLst>
      <p:ext uri="{BB962C8B-B14F-4D97-AF65-F5344CB8AC3E}">
        <p14:creationId xmlns:p14="http://schemas.microsoft.com/office/powerpoint/2010/main" val="3519556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1932"/>
            <a:ext cx="393768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Early Battles:</a:t>
            </a:r>
            <a:endParaRPr lang="en-US" sz="5400" b="1" cap="none" spc="0" dirty="0">
              <a:ln/>
              <a:solidFill>
                <a:schemeClr val="accent4"/>
              </a:solidFill>
              <a:effectLst/>
            </a:endParaRPr>
          </a:p>
        </p:txBody>
      </p:sp>
      <p:sp>
        <p:nvSpPr>
          <p:cNvPr id="3" name="TextBox 2"/>
          <p:cNvSpPr txBox="1"/>
          <p:nvPr/>
        </p:nvSpPr>
        <p:spPr>
          <a:xfrm>
            <a:off x="509953" y="1915073"/>
            <a:ext cx="11221330" cy="2862322"/>
          </a:xfrm>
          <a:prstGeom prst="rect">
            <a:avLst/>
          </a:prstGeom>
          <a:noFill/>
        </p:spPr>
        <p:txBody>
          <a:bodyPr wrap="square" rtlCol="0">
            <a:spAutoFit/>
          </a:bodyPr>
          <a:lstStyle/>
          <a:p>
            <a:r>
              <a:rPr lang="en-US" dirty="0" smtClean="0"/>
              <a:t>In the beginning, Russian forces launched an attack into both Germany and Austria-Hungary.  </a:t>
            </a:r>
            <a:endParaRPr lang="en-US" dirty="0"/>
          </a:p>
          <a:p>
            <a:endParaRPr lang="en-US" dirty="0" smtClean="0"/>
          </a:p>
          <a:p>
            <a:endParaRPr lang="en-US" dirty="0"/>
          </a:p>
          <a:p>
            <a:r>
              <a:rPr lang="en-US" dirty="0" smtClean="0"/>
              <a:t>By the end of August Germany had counter attacked at </a:t>
            </a:r>
            <a:r>
              <a:rPr lang="en-US" dirty="0" err="1" smtClean="0"/>
              <a:t>Tannenberg</a:t>
            </a:r>
            <a:r>
              <a:rPr lang="en-US" dirty="0" smtClean="0"/>
              <a:t> and crushed the Russians, driving them into full retreat</a:t>
            </a:r>
          </a:p>
          <a:p>
            <a:endParaRPr lang="en-US" dirty="0"/>
          </a:p>
          <a:p>
            <a:endParaRPr lang="en-US" dirty="0" smtClean="0"/>
          </a:p>
          <a:p>
            <a:r>
              <a:rPr lang="en-US" dirty="0" smtClean="0"/>
              <a:t>Over 30,000 Russians were killed and 140,000 were wounded.</a:t>
            </a:r>
          </a:p>
          <a:p>
            <a:endParaRPr lang="en-US" dirty="0"/>
          </a:p>
          <a:p>
            <a:r>
              <a:rPr lang="en-US" dirty="0" smtClean="0"/>
              <a:t>The Germans had 12,000 casualties (Dead and wounded).</a:t>
            </a:r>
            <a:endParaRPr lang="en-US" dirty="0"/>
          </a:p>
        </p:txBody>
      </p:sp>
      <p:sp>
        <p:nvSpPr>
          <p:cNvPr id="4" name="Rectangle 3"/>
          <p:cNvSpPr/>
          <p:nvPr/>
        </p:nvSpPr>
        <p:spPr>
          <a:xfrm>
            <a:off x="4062185" y="1105262"/>
            <a:ext cx="3758145" cy="923330"/>
          </a:xfrm>
          <a:prstGeom prst="rect">
            <a:avLst/>
          </a:prstGeom>
          <a:noFill/>
        </p:spPr>
        <p:txBody>
          <a:bodyPr wrap="none" lIns="91440" tIns="45720" rIns="91440" bIns="45720">
            <a:spAutoFit/>
          </a:bodyPr>
          <a:lstStyle/>
          <a:p>
            <a:pPr algn="ctr"/>
            <a:r>
              <a:rPr lang="en-US" sz="5400" b="1" cap="none" spc="0" dirty="0" err="1"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Tannenberg</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154" y="3172040"/>
            <a:ext cx="5049129" cy="3521219"/>
          </a:xfrm>
          <a:prstGeom prst="rect">
            <a:avLst/>
          </a:prstGeom>
        </p:spPr>
      </p:pic>
    </p:spTree>
    <p:extLst>
      <p:ext uri="{BB962C8B-B14F-4D97-AF65-F5344CB8AC3E}">
        <p14:creationId xmlns:p14="http://schemas.microsoft.com/office/powerpoint/2010/main" val="1030232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91390" y="463286"/>
            <a:ext cx="238719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Vienna:</a:t>
            </a:r>
            <a:endParaRPr lang="en-US" sz="5400" b="1" cap="none" spc="0" dirty="0">
              <a:ln/>
              <a:solidFill>
                <a:schemeClr val="accent3"/>
              </a:solidFill>
              <a:effectLst/>
            </a:endParaRPr>
          </a:p>
        </p:txBody>
      </p:sp>
      <p:sp>
        <p:nvSpPr>
          <p:cNvPr id="3" name="TextBox 2"/>
          <p:cNvSpPr txBox="1"/>
          <p:nvPr/>
        </p:nvSpPr>
        <p:spPr>
          <a:xfrm>
            <a:off x="154746" y="1459997"/>
            <a:ext cx="11460480" cy="1200329"/>
          </a:xfrm>
          <a:prstGeom prst="rect">
            <a:avLst/>
          </a:prstGeom>
          <a:noFill/>
        </p:spPr>
        <p:txBody>
          <a:bodyPr wrap="square" rtlCol="0">
            <a:spAutoFit/>
          </a:bodyPr>
          <a:lstStyle/>
          <a:p>
            <a:r>
              <a:rPr lang="en-US" dirty="0" smtClean="0"/>
              <a:t>Russia did better against the Austro-Hungarian forces.  They defeated A-H twice in September of 1914 and almost reached the Austrian capitol of Vienna.</a:t>
            </a:r>
          </a:p>
          <a:p>
            <a:endParaRPr lang="en-US" dirty="0"/>
          </a:p>
          <a:p>
            <a:r>
              <a:rPr lang="en-US" dirty="0" smtClean="0"/>
              <a:t>However, by December the Russians were pushed out of Austria.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7404" y="2733708"/>
            <a:ext cx="5996877" cy="3990649"/>
          </a:xfrm>
          <a:prstGeom prst="rect">
            <a:avLst/>
          </a:prstGeom>
        </p:spPr>
      </p:pic>
    </p:spTree>
    <p:extLst>
      <p:ext uri="{BB962C8B-B14F-4D97-AF65-F5344CB8AC3E}">
        <p14:creationId xmlns:p14="http://schemas.microsoft.com/office/powerpoint/2010/main" val="53420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5086"/>
            <a:ext cx="12192000" cy="4572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9483" y="0"/>
            <a:ext cx="3432517" cy="2286914"/>
          </a:xfrm>
          <a:prstGeom prst="rect">
            <a:avLst/>
          </a:prstGeom>
          <a:ln>
            <a:solidFill>
              <a:schemeClr val="tx1"/>
            </a:solidFill>
          </a:ln>
        </p:spPr>
      </p:pic>
      <p:sp>
        <p:nvSpPr>
          <p:cNvPr id="5" name="TextBox 4"/>
          <p:cNvSpPr txBox="1"/>
          <p:nvPr/>
        </p:nvSpPr>
        <p:spPr>
          <a:xfrm>
            <a:off x="182880" y="225083"/>
            <a:ext cx="5859809" cy="923330"/>
          </a:xfrm>
          <a:prstGeom prst="rect">
            <a:avLst/>
          </a:prstGeom>
          <a:noFill/>
        </p:spPr>
        <p:txBody>
          <a:bodyPr wrap="none" rtlCol="0">
            <a:spAutoFit/>
          </a:bodyPr>
          <a:lstStyle/>
          <a:p>
            <a:r>
              <a:rPr lang="en-US" sz="5400" dirty="0" smtClean="0"/>
              <a:t>The Russian Empire:</a:t>
            </a:r>
            <a:endParaRPr lang="en-US" sz="5400" dirty="0"/>
          </a:p>
        </p:txBody>
      </p:sp>
    </p:spTree>
    <p:extLst>
      <p:ext uri="{BB962C8B-B14F-4D97-AF65-F5344CB8AC3E}">
        <p14:creationId xmlns:p14="http://schemas.microsoft.com/office/powerpoint/2010/main" val="1624237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1000"/>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562707" y="661182"/>
            <a:ext cx="8492581" cy="584775"/>
          </a:xfrm>
          <a:prstGeom prst="rect">
            <a:avLst/>
          </a:prstGeom>
          <a:noFill/>
        </p:spPr>
        <p:txBody>
          <a:bodyPr wrap="none" rtlCol="0">
            <a:spAutoFit/>
          </a:bodyPr>
          <a:lstStyle/>
          <a:p>
            <a:r>
              <a:rPr lang="en-US" sz="3200" b="1" dirty="0" smtClean="0"/>
              <a:t>By 1916 the Russian war effort was near collapse</a:t>
            </a:r>
          </a:p>
        </p:txBody>
      </p:sp>
      <p:sp>
        <p:nvSpPr>
          <p:cNvPr id="3" name="TextBox 2"/>
          <p:cNvSpPr txBox="1"/>
          <p:nvPr/>
        </p:nvSpPr>
        <p:spPr>
          <a:xfrm>
            <a:off x="1" y="2082018"/>
            <a:ext cx="12192000" cy="954107"/>
          </a:xfrm>
          <a:prstGeom prst="rect">
            <a:avLst/>
          </a:prstGeom>
          <a:noFill/>
        </p:spPr>
        <p:txBody>
          <a:bodyPr wrap="square" rtlCol="0">
            <a:spAutoFit/>
          </a:bodyPr>
          <a:lstStyle/>
          <a:p>
            <a:r>
              <a:rPr lang="en-US" sz="2800" b="1" dirty="0" smtClean="0">
                <a:solidFill>
                  <a:schemeClr val="bg1"/>
                </a:solidFill>
              </a:rPr>
              <a:t>They hadn’t industrialized like western Europe and their army was continuously short on food, guns, ammunition, clothes, boots, and blankets</a:t>
            </a:r>
            <a:endParaRPr lang="en-US" sz="2800" b="1"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522" y="3214057"/>
            <a:ext cx="5017477" cy="3643943"/>
          </a:xfrm>
          <a:prstGeom prst="rect">
            <a:avLst/>
          </a:prstGeom>
        </p:spPr>
      </p:pic>
      <p:sp>
        <p:nvSpPr>
          <p:cNvPr id="5" name="TextBox 4"/>
          <p:cNvSpPr txBox="1"/>
          <p:nvPr/>
        </p:nvSpPr>
        <p:spPr>
          <a:xfrm>
            <a:off x="1181685" y="3214057"/>
            <a:ext cx="7230794" cy="646331"/>
          </a:xfrm>
          <a:prstGeom prst="rect">
            <a:avLst/>
          </a:prstGeom>
          <a:noFill/>
        </p:spPr>
        <p:txBody>
          <a:bodyPr wrap="square" rtlCol="0">
            <a:spAutoFit/>
          </a:bodyPr>
          <a:lstStyle/>
          <a:p>
            <a:r>
              <a:rPr lang="en-US" b="1" dirty="0" smtClean="0">
                <a:solidFill>
                  <a:schemeClr val="bg1"/>
                </a:solidFill>
              </a:rPr>
              <a:t>Allied ships had trouble getting supplies to Russia because the </a:t>
            </a:r>
            <a:r>
              <a:rPr lang="en-US" b="1" dirty="0" smtClean="0"/>
              <a:t>Germans </a:t>
            </a:r>
            <a:r>
              <a:rPr lang="en-US" b="1" dirty="0" smtClean="0">
                <a:solidFill>
                  <a:schemeClr val="bg1"/>
                </a:solidFill>
              </a:rPr>
              <a:t>and the Ottomans controlled the sea routes</a:t>
            </a:r>
            <a:endParaRPr lang="en-US" b="1" dirty="0">
              <a:solidFill>
                <a:schemeClr val="bg1"/>
              </a:solidFill>
            </a:endParaRPr>
          </a:p>
        </p:txBody>
      </p:sp>
      <p:sp>
        <p:nvSpPr>
          <p:cNvPr id="6" name="TextBox 5"/>
          <p:cNvSpPr txBox="1"/>
          <p:nvPr/>
        </p:nvSpPr>
        <p:spPr>
          <a:xfrm>
            <a:off x="1" y="4835974"/>
            <a:ext cx="7174521" cy="954107"/>
          </a:xfrm>
          <a:prstGeom prst="rect">
            <a:avLst/>
          </a:prstGeom>
          <a:noFill/>
        </p:spPr>
        <p:txBody>
          <a:bodyPr wrap="square" rtlCol="0">
            <a:spAutoFit/>
          </a:bodyPr>
          <a:lstStyle/>
          <a:p>
            <a:r>
              <a:rPr lang="en-US" sz="2800" b="1" dirty="0" smtClean="0">
                <a:solidFill>
                  <a:schemeClr val="bg1"/>
                </a:solidFill>
              </a:rPr>
              <a:t>The only thing keeping them in the war was their numbers. </a:t>
            </a:r>
            <a:endParaRPr lang="en-US" sz="2800" b="1" dirty="0">
              <a:solidFill>
                <a:schemeClr val="bg1"/>
              </a:solidFill>
            </a:endParaRPr>
          </a:p>
        </p:txBody>
      </p:sp>
      <p:sp>
        <p:nvSpPr>
          <p:cNvPr id="7" name="TextBox 6"/>
          <p:cNvSpPr txBox="1"/>
          <p:nvPr/>
        </p:nvSpPr>
        <p:spPr>
          <a:xfrm>
            <a:off x="731521" y="5790081"/>
            <a:ext cx="6274190" cy="923330"/>
          </a:xfrm>
          <a:prstGeom prst="rect">
            <a:avLst/>
          </a:prstGeom>
          <a:noFill/>
        </p:spPr>
        <p:txBody>
          <a:bodyPr wrap="square" rtlCol="0">
            <a:spAutoFit/>
          </a:bodyPr>
          <a:lstStyle/>
          <a:p>
            <a:r>
              <a:rPr lang="en-US" b="1" dirty="0" smtClean="0">
                <a:solidFill>
                  <a:schemeClr val="bg1"/>
                </a:solidFill>
              </a:rPr>
              <a:t>They suffered staggering losses but still managed to pull troops from their huge population to keep the Germans tied up for years</a:t>
            </a:r>
            <a:endParaRPr lang="en-US" b="1" dirty="0">
              <a:solidFill>
                <a:schemeClr val="bg1"/>
              </a:solidFill>
            </a:endParaRPr>
          </a:p>
        </p:txBody>
      </p:sp>
    </p:spTree>
    <p:extLst>
      <p:ext uri="{BB962C8B-B14F-4D97-AF65-F5344CB8AC3E}">
        <p14:creationId xmlns:p14="http://schemas.microsoft.com/office/powerpoint/2010/main" val="2333629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 y="2217190"/>
            <a:ext cx="12191999" cy="1569660"/>
          </a:xfrm>
          <a:prstGeom prst="rect">
            <a:avLst/>
          </a:prstGeom>
          <a:noFill/>
        </p:spPr>
        <p:txBody>
          <a:bodyPr wrap="square" lIns="91440" tIns="45720" rIns="91440" bIns="45720">
            <a:spAutoFit/>
          </a:bodyPr>
          <a:lstStyle/>
          <a:p>
            <a:pPr algn="ctr"/>
            <a:r>
              <a:rPr lang="en-US" sz="9600" b="1" cap="none" spc="0" dirty="0" smtClean="0">
                <a:ln w="9525">
                  <a:solidFill>
                    <a:schemeClr val="tx1"/>
                  </a:solidFill>
                  <a:prstDash val="solid"/>
                </a:ln>
                <a:solidFill>
                  <a:srgbClr val="FF0000"/>
                </a:solidFill>
                <a:effectLst>
                  <a:outerShdw blurRad="60007" dir="2000400" sy="-30000" kx="-800400" algn="bl" rotWithShape="0">
                    <a:prstClr val="black">
                      <a:alpha val="20000"/>
                    </a:prstClr>
                  </a:outerShdw>
                </a:effectLst>
              </a:rPr>
              <a:t>A Global Conflict</a:t>
            </a:r>
            <a:endParaRPr lang="en-US" sz="9600" b="1" cap="none" spc="0" dirty="0">
              <a:ln w="9525">
                <a:solidFill>
                  <a:schemeClr val="tx1"/>
                </a:solidFill>
                <a:prstDash val="solid"/>
              </a:ln>
              <a:solidFill>
                <a:srgbClr val="FF0000"/>
              </a:solidFill>
              <a:effectLst>
                <a:outerShdw blurRad="60007" dir="2000400" sy="-30000" kx="-800400" algn="bl" rotWithShape="0">
                  <a:prstClr val="black">
                    <a:alpha val="20000"/>
                  </a:prstClr>
                </a:outerShdw>
              </a:effectLst>
            </a:endParaRPr>
          </a:p>
        </p:txBody>
      </p:sp>
    </p:spTree>
    <p:extLst>
      <p:ext uri="{BB962C8B-B14F-4D97-AF65-F5344CB8AC3E}">
        <p14:creationId xmlns:p14="http://schemas.microsoft.com/office/powerpoint/2010/main" val="2070755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068"/>
            <a:ext cx="12192000" cy="83099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cap="none" spc="0" dirty="0" smtClean="0">
                <a:ln/>
                <a:solidFill>
                  <a:srgbClr val="FF0000"/>
                </a:solidFill>
                <a:effectLst/>
              </a:rPr>
              <a:t>War affects the world</a:t>
            </a:r>
            <a:endParaRPr lang="en-US" sz="4800" b="1" cap="none" spc="0" dirty="0">
              <a:ln/>
              <a:solidFill>
                <a:srgbClr val="FF0000"/>
              </a:solidFill>
              <a:effectLst/>
            </a:endParaRPr>
          </a:p>
        </p:txBody>
      </p:sp>
      <p:sp>
        <p:nvSpPr>
          <p:cNvPr id="4" name="Rectangle 3"/>
          <p:cNvSpPr/>
          <p:nvPr/>
        </p:nvSpPr>
        <p:spPr>
          <a:xfrm>
            <a:off x="0" y="816929"/>
            <a:ext cx="4099199"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200" b="1" cap="none" spc="0" dirty="0" smtClean="0">
                <a:ln/>
                <a:solidFill>
                  <a:schemeClr val="accent3"/>
                </a:solidFill>
                <a:effectLst/>
              </a:rPr>
              <a:t>The Gallipoli Campaign</a:t>
            </a:r>
            <a:endParaRPr lang="en-US" sz="3200" b="1" cap="none" spc="0" dirty="0">
              <a:ln/>
              <a:solidFill>
                <a:schemeClr val="accent3"/>
              </a:solidFill>
              <a:effectLst/>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1686" b="7606"/>
          <a:stretch/>
        </p:blipFill>
        <p:spPr>
          <a:xfrm>
            <a:off x="49349" y="1401704"/>
            <a:ext cx="4000500" cy="3108960"/>
          </a:xfrm>
          <a:prstGeom prst="rect">
            <a:avLst/>
          </a:prstGeom>
        </p:spPr>
      </p:pic>
      <p:sp>
        <p:nvSpPr>
          <p:cNvPr id="6" name="TextBox 5"/>
          <p:cNvSpPr txBox="1"/>
          <p:nvPr/>
        </p:nvSpPr>
        <p:spPr>
          <a:xfrm>
            <a:off x="4099199" y="2002077"/>
            <a:ext cx="8092802" cy="923330"/>
          </a:xfrm>
          <a:prstGeom prst="rect">
            <a:avLst/>
          </a:prstGeom>
          <a:noFill/>
        </p:spPr>
        <p:txBody>
          <a:bodyPr wrap="square" rtlCol="0">
            <a:spAutoFit/>
          </a:bodyPr>
          <a:lstStyle/>
          <a:p>
            <a:r>
              <a:rPr lang="en-US" b="1" dirty="0" smtClean="0"/>
              <a:t>The point was for the Allies to be able to attack the Ottoman Empire at the Dardanelles which were the gateway to Constantinople and a way to create a supply line to Russia</a:t>
            </a:r>
            <a:endParaRPr lang="en-US" b="1" dirty="0"/>
          </a:p>
        </p:txBody>
      </p:sp>
      <p:sp>
        <p:nvSpPr>
          <p:cNvPr id="8" name="Up Arrow 7"/>
          <p:cNvSpPr/>
          <p:nvPr/>
        </p:nvSpPr>
        <p:spPr>
          <a:xfrm>
            <a:off x="1365161" y="3387143"/>
            <a:ext cx="484632" cy="978408"/>
          </a:xfrm>
          <a:prstGeom prst="upArrow">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49849" y="3525780"/>
            <a:ext cx="6338571" cy="1200329"/>
          </a:xfrm>
          <a:prstGeom prst="rect">
            <a:avLst/>
          </a:prstGeom>
          <a:noFill/>
        </p:spPr>
        <p:txBody>
          <a:bodyPr wrap="square" rtlCol="0">
            <a:spAutoFit/>
          </a:bodyPr>
          <a:lstStyle/>
          <a:p>
            <a:r>
              <a:rPr lang="en-US" b="1" dirty="0" smtClean="0"/>
              <a:t>Began in </a:t>
            </a:r>
            <a:r>
              <a:rPr lang="en-US" b="1" dirty="0" smtClean="0">
                <a:solidFill>
                  <a:srgbClr val="FF0000"/>
                </a:solidFill>
              </a:rPr>
              <a:t>February of 1915: </a:t>
            </a:r>
            <a:r>
              <a:rPr lang="en-US" b="1" dirty="0" smtClean="0"/>
              <a:t>British, Australian, and New Zealand troops made repeated assaults on the Gallipoli Peninsula.</a:t>
            </a:r>
          </a:p>
          <a:p>
            <a:endParaRPr lang="en-US" b="1" dirty="0"/>
          </a:p>
          <a:p>
            <a:r>
              <a:rPr lang="en-US" b="1" dirty="0" smtClean="0"/>
              <a:t>The Turks, often led by Germans, defended the region.</a:t>
            </a:r>
          </a:p>
        </p:txBody>
      </p:sp>
      <p:sp>
        <p:nvSpPr>
          <p:cNvPr id="10" name="TextBox 9"/>
          <p:cNvSpPr txBox="1"/>
          <p:nvPr/>
        </p:nvSpPr>
        <p:spPr>
          <a:xfrm>
            <a:off x="49349" y="5344732"/>
            <a:ext cx="8618000" cy="923330"/>
          </a:xfrm>
          <a:prstGeom prst="rect">
            <a:avLst/>
          </a:prstGeom>
          <a:noFill/>
        </p:spPr>
        <p:txBody>
          <a:bodyPr wrap="none" rtlCol="0">
            <a:spAutoFit/>
          </a:bodyPr>
          <a:lstStyle/>
          <a:p>
            <a:r>
              <a:rPr lang="en-US" b="1" dirty="0" smtClean="0"/>
              <a:t>By </a:t>
            </a:r>
            <a:r>
              <a:rPr lang="en-US" b="1" dirty="0" smtClean="0">
                <a:solidFill>
                  <a:srgbClr val="FF0000"/>
                </a:solidFill>
              </a:rPr>
              <a:t>May of 1915 </a:t>
            </a:r>
            <a:r>
              <a:rPr lang="en-US" b="1" dirty="0" smtClean="0"/>
              <a:t>Gallipoli was a stalemate too.</a:t>
            </a:r>
          </a:p>
          <a:p>
            <a:endParaRPr lang="en-US" b="1" dirty="0"/>
          </a:p>
          <a:p>
            <a:r>
              <a:rPr lang="en-US" b="1" dirty="0" smtClean="0"/>
              <a:t>In </a:t>
            </a:r>
            <a:r>
              <a:rPr lang="en-US" b="1" dirty="0" smtClean="0">
                <a:solidFill>
                  <a:srgbClr val="FF0000"/>
                </a:solidFill>
              </a:rPr>
              <a:t>December of 1915 </a:t>
            </a:r>
            <a:r>
              <a:rPr lang="en-US" b="1" dirty="0" smtClean="0"/>
              <a:t>the Allies gave up and retreated.  They had lost about </a:t>
            </a:r>
            <a:r>
              <a:rPr lang="en-US" b="1" dirty="0" smtClean="0">
                <a:solidFill>
                  <a:srgbClr val="FF0000"/>
                </a:solidFill>
              </a:rPr>
              <a:t>250,000</a:t>
            </a:r>
            <a:r>
              <a:rPr lang="en-US" b="1" dirty="0" smtClean="0"/>
              <a:t> men.</a:t>
            </a:r>
            <a:endParaRPr lang="en-US" b="1" dirty="0"/>
          </a:p>
        </p:txBody>
      </p:sp>
    </p:spTree>
    <p:extLst>
      <p:ext uri="{BB962C8B-B14F-4D97-AF65-F5344CB8AC3E}">
        <p14:creationId xmlns:p14="http://schemas.microsoft.com/office/powerpoint/2010/main" val="3644861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067" y="64394"/>
            <a:ext cx="3734873"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2800" b="1" cap="none" spc="0" dirty="0" smtClean="0">
                <a:ln/>
                <a:solidFill>
                  <a:schemeClr val="accent3"/>
                </a:solidFill>
                <a:effectLst/>
              </a:rPr>
              <a:t>War in Africa and Asia:</a:t>
            </a:r>
            <a:endParaRPr lang="en-US" sz="2800" b="1" cap="none" spc="0" dirty="0">
              <a:ln/>
              <a:solidFill>
                <a:schemeClr val="accent3"/>
              </a:solidFill>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5969"/>
            <a:ext cx="3337610" cy="251155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7610" y="621839"/>
            <a:ext cx="3346526" cy="2574666"/>
          </a:xfrm>
          <a:prstGeom prst="rect">
            <a:avLst/>
          </a:prstGeom>
        </p:spPr>
      </p:pic>
      <p:sp>
        <p:nvSpPr>
          <p:cNvPr id="5" name="TextBox 4"/>
          <p:cNvSpPr txBox="1"/>
          <p:nvPr/>
        </p:nvSpPr>
        <p:spPr>
          <a:xfrm>
            <a:off x="6675220" y="1429385"/>
            <a:ext cx="5507864" cy="1477328"/>
          </a:xfrm>
          <a:prstGeom prst="rect">
            <a:avLst/>
          </a:prstGeom>
          <a:noFill/>
        </p:spPr>
        <p:txBody>
          <a:bodyPr wrap="square" rtlCol="0">
            <a:spAutoFit/>
          </a:bodyPr>
          <a:lstStyle/>
          <a:p>
            <a:r>
              <a:rPr lang="en-US" b="1" dirty="0" smtClean="0"/>
              <a:t>The Japanese quickly overtook China and captured Germany’s Island Colonies</a:t>
            </a:r>
          </a:p>
          <a:p>
            <a:endParaRPr lang="en-US" b="1" dirty="0"/>
          </a:p>
          <a:p>
            <a:r>
              <a:rPr lang="en-US" b="1" dirty="0" smtClean="0"/>
              <a:t>England and France attacked Germany’s 4 African possessions and took 3 of them. </a:t>
            </a:r>
            <a:endParaRPr lang="en-US" b="1" dirty="0"/>
          </a:p>
        </p:txBody>
      </p:sp>
      <p:sp>
        <p:nvSpPr>
          <p:cNvPr id="6" name="TextBox 5"/>
          <p:cNvSpPr txBox="1"/>
          <p:nvPr/>
        </p:nvSpPr>
        <p:spPr>
          <a:xfrm>
            <a:off x="0" y="4262385"/>
            <a:ext cx="10751619" cy="1754326"/>
          </a:xfrm>
          <a:prstGeom prst="rect">
            <a:avLst/>
          </a:prstGeom>
          <a:noFill/>
        </p:spPr>
        <p:txBody>
          <a:bodyPr wrap="square" rtlCol="0">
            <a:spAutoFit/>
          </a:bodyPr>
          <a:lstStyle/>
          <a:p>
            <a:r>
              <a:rPr lang="en-US" b="1" dirty="0" smtClean="0">
                <a:solidFill>
                  <a:schemeClr val="accent1">
                    <a:lumMod val="75000"/>
                  </a:schemeClr>
                </a:solidFill>
              </a:rPr>
              <a:t>All of the major powers looked for help from their colonies.  </a:t>
            </a:r>
          </a:p>
          <a:p>
            <a:endParaRPr lang="en-US" b="1" dirty="0" smtClean="0">
              <a:solidFill>
                <a:schemeClr val="accent1">
                  <a:lumMod val="75000"/>
                </a:schemeClr>
              </a:solidFill>
            </a:endParaRPr>
          </a:p>
          <a:p>
            <a:endParaRPr lang="en-US" b="1" dirty="0">
              <a:solidFill>
                <a:schemeClr val="accent1">
                  <a:lumMod val="75000"/>
                </a:schemeClr>
              </a:solidFill>
            </a:endParaRPr>
          </a:p>
          <a:p>
            <a:r>
              <a:rPr lang="en-US" b="1" dirty="0">
                <a:solidFill>
                  <a:schemeClr val="accent1">
                    <a:lumMod val="75000"/>
                  </a:schemeClr>
                </a:solidFill>
              </a:rPr>
              <a:t/>
            </a:r>
            <a:br>
              <a:rPr lang="en-US" b="1" dirty="0">
                <a:solidFill>
                  <a:schemeClr val="accent1">
                    <a:lumMod val="75000"/>
                  </a:schemeClr>
                </a:solidFill>
              </a:rPr>
            </a:br>
            <a:r>
              <a:rPr lang="en-US" b="1" dirty="0" smtClean="0">
                <a:solidFill>
                  <a:schemeClr val="accent1">
                    <a:lumMod val="75000"/>
                  </a:schemeClr>
                </a:solidFill>
              </a:rPr>
              <a:t>Some colonists didn’t want to help. Others, like Mohandas Gandhi                                           felt that if the Indians helped the British it would help them gain independence later on</a:t>
            </a:r>
            <a:endParaRPr lang="en-US" b="1" dirty="0">
              <a:solidFill>
                <a:schemeClr val="accent1">
                  <a:lumMod val="75000"/>
                </a:schemeClr>
              </a:solidFill>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0937" r="20255"/>
          <a:stretch/>
        </p:blipFill>
        <p:spPr>
          <a:xfrm>
            <a:off x="6468236" y="4327626"/>
            <a:ext cx="2066164" cy="1689085"/>
          </a:xfrm>
          <a:prstGeom prst="rect">
            <a:avLst/>
          </a:prstGeom>
        </p:spPr>
      </p:pic>
    </p:spTree>
    <p:extLst>
      <p:ext uri="{BB962C8B-B14F-4D97-AF65-F5344CB8AC3E}">
        <p14:creationId xmlns:p14="http://schemas.microsoft.com/office/powerpoint/2010/main" val="4058078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6000"/>
          </a:stretch>
        </a:blipFill>
        <a:effectLst/>
      </p:bgPr>
    </p:bg>
    <p:spTree>
      <p:nvGrpSpPr>
        <p:cNvPr id="1" name=""/>
        <p:cNvGrpSpPr/>
        <p:nvPr/>
      </p:nvGrpSpPr>
      <p:grpSpPr>
        <a:xfrm>
          <a:off x="0" y="0"/>
          <a:ext cx="0" cy="0"/>
          <a:chOff x="0" y="0"/>
          <a:chExt cx="0" cy="0"/>
        </a:xfrm>
      </p:grpSpPr>
      <p:sp>
        <p:nvSpPr>
          <p:cNvPr id="3" name="Rectangle 2"/>
          <p:cNvSpPr/>
          <p:nvPr/>
        </p:nvSpPr>
        <p:spPr>
          <a:xfrm>
            <a:off x="0" y="2559372"/>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America Enters the War</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2126015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03" y="4017340"/>
            <a:ext cx="4803298" cy="284066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5605" y="0"/>
            <a:ext cx="5379593" cy="2420817"/>
          </a:xfrm>
          <a:prstGeom prst="rect">
            <a:avLst/>
          </a:prstGeom>
        </p:spPr>
      </p:pic>
      <p:sp>
        <p:nvSpPr>
          <p:cNvPr id="3" name="TextBox 2"/>
          <p:cNvSpPr txBox="1"/>
          <p:nvPr/>
        </p:nvSpPr>
        <p:spPr>
          <a:xfrm>
            <a:off x="295422" y="281354"/>
            <a:ext cx="8271803" cy="646331"/>
          </a:xfrm>
          <a:prstGeom prst="rect">
            <a:avLst/>
          </a:prstGeom>
          <a:noFill/>
        </p:spPr>
        <p:txBody>
          <a:bodyPr wrap="square" rtlCol="0">
            <a:spAutoFit/>
          </a:bodyPr>
          <a:lstStyle/>
          <a:p>
            <a:r>
              <a:rPr lang="en-US" b="1" dirty="0" smtClean="0">
                <a:solidFill>
                  <a:srgbClr val="002060"/>
                </a:solidFill>
              </a:rPr>
              <a:t>By 1917 the Germans were ruling the seas with submarines and in January of 1917 they announced that they would sink any ship in British waters. </a:t>
            </a:r>
            <a:endParaRPr lang="en-US" b="1" dirty="0">
              <a:solidFill>
                <a:srgbClr val="002060"/>
              </a:solidFill>
            </a:endParaRPr>
          </a:p>
        </p:txBody>
      </p:sp>
      <p:sp>
        <p:nvSpPr>
          <p:cNvPr id="4" name="TextBox 3"/>
          <p:cNvSpPr txBox="1"/>
          <p:nvPr/>
        </p:nvSpPr>
        <p:spPr>
          <a:xfrm>
            <a:off x="323557" y="1603717"/>
            <a:ext cx="4521944" cy="369332"/>
          </a:xfrm>
          <a:prstGeom prst="rect">
            <a:avLst/>
          </a:prstGeom>
          <a:noFill/>
        </p:spPr>
        <p:txBody>
          <a:bodyPr wrap="none" rtlCol="0">
            <a:spAutoFit/>
          </a:bodyPr>
          <a:lstStyle/>
          <a:p>
            <a:r>
              <a:rPr lang="en-US" b="1" dirty="0" smtClean="0">
                <a:solidFill>
                  <a:srgbClr val="002060"/>
                </a:solidFill>
              </a:rPr>
              <a:t>This is called </a:t>
            </a:r>
            <a:r>
              <a:rPr lang="en-US" b="1" dirty="0" smtClean="0">
                <a:solidFill>
                  <a:srgbClr val="FF0000"/>
                </a:solidFill>
              </a:rPr>
              <a:t>unrestricted submarine warfare.</a:t>
            </a:r>
            <a:endParaRPr lang="en-US" b="1" dirty="0">
              <a:solidFill>
                <a:srgbClr val="002060"/>
              </a:solidFill>
            </a:endParaRPr>
          </a:p>
        </p:txBody>
      </p:sp>
      <p:sp>
        <p:nvSpPr>
          <p:cNvPr id="5" name="TextBox 4"/>
          <p:cNvSpPr txBox="1"/>
          <p:nvPr/>
        </p:nvSpPr>
        <p:spPr>
          <a:xfrm>
            <a:off x="209424" y="2420817"/>
            <a:ext cx="7285584" cy="369332"/>
          </a:xfrm>
          <a:prstGeom prst="rect">
            <a:avLst/>
          </a:prstGeom>
          <a:noFill/>
        </p:spPr>
        <p:txBody>
          <a:bodyPr wrap="none" rtlCol="0">
            <a:spAutoFit/>
          </a:bodyPr>
          <a:lstStyle/>
          <a:p>
            <a:r>
              <a:rPr lang="en-US" b="1" dirty="0" smtClean="0">
                <a:solidFill>
                  <a:srgbClr val="002060"/>
                </a:solidFill>
              </a:rPr>
              <a:t>Before this, only ships flying the flags of warring nations would be attacked</a:t>
            </a:r>
            <a:endParaRPr lang="en-US" b="1" dirty="0">
              <a:solidFill>
                <a:srgbClr val="002060"/>
              </a:solidFill>
            </a:endParaRPr>
          </a:p>
        </p:txBody>
      </p:sp>
      <p:sp>
        <p:nvSpPr>
          <p:cNvPr id="6" name="TextBox 5"/>
          <p:cNvSpPr txBox="1"/>
          <p:nvPr/>
        </p:nvSpPr>
        <p:spPr>
          <a:xfrm>
            <a:off x="0" y="3096849"/>
            <a:ext cx="12192000" cy="1477328"/>
          </a:xfrm>
          <a:prstGeom prst="rect">
            <a:avLst/>
          </a:prstGeom>
          <a:noFill/>
          <a:ln>
            <a:solidFill>
              <a:schemeClr val="tx1">
                <a:lumMod val="95000"/>
                <a:lumOff val="5000"/>
              </a:schemeClr>
            </a:solidFill>
          </a:ln>
        </p:spPr>
        <p:txBody>
          <a:bodyPr wrap="square" rtlCol="0">
            <a:spAutoFit/>
          </a:bodyPr>
          <a:lstStyle/>
          <a:p>
            <a:r>
              <a:rPr lang="en-US" b="1" dirty="0" smtClean="0">
                <a:solidFill>
                  <a:srgbClr val="FF3300"/>
                </a:solidFill>
              </a:rPr>
              <a:t>The Germans had used this policy in 1915 but stopped when the British passenger liner Lusitania was sunk on May 7</a:t>
            </a:r>
            <a:r>
              <a:rPr lang="en-US" b="1" baseline="30000" dirty="0" smtClean="0">
                <a:solidFill>
                  <a:srgbClr val="FF3300"/>
                </a:solidFill>
              </a:rPr>
              <a:t>th</a:t>
            </a:r>
            <a:r>
              <a:rPr lang="en-US" b="1" dirty="0" smtClean="0">
                <a:solidFill>
                  <a:srgbClr val="FF3300"/>
                </a:solidFill>
              </a:rPr>
              <a:t> 1915.</a:t>
            </a:r>
          </a:p>
          <a:p>
            <a:r>
              <a:rPr lang="en-US" b="1" dirty="0" smtClean="0">
                <a:solidFill>
                  <a:srgbClr val="FF3300"/>
                </a:solidFill>
              </a:rPr>
              <a:t>1198 people were killed including 128 Americans.</a:t>
            </a:r>
          </a:p>
          <a:p>
            <a:endParaRPr lang="en-US" b="1" dirty="0">
              <a:solidFill>
                <a:srgbClr val="FF3300"/>
              </a:solidFill>
            </a:endParaRPr>
          </a:p>
          <a:p>
            <a:r>
              <a:rPr lang="en-US" b="1" dirty="0" smtClean="0">
                <a:solidFill>
                  <a:srgbClr val="FF3300"/>
                </a:solidFill>
              </a:rPr>
              <a:t>		The Germans argued that the Lusitania was carrying ammo, which was true and was also an act of war</a:t>
            </a:r>
          </a:p>
          <a:p>
            <a:r>
              <a:rPr lang="en-US" b="1" dirty="0">
                <a:solidFill>
                  <a:srgbClr val="FF3300"/>
                </a:solidFill>
              </a:rPr>
              <a:t>	</a:t>
            </a:r>
            <a:r>
              <a:rPr lang="en-US" b="1" dirty="0" smtClean="0">
                <a:solidFill>
                  <a:srgbClr val="FF3300"/>
                </a:solidFill>
              </a:rPr>
              <a:t>	BUT they didn’t want to get the Americans involved so they stopped for a while</a:t>
            </a:r>
            <a:endParaRPr lang="en-US" b="1" dirty="0">
              <a:solidFill>
                <a:srgbClr val="FF3300"/>
              </a:solidFill>
            </a:endParaRPr>
          </a:p>
        </p:txBody>
      </p:sp>
    </p:spTree>
    <p:extLst>
      <p:ext uri="{BB962C8B-B14F-4D97-AF65-F5344CB8AC3E}">
        <p14:creationId xmlns:p14="http://schemas.microsoft.com/office/powerpoint/2010/main" val="38111543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867288" cy="923330"/>
          </a:xfrm>
          <a:prstGeom prst="rect">
            <a:avLst/>
          </a:prstGeom>
          <a:noFill/>
        </p:spPr>
        <p:txBody>
          <a:bodyPr wrap="none" rtlCol="0">
            <a:spAutoFit/>
          </a:bodyPr>
          <a:lstStyle/>
          <a:p>
            <a:r>
              <a:rPr lang="en-US" b="1" dirty="0" smtClean="0">
                <a:solidFill>
                  <a:schemeClr val="accent6">
                    <a:lumMod val="50000"/>
                  </a:schemeClr>
                </a:solidFill>
              </a:rPr>
              <a:t>The point of resuming the unrestricted submarine warfare was to enforce a naval blockade forcing the British to surrender.</a:t>
            </a:r>
          </a:p>
          <a:p>
            <a:endParaRPr lang="en-US" b="1" dirty="0">
              <a:solidFill>
                <a:schemeClr val="accent6">
                  <a:lumMod val="50000"/>
                </a:schemeClr>
              </a:solidFill>
            </a:endParaRPr>
          </a:p>
          <a:p>
            <a:r>
              <a:rPr lang="en-US" b="1" dirty="0" smtClean="0">
                <a:solidFill>
                  <a:schemeClr val="accent6">
                    <a:lumMod val="50000"/>
                  </a:schemeClr>
                </a:solidFill>
              </a:rPr>
              <a:t>3 American ships are sunk by German U-Boats and the U.S. government ‘protests.’</a:t>
            </a:r>
            <a:endParaRPr lang="en-US" b="1" dirty="0">
              <a:solidFill>
                <a:schemeClr val="accent6">
                  <a:lumMod val="50000"/>
                </a:schemeClr>
              </a:solidFill>
            </a:endParaRPr>
          </a:p>
        </p:txBody>
      </p:sp>
      <p:sp>
        <p:nvSpPr>
          <p:cNvPr id="3" name="Rectangle 2"/>
          <p:cNvSpPr/>
          <p:nvPr/>
        </p:nvSpPr>
        <p:spPr>
          <a:xfrm>
            <a:off x="2699649" y="1096332"/>
            <a:ext cx="646798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The Zimmerman Note</a:t>
            </a:r>
            <a:endParaRPr lang="en-US" sz="5400" b="1" cap="none" spc="0" dirty="0">
              <a:ln/>
              <a:solidFill>
                <a:schemeClr val="accent4"/>
              </a:solidFill>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019662"/>
            <a:ext cx="3798277" cy="48048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1791" y="923329"/>
            <a:ext cx="2135359" cy="3146845"/>
          </a:xfrm>
          <a:prstGeom prst="rect">
            <a:avLst/>
          </a:prstGeom>
        </p:spPr>
      </p:pic>
      <p:sp>
        <p:nvSpPr>
          <p:cNvPr id="6" name="TextBox 5"/>
          <p:cNvSpPr txBox="1"/>
          <p:nvPr/>
        </p:nvSpPr>
        <p:spPr>
          <a:xfrm>
            <a:off x="3798276" y="2192664"/>
            <a:ext cx="6682155" cy="923330"/>
          </a:xfrm>
          <a:prstGeom prst="rect">
            <a:avLst/>
          </a:prstGeom>
          <a:noFill/>
        </p:spPr>
        <p:txBody>
          <a:bodyPr wrap="square" rtlCol="0">
            <a:spAutoFit/>
          </a:bodyPr>
          <a:lstStyle/>
          <a:p>
            <a:r>
              <a:rPr lang="en-US" b="1" dirty="0" smtClean="0">
                <a:solidFill>
                  <a:schemeClr val="accent6">
                    <a:lumMod val="50000"/>
                  </a:schemeClr>
                </a:solidFill>
              </a:rPr>
              <a:t>February 1917 – U.S. officials are sent a telegram by Mexican officials that was written by Arthur Zimmerman the German Foreign secretary</a:t>
            </a:r>
            <a:endParaRPr lang="en-US" b="1" dirty="0">
              <a:solidFill>
                <a:schemeClr val="accent6">
                  <a:lumMod val="50000"/>
                </a:schemeClr>
              </a:solidFill>
            </a:endParaRPr>
          </a:p>
        </p:txBody>
      </p:sp>
      <p:sp>
        <p:nvSpPr>
          <p:cNvPr id="7" name="TextBox 6"/>
          <p:cNvSpPr txBox="1"/>
          <p:nvPr/>
        </p:nvSpPr>
        <p:spPr>
          <a:xfrm>
            <a:off x="3798276" y="3408418"/>
            <a:ext cx="6344530" cy="1754326"/>
          </a:xfrm>
          <a:prstGeom prst="rect">
            <a:avLst/>
          </a:prstGeom>
          <a:noFill/>
        </p:spPr>
        <p:txBody>
          <a:bodyPr wrap="square" rtlCol="0">
            <a:spAutoFit/>
          </a:bodyPr>
          <a:lstStyle/>
          <a:p>
            <a:r>
              <a:rPr lang="en-US" b="1" dirty="0" smtClean="0">
                <a:solidFill>
                  <a:schemeClr val="accent6">
                    <a:lumMod val="50000"/>
                  </a:schemeClr>
                </a:solidFill>
              </a:rPr>
              <a:t>The telegram staid that Germany would help Mexico ‘reconquer’ the land it had lost to the U.S. if Mexico would ally with Germany.  </a:t>
            </a:r>
          </a:p>
          <a:p>
            <a:endParaRPr lang="en-US" b="1" dirty="0">
              <a:solidFill>
                <a:schemeClr val="accent6">
                  <a:lumMod val="50000"/>
                </a:schemeClr>
              </a:solidFill>
            </a:endParaRPr>
          </a:p>
          <a:p>
            <a:endParaRPr lang="en-US" b="1" dirty="0" smtClean="0">
              <a:solidFill>
                <a:schemeClr val="accent6">
                  <a:lumMod val="50000"/>
                </a:schemeClr>
              </a:solidFill>
            </a:endParaRPr>
          </a:p>
          <a:p>
            <a:r>
              <a:rPr lang="en-US" b="1" dirty="0" smtClean="0">
                <a:solidFill>
                  <a:schemeClr val="accent6">
                    <a:lumMod val="50000"/>
                  </a:schemeClr>
                </a:solidFill>
              </a:rPr>
              <a:t>Mexico declines and passes the note on to the U.S.  </a:t>
            </a:r>
            <a:endParaRPr lang="en-US" b="1" dirty="0">
              <a:solidFill>
                <a:schemeClr val="accent6">
                  <a:lumMod val="50000"/>
                </a:schemeClr>
              </a:solidFill>
            </a:endParaRPr>
          </a:p>
        </p:txBody>
      </p:sp>
    </p:spTree>
    <p:extLst>
      <p:ext uri="{BB962C8B-B14F-4D97-AF65-F5344CB8AC3E}">
        <p14:creationId xmlns:p14="http://schemas.microsoft.com/office/powerpoint/2010/main" val="353391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569660"/>
          </a:xfrm>
          <a:prstGeom prst="rect">
            <a:avLst/>
          </a:prstGeom>
          <a:noFill/>
        </p:spPr>
        <p:txBody>
          <a:bodyPr wrap="square" lIns="91440" tIns="45720" rIns="91440" bIns="45720">
            <a:spAutoFit/>
          </a:bodyPr>
          <a:lstStyle/>
          <a:p>
            <a:r>
              <a:rPr lang="en-US" sz="2400" b="1" cap="none" spc="0" dirty="0" smtClean="0">
                <a:ln w="9525">
                  <a:solidFill>
                    <a:schemeClr val="bg1"/>
                  </a:solidFill>
                  <a:prstDash val="solid"/>
                </a:ln>
                <a:solidFill>
                  <a:schemeClr val="tx1"/>
                </a:solidFill>
              </a:rPr>
              <a:t>The </a:t>
            </a:r>
            <a:r>
              <a:rPr lang="en-US" sz="2400" b="1" dirty="0" smtClean="0">
                <a:ln w="9525">
                  <a:solidFill>
                    <a:schemeClr val="bg1"/>
                  </a:solidFill>
                  <a:prstDash val="solid"/>
                </a:ln>
              </a:rPr>
              <a:t>Zimmerman Telegram probably wouldn’t have been enough on it’s own to get the U.S. involved in a war.  </a:t>
            </a:r>
          </a:p>
          <a:p>
            <a:pPr algn="ctr"/>
            <a:endParaRPr lang="en-US" sz="2400" b="1" cap="none" spc="0" dirty="0">
              <a:ln w="9525">
                <a:solidFill>
                  <a:schemeClr val="bg1"/>
                </a:solidFill>
                <a:prstDash val="solid"/>
              </a:ln>
              <a:solidFill>
                <a:schemeClr val="tx1"/>
              </a:solidFill>
            </a:endParaRPr>
          </a:p>
          <a:p>
            <a:r>
              <a:rPr lang="en-US" sz="2400" b="1" dirty="0" smtClean="0">
                <a:ln w="9525">
                  <a:solidFill>
                    <a:schemeClr val="bg1"/>
                  </a:solidFill>
                  <a:prstDash val="solid"/>
                </a:ln>
                <a:solidFill>
                  <a:srgbClr val="FF0000"/>
                </a:solidFill>
              </a:rPr>
              <a:t>BUT</a:t>
            </a:r>
            <a:r>
              <a:rPr lang="en-US" sz="2400" b="1" dirty="0" smtClean="0">
                <a:ln w="9525">
                  <a:solidFill>
                    <a:schemeClr val="bg1"/>
                  </a:solidFill>
                  <a:prstDash val="solid"/>
                </a:ln>
              </a:rPr>
              <a:t> with submarine warfare and other issues the U.S. decides it’s time to get involved.</a:t>
            </a:r>
            <a:endParaRPr lang="en-US" sz="2400" b="1" cap="none" spc="0" dirty="0">
              <a:ln w="9525">
                <a:solidFill>
                  <a:schemeClr val="bg1"/>
                </a:solidFill>
                <a:prstDash val="solid"/>
              </a:ln>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44717"/>
            <a:ext cx="12192000" cy="3113283"/>
          </a:xfrm>
          <a:prstGeom prst="rect">
            <a:avLst/>
          </a:prstGeom>
        </p:spPr>
      </p:pic>
      <p:sp>
        <p:nvSpPr>
          <p:cNvPr id="4" name="TextBox 3"/>
          <p:cNvSpPr txBox="1"/>
          <p:nvPr/>
        </p:nvSpPr>
        <p:spPr>
          <a:xfrm>
            <a:off x="0" y="1679655"/>
            <a:ext cx="12023188" cy="1200329"/>
          </a:xfrm>
          <a:prstGeom prst="rect">
            <a:avLst/>
          </a:prstGeom>
          <a:noFill/>
        </p:spPr>
        <p:txBody>
          <a:bodyPr wrap="square" rtlCol="0">
            <a:spAutoFit/>
          </a:bodyPr>
          <a:lstStyle/>
          <a:p>
            <a:r>
              <a:rPr lang="en-US" dirty="0" smtClean="0"/>
              <a:t>Most of the U.S. population is on the side of the Allies anyway because of common bonds of language, law, and customs with England.</a:t>
            </a:r>
          </a:p>
          <a:p>
            <a:endParaRPr lang="en-US" dirty="0"/>
          </a:p>
          <a:p>
            <a:r>
              <a:rPr lang="en-US" dirty="0" smtClean="0"/>
              <a:t>U.S. also had stronger economic ties with the Allies.</a:t>
            </a:r>
            <a:endParaRPr lang="en-US" dirty="0"/>
          </a:p>
        </p:txBody>
      </p:sp>
      <p:sp>
        <p:nvSpPr>
          <p:cNvPr id="5" name="Rectangle 4"/>
          <p:cNvSpPr/>
          <p:nvPr/>
        </p:nvSpPr>
        <p:spPr>
          <a:xfrm>
            <a:off x="3124621" y="2821387"/>
            <a:ext cx="4001416" cy="923330"/>
          </a:xfrm>
          <a:prstGeom prst="rect">
            <a:avLst/>
          </a:prstGeom>
          <a:noFill/>
        </p:spPr>
        <p:txBody>
          <a:bodyPr wrap="none" lIns="91440" tIns="45720" rIns="91440" bIns="45720">
            <a:spAutoFit/>
          </a:bodyPr>
          <a:lstStyle/>
          <a:p>
            <a:pPr algn="ctr"/>
            <a:r>
              <a:rPr lang="en-US" sz="5400" b="1" cap="none" spc="0" dirty="0" smtClean="0">
                <a:ln w="12700" cmpd="sng">
                  <a:solidFill>
                    <a:schemeClr val="accent4"/>
                  </a:solidFill>
                  <a:prstDash val="solid"/>
                </a:ln>
                <a:solidFill>
                  <a:srgbClr val="FF0000"/>
                </a:solidFill>
                <a:effectLst/>
              </a:rPr>
              <a:t>April 2, 1917:</a:t>
            </a:r>
            <a:endParaRPr lang="en-US" sz="5400" b="1" cap="none" spc="0" dirty="0">
              <a:ln w="12700" cmpd="sng">
                <a:solidFill>
                  <a:schemeClr val="accent4"/>
                </a:solidFill>
                <a:prstDash val="solid"/>
              </a:ln>
              <a:solidFill>
                <a:srgbClr val="FF0000"/>
              </a:solidFill>
              <a:effectLst/>
            </a:endParaRPr>
          </a:p>
        </p:txBody>
      </p:sp>
    </p:spTree>
    <p:extLst>
      <p:ext uri="{BB962C8B-B14F-4D97-AF65-F5344CB8AC3E}">
        <p14:creationId xmlns:p14="http://schemas.microsoft.com/office/powerpoint/2010/main" val="1549328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45000"/>
                <a:lumOff val="55000"/>
              </a:schemeClr>
            </a:gs>
            <a:gs pos="82000">
              <a:srgbClr val="00B0F0"/>
            </a:gs>
            <a:gs pos="52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1986131" y="2967335"/>
            <a:ext cx="821975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0000"/>
                </a:solidFill>
              </a:rPr>
              <a:t>War Affects the Home Front</a:t>
            </a:r>
            <a:endParaRPr lang="en-US" sz="5400" b="1" cap="none" spc="0" dirty="0">
              <a:ln/>
              <a:solidFill>
                <a:srgbClr val="FF0000"/>
              </a:solidFill>
              <a:effectLst/>
            </a:endParaRPr>
          </a:p>
        </p:txBody>
      </p:sp>
    </p:spTree>
    <p:extLst>
      <p:ext uri="{BB962C8B-B14F-4D97-AF65-F5344CB8AC3E}">
        <p14:creationId xmlns:p14="http://schemas.microsoft.com/office/powerpoint/2010/main" val="42354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304980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Total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3049809" y="0"/>
            <a:ext cx="8928295" cy="923330"/>
          </a:xfrm>
          <a:prstGeom prst="rect">
            <a:avLst/>
          </a:prstGeom>
          <a:noFill/>
        </p:spPr>
        <p:txBody>
          <a:bodyPr wrap="square" rtlCol="0">
            <a:spAutoFit/>
          </a:bodyPr>
          <a:lstStyle/>
          <a:p>
            <a:r>
              <a:rPr lang="en-US" dirty="0" smtClean="0"/>
              <a:t>The governments involved dedicated all of their resources to the war effort, including taking over the economy, making factories produce war material, and ordering every able bodied person to work.  This includes women.</a:t>
            </a:r>
            <a:endParaRPr lang="en-US" dirty="0"/>
          </a:p>
        </p:txBody>
      </p:sp>
      <p:sp>
        <p:nvSpPr>
          <p:cNvPr id="4" name="TextBox 3"/>
          <p:cNvSpPr txBox="1"/>
          <p:nvPr/>
        </p:nvSpPr>
        <p:spPr>
          <a:xfrm>
            <a:off x="-16036" y="1517487"/>
            <a:ext cx="9073959" cy="369332"/>
          </a:xfrm>
          <a:prstGeom prst="rect">
            <a:avLst/>
          </a:prstGeom>
          <a:noFill/>
        </p:spPr>
        <p:txBody>
          <a:bodyPr wrap="none" rtlCol="0">
            <a:spAutoFit/>
          </a:bodyPr>
          <a:lstStyle/>
          <a:p>
            <a:r>
              <a:rPr lang="en-US" b="1" dirty="0" smtClean="0"/>
              <a:t>While all material was going to the front, goods at home were limited, which led to </a:t>
            </a:r>
            <a:r>
              <a:rPr lang="en-US" b="1" dirty="0" smtClean="0">
                <a:solidFill>
                  <a:srgbClr val="FF0000"/>
                </a:solidFill>
              </a:rPr>
              <a:t>rationing</a:t>
            </a:r>
            <a:r>
              <a:rPr lang="en-US" dirty="0" smtClean="0">
                <a:solidFill>
                  <a:srgbClr val="FF0000"/>
                </a:solidFill>
              </a:rPr>
              <a:t>.</a:t>
            </a:r>
            <a:endParaRPr lang="en-US"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7924" y="1063896"/>
            <a:ext cx="2920180" cy="443946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7" y="1886819"/>
            <a:ext cx="4909625" cy="369643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4702" y="3327767"/>
            <a:ext cx="2532184" cy="3656094"/>
          </a:xfrm>
          <a:prstGeom prst="rect">
            <a:avLst/>
          </a:prstGeom>
        </p:spPr>
      </p:pic>
      <p:sp>
        <p:nvSpPr>
          <p:cNvPr id="7" name="TextBox 6"/>
          <p:cNvSpPr txBox="1"/>
          <p:nvPr/>
        </p:nvSpPr>
        <p:spPr>
          <a:xfrm>
            <a:off x="4893588" y="2256151"/>
            <a:ext cx="4148300" cy="1754326"/>
          </a:xfrm>
          <a:prstGeom prst="rect">
            <a:avLst/>
          </a:prstGeom>
          <a:noFill/>
        </p:spPr>
        <p:txBody>
          <a:bodyPr wrap="square" rtlCol="0">
            <a:spAutoFit/>
          </a:bodyPr>
          <a:lstStyle/>
          <a:p>
            <a:r>
              <a:rPr lang="en-US" b="1" dirty="0" smtClean="0">
                <a:solidFill>
                  <a:srgbClr val="FF0000"/>
                </a:solidFill>
              </a:rPr>
              <a:t>Rationing is when the government decides what and how much a person can buy.  </a:t>
            </a:r>
            <a:endParaRPr lang="en-US" b="1" dirty="0">
              <a:solidFill>
                <a:srgbClr val="FF0000"/>
              </a:solidFill>
            </a:endParaRPr>
          </a:p>
          <a:p>
            <a:endParaRPr lang="en-US" b="1" dirty="0" smtClean="0">
              <a:solidFill>
                <a:srgbClr val="FF0000"/>
              </a:solidFill>
            </a:endParaRPr>
          </a:p>
          <a:p>
            <a:r>
              <a:rPr lang="en-US" b="1" dirty="0" smtClean="0">
                <a:solidFill>
                  <a:srgbClr val="FF0000"/>
                </a:solidFill>
              </a:rPr>
              <a:t>This applied to food, clothing, leather, etc.</a:t>
            </a:r>
            <a:endParaRPr lang="en-US" b="1" dirty="0">
              <a:solidFill>
                <a:srgbClr val="FF0000"/>
              </a:solidFill>
            </a:endParaRPr>
          </a:p>
        </p:txBody>
      </p:sp>
    </p:spTree>
    <p:extLst>
      <p:ext uri="{BB962C8B-B14F-4D97-AF65-F5344CB8AC3E}">
        <p14:creationId xmlns:p14="http://schemas.microsoft.com/office/powerpoint/2010/main" val="88405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378" y="0"/>
            <a:ext cx="381117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Propaganda:</a:t>
            </a:r>
            <a:endParaRPr lang="en-US" sz="5400" b="1" cap="none" spc="0" dirty="0">
              <a:ln/>
              <a:solidFill>
                <a:schemeClr val="accent3"/>
              </a:solidFill>
              <a:effectLst/>
            </a:endParaRPr>
          </a:p>
        </p:txBody>
      </p:sp>
      <p:sp>
        <p:nvSpPr>
          <p:cNvPr id="3" name="TextBox 2"/>
          <p:cNvSpPr txBox="1"/>
          <p:nvPr/>
        </p:nvSpPr>
        <p:spPr>
          <a:xfrm>
            <a:off x="3587262" y="138499"/>
            <a:ext cx="8496886" cy="646331"/>
          </a:xfrm>
          <a:prstGeom prst="rect">
            <a:avLst/>
          </a:prstGeom>
          <a:noFill/>
        </p:spPr>
        <p:txBody>
          <a:bodyPr wrap="square" rtlCol="0">
            <a:spAutoFit/>
          </a:bodyPr>
          <a:lstStyle/>
          <a:p>
            <a:r>
              <a:rPr lang="en-US" b="1" dirty="0" smtClean="0">
                <a:solidFill>
                  <a:srgbClr val="FF0000"/>
                </a:solidFill>
              </a:rPr>
              <a:t>One sided pamphlets, posters, newspapers designed to keep up morale and support for the war</a:t>
            </a:r>
            <a:endParaRPr lang="en-US" b="1"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84830"/>
            <a:ext cx="2645355" cy="373089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856" y="3078774"/>
            <a:ext cx="2537875" cy="377922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6166" y="784830"/>
            <a:ext cx="2615819" cy="382890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1935" y="3060964"/>
            <a:ext cx="2481420" cy="372428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71274" y="784831"/>
            <a:ext cx="2756068" cy="3337004"/>
          </a:xfrm>
          <a:prstGeom prst="rect">
            <a:avLst/>
          </a:prstGeom>
        </p:spPr>
      </p:pic>
    </p:spTree>
    <p:extLst>
      <p:ext uri="{BB962C8B-B14F-4D97-AF65-F5344CB8AC3E}">
        <p14:creationId xmlns:p14="http://schemas.microsoft.com/office/powerpoint/2010/main" val="341254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Women and the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0" y="923330"/>
            <a:ext cx="11980985" cy="4801314"/>
          </a:xfrm>
          <a:prstGeom prst="rect">
            <a:avLst/>
          </a:prstGeom>
          <a:noFill/>
        </p:spPr>
        <p:txBody>
          <a:bodyPr wrap="square" rtlCol="0">
            <a:spAutoFit/>
          </a:bodyPr>
          <a:lstStyle/>
          <a:p>
            <a:r>
              <a:rPr lang="en-US" b="1" dirty="0" smtClean="0"/>
              <a:t>Thousands of women now took jobs outside the home to take the place of the men who were fighting.  Most of them left the workforce when the men returned</a:t>
            </a:r>
            <a:r>
              <a:rPr lang="en-US" dirty="0" smtClean="0"/>
              <a:t>.</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a:p>
            <a:r>
              <a:rPr lang="en-US" dirty="0" smtClean="0"/>
              <a:t>				</a:t>
            </a:r>
            <a:r>
              <a:rPr lang="en-US" dirty="0"/>
              <a:t>	</a:t>
            </a:r>
            <a:r>
              <a:rPr lang="en-US" b="1" dirty="0" smtClean="0">
                <a:solidFill>
                  <a:srgbClr val="FF0000"/>
                </a:solidFill>
              </a:rPr>
              <a:t>Some worked as nurses on the front lines and saw the real horrors of war</a:t>
            </a:r>
            <a:endParaRPr lang="en-US" b="1"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1148" y="1294793"/>
            <a:ext cx="4958624" cy="309514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8028"/>
            <a:ext cx="4564966" cy="3212843"/>
          </a:xfrm>
          <a:prstGeom prst="rect">
            <a:avLst/>
          </a:prstGeom>
        </p:spPr>
      </p:pic>
    </p:spTree>
    <p:extLst>
      <p:ext uri="{BB962C8B-B14F-4D97-AF65-F5344CB8AC3E}">
        <p14:creationId xmlns:p14="http://schemas.microsoft.com/office/powerpoint/2010/main" val="9206255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7849773" cy="376564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9772" y="-1"/>
            <a:ext cx="4342228"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77254"/>
            <a:ext cx="7849772" cy="3380745"/>
          </a:xfrm>
          <a:prstGeom prst="rect">
            <a:avLst/>
          </a:prstGeom>
        </p:spPr>
      </p:pic>
    </p:spTree>
    <p:extLst>
      <p:ext uri="{BB962C8B-B14F-4D97-AF65-F5344CB8AC3E}">
        <p14:creationId xmlns:p14="http://schemas.microsoft.com/office/powerpoint/2010/main" val="31231202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0" y="2588456"/>
            <a:ext cx="12192000" cy="144655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smtClean="0">
                <a:ln>
                  <a:solidFill>
                    <a:schemeClr val="tx1"/>
                  </a:solidFill>
                </a:ln>
                <a:solidFill>
                  <a:schemeClr val="accent3"/>
                </a:solidFill>
                <a:effectLst/>
              </a:rPr>
              <a:t>The Allies Win</a:t>
            </a:r>
            <a:endParaRPr lang="en-US" sz="8800" b="1" cap="none" spc="0" dirty="0">
              <a:ln>
                <a:solidFill>
                  <a:schemeClr val="tx1"/>
                </a:solidFill>
              </a:ln>
              <a:solidFill>
                <a:schemeClr val="accent3"/>
              </a:solidFill>
              <a:effectLst/>
            </a:endParaRPr>
          </a:p>
        </p:txBody>
      </p:sp>
    </p:spTree>
    <p:extLst>
      <p:ext uri="{BB962C8B-B14F-4D97-AF65-F5344CB8AC3E}">
        <p14:creationId xmlns:p14="http://schemas.microsoft.com/office/powerpoint/2010/main" val="33031640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9083" y="77371"/>
            <a:ext cx="2714573" cy="3767989"/>
          </a:xfrm>
          <a:prstGeom prst="rect">
            <a:avLst/>
          </a:prstGeom>
        </p:spPr>
      </p:pic>
      <p:sp>
        <p:nvSpPr>
          <p:cNvPr id="2" name="Rectangle 1"/>
          <p:cNvSpPr/>
          <p:nvPr/>
        </p:nvSpPr>
        <p:spPr>
          <a:xfrm>
            <a:off x="-95378" y="0"/>
            <a:ext cx="5382243"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Russia withdraws:</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3" name="TextBox 2"/>
          <p:cNvSpPr txBox="1"/>
          <p:nvPr/>
        </p:nvSpPr>
        <p:spPr>
          <a:xfrm>
            <a:off x="5286865" y="22459"/>
            <a:ext cx="6905135" cy="1077218"/>
          </a:xfrm>
          <a:prstGeom prst="rect">
            <a:avLst/>
          </a:prstGeom>
          <a:noFill/>
        </p:spPr>
        <p:txBody>
          <a:bodyPr wrap="square" rtlCol="0">
            <a:spAutoFit/>
          </a:bodyPr>
          <a:lstStyle/>
          <a:p>
            <a:r>
              <a:rPr lang="en-US" sz="3200" b="1" dirty="0" smtClean="0">
                <a:solidFill>
                  <a:srgbClr val="FF0000"/>
                </a:solidFill>
              </a:rPr>
              <a:t>In March of 1917 a civil war in Russia removed Czar Nicholas</a:t>
            </a:r>
            <a:endParaRPr lang="en-US" sz="3200" b="1" dirty="0">
              <a:solidFill>
                <a:srgbClr val="FF0000"/>
              </a:solidFill>
            </a:endParaRPr>
          </a:p>
        </p:txBody>
      </p:sp>
      <p:sp>
        <p:nvSpPr>
          <p:cNvPr id="5" name="TextBox 4"/>
          <p:cNvSpPr txBox="1"/>
          <p:nvPr/>
        </p:nvSpPr>
        <p:spPr>
          <a:xfrm>
            <a:off x="1716258" y="1481501"/>
            <a:ext cx="6287940" cy="923330"/>
          </a:xfrm>
          <a:prstGeom prst="rect">
            <a:avLst/>
          </a:prstGeom>
          <a:noFill/>
        </p:spPr>
        <p:txBody>
          <a:bodyPr wrap="none" rtlCol="0">
            <a:spAutoFit/>
          </a:bodyPr>
          <a:lstStyle/>
          <a:p>
            <a:r>
              <a:rPr lang="en-US" dirty="0" smtClean="0"/>
              <a:t>The government tried to keep fighting but they were falling apart</a:t>
            </a:r>
          </a:p>
          <a:p>
            <a:endParaRPr lang="en-US" dirty="0"/>
          </a:p>
          <a:p>
            <a:r>
              <a:rPr lang="en-US" dirty="0" smtClean="0"/>
              <a:t>5.5 million men had been killed, wounded, or taken prisoner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86655"/>
            <a:ext cx="3348111" cy="3348111"/>
          </a:xfrm>
          <a:prstGeom prst="rect">
            <a:avLst/>
          </a:prstGeom>
        </p:spPr>
      </p:pic>
      <p:sp>
        <p:nvSpPr>
          <p:cNvPr id="7" name="TextBox 6"/>
          <p:cNvSpPr txBox="1"/>
          <p:nvPr/>
        </p:nvSpPr>
        <p:spPr>
          <a:xfrm>
            <a:off x="2691192" y="3827132"/>
            <a:ext cx="9273564" cy="369332"/>
          </a:xfrm>
          <a:prstGeom prst="rect">
            <a:avLst/>
          </a:prstGeom>
          <a:noFill/>
        </p:spPr>
        <p:txBody>
          <a:bodyPr wrap="none" rtlCol="0">
            <a:spAutoFit/>
          </a:bodyPr>
          <a:lstStyle/>
          <a:p>
            <a:r>
              <a:rPr lang="en-US" b="1" dirty="0" smtClean="0">
                <a:solidFill>
                  <a:srgbClr val="7030A0"/>
                </a:solidFill>
              </a:rPr>
              <a:t>In November 1917 Vladimir </a:t>
            </a:r>
            <a:r>
              <a:rPr lang="en-US" b="1" dirty="0" err="1" smtClean="0">
                <a:solidFill>
                  <a:srgbClr val="7030A0"/>
                </a:solidFill>
              </a:rPr>
              <a:t>Ilyich</a:t>
            </a:r>
            <a:r>
              <a:rPr lang="en-US" b="1" dirty="0" smtClean="0">
                <a:solidFill>
                  <a:srgbClr val="7030A0"/>
                </a:solidFill>
              </a:rPr>
              <a:t> Lenin took power in Russia and signed a treaty with Germany</a:t>
            </a:r>
            <a:endParaRPr lang="en-US" b="1" dirty="0">
              <a:solidFill>
                <a:srgbClr val="7030A0"/>
              </a:solidFill>
            </a:endParaRPr>
          </a:p>
        </p:txBody>
      </p:sp>
      <p:sp>
        <p:nvSpPr>
          <p:cNvPr id="8" name="TextBox 7"/>
          <p:cNvSpPr txBox="1"/>
          <p:nvPr/>
        </p:nvSpPr>
        <p:spPr>
          <a:xfrm>
            <a:off x="3387921" y="4796283"/>
            <a:ext cx="8576835" cy="369332"/>
          </a:xfrm>
          <a:prstGeom prst="rect">
            <a:avLst/>
          </a:prstGeom>
          <a:noFill/>
        </p:spPr>
        <p:txBody>
          <a:bodyPr wrap="none" rtlCol="0">
            <a:spAutoFit/>
          </a:bodyPr>
          <a:lstStyle/>
          <a:p>
            <a:r>
              <a:rPr lang="en-US" dirty="0" smtClean="0"/>
              <a:t>The Treaty of Brest-Litovsk in March of 1918 ended the war between Russia and Germany</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9142" y="5165615"/>
            <a:ext cx="2692858" cy="1692385"/>
          </a:xfrm>
          <a:prstGeom prst="rect">
            <a:avLst/>
          </a:prstGeom>
        </p:spPr>
      </p:pic>
    </p:spTree>
    <p:extLst>
      <p:ext uri="{BB962C8B-B14F-4D97-AF65-F5344CB8AC3E}">
        <p14:creationId xmlns:p14="http://schemas.microsoft.com/office/powerpoint/2010/main" val="262027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9169" y="1798468"/>
            <a:ext cx="3940481" cy="2455863"/>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Central Powers Collapses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3" name="Rectangle 2"/>
          <p:cNvSpPr/>
          <p:nvPr/>
        </p:nvSpPr>
        <p:spPr>
          <a:xfrm>
            <a:off x="0" y="1321415"/>
            <a:ext cx="12192000" cy="954107"/>
          </a:xfrm>
          <a:prstGeom prst="rect">
            <a:avLst/>
          </a:prstGeom>
          <a:noFill/>
        </p:spPr>
        <p:txBody>
          <a:bodyPr wrap="square" lIns="91440" tIns="45720" rIns="91440" bIns="45720">
            <a:spAutoFit/>
          </a:bodyPr>
          <a:lstStyle/>
          <a:p>
            <a:r>
              <a:rPr lang="en-US" sz="2800" b="0" cap="none" spc="0" dirty="0" smtClean="0">
                <a:ln w="0"/>
                <a:solidFill>
                  <a:schemeClr val="tx1"/>
                </a:solidFill>
                <a:effectLst>
                  <a:outerShdw blurRad="38100" dist="19050" dir="2700000" algn="tl" rotWithShape="0">
                    <a:schemeClr val="dk1">
                      <a:alpha val="40000"/>
                    </a:schemeClr>
                  </a:outerShdw>
                </a:effectLst>
              </a:rPr>
              <a:t>Russia’s withdrawal allowed German troops to focus on the Western Front where they launched a massive attack in March of 1918</a:t>
            </a:r>
            <a:endParaRPr lang="en-US" sz="2800" b="0" cap="none" spc="0" dirty="0">
              <a:ln w="0"/>
              <a:solidFill>
                <a:schemeClr val="tx1"/>
              </a:solidFill>
              <a:effectLst>
                <a:outerShdw blurRad="38100" dist="19050" dir="2700000" algn="tl" rotWithShape="0">
                  <a:schemeClr val="dk1">
                    <a:alpha val="40000"/>
                  </a:schemeClr>
                </a:outerShdw>
              </a:effectLst>
            </a:endParaRPr>
          </a:p>
        </p:txBody>
      </p:sp>
      <p:sp>
        <p:nvSpPr>
          <p:cNvPr id="5" name="TextBox 4"/>
          <p:cNvSpPr txBox="1"/>
          <p:nvPr/>
        </p:nvSpPr>
        <p:spPr>
          <a:xfrm>
            <a:off x="7046095" y="4731384"/>
            <a:ext cx="4306628" cy="369332"/>
          </a:xfrm>
          <a:prstGeom prst="rect">
            <a:avLst/>
          </a:prstGeom>
          <a:noFill/>
        </p:spPr>
        <p:txBody>
          <a:bodyPr wrap="none" rtlCol="0">
            <a:spAutoFit/>
          </a:bodyPr>
          <a:lstStyle/>
          <a:p>
            <a:r>
              <a:rPr lang="en-US" b="1" dirty="0" smtClean="0">
                <a:solidFill>
                  <a:srgbClr val="FF0000"/>
                </a:solidFill>
              </a:rPr>
              <a:t>By May they have reached the Marne River</a:t>
            </a:r>
            <a:endParaRPr lang="en-US" b="1" dirty="0">
              <a:solidFill>
                <a:srgbClr val="FF0000"/>
              </a:solidFill>
            </a:endParaRPr>
          </a:p>
        </p:txBody>
      </p:sp>
    </p:spTree>
    <p:extLst>
      <p:ext uri="{BB962C8B-B14F-4D97-AF65-F5344CB8AC3E}">
        <p14:creationId xmlns:p14="http://schemas.microsoft.com/office/powerpoint/2010/main" val="11560486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Second Battle of the Marne</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3" name="Rectangle 2"/>
          <p:cNvSpPr/>
          <p:nvPr/>
        </p:nvSpPr>
        <p:spPr>
          <a:xfrm>
            <a:off x="4373217" y="1202683"/>
            <a:ext cx="5214472" cy="1077218"/>
          </a:xfrm>
          <a:prstGeom prst="rect">
            <a:avLst/>
          </a:prstGeom>
          <a:noFill/>
        </p:spPr>
        <p:txBody>
          <a:bodyPr wrap="square" lIns="91440" tIns="45720" rIns="91440" bIns="45720">
            <a:spAutoFit/>
          </a:bodyPr>
          <a:lstStyle/>
          <a:p>
            <a:r>
              <a:rPr lang="en-US" sz="3200" b="0" cap="none" spc="0" dirty="0" smtClean="0">
                <a:ln w="0"/>
                <a:solidFill>
                  <a:schemeClr val="tx1"/>
                </a:solidFill>
                <a:effectLst>
                  <a:outerShdw blurRad="38100" dist="19050" dir="2700000" algn="tl" rotWithShape="0">
                    <a:schemeClr val="dk1">
                      <a:alpha val="40000"/>
                    </a:schemeClr>
                  </a:outerShdw>
                </a:effectLst>
              </a:rPr>
              <a:t>140000 U.S. troops now assist the French and the British</a:t>
            </a:r>
            <a:endParaRPr lang="en-US" sz="3200" b="0" cap="none" spc="0" dirty="0">
              <a:ln w="0"/>
              <a:solidFill>
                <a:schemeClr val="tx1"/>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4923" y="2279901"/>
            <a:ext cx="4687077" cy="37533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9300"/>
            <a:ext cx="4373217" cy="3378525"/>
          </a:xfrm>
          <a:prstGeom prst="rect">
            <a:avLst/>
          </a:prstGeom>
        </p:spPr>
      </p:pic>
      <p:sp>
        <p:nvSpPr>
          <p:cNvPr id="6" name="Rectangle 5"/>
          <p:cNvSpPr/>
          <p:nvPr/>
        </p:nvSpPr>
        <p:spPr>
          <a:xfrm>
            <a:off x="0" y="4553795"/>
            <a:ext cx="7504923" cy="1569660"/>
          </a:xfrm>
          <a:prstGeom prst="rect">
            <a:avLst/>
          </a:prstGeom>
          <a:noFill/>
        </p:spPr>
        <p:txBody>
          <a:bodyPr wrap="square" lIns="91440" tIns="45720" rIns="91440" bIns="45720">
            <a:spAutoFit/>
          </a:bodyPr>
          <a:lstStyle/>
          <a:p>
            <a:r>
              <a:rPr lang="en-US" sz="3200" b="0" cap="none" spc="0" dirty="0" smtClean="0">
                <a:ln w="0"/>
                <a:solidFill>
                  <a:schemeClr val="tx1"/>
                </a:solidFill>
                <a:effectLst>
                  <a:outerShdw blurRad="38100" dist="19050" dir="2700000" algn="tl" rotWithShape="0">
                    <a:schemeClr val="dk1">
                      <a:alpha val="40000"/>
                    </a:schemeClr>
                  </a:outerShdw>
                </a:effectLst>
              </a:rPr>
              <a:t>The 2</a:t>
            </a:r>
            <a:r>
              <a:rPr lang="en-US" sz="3200" b="0" cap="none" spc="0" baseline="30000" dirty="0" smtClean="0">
                <a:ln w="0"/>
                <a:solidFill>
                  <a:schemeClr val="tx1"/>
                </a:solidFill>
                <a:effectLst>
                  <a:outerShdw blurRad="38100" dist="19050" dir="2700000" algn="tl" rotWithShape="0">
                    <a:schemeClr val="dk1">
                      <a:alpha val="40000"/>
                    </a:schemeClr>
                  </a:outerShdw>
                </a:effectLst>
              </a:rPr>
              <a:t>nd</a:t>
            </a:r>
            <a:r>
              <a:rPr lang="en-US" sz="3200" b="0" cap="none" spc="0" dirty="0" smtClean="0">
                <a:ln w="0"/>
                <a:solidFill>
                  <a:schemeClr val="tx1"/>
                </a:solidFill>
                <a:effectLst>
                  <a:outerShdw blurRad="38100" dist="19050" dir="2700000" algn="tl" rotWithShape="0">
                    <a:schemeClr val="dk1">
                      <a:alpha val="40000"/>
                    </a:schemeClr>
                  </a:outerShdw>
                </a:effectLst>
              </a:rPr>
              <a:t> battle of the Marne takes place in July 1918 and 350 tanks and 2 million more fresh troops push the Germans back</a:t>
            </a:r>
            <a:endParaRPr lang="en-US" sz="32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48850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0835" y="2999224"/>
            <a:ext cx="2327205" cy="3747194"/>
          </a:xfrm>
          <a:prstGeom prst="rect">
            <a:avLst/>
          </a:prstGeom>
        </p:spPr>
      </p:pic>
      <p:sp>
        <p:nvSpPr>
          <p:cNvPr id="2" name="Rectangle 1"/>
          <p:cNvSpPr/>
          <p:nvPr/>
        </p:nvSpPr>
        <p:spPr>
          <a:xfrm>
            <a:off x="0" y="95347"/>
            <a:ext cx="12192000" cy="923330"/>
          </a:xfrm>
          <a:prstGeom prst="rect">
            <a:avLst/>
          </a:prstGeom>
          <a:noFill/>
        </p:spPr>
        <p:txBody>
          <a:bodyPr wrap="square" lIns="91440" tIns="45720" rIns="91440" bIns="45720">
            <a:spAutoFit/>
          </a:bodyPr>
          <a:lstStyle/>
          <a:p>
            <a:pPr algn="ctr"/>
            <a:r>
              <a:rPr lang="en-US" sz="5400" b="1" cap="none" spc="0" dirty="0" smtClean="0">
                <a:ln w="22225">
                  <a:solidFill>
                    <a:srgbClr val="FF0000"/>
                  </a:solidFill>
                  <a:prstDash val="solid"/>
                </a:ln>
                <a:solidFill>
                  <a:schemeClr val="accent2">
                    <a:lumMod val="75000"/>
                  </a:schemeClr>
                </a:solidFill>
                <a:effectLst/>
              </a:rPr>
              <a:t>The Central Powers Collapse</a:t>
            </a:r>
            <a:endParaRPr lang="en-US" sz="5400" b="1" cap="none" spc="0" dirty="0">
              <a:ln w="22225">
                <a:solidFill>
                  <a:srgbClr val="FF0000"/>
                </a:solidFill>
                <a:prstDash val="solid"/>
              </a:ln>
              <a:solidFill>
                <a:schemeClr val="accent2">
                  <a:lumMod val="75000"/>
                </a:schemeClr>
              </a:solidFill>
              <a:effectLst/>
            </a:endParaRPr>
          </a:p>
        </p:txBody>
      </p:sp>
      <p:sp>
        <p:nvSpPr>
          <p:cNvPr id="3" name="TextBox 2"/>
          <p:cNvSpPr txBox="1"/>
          <p:nvPr/>
        </p:nvSpPr>
        <p:spPr>
          <a:xfrm>
            <a:off x="386366" y="1018677"/>
            <a:ext cx="11113748" cy="2246769"/>
          </a:xfrm>
          <a:prstGeom prst="rect">
            <a:avLst/>
          </a:prstGeom>
          <a:noFill/>
        </p:spPr>
        <p:txBody>
          <a:bodyPr wrap="none" rtlCol="0">
            <a:spAutoFit/>
          </a:bodyPr>
          <a:lstStyle/>
          <a:p>
            <a:r>
              <a:rPr lang="en-US" sz="2800" b="1" dirty="0" smtClean="0">
                <a:solidFill>
                  <a:srgbClr val="002060"/>
                </a:solidFill>
              </a:rPr>
              <a:t>Bulgaria and the Ottoman Turks surrender</a:t>
            </a:r>
          </a:p>
          <a:p>
            <a:endParaRPr lang="en-US" sz="2800" b="1" dirty="0" smtClean="0">
              <a:solidFill>
                <a:srgbClr val="002060"/>
              </a:solidFill>
            </a:endParaRPr>
          </a:p>
          <a:p>
            <a:r>
              <a:rPr lang="en-US" sz="2800" b="1" dirty="0" smtClean="0">
                <a:solidFill>
                  <a:srgbClr val="002060"/>
                </a:solidFill>
              </a:rPr>
              <a:t>Austria Hungary has a revolution in October</a:t>
            </a:r>
          </a:p>
          <a:p>
            <a:endParaRPr lang="en-US" sz="2800" b="1" dirty="0">
              <a:solidFill>
                <a:srgbClr val="002060"/>
              </a:solidFill>
            </a:endParaRPr>
          </a:p>
          <a:p>
            <a:r>
              <a:rPr lang="en-US" sz="2800" b="1" dirty="0" smtClean="0">
                <a:solidFill>
                  <a:srgbClr val="C00000"/>
                </a:solidFill>
              </a:rPr>
              <a:t>November 9, 1918 </a:t>
            </a:r>
            <a:r>
              <a:rPr lang="en-US" sz="2800" b="1" dirty="0" smtClean="0">
                <a:solidFill>
                  <a:srgbClr val="002060"/>
                </a:solidFill>
              </a:rPr>
              <a:t>Kaiser Wilhelm II steps down when troops turn on him</a:t>
            </a:r>
            <a:endParaRPr lang="en-US" sz="2800" b="1" dirty="0">
              <a:solidFill>
                <a:srgbClr val="002060"/>
              </a:solidFill>
            </a:endParaRPr>
          </a:p>
        </p:txBody>
      </p:sp>
      <p:sp>
        <p:nvSpPr>
          <p:cNvPr id="4" name="TextBox 3"/>
          <p:cNvSpPr txBox="1"/>
          <p:nvPr/>
        </p:nvSpPr>
        <p:spPr>
          <a:xfrm>
            <a:off x="28557" y="4188776"/>
            <a:ext cx="9870817" cy="923330"/>
          </a:xfrm>
          <a:prstGeom prst="rect">
            <a:avLst/>
          </a:prstGeom>
          <a:noFill/>
        </p:spPr>
        <p:txBody>
          <a:bodyPr wrap="square" rtlCol="0">
            <a:spAutoFit/>
          </a:bodyPr>
          <a:lstStyle/>
          <a:p>
            <a:r>
              <a:rPr lang="en-US" b="1" dirty="0" smtClean="0">
                <a:solidFill>
                  <a:schemeClr val="accent6">
                    <a:lumMod val="50000"/>
                  </a:schemeClr>
                </a:solidFill>
              </a:rPr>
              <a:t>Germany now declares itself a republic and a representative of the new government meets with the French commander </a:t>
            </a:r>
            <a:r>
              <a:rPr lang="en-US" b="1" dirty="0" smtClean="0">
                <a:solidFill>
                  <a:srgbClr val="C00000"/>
                </a:solidFill>
              </a:rPr>
              <a:t>Marshal Foch </a:t>
            </a:r>
            <a:r>
              <a:rPr lang="en-US" b="1" dirty="0" smtClean="0">
                <a:solidFill>
                  <a:schemeClr val="accent6">
                    <a:lumMod val="50000"/>
                  </a:schemeClr>
                </a:solidFill>
              </a:rPr>
              <a:t>in a railway car near Paris where they sign an armistice or agreement to end the war</a:t>
            </a:r>
            <a:endParaRPr lang="en-US" b="1" dirty="0">
              <a:solidFill>
                <a:schemeClr val="accent6">
                  <a:lumMod val="50000"/>
                </a:schemeClr>
              </a:solidFill>
            </a:endParaRPr>
          </a:p>
        </p:txBody>
      </p:sp>
    </p:spTree>
    <p:extLst>
      <p:ext uri="{BB962C8B-B14F-4D97-AF65-F5344CB8AC3E}">
        <p14:creationId xmlns:p14="http://schemas.microsoft.com/office/powerpoint/2010/main" val="37783412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effectLst/>
              </a:rPr>
              <a:t>The War ends on </a:t>
            </a:r>
            <a:r>
              <a:rPr lang="en-US" sz="5400" b="1" cap="none" spc="0" dirty="0" smtClean="0">
                <a:ln/>
                <a:solidFill>
                  <a:srgbClr val="C00000"/>
                </a:solidFill>
                <a:effectLst/>
              </a:rPr>
              <a:t>November 11</a:t>
            </a:r>
            <a:r>
              <a:rPr lang="en-US" sz="5400" b="1" cap="none" spc="0" baseline="30000" dirty="0" smtClean="0">
                <a:ln/>
                <a:solidFill>
                  <a:srgbClr val="C00000"/>
                </a:solidFill>
                <a:effectLst/>
              </a:rPr>
              <a:t>th</a:t>
            </a:r>
            <a:r>
              <a:rPr lang="en-US" sz="5400" b="1" cap="none" spc="0" dirty="0" smtClean="0">
                <a:ln/>
                <a:solidFill>
                  <a:srgbClr val="C00000"/>
                </a:solidFill>
                <a:effectLst/>
              </a:rPr>
              <a:t> 1918</a:t>
            </a:r>
            <a:endParaRPr lang="en-US" sz="5400" b="1" cap="none" spc="0" dirty="0">
              <a:ln/>
              <a:solidFill>
                <a:srgbClr val="C00000"/>
              </a:solidFill>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825" y="797725"/>
            <a:ext cx="3872312" cy="251214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7725"/>
            <a:ext cx="4704076" cy="600419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1928" y="3706164"/>
            <a:ext cx="5528141" cy="309575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4137" y="1815921"/>
            <a:ext cx="3897667" cy="4872084"/>
          </a:xfrm>
          <a:prstGeom prst="rect">
            <a:avLst/>
          </a:prstGeom>
        </p:spPr>
      </p:pic>
    </p:spTree>
    <p:extLst>
      <p:ext uri="{BB962C8B-B14F-4D97-AF65-F5344CB8AC3E}">
        <p14:creationId xmlns:p14="http://schemas.microsoft.com/office/powerpoint/2010/main" val="37671919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5886" y="-1"/>
            <a:ext cx="7736114" cy="3767287"/>
          </a:xfrm>
          <a:prstGeom prst="rect">
            <a:avLst/>
          </a:prstGeom>
        </p:spPr>
      </p:pic>
      <p:sp>
        <p:nvSpPr>
          <p:cNvPr id="2" name="Rectangle 1"/>
          <p:cNvSpPr/>
          <p:nvPr/>
        </p:nvSpPr>
        <p:spPr>
          <a:xfrm>
            <a:off x="0" y="0"/>
            <a:ext cx="5519524"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Legacy of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53009" y="811016"/>
            <a:ext cx="4981323" cy="830997"/>
          </a:xfrm>
          <a:prstGeom prst="rect">
            <a:avLst/>
          </a:prstGeom>
          <a:noFill/>
        </p:spPr>
        <p:txBody>
          <a:bodyPr wrap="square" lIns="91440" tIns="45720" rIns="91440" bIns="45720">
            <a:spAutoFit/>
          </a:bodyPr>
          <a:lstStyle/>
          <a:p>
            <a:r>
              <a:rPr lang="en-US" sz="2400" b="1" cap="none" spc="0" dirty="0" smtClean="0">
                <a:ln w="0"/>
                <a:solidFill>
                  <a:srgbClr val="FF0000"/>
                </a:solidFill>
                <a:effectLst>
                  <a:outerShdw blurRad="38100" dist="19050" dir="2700000" algn="tl" rotWithShape="0">
                    <a:schemeClr val="dk1">
                      <a:alpha val="40000"/>
                    </a:schemeClr>
                  </a:outerShdw>
                </a:effectLst>
              </a:rPr>
              <a:t>Nearly an entire generation of Europeans was wiped out</a:t>
            </a:r>
            <a:endParaRPr lang="en-US" sz="2400" b="1" cap="none" spc="0" dirty="0">
              <a:ln w="0"/>
              <a:solidFill>
                <a:srgbClr val="FF0000"/>
              </a:solidFill>
              <a:effectLst>
                <a:outerShdw blurRad="38100" dist="19050" dir="2700000" algn="tl" rotWithShape="0">
                  <a:schemeClr val="dk1">
                    <a:alpha val="40000"/>
                  </a:schemeClr>
                </a:outerShdw>
              </a:effectLst>
            </a:endParaRPr>
          </a:p>
        </p:txBody>
      </p:sp>
      <p:sp>
        <p:nvSpPr>
          <p:cNvPr id="5" name="Rectangle 4"/>
          <p:cNvSpPr/>
          <p:nvPr/>
        </p:nvSpPr>
        <p:spPr>
          <a:xfrm>
            <a:off x="7189619" y="6278258"/>
            <a:ext cx="5002381" cy="461665"/>
          </a:xfrm>
          <a:prstGeom prst="rect">
            <a:avLst/>
          </a:prstGeom>
          <a:noFill/>
        </p:spPr>
        <p:txBody>
          <a:bodyPr wrap="square" lIns="91440" tIns="45720" rIns="91440" bIns="45720">
            <a:spAutoFit/>
          </a:bodyPr>
          <a:lstStyle/>
          <a:p>
            <a:r>
              <a:rPr lang="en-US" sz="2400" b="1" cap="none" spc="0" dirty="0" smtClean="0">
                <a:ln w="0"/>
                <a:solidFill>
                  <a:srgbClr val="FF0000"/>
                </a:solidFill>
                <a:effectLst>
                  <a:outerShdw blurRad="38100" dist="19050" dir="2700000" algn="tl" rotWithShape="0">
                    <a:schemeClr val="dk1">
                      <a:alpha val="40000"/>
                    </a:schemeClr>
                  </a:outerShdw>
                </a:effectLst>
              </a:rPr>
              <a:t>Farmland and villages were destroyed</a:t>
            </a:r>
          </a:p>
        </p:txBody>
      </p:sp>
      <p:sp>
        <p:nvSpPr>
          <p:cNvPr id="8" name="Rectangle 7"/>
          <p:cNvSpPr/>
          <p:nvPr/>
        </p:nvSpPr>
        <p:spPr>
          <a:xfrm>
            <a:off x="-53009" y="2026734"/>
            <a:ext cx="4981323" cy="1200329"/>
          </a:xfrm>
          <a:prstGeom prst="rect">
            <a:avLst/>
          </a:prstGeom>
          <a:noFill/>
        </p:spPr>
        <p:txBody>
          <a:bodyPr wrap="square" lIns="91440" tIns="45720" rIns="91440" bIns="45720">
            <a:spAutoFit/>
          </a:bodyPr>
          <a:lstStyle/>
          <a:p>
            <a:r>
              <a:rPr lang="en-US" sz="2400" b="1" dirty="0" smtClean="0">
                <a:ln w="0"/>
                <a:effectLst>
                  <a:outerShdw blurRad="38100" dist="19050" dir="2700000" algn="tl" rotWithShape="0">
                    <a:schemeClr val="dk1">
                      <a:alpha val="40000"/>
                    </a:schemeClr>
                  </a:outerShdw>
                </a:effectLst>
              </a:rPr>
              <a:t>Between disease, starvation, and battle, nearly 10 million Allied and Central troops died</a:t>
            </a:r>
            <a:endParaRPr lang="en-US" sz="2400" b="1" cap="none" spc="0" dirty="0">
              <a:ln w="0"/>
              <a:solidFill>
                <a:schemeClr val="tx1"/>
              </a:solidFill>
              <a:effectLst>
                <a:outerShdw blurRad="38100" dist="19050" dir="2700000" algn="tl" rotWithShape="0">
                  <a:schemeClr val="dk1">
                    <a:alpha val="40000"/>
                  </a:schemeClr>
                </a:outerShdw>
              </a:effectLst>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1931"/>
            <a:ext cx="7300686" cy="3636069"/>
          </a:xfrm>
          <a:prstGeom prst="rect">
            <a:avLst/>
          </a:prstGeom>
        </p:spPr>
      </p:pic>
    </p:spTree>
    <p:extLst>
      <p:ext uri="{BB962C8B-B14F-4D97-AF65-F5344CB8AC3E}">
        <p14:creationId xmlns:p14="http://schemas.microsoft.com/office/powerpoint/2010/main" val="1239780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018" y="0"/>
            <a:ext cx="6666475" cy="830997"/>
          </a:xfrm>
          <a:prstGeom prst="rect">
            <a:avLst/>
          </a:prstGeom>
          <a:noFill/>
        </p:spPr>
        <p:txBody>
          <a:bodyPr wrap="square" lIns="91440" tIns="45720" rIns="91440" bIns="45720">
            <a:spAutoFit/>
          </a:bodyPr>
          <a:lstStyle/>
          <a:p>
            <a:r>
              <a:rPr lang="en-US" sz="2400" b="1" cap="none" spc="0" dirty="0" smtClean="0">
                <a:ln w="0"/>
                <a:solidFill>
                  <a:schemeClr val="accent6">
                    <a:lumMod val="50000"/>
                  </a:schemeClr>
                </a:solidFill>
                <a:effectLst>
                  <a:outerShdw blurRad="38100" dist="19050" dir="2700000" algn="tl" rotWithShape="0">
                    <a:schemeClr val="dk1">
                      <a:alpha val="40000"/>
                    </a:schemeClr>
                  </a:outerShdw>
                </a:effectLst>
              </a:rPr>
              <a:t>The Treasuries of Europe were drained (338 Billion dollars is the current estimate)</a:t>
            </a:r>
            <a:endParaRPr lang="en-US" sz="2400" b="1" cap="none" spc="0" dirty="0">
              <a:ln w="0"/>
              <a:solidFill>
                <a:schemeClr val="accent6">
                  <a:lumMod val="50000"/>
                </a:schemeClr>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0997"/>
            <a:ext cx="6560457" cy="354819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5087" y="-1"/>
            <a:ext cx="5716913" cy="472166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42870"/>
            <a:ext cx="4688114" cy="3148223"/>
          </a:xfrm>
          <a:prstGeom prst="rect">
            <a:avLst/>
          </a:prstGeom>
        </p:spPr>
      </p:pic>
      <p:sp>
        <p:nvSpPr>
          <p:cNvPr id="7" name="Rectangle 6"/>
          <p:cNvSpPr/>
          <p:nvPr/>
        </p:nvSpPr>
        <p:spPr>
          <a:xfrm>
            <a:off x="4688114" y="4777283"/>
            <a:ext cx="7503886" cy="1200329"/>
          </a:xfrm>
          <a:prstGeom prst="rect">
            <a:avLst/>
          </a:prstGeom>
          <a:noFill/>
        </p:spPr>
        <p:txBody>
          <a:bodyPr wrap="square" lIns="91440" tIns="45720" rIns="91440" bIns="45720">
            <a:spAutoFit/>
          </a:bodyPr>
          <a:lstStyle/>
          <a:p>
            <a:pPr algn="ctr"/>
            <a:r>
              <a:rPr lang="en-US" sz="3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People were also disillusioned and it showed in their art and literature</a:t>
            </a:r>
            <a:endParaRPr lang="en-US"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8954938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2967335"/>
            <a:ext cx="12191999"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A FLAWED PEACE</a:t>
            </a:r>
            <a:endParaRPr lang="en-US" sz="5400" b="1" cap="none" spc="0" dirty="0">
              <a:ln/>
              <a:solidFill>
                <a:schemeClr val="accent4"/>
              </a:solidFill>
              <a:effectLst/>
            </a:endParaRPr>
          </a:p>
        </p:txBody>
      </p:sp>
    </p:spTree>
    <p:extLst>
      <p:ext uri="{BB962C8B-B14F-4D97-AF65-F5344CB8AC3E}">
        <p14:creationId xmlns:p14="http://schemas.microsoft.com/office/powerpoint/2010/main" val="24311053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4966" y="0"/>
            <a:ext cx="4547527"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Allies Meet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4144882" y="1087019"/>
            <a:ext cx="374769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The Big Four</a:t>
            </a:r>
            <a:endParaRPr lang="en-US" sz="5400" b="1" cap="none" spc="0" dirty="0">
              <a:ln/>
              <a:solidFill>
                <a:schemeClr val="accent4"/>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82617"/>
            <a:ext cx="2206724" cy="334206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1315" y="2010349"/>
            <a:ext cx="2031011" cy="334206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5769" y="2010349"/>
            <a:ext cx="2206724" cy="334206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6124" y="2010349"/>
            <a:ext cx="2315876" cy="3342068"/>
          </a:xfrm>
          <a:prstGeom prst="rect">
            <a:avLst/>
          </a:prstGeom>
        </p:spPr>
      </p:pic>
      <p:sp>
        <p:nvSpPr>
          <p:cNvPr id="8" name="TextBox 7"/>
          <p:cNvSpPr txBox="1"/>
          <p:nvPr/>
        </p:nvSpPr>
        <p:spPr>
          <a:xfrm>
            <a:off x="0" y="5550795"/>
            <a:ext cx="12351651" cy="369332"/>
          </a:xfrm>
          <a:prstGeom prst="rect">
            <a:avLst/>
          </a:prstGeom>
          <a:noFill/>
        </p:spPr>
        <p:txBody>
          <a:bodyPr wrap="none" rtlCol="0">
            <a:spAutoFit/>
          </a:bodyPr>
          <a:lstStyle/>
          <a:p>
            <a:r>
              <a:rPr lang="en-US" dirty="0" smtClean="0"/>
              <a:t>Woodrow Wilson USA	Georges Clemenceau France 	          Vittorio Orlando Italy	         David Lloyd George United Kingdom</a:t>
            </a:r>
            <a:endParaRPr lang="en-US" dirty="0"/>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974" y="5920127"/>
            <a:ext cx="1628775" cy="85725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77103" y="5910962"/>
            <a:ext cx="1639433" cy="866415"/>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60937" y="5880253"/>
            <a:ext cx="1907870" cy="897124"/>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5267" y="5920127"/>
            <a:ext cx="1617589" cy="885047"/>
          </a:xfrm>
          <a:prstGeom prst="rect">
            <a:avLst/>
          </a:prstGeom>
        </p:spPr>
      </p:pic>
    </p:spTree>
    <p:extLst>
      <p:ext uri="{BB962C8B-B14F-4D97-AF65-F5344CB8AC3E}">
        <p14:creationId xmlns:p14="http://schemas.microsoft.com/office/powerpoint/2010/main" val="15802235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Wilson’s 14 Points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TextBox 2"/>
          <p:cNvSpPr txBox="1"/>
          <p:nvPr/>
        </p:nvSpPr>
        <p:spPr>
          <a:xfrm>
            <a:off x="1" y="1017431"/>
            <a:ext cx="12192000" cy="646331"/>
          </a:xfrm>
          <a:prstGeom prst="rect">
            <a:avLst/>
          </a:prstGeom>
          <a:noFill/>
        </p:spPr>
        <p:txBody>
          <a:bodyPr wrap="square" rtlCol="0">
            <a:spAutoFit/>
          </a:bodyPr>
          <a:lstStyle/>
          <a:p>
            <a:r>
              <a:rPr lang="en-US" dirty="0" smtClean="0"/>
              <a:t>Woodrow Wilson had written up a plan for peace before the end of the war in 1918.  This was known as the 14 Points and they were designed to create a fair, lasting, peace.</a:t>
            </a:r>
            <a:endParaRPr lang="en-US" dirty="0"/>
          </a:p>
        </p:txBody>
      </p:sp>
      <p:sp>
        <p:nvSpPr>
          <p:cNvPr id="4" name="TextBox 3"/>
          <p:cNvSpPr txBox="1"/>
          <p:nvPr/>
        </p:nvSpPr>
        <p:spPr>
          <a:xfrm>
            <a:off x="373487" y="2331076"/>
            <a:ext cx="11818513" cy="2308324"/>
          </a:xfrm>
          <a:prstGeom prst="rect">
            <a:avLst/>
          </a:prstGeom>
          <a:noFill/>
        </p:spPr>
        <p:txBody>
          <a:bodyPr wrap="square" rtlCol="0">
            <a:spAutoFit/>
          </a:bodyPr>
          <a:lstStyle/>
          <a:p>
            <a:pPr marL="342900" indent="-342900">
              <a:buAutoNum type="arabicPeriod"/>
            </a:pPr>
            <a:r>
              <a:rPr lang="en-US" dirty="0" smtClean="0"/>
              <a:t>End Secret Treaties</a:t>
            </a:r>
          </a:p>
          <a:p>
            <a:pPr marL="342900" indent="-342900">
              <a:buAutoNum type="arabicPeriod"/>
            </a:pPr>
            <a:r>
              <a:rPr lang="en-US" dirty="0" smtClean="0"/>
              <a:t>Freedom of the Seas</a:t>
            </a:r>
          </a:p>
          <a:p>
            <a:pPr marL="342900" indent="-342900">
              <a:buAutoNum type="arabicPeriod"/>
            </a:pPr>
            <a:r>
              <a:rPr lang="en-US" dirty="0" smtClean="0"/>
              <a:t>Free Trade</a:t>
            </a:r>
          </a:p>
          <a:p>
            <a:pPr marL="342900" indent="-342900">
              <a:buAutoNum type="arabicPeriod"/>
            </a:pPr>
            <a:r>
              <a:rPr lang="en-US" dirty="0" smtClean="0"/>
              <a:t>Reduce the size of armies and navies</a:t>
            </a:r>
          </a:p>
          <a:p>
            <a:pPr marL="342900" indent="-342900">
              <a:buAutoNum type="arabicPeriod"/>
            </a:pPr>
            <a:r>
              <a:rPr lang="en-US" dirty="0" smtClean="0"/>
              <a:t>Adjust colonies in regards to the colonists</a:t>
            </a:r>
          </a:p>
          <a:p>
            <a:pPr marL="342900" indent="-342900">
              <a:buAutoNum type="arabicPeriod"/>
            </a:pPr>
            <a:r>
              <a:rPr lang="en-US" dirty="0" smtClean="0"/>
              <a:t>- 13. Changing borders and create new nations using the principle of </a:t>
            </a:r>
            <a:r>
              <a:rPr lang="en-US" b="1" dirty="0" smtClean="0">
                <a:solidFill>
                  <a:srgbClr val="FF0000"/>
                </a:solidFill>
              </a:rPr>
              <a:t>National Self Determination</a:t>
            </a:r>
            <a:r>
              <a:rPr lang="en-US" dirty="0" smtClean="0"/>
              <a:t>, which is the right of people to decide under which government they wanted to live</a:t>
            </a:r>
          </a:p>
          <a:p>
            <a:r>
              <a:rPr lang="en-US" dirty="0" smtClean="0"/>
              <a:t>14. </a:t>
            </a:r>
            <a:r>
              <a:rPr lang="en-US" b="1" dirty="0" smtClean="0">
                <a:solidFill>
                  <a:srgbClr val="FF0000"/>
                </a:solidFill>
              </a:rPr>
              <a:t>A League of Nations</a:t>
            </a:r>
            <a:endParaRPr lang="en-US" b="1" dirty="0">
              <a:solidFill>
                <a:srgbClr val="FF0000"/>
              </a:solidFill>
            </a:endParaRPr>
          </a:p>
        </p:txBody>
      </p:sp>
      <p:sp>
        <p:nvSpPr>
          <p:cNvPr id="5" name="TextBox 4"/>
          <p:cNvSpPr txBox="1"/>
          <p:nvPr/>
        </p:nvSpPr>
        <p:spPr>
          <a:xfrm>
            <a:off x="2411897" y="5115339"/>
            <a:ext cx="9780104" cy="646331"/>
          </a:xfrm>
          <a:prstGeom prst="rect">
            <a:avLst/>
          </a:prstGeom>
          <a:noFill/>
        </p:spPr>
        <p:txBody>
          <a:bodyPr wrap="square" rtlCol="0">
            <a:spAutoFit/>
          </a:bodyPr>
          <a:lstStyle/>
          <a:p>
            <a:r>
              <a:rPr lang="en-US" dirty="0" smtClean="0"/>
              <a:t>The League of nations would be a general association of countries that would meet to talk about problems and hopefully stop them before they led to war</a:t>
            </a:r>
            <a:endParaRPr lang="en-US" dirty="0"/>
          </a:p>
        </p:txBody>
      </p:sp>
    </p:spTree>
    <p:extLst>
      <p:ext uri="{BB962C8B-B14F-4D97-AF65-F5344CB8AC3E}">
        <p14:creationId xmlns:p14="http://schemas.microsoft.com/office/powerpoint/2010/main" val="16029346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7540" y="1595005"/>
            <a:ext cx="4974460" cy="3421659"/>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Versailles Treaty</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0" y="1133340"/>
            <a:ext cx="8716938" cy="923330"/>
          </a:xfrm>
          <a:prstGeom prst="rect">
            <a:avLst/>
          </a:prstGeom>
          <a:noFill/>
        </p:spPr>
        <p:txBody>
          <a:bodyPr wrap="none" rtlCol="0">
            <a:spAutoFit/>
          </a:bodyPr>
          <a:lstStyle/>
          <a:p>
            <a:r>
              <a:rPr lang="en-US" dirty="0" smtClean="0"/>
              <a:t>At the Paris Peace conference, Britain and France ignored Wilson’s proposal.  </a:t>
            </a:r>
          </a:p>
          <a:p>
            <a:endParaRPr lang="en-US" dirty="0"/>
          </a:p>
          <a:p>
            <a:r>
              <a:rPr lang="en-US" dirty="0" smtClean="0"/>
              <a:t>They were concerned with national security and stripping Germany of its war making power</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67" t="260" r="-367" b="3452"/>
          <a:stretch/>
        </p:blipFill>
        <p:spPr>
          <a:xfrm>
            <a:off x="103570" y="2088867"/>
            <a:ext cx="7010400" cy="4769133"/>
          </a:xfrm>
          <a:prstGeom prst="rect">
            <a:avLst/>
          </a:prstGeom>
        </p:spPr>
      </p:pic>
    </p:spTree>
    <p:extLst>
      <p:ext uri="{BB962C8B-B14F-4D97-AF65-F5344CB8AC3E}">
        <p14:creationId xmlns:p14="http://schemas.microsoft.com/office/powerpoint/2010/main" val="35526534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Treaty was signed June 28</a:t>
            </a:r>
            <a:r>
              <a:rPr lang="en-US" sz="5400" b="1" cap="none" spc="0" baseline="3000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1919 – 5 years to the day of the assassination of Franz Ferdinand</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67659"/>
            <a:ext cx="2880733" cy="2305369"/>
          </a:xfrm>
          <a:prstGeom prst="rect">
            <a:avLst/>
          </a:prstGeom>
        </p:spPr>
      </p:pic>
      <p:sp>
        <p:nvSpPr>
          <p:cNvPr id="5" name="TextBox 4"/>
          <p:cNvSpPr txBox="1"/>
          <p:nvPr/>
        </p:nvSpPr>
        <p:spPr>
          <a:xfrm>
            <a:off x="9459723" y="3643410"/>
            <a:ext cx="2456719" cy="2677656"/>
          </a:xfrm>
          <a:prstGeom prst="rect">
            <a:avLst/>
          </a:prstGeom>
          <a:noFill/>
        </p:spPr>
        <p:txBody>
          <a:bodyPr wrap="square" rtlCol="0">
            <a:spAutoFit/>
          </a:bodyPr>
          <a:lstStyle/>
          <a:p>
            <a:r>
              <a:rPr lang="en-US" sz="2800" b="1" dirty="0" smtClean="0">
                <a:solidFill>
                  <a:schemeClr val="bg1"/>
                </a:solidFill>
              </a:rPr>
              <a:t>It adopted a League of Nations, but none of Wilson’s other points</a:t>
            </a:r>
            <a:endParaRPr lang="en-US" sz="2800" b="1"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0733" y="2720343"/>
            <a:ext cx="6578991" cy="4182542"/>
          </a:xfrm>
          <a:prstGeom prst="rect">
            <a:avLst/>
          </a:prstGeom>
        </p:spPr>
      </p:pic>
      <p:sp>
        <p:nvSpPr>
          <p:cNvPr id="7" name="TextBox 6"/>
          <p:cNvSpPr txBox="1"/>
          <p:nvPr/>
        </p:nvSpPr>
        <p:spPr>
          <a:xfrm>
            <a:off x="182880" y="4149969"/>
            <a:ext cx="2697853" cy="646331"/>
          </a:xfrm>
          <a:prstGeom prst="rect">
            <a:avLst/>
          </a:prstGeom>
          <a:noFill/>
        </p:spPr>
        <p:txBody>
          <a:bodyPr wrap="square" rtlCol="0">
            <a:spAutoFit/>
          </a:bodyPr>
          <a:lstStyle/>
          <a:p>
            <a:r>
              <a:rPr lang="en-US" dirty="0" smtClean="0"/>
              <a:t>Spectators waiting for the treaty to be signed</a:t>
            </a:r>
            <a:endParaRPr lang="en-US" dirty="0"/>
          </a:p>
        </p:txBody>
      </p:sp>
    </p:spTree>
    <p:extLst>
      <p:ext uri="{BB962C8B-B14F-4D97-AF65-F5344CB8AC3E}">
        <p14:creationId xmlns:p14="http://schemas.microsoft.com/office/powerpoint/2010/main" val="34695499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18978"/>
            <a:ext cx="12192000" cy="707886"/>
          </a:xfrm>
          <a:prstGeom prst="rect">
            <a:avLst/>
          </a:prstGeom>
          <a:noFill/>
        </p:spPr>
        <p:txBody>
          <a:bodyPr wrap="square" rtlCol="0">
            <a:spAutoFit/>
          </a:bodyPr>
          <a:lstStyle/>
          <a:p>
            <a:pPr algn="ctr"/>
            <a:r>
              <a:rPr lang="en-US" sz="4000" dirty="0" smtClean="0">
                <a:latin typeface="Elephant" panose="02020904090505020303" pitchFamily="18" charset="0"/>
              </a:rPr>
              <a:t>The War Guilt Clause</a:t>
            </a:r>
            <a:endParaRPr lang="en-US" sz="4000" dirty="0">
              <a:latin typeface="Elephant" panose="02020904090505020303" pitchFamily="18" charset="0"/>
            </a:endParaRPr>
          </a:p>
        </p:txBody>
      </p:sp>
      <p:sp>
        <p:nvSpPr>
          <p:cNvPr id="3" name="TextBox 2"/>
          <p:cNvSpPr txBox="1"/>
          <p:nvPr/>
        </p:nvSpPr>
        <p:spPr>
          <a:xfrm>
            <a:off x="1" y="1519310"/>
            <a:ext cx="8123314" cy="2308324"/>
          </a:xfrm>
          <a:prstGeom prst="rect">
            <a:avLst/>
          </a:prstGeom>
          <a:noFill/>
        </p:spPr>
        <p:txBody>
          <a:bodyPr wrap="none" rtlCol="0">
            <a:spAutoFit/>
          </a:bodyPr>
          <a:lstStyle/>
          <a:p>
            <a:r>
              <a:rPr lang="en-US" dirty="0" smtClean="0">
                <a:latin typeface="Elephant" panose="02020904090505020303" pitchFamily="18" charset="0"/>
              </a:rPr>
              <a:t>Germany was blamed for the war (remember who started it?)</a:t>
            </a:r>
          </a:p>
          <a:p>
            <a:endParaRPr lang="en-US" dirty="0">
              <a:latin typeface="Elephant" panose="02020904090505020303" pitchFamily="18" charset="0"/>
            </a:endParaRPr>
          </a:p>
          <a:p>
            <a:r>
              <a:rPr lang="en-US" dirty="0" smtClean="0">
                <a:latin typeface="Elephant" panose="02020904090505020303" pitchFamily="18" charset="0"/>
              </a:rPr>
              <a:t>They: 	Lost Territory</a:t>
            </a:r>
          </a:p>
          <a:p>
            <a:r>
              <a:rPr lang="en-US" dirty="0" smtClean="0">
                <a:latin typeface="Elephant" panose="02020904090505020303" pitchFamily="18" charset="0"/>
              </a:rPr>
              <a:t>	Had their Military Restricted</a:t>
            </a:r>
          </a:p>
          <a:p>
            <a:r>
              <a:rPr lang="en-US" dirty="0">
                <a:latin typeface="Elephant" panose="02020904090505020303" pitchFamily="18" charset="0"/>
              </a:rPr>
              <a:t>	</a:t>
            </a:r>
            <a:r>
              <a:rPr lang="en-US" dirty="0" smtClean="0">
                <a:latin typeface="Elephant" panose="02020904090505020303" pitchFamily="18" charset="0"/>
              </a:rPr>
              <a:t>Took SOLE responsibility for the war</a:t>
            </a:r>
          </a:p>
          <a:p>
            <a:r>
              <a:rPr lang="en-US" dirty="0">
                <a:latin typeface="Elephant" panose="02020904090505020303" pitchFamily="18" charset="0"/>
              </a:rPr>
              <a:t>	</a:t>
            </a:r>
            <a:r>
              <a:rPr lang="en-US" dirty="0" smtClean="0">
                <a:latin typeface="Elephant" panose="02020904090505020303" pitchFamily="18" charset="0"/>
              </a:rPr>
              <a:t>Had to pay </a:t>
            </a:r>
            <a:r>
              <a:rPr lang="en-US" dirty="0" smtClean="0">
                <a:solidFill>
                  <a:srgbClr val="FF0000"/>
                </a:solidFill>
                <a:latin typeface="Elephant" panose="02020904090505020303" pitchFamily="18" charset="0"/>
              </a:rPr>
              <a:t>reparations </a:t>
            </a:r>
            <a:r>
              <a:rPr lang="en-US" dirty="0" smtClean="0">
                <a:latin typeface="Elephant" panose="02020904090505020303" pitchFamily="18" charset="0"/>
              </a:rPr>
              <a:t>to the allies for over 33 billion dollars.</a:t>
            </a:r>
          </a:p>
          <a:p>
            <a:endParaRPr lang="en-US" dirty="0">
              <a:latin typeface="Elephant" panose="02020904090505020303" pitchFamily="18" charset="0"/>
            </a:endParaRPr>
          </a:p>
          <a:p>
            <a:r>
              <a:rPr lang="en-US" dirty="0" smtClean="0">
                <a:latin typeface="Elephant" panose="02020904090505020303" pitchFamily="18" charset="0"/>
              </a:rPr>
              <a:t>		</a:t>
            </a:r>
            <a:endParaRPr lang="en-US" dirty="0">
              <a:latin typeface="Elephant" panose="020209040905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0129" y="3335739"/>
            <a:ext cx="6761871" cy="3522261"/>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7075" r="48876"/>
          <a:stretch/>
        </p:blipFill>
        <p:spPr>
          <a:xfrm>
            <a:off x="0" y="3305907"/>
            <a:ext cx="3545058" cy="3792561"/>
          </a:xfrm>
          <a:prstGeom prst="rect">
            <a:avLst/>
          </a:prstGeom>
        </p:spPr>
      </p:pic>
    </p:spTree>
    <p:extLst>
      <p:ext uri="{BB962C8B-B14F-4D97-AF65-F5344CB8AC3E}">
        <p14:creationId xmlns:p14="http://schemas.microsoft.com/office/powerpoint/2010/main" val="21819176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9120" y="970207"/>
            <a:ext cx="9268652" cy="4528457"/>
          </a:xfrm>
          <a:prstGeom prst="rect">
            <a:avLst/>
          </a:prstGeom>
        </p:spPr>
      </p:pic>
      <p:sp>
        <p:nvSpPr>
          <p:cNvPr id="2" name="TextBox 1"/>
          <p:cNvSpPr txBox="1"/>
          <p:nvPr/>
        </p:nvSpPr>
        <p:spPr>
          <a:xfrm>
            <a:off x="0" y="-31945"/>
            <a:ext cx="12192001" cy="1384995"/>
          </a:xfrm>
          <a:prstGeom prst="rect">
            <a:avLst/>
          </a:prstGeom>
          <a:noFill/>
        </p:spPr>
        <p:txBody>
          <a:bodyPr wrap="square" rtlCol="0">
            <a:spAutoFit/>
          </a:bodyPr>
          <a:lstStyle/>
          <a:p>
            <a:r>
              <a:rPr lang="en-US" sz="2800" b="1" dirty="0" smtClean="0">
                <a:solidFill>
                  <a:schemeClr val="accent6">
                    <a:lumMod val="75000"/>
                  </a:schemeClr>
                </a:solidFill>
              </a:rPr>
              <a:t>All of Germany’s territory in Africa and Asia was given to the League of Nations as </a:t>
            </a:r>
            <a:r>
              <a:rPr lang="en-US" sz="2800" b="1" dirty="0" smtClean="0">
                <a:solidFill>
                  <a:schemeClr val="accent4">
                    <a:lumMod val="75000"/>
                  </a:schemeClr>
                </a:solidFill>
              </a:rPr>
              <a:t>MANDATES</a:t>
            </a:r>
            <a:r>
              <a:rPr lang="en-US" sz="2800" b="1" dirty="0" smtClean="0">
                <a:solidFill>
                  <a:schemeClr val="accent6">
                    <a:lumMod val="75000"/>
                  </a:schemeClr>
                </a:solidFill>
              </a:rPr>
              <a:t> (Which basically means they were given to Britain and France and they would be governed by the allies until they could get their independence)</a:t>
            </a:r>
            <a:endParaRPr lang="en-US" sz="2800" b="1" dirty="0">
              <a:solidFill>
                <a:schemeClr val="accent6">
                  <a:lumMod val="75000"/>
                </a:scheme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95229"/>
            <a:ext cx="4688114" cy="3762771"/>
          </a:xfrm>
          <a:prstGeom prst="rect">
            <a:avLst/>
          </a:prstGeom>
        </p:spPr>
      </p:pic>
    </p:spTree>
    <p:extLst>
      <p:ext uri="{BB962C8B-B14F-4D97-AF65-F5344CB8AC3E}">
        <p14:creationId xmlns:p14="http://schemas.microsoft.com/office/powerpoint/2010/main" val="11839562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
            <a:ext cx="9566856" cy="5390848"/>
          </a:xfrm>
          <a:prstGeom prst="rect">
            <a:avLst/>
          </a:prstGeom>
        </p:spPr>
      </p:pic>
      <p:sp>
        <p:nvSpPr>
          <p:cNvPr id="3" name="TextBox 2"/>
          <p:cNvSpPr txBox="1"/>
          <p:nvPr/>
        </p:nvSpPr>
        <p:spPr>
          <a:xfrm>
            <a:off x="9566856" y="0"/>
            <a:ext cx="2625144" cy="5170646"/>
          </a:xfrm>
          <a:prstGeom prst="rect">
            <a:avLst/>
          </a:prstGeom>
          <a:noFill/>
        </p:spPr>
        <p:txBody>
          <a:bodyPr wrap="square" rtlCol="0">
            <a:spAutoFit/>
          </a:bodyPr>
          <a:lstStyle/>
          <a:p>
            <a:r>
              <a:rPr lang="en-US" dirty="0" smtClean="0"/>
              <a:t>The Western powers signed separate treaties in 1919 and 1920 with all other defeated countries.</a:t>
            </a:r>
          </a:p>
          <a:p>
            <a:endParaRPr lang="en-US" dirty="0"/>
          </a:p>
          <a:p>
            <a:endParaRPr lang="en-US" dirty="0" smtClean="0"/>
          </a:p>
          <a:p>
            <a:r>
              <a:rPr lang="en-US" dirty="0" smtClean="0"/>
              <a:t>This will lead to huge losses for these countries.</a:t>
            </a:r>
          </a:p>
          <a:p>
            <a:endParaRPr lang="en-US" dirty="0"/>
          </a:p>
          <a:p>
            <a:endParaRPr lang="en-US" dirty="0" smtClean="0"/>
          </a:p>
          <a:p>
            <a:r>
              <a:rPr lang="en-US" dirty="0" smtClean="0"/>
              <a:t>The Austro-Hungarian empire was broken up into:</a:t>
            </a:r>
          </a:p>
          <a:p>
            <a:pPr marL="342900" indent="-342900">
              <a:buAutoNum type="arabicPeriod"/>
            </a:pPr>
            <a:r>
              <a:rPr lang="en-US" sz="2400" b="1" dirty="0" smtClean="0">
                <a:ln>
                  <a:solidFill>
                    <a:srgbClr val="FFC000"/>
                  </a:solidFill>
                </a:ln>
                <a:solidFill>
                  <a:schemeClr val="accent4">
                    <a:lumMod val="60000"/>
                    <a:lumOff val="40000"/>
                  </a:schemeClr>
                </a:solidFill>
              </a:rPr>
              <a:t>Austria</a:t>
            </a:r>
          </a:p>
          <a:p>
            <a:pPr marL="342900" indent="-342900">
              <a:buAutoNum type="arabicPeriod"/>
            </a:pPr>
            <a:r>
              <a:rPr lang="en-US" sz="2400" b="1" dirty="0" smtClean="0">
                <a:solidFill>
                  <a:srgbClr val="92D050"/>
                </a:solidFill>
              </a:rPr>
              <a:t>Hungary</a:t>
            </a:r>
          </a:p>
          <a:p>
            <a:pPr marL="342900" indent="-342900">
              <a:buAutoNum type="arabicPeriod"/>
            </a:pPr>
            <a:r>
              <a:rPr lang="en-US" sz="2400" b="1" dirty="0" smtClean="0">
                <a:solidFill>
                  <a:srgbClr val="AD8886"/>
                </a:solidFill>
              </a:rPr>
              <a:t>Czechoslovakia</a:t>
            </a:r>
          </a:p>
          <a:p>
            <a:pPr marL="342900" indent="-342900">
              <a:buAutoNum type="arabicPeriod"/>
            </a:pPr>
            <a:r>
              <a:rPr lang="en-US" sz="2400" b="1" dirty="0" smtClean="0">
                <a:solidFill>
                  <a:srgbClr val="C44F21"/>
                </a:solidFill>
              </a:rPr>
              <a:t>Yugoslavia</a:t>
            </a:r>
          </a:p>
        </p:txBody>
      </p:sp>
    </p:spTree>
    <p:extLst>
      <p:ext uri="{BB962C8B-B14F-4D97-AF65-F5344CB8AC3E}">
        <p14:creationId xmlns:p14="http://schemas.microsoft.com/office/powerpoint/2010/main" val="11991013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840686" cy="6191528"/>
          </a:xfrm>
          <a:prstGeom prst="rect">
            <a:avLst/>
          </a:prstGeom>
        </p:spPr>
      </p:pic>
      <p:sp>
        <p:nvSpPr>
          <p:cNvPr id="4" name="TextBox 3"/>
          <p:cNvSpPr txBox="1"/>
          <p:nvPr/>
        </p:nvSpPr>
        <p:spPr>
          <a:xfrm>
            <a:off x="9840686" y="0"/>
            <a:ext cx="2351314" cy="6463308"/>
          </a:xfrm>
          <a:prstGeom prst="rect">
            <a:avLst/>
          </a:prstGeom>
          <a:noFill/>
        </p:spPr>
        <p:txBody>
          <a:bodyPr wrap="square" rtlCol="0">
            <a:spAutoFit/>
          </a:bodyPr>
          <a:lstStyle/>
          <a:p>
            <a:r>
              <a:rPr lang="en-US" b="1" dirty="0" smtClean="0">
                <a:solidFill>
                  <a:schemeClr val="bg1"/>
                </a:solidFill>
              </a:rPr>
              <a:t>The Ottoman Turks  had to give up almost all of their old empire and were left with only </a:t>
            </a:r>
            <a:r>
              <a:rPr lang="en-US" b="1" dirty="0" smtClean="0">
                <a:solidFill>
                  <a:srgbClr val="B3B4A2"/>
                </a:solidFill>
              </a:rPr>
              <a:t>Turkey.</a:t>
            </a:r>
          </a:p>
          <a:p>
            <a:endParaRPr lang="en-US" b="1" dirty="0">
              <a:solidFill>
                <a:schemeClr val="bg1"/>
              </a:solidFill>
            </a:endParaRPr>
          </a:p>
          <a:p>
            <a:endParaRPr lang="en-US" b="1" dirty="0" smtClean="0">
              <a:solidFill>
                <a:schemeClr val="bg1"/>
              </a:solidFill>
            </a:endParaRPr>
          </a:p>
          <a:p>
            <a:r>
              <a:rPr lang="en-US" b="1" dirty="0" smtClean="0">
                <a:solidFill>
                  <a:schemeClr val="bg1"/>
                </a:solidFill>
              </a:rPr>
              <a:t>Land was carved up into mandates instead of independent nations:</a:t>
            </a:r>
          </a:p>
          <a:p>
            <a:endParaRPr lang="en-US" dirty="0"/>
          </a:p>
          <a:p>
            <a:pPr marL="342900" indent="-342900">
              <a:buAutoNum type="arabicPeriod"/>
            </a:pPr>
            <a:r>
              <a:rPr lang="en-US" b="1" dirty="0" smtClean="0">
                <a:solidFill>
                  <a:srgbClr val="ECE5B6"/>
                </a:solidFill>
              </a:rPr>
              <a:t>Palestine</a:t>
            </a:r>
          </a:p>
          <a:p>
            <a:pPr marL="342900" indent="-342900">
              <a:buAutoNum type="arabicPeriod"/>
            </a:pPr>
            <a:r>
              <a:rPr lang="en-US" b="1" dirty="0" smtClean="0">
                <a:solidFill>
                  <a:srgbClr val="ECE5B6"/>
                </a:solidFill>
              </a:rPr>
              <a:t>Iraq (Mesopotamia)</a:t>
            </a:r>
          </a:p>
          <a:p>
            <a:pPr marL="342900" indent="-342900">
              <a:buAutoNum type="arabicPeriod"/>
            </a:pPr>
            <a:r>
              <a:rPr lang="en-US" b="1" dirty="0" smtClean="0">
                <a:solidFill>
                  <a:srgbClr val="ECE5B6"/>
                </a:solidFill>
              </a:rPr>
              <a:t>Transjordan</a:t>
            </a:r>
          </a:p>
          <a:p>
            <a:endParaRPr lang="en-US" dirty="0" smtClean="0">
              <a:solidFill>
                <a:schemeClr val="bg1"/>
              </a:solidFill>
            </a:endParaRPr>
          </a:p>
          <a:p>
            <a:pPr lvl="1"/>
            <a:r>
              <a:rPr lang="en-US" dirty="0" smtClean="0">
                <a:solidFill>
                  <a:schemeClr val="bg1"/>
                </a:solidFill>
              </a:rPr>
              <a:t>Went to GB</a:t>
            </a:r>
          </a:p>
          <a:p>
            <a:pPr lvl="1"/>
            <a:endParaRPr lang="en-US" dirty="0" smtClean="0">
              <a:solidFill>
                <a:schemeClr val="bg1"/>
              </a:solidFill>
            </a:endParaRPr>
          </a:p>
          <a:p>
            <a:pPr marL="342900" indent="-342900">
              <a:buAutoNum type="arabicPeriod"/>
            </a:pPr>
            <a:r>
              <a:rPr lang="en-US" b="1" dirty="0" smtClean="0">
                <a:solidFill>
                  <a:srgbClr val="A9C3CF"/>
                </a:solidFill>
              </a:rPr>
              <a:t>Syria</a:t>
            </a:r>
          </a:p>
          <a:p>
            <a:pPr marL="342900" indent="-342900">
              <a:buAutoNum type="arabicPeriod"/>
            </a:pPr>
            <a:r>
              <a:rPr lang="en-US" b="1" dirty="0" smtClean="0">
                <a:solidFill>
                  <a:srgbClr val="A9C3CF"/>
                </a:solidFill>
              </a:rPr>
              <a:t>Lebanon</a:t>
            </a:r>
          </a:p>
          <a:p>
            <a:pPr lvl="1"/>
            <a:r>
              <a:rPr lang="en-US" dirty="0"/>
              <a:t> </a:t>
            </a:r>
            <a:endParaRPr lang="en-US" dirty="0">
              <a:solidFill>
                <a:schemeClr val="bg1"/>
              </a:solidFill>
            </a:endParaRPr>
          </a:p>
          <a:p>
            <a:pPr lvl="1"/>
            <a:r>
              <a:rPr lang="en-US" dirty="0" smtClean="0">
                <a:solidFill>
                  <a:schemeClr val="bg1"/>
                </a:solidFill>
              </a:rPr>
              <a:t>Went to France</a:t>
            </a:r>
            <a:endParaRPr lang="en-US" dirty="0">
              <a:solidFill>
                <a:schemeClr val="bg1"/>
              </a:solidFill>
            </a:endParaRPr>
          </a:p>
        </p:txBody>
      </p:sp>
    </p:spTree>
    <p:extLst>
      <p:ext uri="{BB962C8B-B14F-4D97-AF65-F5344CB8AC3E}">
        <p14:creationId xmlns:p14="http://schemas.microsoft.com/office/powerpoint/2010/main" val="16102891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8824687" cy="6858000"/>
          </a:xfrm>
          <a:prstGeom prst="rect">
            <a:avLst/>
          </a:prstGeom>
        </p:spPr>
      </p:pic>
      <p:sp>
        <p:nvSpPr>
          <p:cNvPr id="5" name="TextBox 4"/>
          <p:cNvSpPr txBox="1"/>
          <p:nvPr/>
        </p:nvSpPr>
        <p:spPr>
          <a:xfrm>
            <a:off x="8824687" y="232229"/>
            <a:ext cx="3367314" cy="4247317"/>
          </a:xfrm>
          <a:prstGeom prst="rect">
            <a:avLst/>
          </a:prstGeom>
          <a:noFill/>
        </p:spPr>
        <p:txBody>
          <a:bodyPr wrap="square" rtlCol="0">
            <a:spAutoFit/>
          </a:bodyPr>
          <a:lstStyle/>
          <a:p>
            <a:r>
              <a:rPr lang="en-US" b="1" dirty="0" smtClean="0"/>
              <a:t>Russia, who’d left the war early, also lost land:</a:t>
            </a:r>
          </a:p>
          <a:p>
            <a:endParaRPr lang="en-US" b="1" dirty="0"/>
          </a:p>
          <a:p>
            <a:pPr marL="342900" indent="-342900">
              <a:buAutoNum type="arabicPeriod"/>
            </a:pPr>
            <a:r>
              <a:rPr lang="en-US" b="1" dirty="0" smtClean="0">
                <a:solidFill>
                  <a:srgbClr val="895A80"/>
                </a:solidFill>
              </a:rPr>
              <a:t>Romania</a:t>
            </a:r>
            <a:r>
              <a:rPr lang="en-US" b="1" dirty="0" smtClean="0"/>
              <a:t> and</a:t>
            </a:r>
          </a:p>
          <a:p>
            <a:pPr marL="342900" indent="-342900">
              <a:buAutoNum type="arabicPeriod"/>
            </a:pPr>
            <a:r>
              <a:rPr lang="en-US" b="1" dirty="0" smtClean="0">
                <a:solidFill>
                  <a:srgbClr val="EA9DBC"/>
                </a:solidFill>
              </a:rPr>
              <a:t>Poland </a:t>
            </a:r>
          </a:p>
          <a:p>
            <a:r>
              <a:rPr lang="en-US" b="1" dirty="0"/>
              <a:t>	</a:t>
            </a:r>
            <a:endParaRPr lang="en-US" b="1" dirty="0" smtClean="0"/>
          </a:p>
          <a:p>
            <a:r>
              <a:rPr lang="en-US" b="1" dirty="0"/>
              <a:t>	</a:t>
            </a:r>
            <a:r>
              <a:rPr lang="en-US" b="1" dirty="0" smtClean="0"/>
              <a:t>Both Gained Territory</a:t>
            </a:r>
          </a:p>
          <a:p>
            <a:endParaRPr lang="en-US" b="1" dirty="0"/>
          </a:p>
          <a:p>
            <a:r>
              <a:rPr lang="en-US" b="1" dirty="0" smtClean="0">
                <a:solidFill>
                  <a:srgbClr val="D8C192"/>
                </a:solidFill>
              </a:rPr>
              <a:t>3. Finland</a:t>
            </a:r>
          </a:p>
          <a:p>
            <a:r>
              <a:rPr lang="en-US" b="1" dirty="0" smtClean="0">
                <a:solidFill>
                  <a:srgbClr val="D0CD78"/>
                </a:solidFill>
              </a:rPr>
              <a:t>4. Latvia</a:t>
            </a:r>
          </a:p>
          <a:p>
            <a:r>
              <a:rPr lang="en-US" b="1" dirty="0" smtClean="0">
                <a:solidFill>
                  <a:srgbClr val="935A29"/>
                </a:solidFill>
              </a:rPr>
              <a:t>5. Lithuania </a:t>
            </a:r>
            <a:r>
              <a:rPr lang="en-US" b="1" dirty="0" smtClean="0"/>
              <a:t>and</a:t>
            </a:r>
          </a:p>
          <a:p>
            <a:r>
              <a:rPr lang="en-US" b="1" dirty="0" smtClean="0">
                <a:solidFill>
                  <a:srgbClr val="80B2D0"/>
                </a:solidFill>
              </a:rPr>
              <a:t>6. Estonia</a:t>
            </a:r>
          </a:p>
          <a:p>
            <a:endParaRPr lang="en-US" b="1" dirty="0"/>
          </a:p>
          <a:p>
            <a:r>
              <a:rPr lang="en-US" b="1" dirty="0" smtClean="0"/>
              <a:t>	Became independent</a:t>
            </a:r>
          </a:p>
          <a:p>
            <a:r>
              <a:rPr lang="en-US" b="1" dirty="0"/>
              <a:t>	</a:t>
            </a:r>
            <a:r>
              <a:rPr lang="en-US" b="1" dirty="0" smtClean="0"/>
              <a:t>nations </a:t>
            </a:r>
          </a:p>
        </p:txBody>
      </p:sp>
    </p:spTree>
    <p:extLst>
      <p:ext uri="{BB962C8B-B14F-4D97-AF65-F5344CB8AC3E}">
        <p14:creationId xmlns:p14="http://schemas.microsoft.com/office/powerpoint/2010/main" val="14676010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5429" y="2132241"/>
            <a:ext cx="6676571" cy="4725760"/>
          </a:xfrm>
          <a:prstGeom prst="rect">
            <a:avLst/>
          </a:prstGeom>
        </p:spPr>
      </p:pic>
      <p:sp>
        <p:nvSpPr>
          <p:cNvPr id="2" name="Rectangle 1"/>
          <p:cNvSpPr/>
          <p:nvPr/>
        </p:nvSpPr>
        <p:spPr>
          <a:xfrm>
            <a:off x="0" y="0"/>
            <a:ext cx="8139857"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Weakness of the Treaty:</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508000" y="1190171"/>
            <a:ext cx="5007429" cy="4524315"/>
          </a:xfrm>
          <a:prstGeom prst="rect">
            <a:avLst/>
          </a:prstGeom>
          <a:noFill/>
        </p:spPr>
        <p:txBody>
          <a:bodyPr wrap="square" rtlCol="0">
            <a:spAutoFit/>
          </a:bodyPr>
          <a:lstStyle/>
          <a:p>
            <a:r>
              <a:rPr lang="en-US" b="1" dirty="0" smtClean="0"/>
              <a:t>When everything was done, the Treaty of Versailles did very little to build a lasting peace</a:t>
            </a:r>
          </a:p>
          <a:p>
            <a:endParaRPr lang="en-US" b="1" dirty="0"/>
          </a:p>
          <a:p>
            <a:endParaRPr lang="en-US" b="1" dirty="0" smtClean="0"/>
          </a:p>
          <a:p>
            <a:r>
              <a:rPr lang="en-US" b="1" dirty="0" smtClean="0"/>
              <a:t>The U.S. rejected the treaty and signed a separate peace with Germany and Austria Hungary</a:t>
            </a:r>
          </a:p>
          <a:p>
            <a:endParaRPr lang="en-US" b="1" dirty="0"/>
          </a:p>
          <a:p>
            <a:endParaRPr lang="en-US" b="1" dirty="0" smtClean="0"/>
          </a:p>
          <a:p>
            <a:r>
              <a:rPr lang="en-US" b="1" dirty="0" smtClean="0"/>
              <a:t>Most Americans were against the League of Nations because they thought that the best way to stay out of war was to stay out of world affairs</a:t>
            </a:r>
          </a:p>
          <a:p>
            <a:endParaRPr lang="en-US" b="1" dirty="0" smtClean="0"/>
          </a:p>
          <a:p>
            <a:endParaRPr lang="en-US" b="1" dirty="0"/>
          </a:p>
          <a:p>
            <a:endParaRPr lang="en-US" b="1" dirty="0" smtClean="0"/>
          </a:p>
          <a:p>
            <a:r>
              <a:rPr lang="en-US" b="1" dirty="0" smtClean="0"/>
              <a:t>This doesn’t work, as the world is back at war in 1939 (30 years later)</a:t>
            </a:r>
            <a:endParaRPr lang="en-US" b="1" dirty="0"/>
          </a:p>
        </p:txBody>
      </p:sp>
    </p:spTree>
    <p:extLst>
      <p:ext uri="{BB962C8B-B14F-4D97-AF65-F5344CB8AC3E}">
        <p14:creationId xmlns:p14="http://schemas.microsoft.com/office/powerpoint/2010/main" val="40480213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425080" cy="923330"/>
          </a:xfrm>
          <a:prstGeom prst="rect">
            <a:avLst/>
          </a:prstGeom>
          <a:noFill/>
        </p:spPr>
        <p:txBody>
          <a:bodyPr wrap="none" lIns="91440" tIns="45720" rIns="91440" bIns="45720">
            <a:spAutoFit/>
          </a:bodyPr>
          <a:lstStyle/>
          <a:p>
            <a:pPr algn="ctr"/>
            <a:r>
              <a:rPr lang="en-US" sz="5400" dirty="0" smtClean="0">
                <a:ln w="0"/>
                <a:solidFill>
                  <a:schemeClr val="accent1"/>
                </a:solidFill>
                <a:effectLst>
                  <a:outerShdw blurRad="38100" dist="25400" dir="5400000" algn="ctr" rotWithShape="0">
                    <a:srgbClr val="6E747A">
                      <a:alpha val="43000"/>
                    </a:srgbClr>
                  </a:outerShdw>
                </a:effectLst>
              </a:rPr>
              <a:t>In the end, very few were happy:</a:t>
            </a:r>
          </a:p>
        </p:txBody>
      </p:sp>
      <p:sp>
        <p:nvSpPr>
          <p:cNvPr id="3" name="TextBox 2"/>
          <p:cNvSpPr txBox="1"/>
          <p:nvPr/>
        </p:nvSpPr>
        <p:spPr>
          <a:xfrm>
            <a:off x="1349829" y="1088571"/>
            <a:ext cx="8609088" cy="2031325"/>
          </a:xfrm>
          <a:prstGeom prst="rect">
            <a:avLst/>
          </a:prstGeom>
          <a:noFill/>
        </p:spPr>
        <p:txBody>
          <a:bodyPr wrap="none" rtlCol="0">
            <a:spAutoFit/>
          </a:bodyPr>
          <a:lstStyle/>
          <a:p>
            <a:r>
              <a:rPr lang="en-US" b="1" dirty="0" smtClean="0"/>
              <a:t>German people were bitter and angry over the war guilt clause</a:t>
            </a:r>
          </a:p>
          <a:p>
            <a:endParaRPr lang="en-US" b="1" dirty="0"/>
          </a:p>
          <a:p>
            <a:r>
              <a:rPr lang="en-US" b="1" dirty="0" smtClean="0"/>
              <a:t>People in Mandates wanted independence</a:t>
            </a:r>
          </a:p>
          <a:p>
            <a:endParaRPr lang="en-US" b="1" dirty="0"/>
          </a:p>
          <a:p>
            <a:r>
              <a:rPr lang="en-US" b="1" dirty="0" smtClean="0"/>
              <a:t>Japan and Italy who had joined the Allies for territory didn’t get as much as they wanted</a:t>
            </a:r>
          </a:p>
          <a:p>
            <a:endParaRPr lang="en-US" b="1" dirty="0"/>
          </a:p>
          <a:p>
            <a:r>
              <a:rPr lang="en-US" b="1" dirty="0" smtClean="0"/>
              <a:t>The League of Nations was practically powerless without the U.S.</a:t>
            </a:r>
          </a:p>
        </p:txBody>
      </p:sp>
      <p:sp>
        <p:nvSpPr>
          <p:cNvPr id="4" name="Rectangle 3"/>
          <p:cNvSpPr/>
          <p:nvPr/>
        </p:nvSpPr>
        <p:spPr>
          <a:xfrm>
            <a:off x="0" y="3119896"/>
            <a:ext cx="12032343" cy="2585323"/>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Within 20 years all this bitterness, fear, anger, and hate will lead to another, more catastrophic war</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0651639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29090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1139</TotalTime>
  <Words>3088</Words>
  <Application>Microsoft Office PowerPoint</Application>
  <PresentationFormat>Widescreen</PresentationFormat>
  <Paragraphs>494</Paragraphs>
  <Slides>70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AR BLANCA</vt:lpstr>
      <vt:lpstr>Arial</vt:lpstr>
      <vt:lpstr>Calibri</vt:lpstr>
      <vt:lpstr>Calibri Light</vt:lpstr>
      <vt:lpstr>Elephant</vt:lpstr>
      <vt:lpstr>Mistral</vt:lpstr>
      <vt:lpstr>Office Theme</vt:lpstr>
      <vt:lpstr>The World At War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At War</dc:title>
  <dc:creator>Rebecca Richardson</dc:creator>
  <cp:lastModifiedBy>Rebecca Richardson</cp:lastModifiedBy>
  <cp:revision>66</cp:revision>
  <dcterms:created xsi:type="dcterms:W3CDTF">2015-10-29T11:43:05Z</dcterms:created>
  <dcterms:modified xsi:type="dcterms:W3CDTF">2015-12-10T15:25:19Z</dcterms:modified>
</cp:coreProperties>
</file>