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media/image129.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2"/>
  </p:notesMasterIdLst>
  <p:sldIdLst>
    <p:sldId id="326" r:id="rId3"/>
    <p:sldId id="327" r:id="rId4"/>
    <p:sldId id="328"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54" r:id="rId31"/>
    <p:sldId id="355" r:id="rId32"/>
    <p:sldId id="356" r:id="rId33"/>
    <p:sldId id="357" r:id="rId34"/>
    <p:sldId id="358" r:id="rId35"/>
    <p:sldId id="359" r:id="rId36"/>
    <p:sldId id="360" r:id="rId37"/>
    <p:sldId id="361" r:id="rId38"/>
    <p:sldId id="362" r:id="rId39"/>
    <p:sldId id="363" r:id="rId40"/>
    <p:sldId id="364" r:id="rId41"/>
    <p:sldId id="365" r:id="rId42"/>
    <p:sldId id="366" r:id="rId43"/>
    <p:sldId id="367" r:id="rId44"/>
    <p:sldId id="368" r:id="rId45"/>
    <p:sldId id="369" r:id="rId46"/>
    <p:sldId id="370" r:id="rId47"/>
    <p:sldId id="371" r:id="rId48"/>
    <p:sldId id="372" r:id="rId49"/>
    <p:sldId id="373" r:id="rId50"/>
    <p:sldId id="374" r:id="rId51"/>
    <p:sldId id="375" r:id="rId52"/>
    <p:sldId id="376" r:id="rId53"/>
    <p:sldId id="377" r:id="rId54"/>
    <p:sldId id="378" r:id="rId55"/>
    <p:sldId id="379" r:id="rId56"/>
    <p:sldId id="380" r:id="rId57"/>
    <p:sldId id="381" r:id="rId58"/>
    <p:sldId id="382" r:id="rId59"/>
    <p:sldId id="383" r:id="rId60"/>
    <p:sldId id="384" r:id="rId61"/>
    <p:sldId id="256" r:id="rId62"/>
    <p:sldId id="257" r:id="rId63"/>
    <p:sldId id="258" r:id="rId64"/>
    <p:sldId id="259" r:id="rId65"/>
    <p:sldId id="260" r:id="rId66"/>
    <p:sldId id="261" r:id="rId67"/>
    <p:sldId id="262" r:id="rId68"/>
    <p:sldId id="263" r:id="rId69"/>
    <p:sldId id="264" r:id="rId70"/>
    <p:sldId id="265" r:id="rId71"/>
    <p:sldId id="266" r:id="rId72"/>
    <p:sldId id="267" r:id="rId73"/>
    <p:sldId id="268" r:id="rId74"/>
    <p:sldId id="269" r:id="rId75"/>
    <p:sldId id="270" r:id="rId76"/>
    <p:sldId id="271" r:id="rId77"/>
    <p:sldId id="272" r:id="rId78"/>
    <p:sldId id="273" r:id="rId79"/>
    <p:sldId id="274" r:id="rId80"/>
    <p:sldId id="275" r:id="rId81"/>
    <p:sldId id="276" r:id="rId82"/>
    <p:sldId id="277" r:id="rId83"/>
    <p:sldId id="278" r:id="rId84"/>
    <p:sldId id="279" r:id="rId85"/>
    <p:sldId id="280" r:id="rId86"/>
    <p:sldId id="281" r:id="rId87"/>
    <p:sldId id="282" r:id="rId88"/>
    <p:sldId id="283" r:id="rId89"/>
    <p:sldId id="284" r:id="rId90"/>
    <p:sldId id="285" r:id="rId91"/>
    <p:sldId id="286" r:id="rId92"/>
    <p:sldId id="287" r:id="rId93"/>
    <p:sldId id="288" r:id="rId94"/>
    <p:sldId id="289" r:id="rId95"/>
    <p:sldId id="290" r:id="rId96"/>
    <p:sldId id="291" r:id="rId97"/>
    <p:sldId id="292" r:id="rId98"/>
    <p:sldId id="293" r:id="rId99"/>
    <p:sldId id="294" r:id="rId100"/>
    <p:sldId id="295" r:id="rId101"/>
    <p:sldId id="296" r:id="rId102"/>
    <p:sldId id="297" r:id="rId103"/>
    <p:sldId id="298" r:id="rId104"/>
    <p:sldId id="299" r:id="rId105"/>
    <p:sldId id="300" r:id="rId106"/>
    <p:sldId id="301" r:id="rId107"/>
    <p:sldId id="302" r:id="rId108"/>
    <p:sldId id="303" r:id="rId109"/>
    <p:sldId id="304" r:id="rId110"/>
    <p:sldId id="305" r:id="rId111"/>
    <p:sldId id="306" r:id="rId112"/>
    <p:sldId id="307" r:id="rId113"/>
    <p:sldId id="308" r:id="rId114"/>
    <p:sldId id="309" r:id="rId115"/>
    <p:sldId id="310" r:id="rId116"/>
    <p:sldId id="311" r:id="rId117"/>
    <p:sldId id="312" r:id="rId118"/>
    <p:sldId id="313" r:id="rId119"/>
    <p:sldId id="314" r:id="rId120"/>
    <p:sldId id="315" r:id="rId121"/>
    <p:sldId id="316" r:id="rId122"/>
    <p:sldId id="317" r:id="rId123"/>
    <p:sldId id="318" r:id="rId124"/>
    <p:sldId id="319" r:id="rId125"/>
    <p:sldId id="320" r:id="rId126"/>
    <p:sldId id="321" r:id="rId127"/>
    <p:sldId id="322" r:id="rId128"/>
    <p:sldId id="323" r:id="rId129"/>
    <p:sldId id="324" r:id="rId130"/>
    <p:sldId id="325"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CD78"/>
    <a:srgbClr val="80B2D0"/>
    <a:srgbClr val="935A29"/>
    <a:srgbClr val="FBFCAC"/>
    <a:srgbClr val="D8C192"/>
    <a:srgbClr val="EA9DBC"/>
    <a:srgbClr val="895A80"/>
    <a:srgbClr val="B3B4A2"/>
    <a:srgbClr val="E5E7DF"/>
    <a:srgbClr val="A9C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notesMaster" Target="notesMasters/notesMaster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9470A-F67C-4746-8B5C-CD42E88A1C29}" type="datetimeFigureOut">
              <a:rPr lang="en-US" smtClean="0"/>
              <a:t>3/8/2016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3B36C8-0B25-4519-9AAD-32DB0DD6094A}" type="slidenum">
              <a:rPr lang="en-US" smtClean="0"/>
              <a:t>‹#›</a:t>
            </a:fld>
            <a:endParaRPr lang="en-US"/>
          </a:p>
        </p:txBody>
      </p:sp>
    </p:spTree>
    <p:extLst>
      <p:ext uri="{BB962C8B-B14F-4D97-AF65-F5344CB8AC3E}">
        <p14:creationId xmlns:p14="http://schemas.microsoft.com/office/powerpoint/2010/main" val="1542817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100389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641776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45332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045976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55727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825257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442710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502994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352865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108206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78679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10513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246890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73073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336943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372783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310469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936465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031454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024371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22688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49431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666921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901606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638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677942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233088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454239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449188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4274986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246635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602990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769009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183782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5454962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2000005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947117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0148103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151620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653847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0466531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596147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42349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2856014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689804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729876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6506617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900094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8654753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4629436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205686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475415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2187381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5496940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3789684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9373089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9028910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885217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147783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95665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910377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CDD9C0-EECC-4188-8F7F-1278B415D1B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43033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CDD9C0-EECC-4188-8F7F-1278B415D1B4}"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695650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CDD9C0-EECC-4188-8F7F-1278B415D1B4}" type="datetimeFigureOut">
              <a:rPr lang="en-US" smtClean="0"/>
              <a:t>3/8/2016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836862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CDD9C0-EECC-4188-8F7F-1278B415D1B4}" type="datetimeFigureOut">
              <a:rPr lang="en-US" smtClean="0"/>
              <a:t>3/8/2016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822519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DD9C0-EECC-4188-8F7F-1278B415D1B4}" type="datetimeFigureOut">
              <a:rPr lang="en-US" smtClean="0"/>
              <a:t>3/8/2016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040217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DD9C0-EECC-4188-8F7F-1278B415D1B4}"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352930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DD9C0-EECC-4188-8F7F-1278B415D1B4}"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347994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86744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023611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13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1359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536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669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5063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1571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0347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59177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6560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01957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8646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DD9C0-EECC-4188-8F7F-1278B415D1B4}" type="datetimeFigureOut">
              <a:rPr lang="en-US" smtClean="0"/>
              <a:t>3/8/2016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559E1-472D-4D15-AB47-4CDD341E263C}" type="slidenum">
              <a:rPr lang="en-US" smtClean="0"/>
              <a:t>‹#›</a:t>
            </a:fld>
            <a:endParaRPr lang="en-US"/>
          </a:p>
        </p:txBody>
      </p:sp>
    </p:spTree>
    <p:extLst>
      <p:ext uri="{BB962C8B-B14F-4D97-AF65-F5344CB8AC3E}">
        <p14:creationId xmlns:p14="http://schemas.microsoft.com/office/powerpoint/2010/main" val="1047897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D0064B-6B7C-42A0-B73A-B894B424D59F}" type="datetimeFigureOut">
              <a:rPr lang="en-US" smtClean="0">
                <a:solidFill>
                  <a:prstClr val="black">
                    <a:tint val="75000"/>
                  </a:prstClr>
                </a:solidFill>
              </a:rPr>
              <a:pPr/>
              <a:t>3/8/2016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4C7130-6BC3-4B01-B654-5A801279C0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196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4.gif"/><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6.gif"/></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49.jpeg"/><Relationship Id="rId5" Type="http://schemas.openxmlformats.org/officeDocument/2006/relationships/image" Target="../media/image34.gif"/><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54.gif"/></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60.jpeg"/><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29.xml"/><Relationship Id="rId1" Type="http://schemas.openxmlformats.org/officeDocument/2006/relationships/slideLayout" Target="../slideLayouts/slideLayout18.xml"/><Relationship Id="rId5" Type="http://schemas.openxmlformats.org/officeDocument/2006/relationships/image" Target="../media/image67.jpeg"/><Relationship Id="rId4" Type="http://schemas.openxmlformats.org/officeDocument/2006/relationships/image" Target="../media/image66.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2.xml"/><Relationship Id="rId1" Type="http://schemas.openxmlformats.org/officeDocument/2006/relationships/slideLayout" Target="../slideLayouts/slideLayout18.xml"/><Relationship Id="rId5" Type="http://schemas.openxmlformats.org/officeDocument/2006/relationships/image" Target="../media/image71.jpeg"/><Relationship Id="rId4" Type="http://schemas.openxmlformats.org/officeDocument/2006/relationships/image" Target="../media/image70.jpe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77.jpeg"/></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8.xml"/><Relationship Id="rId1" Type="http://schemas.openxmlformats.org/officeDocument/2006/relationships/slideLayout" Target="../slideLayouts/slideLayout18.xml"/><Relationship Id="rId5" Type="http://schemas.openxmlformats.org/officeDocument/2006/relationships/image" Target="../media/image80.jpeg"/><Relationship Id="rId4" Type="http://schemas.openxmlformats.org/officeDocument/2006/relationships/image" Target="../media/image79.jpeg"/></Relationships>
</file>

<file path=ppt/slides/_rels/slide3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82.jpeg"/></Relationships>
</file>

<file path=ppt/slides/_rels/slide40.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85.jpeg"/><Relationship Id="rId4" Type="http://schemas.openxmlformats.org/officeDocument/2006/relationships/image" Target="../media/image84.gif"/></Relationships>
</file>

<file path=ppt/slides/_rels/slide4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1.xml"/><Relationship Id="rId1" Type="http://schemas.openxmlformats.org/officeDocument/2006/relationships/slideLayout" Target="../slideLayouts/slideLayout18.xml"/><Relationship Id="rId4" Type="http://schemas.openxmlformats.org/officeDocument/2006/relationships/image" Target="../media/image87.jpeg"/></Relationships>
</file>

<file path=ppt/slides/_rels/slide4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2.xml"/><Relationship Id="rId1" Type="http://schemas.openxmlformats.org/officeDocument/2006/relationships/slideLayout" Target="../slideLayouts/slideLayout18.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gif"/></Relationships>
</file>

<file path=ppt/slides/_rels/slide4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gif"/></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5.xml"/><Relationship Id="rId1" Type="http://schemas.openxmlformats.org/officeDocument/2006/relationships/slideLayout" Target="../slideLayouts/slideLayout18.xml"/><Relationship Id="rId4" Type="http://schemas.openxmlformats.org/officeDocument/2006/relationships/image" Target="../media/image97.jpeg"/></Relationships>
</file>

<file path=ppt/slides/_rels/slide4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47.xml"/><Relationship Id="rId1" Type="http://schemas.openxmlformats.org/officeDocument/2006/relationships/slideLayout" Target="../slideLayouts/slideLayout18.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2.xml"/><Relationship Id="rId1" Type="http://schemas.openxmlformats.org/officeDocument/2006/relationships/slideLayout" Target="../slideLayouts/slideLayout18.xml"/><Relationship Id="rId5" Type="http://schemas.openxmlformats.org/officeDocument/2006/relationships/image" Target="../media/image110.png"/><Relationship Id="rId4" Type="http://schemas.openxmlformats.org/officeDocument/2006/relationships/image" Target="../media/image109.png"/></Relationships>
</file>

<file path=ppt/slides/_rels/slide5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22.jpeg"/><Relationship Id="rId2" Type="http://schemas.openxmlformats.org/officeDocument/2006/relationships/notesSlide" Target="../notesSlides/notesSlide55.xml"/><Relationship Id="rId1" Type="http://schemas.openxmlformats.org/officeDocument/2006/relationships/slideLayout" Target="../slideLayouts/slideLayout18.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png"/></Relationships>
</file>

<file path=ppt/slides/_rels/slide56.xml.rels><?xml version="1.0" encoding="UTF-8" standalone="yes"?>
<Relationships xmlns="http://schemas.openxmlformats.org/package/2006/relationships"><Relationship Id="rId3" Type="http://schemas.openxmlformats.org/officeDocument/2006/relationships/image" Target="../media/image117.gif"/><Relationship Id="rId2" Type="http://schemas.openxmlformats.org/officeDocument/2006/relationships/notesSlide" Target="../notesSlides/notesSlide56.xml"/><Relationship Id="rId1" Type="http://schemas.openxmlformats.org/officeDocument/2006/relationships/slideLayout" Target="../slideLayouts/slideLayout18.xml"/><Relationship Id="rId6" Type="http://schemas.openxmlformats.org/officeDocument/2006/relationships/image" Target="../media/image120.jpeg"/><Relationship Id="rId5" Type="http://schemas.openxmlformats.org/officeDocument/2006/relationships/image" Target="../media/image119.gif"/><Relationship Id="rId4" Type="http://schemas.openxmlformats.org/officeDocument/2006/relationships/image" Target="../media/image118.jpeg"/></Relationships>
</file>

<file path=ppt/slides/_rels/slide5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59.xml"/><Relationship Id="rId1" Type="http://schemas.openxmlformats.org/officeDocument/2006/relationships/slideLayout" Target="../slideLayouts/slideLayout18.xml"/><Relationship Id="rId5" Type="http://schemas.openxmlformats.org/officeDocument/2006/relationships/image" Target="../media/image125.jpeg"/><Relationship Id="rId4" Type="http://schemas.openxmlformats.org/officeDocument/2006/relationships/image" Target="../media/image124.jpeg"/></Relationships>
</file>

<file path=ppt/slides/_rels/slide60.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28.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7.xml"/><Relationship Id="rId4" Type="http://schemas.openxmlformats.org/officeDocument/2006/relationships/image" Target="../media/image13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png"/><Relationship Id="rId1" Type="http://schemas.openxmlformats.org/officeDocument/2006/relationships/slideLayout" Target="../slideLayouts/slideLayout7.xml"/><Relationship Id="rId4" Type="http://schemas.openxmlformats.org/officeDocument/2006/relationships/image" Target="../media/image145.jpg"/></Relationships>
</file>

<file path=ppt/slides/_rels/slide7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g"/><Relationship Id="rId1" Type="http://schemas.openxmlformats.org/officeDocument/2006/relationships/slideLayout" Target="../slideLayouts/slideLayout7.xml"/><Relationship Id="rId4" Type="http://schemas.openxmlformats.org/officeDocument/2006/relationships/image" Target="../media/image149.jpg"/></Relationships>
</file>

<file path=ppt/slides/_rels/slide7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png"/><Relationship Id="rId1" Type="http://schemas.openxmlformats.org/officeDocument/2006/relationships/slideLayout" Target="../slideLayouts/slideLayout7.xml"/><Relationship Id="rId4" Type="http://schemas.openxmlformats.org/officeDocument/2006/relationships/image" Target="../media/image152.jpg"/></Relationships>
</file>

<file path=ppt/slides/_rels/slide7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53.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54.gi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54.gi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57.gif"/><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26.jpg"/><Relationship Id="rId1" Type="http://schemas.openxmlformats.org/officeDocument/2006/relationships/slideLayout" Target="../slideLayouts/slideLayout7.xml"/><Relationship Id="rId5" Type="http://schemas.openxmlformats.org/officeDocument/2006/relationships/image" Target="../media/image165.jpg"/><Relationship Id="rId4" Type="http://schemas.openxmlformats.org/officeDocument/2006/relationships/image" Target="../media/image164.jpg"/></Relationships>
</file>

<file path=ppt/slides/_rels/slide89.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image" Target="../media/image166.jpg"/><Relationship Id="rId1" Type="http://schemas.openxmlformats.org/officeDocument/2006/relationships/slideLayout" Target="../slideLayouts/slideLayout7.xml"/><Relationship Id="rId6" Type="http://schemas.openxmlformats.org/officeDocument/2006/relationships/image" Target="../media/image170.jpg"/><Relationship Id="rId5" Type="http://schemas.openxmlformats.org/officeDocument/2006/relationships/image" Target="../media/image169.jpeg"/><Relationship Id="rId4" Type="http://schemas.openxmlformats.org/officeDocument/2006/relationships/image" Target="../media/image168.jpg"/></Relationships>
</file>

<file path=ppt/slides/_rels/slide90.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image" Target="../media/image171.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73.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g"/><Relationship Id="rId1" Type="http://schemas.openxmlformats.org/officeDocument/2006/relationships/slideLayout" Target="../slideLayouts/slideLayout7.xml"/><Relationship Id="rId4" Type="http://schemas.openxmlformats.org/officeDocument/2006/relationships/image" Target="../media/image183.jpg"/></Relationships>
</file>

<file path=ppt/slides/_rels/slide100.xml.rels><?xml version="1.0" encoding="UTF-8" standalone="yes"?>
<Relationships xmlns="http://schemas.openxmlformats.org/package/2006/relationships"><Relationship Id="rId2" Type="http://schemas.openxmlformats.org/officeDocument/2006/relationships/image" Target="../media/image184.gi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8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image" Target="../media/image186.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image" Target="../media/image189.jpeg"/><Relationship Id="rId1" Type="http://schemas.openxmlformats.org/officeDocument/2006/relationships/slideLayout" Target="../slideLayouts/slideLayout7.xml"/><Relationship Id="rId4" Type="http://schemas.openxmlformats.org/officeDocument/2006/relationships/image" Target="../media/image191.jpg"/></Relationships>
</file>

<file path=ppt/slides/_rels/slide106.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image" Target="../media/image192.jpg"/><Relationship Id="rId1" Type="http://schemas.openxmlformats.org/officeDocument/2006/relationships/slideLayout" Target="../slideLayouts/slideLayout7.xml"/><Relationship Id="rId6" Type="http://schemas.openxmlformats.org/officeDocument/2006/relationships/image" Target="../media/image196.jpg"/><Relationship Id="rId5" Type="http://schemas.openxmlformats.org/officeDocument/2006/relationships/image" Target="../media/image195.jpg"/><Relationship Id="rId4" Type="http://schemas.openxmlformats.org/officeDocument/2006/relationships/image" Target="../media/image19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image" Target="../media/image197.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image" Target="../media/image199.jpg"/><Relationship Id="rId1" Type="http://schemas.openxmlformats.org/officeDocument/2006/relationships/slideLayout" Target="../slideLayouts/slideLayout7.xml"/><Relationship Id="rId4" Type="http://schemas.openxmlformats.org/officeDocument/2006/relationships/image" Target="../media/image201.jpg"/></Relationships>
</file>

<file path=ppt/slides/_rels/slide109.xml.rels><?xml version="1.0" encoding="UTF-8" standalone="yes"?>
<Relationships xmlns="http://schemas.openxmlformats.org/package/2006/relationships"><Relationship Id="rId2" Type="http://schemas.openxmlformats.org/officeDocument/2006/relationships/image" Target="../media/image202.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image" Target="../media/image203.jpg"/><Relationship Id="rId1" Type="http://schemas.openxmlformats.org/officeDocument/2006/relationships/slideLayout" Target="../slideLayouts/slideLayout7.xml"/><Relationship Id="rId4" Type="http://schemas.openxmlformats.org/officeDocument/2006/relationships/image" Target="../media/image205.jpeg"/></Relationships>
</file>

<file path=ppt/slides/_rels/slide111.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image" Target="../media/image20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image" Target="../media/image210.jpg"/><Relationship Id="rId1" Type="http://schemas.openxmlformats.org/officeDocument/2006/relationships/slideLayout" Target="../slideLayouts/slideLayout7.xml"/><Relationship Id="rId5" Type="http://schemas.openxmlformats.org/officeDocument/2006/relationships/image" Target="../media/image213.jpg"/><Relationship Id="rId4" Type="http://schemas.openxmlformats.org/officeDocument/2006/relationships/image" Target="../media/image212.jpg"/></Relationships>
</file>

<file path=ppt/slides/_rels/slide115.xml.rels><?xml version="1.0" encoding="UTF-8" standalone="yes"?>
<Relationships xmlns="http://schemas.openxmlformats.org/package/2006/relationships"><Relationship Id="rId3" Type="http://schemas.openxmlformats.org/officeDocument/2006/relationships/image" Target="../media/image215.jpg"/><Relationship Id="rId2" Type="http://schemas.openxmlformats.org/officeDocument/2006/relationships/image" Target="../media/image214.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217.jpg"/><Relationship Id="rId2" Type="http://schemas.openxmlformats.org/officeDocument/2006/relationships/image" Target="../media/image216.jpg"/><Relationship Id="rId1" Type="http://schemas.openxmlformats.org/officeDocument/2006/relationships/slideLayout" Target="../slideLayouts/slideLayout7.xml"/><Relationship Id="rId4" Type="http://schemas.openxmlformats.org/officeDocument/2006/relationships/image" Target="../media/image218.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image" Target="../media/image220.jpeg"/><Relationship Id="rId7" Type="http://schemas.openxmlformats.org/officeDocument/2006/relationships/image" Target="../media/image224.png"/><Relationship Id="rId2" Type="http://schemas.openxmlformats.org/officeDocument/2006/relationships/image" Target="../media/image219.jpeg"/><Relationship Id="rId1" Type="http://schemas.openxmlformats.org/officeDocument/2006/relationships/slideLayout" Target="../slideLayouts/slideLayout7.xml"/><Relationship Id="rId6" Type="http://schemas.openxmlformats.org/officeDocument/2006/relationships/image" Target="../media/image223.png"/><Relationship Id="rId5" Type="http://schemas.openxmlformats.org/officeDocument/2006/relationships/image" Target="../media/image222.jpeg"/><Relationship Id="rId4" Type="http://schemas.openxmlformats.org/officeDocument/2006/relationships/image" Target="../media/image221.jpg"/><Relationship Id="rId9" Type="http://schemas.openxmlformats.org/officeDocument/2006/relationships/image" Target="../media/image226.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228.jpg"/><Relationship Id="rId2" Type="http://schemas.openxmlformats.org/officeDocument/2006/relationships/image" Target="../media/image227.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232.jpg"/><Relationship Id="rId2" Type="http://schemas.openxmlformats.org/officeDocument/2006/relationships/image" Target="../media/image231.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234.jpg"/><Relationship Id="rId2" Type="http://schemas.openxmlformats.org/officeDocument/2006/relationships/image" Target="../media/image233.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237.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
            <a:ext cx="7772400" cy="1470025"/>
          </a:xfrm>
        </p:spPr>
        <p:txBody>
          <a:bodyPr/>
          <a:lstStyle/>
          <a:p>
            <a:r>
              <a:rPr lang="en-US" dirty="0" smtClean="0"/>
              <a:t>The Age of Imperialism</a:t>
            </a:r>
            <a:endParaRPr lang="en-US" dirty="0"/>
          </a:p>
        </p:txBody>
      </p:sp>
    </p:spTree>
    <p:extLst>
      <p:ext uri="{BB962C8B-B14F-4D97-AF65-F5344CB8AC3E}">
        <p14:creationId xmlns:p14="http://schemas.microsoft.com/office/powerpoint/2010/main" val="3715235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rad africa.jpg"/>
          <p:cNvPicPr>
            <a:picLocks noChangeAspect="1"/>
          </p:cNvPicPr>
          <p:nvPr/>
        </p:nvPicPr>
        <p:blipFill>
          <a:blip r:embed="rId3"/>
          <a:stretch>
            <a:fillRect/>
          </a:stretch>
        </p:blipFill>
        <p:spPr>
          <a:xfrm>
            <a:off x="1752601" y="2743200"/>
            <a:ext cx="1987345" cy="2410132"/>
          </a:xfrm>
          <a:prstGeom prst="rect">
            <a:avLst/>
          </a:prstGeom>
        </p:spPr>
      </p:pic>
      <p:pic>
        <p:nvPicPr>
          <p:cNvPr id="11" name="Picture 10" descr="africa lang.jpg"/>
          <p:cNvPicPr>
            <a:picLocks noChangeAspect="1"/>
          </p:cNvPicPr>
          <p:nvPr/>
        </p:nvPicPr>
        <p:blipFill>
          <a:blip r:embed="rId4"/>
          <a:stretch>
            <a:fillRect/>
          </a:stretch>
        </p:blipFill>
        <p:spPr>
          <a:xfrm>
            <a:off x="7791450" y="3048001"/>
            <a:ext cx="2876550" cy="2972813"/>
          </a:xfrm>
          <a:prstGeom prst="rect">
            <a:avLst/>
          </a:prstGeom>
        </p:spPr>
      </p:pic>
      <p:pic>
        <p:nvPicPr>
          <p:cNvPr id="7" name="Picture 6" descr="africa pre"/>
          <p:cNvPicPr>
            <a:picLocks noChangeAspect="1"/>
          </p:cNvPicPr>
          <p:nvPr/>
        </p:nvPicPr>
        <p:blipFill>
          <a:blip r:embed="rId5"/>
          <a:stretch>
            <a:fillRect/>
          </a:stretch>
        </p:blipFill>
        <p:spPr>
          <a:xfrm>
            <a:off x="8129588" y="0"/>
            <a:ext cx="2538412" cy="2538412"/>
          </a:xfrm>
          <a:prstGeom prst="rect">
            <a:avLst/>
          </a:prstGeom>
        </p:spPr>
      </p:pic>
      <p:sp>
        <p:nvSpPr>
          <p:cNvPr id="4" name="Rectangle 3"/>
          <p:cNvSpPr/>
          <p:nvPr/>
        </p:nvSpPr>
        <p:spPr>
          <a:xfrm>
            <a:off x="1524001" y="0"/>
            <a:ext cx="6821869" cy="923330"/>
          </a:xfrm>
          <a:prstGeom prst="rect">
            <a:avLst/>
          </a:prstGeom>
          <a:noFill/>
        </p:spPr>
        <p:txBody>
          <a:bodyPr wrap="none" lIns="91440" tIns="45720" rIns="91440" bIns="45720">
            <a:spAutoFit/>
          </a:bodyPr>
          <a:lstStyle/>
          <a:p>
            <a:pPr algn="ctr"/>
            <a:r>
              <a:rPr lang="en-US" sz="54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rPr>
              <a:t>The scramble for Africa</a:t>
            </a:r>
          </a:p>
        </p:txBody>
      </p:sp>
      <p:sp>
        <p:nvSpPr>
          <p:cNvPr id="5" name="TextBox 4"/>
          <p:cNvSpPr txBox="1"/>
          <p:nvPr/>
        </p:nvSpPr>
        <p:spPr>
          <a:xfrm>
            <a:off x="1524000" y="2514600"/>
            <a:ext cx="9192966" cy="369332"/>
          </a:xfrm>
          <a:prstGeom prst="rect">
            <a:avLst/>
          </a:prstGeom>
          <a:noFill/>
        </p:spPr>
        <p:txBody>
          <a:bodyPr wrap="none" rtlCol="0">
            <a:spAutoFit/>
          </a:bodyPr>
          <a:lstStyle/>
          <a:p>
            <a:r>
              <a:rPr lang="en-US" dirty="0">
                <a:solidFill>
                  <a:prstClr val="black"/>
                </a:solidFill>
              </a:rPr>
              <a:t>In the mid – 1800s, African people were divided up into hundreds of ethnic and linguistic groups</a:t>
            </a:r>
          </a:p>
        </p:txBody>
      </p:sp>
      <p:sp>
        <p:nvSpPr>
          <p:cNvPr id="6" name="Rectangle 5"/>
          <p:cNvSpPr/>
          <p:nvPr/>
        </p:nvSpPr>
        <p:spPr>
          <a:xfrm>
            <a:off x="2209800" y="914400"/>
            <a:ext cx="4572000" cy="369332"/>
          </a:xfrm>
          <a:prstGeom prst="rect">
            <a:avLst/>
          </a:prstGeom>
        </p:spPr>
        <p:txBody>
          <a:bodyPr>
            <a:spAutoFit/>
          </a:bodyPr>
          <a:lstStyle/>
          <a:p>
            <a:r>
              <a:rPr lang="en-US" dirty="0">
                <a:solidFill>
                  <a:prstClr val="black"/>
                </a:solidFill>
              </a:rPr>
              <a:t>Africa before European Domination</a:t>
            </a:r>
          </a:p>
        </p:txBody>
      </p:sp>
      <p:sp>
        <p:nvSpPr>
          <p:cNvPr id="8" name="Rectangle 7"/>
          <p:cNvSpPr/>
          <p:nvPr/>
        </p:nvSpPr>
        <p:spPr>
          <a:xfrm>
            <a:off x="3810000" y="2967335"/>
            <a:ext cx="4572000" cy="369332"/>
          </a:xfrm>
          <a:prstGeom prst="rect">
            <a:avLst/>
          </a:prstGeom>
        </p:spPr>
        <p:txBody>
          <a:bodyPr>
            <a:spAutoFit/>
          </a:bodyPr>
          <a:lstStyle/>
          <a:p>
            <a:r>
              <a:rPr lang="en-US" dirty="0">
                <a:solidFill>
                  <a:prstClr val="black"/>
                </a:solidFill>
              </a:rPr>
              <a:t>Most followed traditional beliefs</a:t>
            </a:r>
          </a:p>
        </p:txBody>
      </p:sp>
      <p:sp>
        <p:nvSpPr>
          <p:cNvPr id="9" name="Rectangle 8"/>
          <p:cNvSpPr/>
          <p:nvPr/>
        </p:nvSpPr>
        <p:spPr>
          <a:xfrm>
            <a:off x="3886200" y="3657600"/>
            <a:ext cx="4572000" cy="369332"/>
          </a:xfrm>
          <a:prstGeom prst="rect">
            <a:avLst/>
          </a:prstGeom>
        </p:spPr>
        <p:txBody>
          <a:bodyPr>
            <a:spAutoFit/>
          </a:bodyPr>
          <a:lstStyle/>
          <a:p>
            <a:r>
              <a:rPr lang="en-US" dirty="0">
                <a:solidFill>
                  <a:prstClr val="black"/>
                </a:solidFill>
              </a:rPr>
              <a:t>Some converted to Christianity or Islam</a:t>
            </a:r>
          </a:p>
        </p:txBody>
      </p:sp>
      <p:sp>
        <p:nvSpPr>
          <p:cNvPr id="10" name="Rectangle 9"/>
          <p:cNvSpPr/>
          <p:nvPr/>
        </p:nvSpPr>
        <p:spPr>
          <a:xfrm>
            <a:off x="4343400" y="4343400"/>
            <a:ext cx="4572000" cy="369332"/>
          </a:xfrm>
          <a:prstGeom prst="rect">
            <a:avLst/>
          </a:prstGeom>
        </p:spPr>
        <p:txBody>
          <a:bodyPr>
            <a:spAutoFit/>
          </a:bodyPr>
          <a:lstStyle/>
          <a:p>
            <a:r>
              <a:rPr lang="en-US" dirty="0">
                <a:solidFill>
                  <a:prstClr val="black"/>
                </a:solidFill>
              </a:rPr>
              <a:t>These groups spoke more than 1000 languages</a:t>
            </a:r>
          </a:p>
        </p:txBody>
      </p:sp>
      <p:sp>
        <p:nvSpPr>
          <p:cNvPr id="12" name="Rectangle 11"/>
          <p:cNvSpPr/>
          <p:nvPr/>
        </p:nvSpPr>
        <p:spPr>
          <a:xfrm>
            <a:off x="1524000" y="5029201"/>
            <a:ext cx="6248400" cy="646331"/>
          </a:xfrm>
          <a:prstGeom prst="rect">
            <a:avLst/>
          </a:prstGeom>
        </p:spPr>
        <p:txBody>
          <a:bodyPr wrap="square">
            <a:spAutoFit/>
          </a:bodyPr>
          <a:lstStyle/>
          <a:p>
            <a:r>
              <a:rPr lang="en-US" dirty="0">
                <a:solidFill>
                  <a:prstClr val="black"/>
                </a:solidFill>
              </a:rPr>
              <a:t>Politically they ranged from large empires with united ethnic groups to small independent villages</a:t>
            </a:r>
          </a:p>
        </p:txBody>
      </p:sp>
    </p:spTree>
    <p:extLst>
      <p:ext uri="{BB962C8B-B14F-4D97-AF65-F5344CB8AC3E}">
        <p14:creationId xmlns:p14="http://schemas.microsoft.com/office/powerpoint/2010/main" val="264943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80">
                                          <p:stCondLst>
                                            <p:cond delay="0"/>
                                          </p:stCondLst>
                                        </p:cTn>
                                        <p:tgtEl>
                                          <p:spTgt spid="6"/>
                                        </p:tgtEl>
                                      </p:cBhvr>
                                    </p:animEffect>
                                    <p:anim calcmode="lin" valueType="num">
                                      <p:cBhvr>
                                        <p:cTn id="1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7" dur="26">
                                          <p:stCondLst>
                                            <p:cond delay="650"/>
                                          </p:stCondLst>
                                        </p:cTn>
                                        <p:tgtEl>
                                          <p:spTgt spid="6"/>
                                        </p:tgtEl>
                                      </p:cBhvr>
                                      <p:to x="100000" y="60000"/>
                                    </p:animScale>
                                    <p:animScale>
                                      <p:cBhvr>
                                        <p:cTn id="18" dur="166" decel="50000">
                                          <p:stCondLst>
                                            <p:cond delay="676"/>
                                          </p:stCondLst>
                                        </p:cTn>
                                        <p:tgtEl>
                                          <p:spTgt spid="6"/>
                                        </p:tgtEl>
                                      </p:cBhvr>
                                      <p:to x="100000" y="100000"/>
                                    </p:animScale>
                                    <p:animScale>
                                      <p:cBhvr>
                                        <p:cTn id="19" dur="26">
                                          <p:stCondLst>
                                            <p:cond delay="1312"/>
                                          </p:stCondLst>
                                        </p:cTn>
                                        <p:tgtEl>
                                          <p:spTgt spid="6"/>
                                        </p:tgtEl>
                                      </p:cBhvr>
                                      <p:to x="100000" y="80000"/>
                                    </p:animScale>
                                    <p:animScale>
                                      <p:cBhvr>
                                        <p:cTn id="20" dur="166" decel="50000">
                                          <p:stCondLst>
                                            <p:cond delay="1338"/>
                                          </p:stCondLst>
                                        </p:cTn>
                                        <p:tgtEl>
                                          <p:spTgt spid="6"/>
                                        </p:tgtEl>
                                      </p:cBhvr>
                                      <p:to x="100000" y="100000"/>
                                    </p:animScale>
                                    <p:animScale>
                                      <p:cBhvr>
                                        <p:cTn id="21" dur="26">
                                          <p:stCondLst>
                                            <p:cond delay="1642"/>
                                          </p:stCondLst>
                                        </p:cTn>
                                        <p:tgtEl>
                                          <p:spTgt spid="6"/>
                                        </p:tgtEl>
                                      </p:cBhvr>
                                      <p:to x="100000" y="90000"/>
                                    </p:animScale>
                                    <p:animScale>
                                      <p:cBhvr>
                                        <p:cTn id="22" dur="166" decel="50000">
                                          <p:stCondLst>
                                            <p:cond delay="1668"/>
                                          </p:stCondLst>
                                        </p:cTn>
                                        <p:tgtEl>
                                          <p:spTgt spid="6"/>
                                        </p:tgtEl>
                                      </p:cBhvr>
                                      <p:to x="100000" y="100000"/>
                                    </p:animScale>
                                    <p:animScale>
                                      <p:cBhvr>
                                        <p:cTn id="23" dur="26">
                                          <p:stCondLst>
                                            <p:cond delay="1808"/>
                                          </p:stCondLst>
                                        </p:cTn>
                                        <p:tgtEl>
                                          <p:spTgt spid="6"/>
                                        </p:tgtEl>
                                      </p:cBhvr>
                                      <p:to x="100000" y="95000"/>
                                    </p:animScale>
                                    <p:animScale>
                                      <p:cBhvr>
                                        <p:cTn id="24" dur="166" decel="50000">
                                          <p:stCondLst>
                                            <p:cond delay="1834"/>
                                          </p:stCondLst>
                                        </p:cTn>
                                        <p:tgtEl>
                                          <p:spTgt spid="6"/>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ircle(in)">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grpId="0" nodeType="click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2000"/>
                                        <p:tgtEl>
                                          <p:spTgt spid="8"/>
                                        </p:tgtEl>
                                      </p:cBhvr>
                                    </p:animEffect>
                                    <p:anim calcmode="lin" valueType="num">
                                      <p:cBhvr>
                                        <p:cTn id="42" dur="2000" fill="hold"/>
                                        <p:tgtEl>
                                          <p:spTgt spid="8"/>
                                        </p:tgtEl>
                                        <p:attrNameLst>
                                          <p:attrName>ppt_w</p:attrName>
                                        </p:attrNameLst>
                                      </p:cBhvr>
                                      <p:tavLst>
                                        <p:tav tm="0" fmla="#ppt_w*sin(2.5*pi*$)">
                                          <p:val>
                                            <p:fltVal val="0"/>
                                          </p:val>
                                        </p:tav>
                                        <p:tav tm="100000">
                                          <p:val>
                                            <p:fltVal val="1"/>
                                          </p:val>
                                        </p:tav>
                                      </p:tavLst>
                                    </p:anim>
                                    <p:anim calcmode="lin" valueType="num">
                                      <p:cBhvr>
                                        <p:cTn id="43"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0"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grpId="0" nodeType="clickEffect">
                                  <p:stCondLst>
                                    <p:cond delay="0"/>
                                  </p:stCondLst>
                                  <p:iterate type="lt">
                                    <p:tmPct val="10000"/>
                                  </p:iterate>
                                  <p:childTnLst>
                                    <p:set>
                                      <p:cBhvr>
                                        <p:cTn id="54" dur="1" fill="hold">
                                          <p:stCondLst>
                                            <p:cond delay="0"/>
                                          </p:stCondLst>
                                        </p:cTn>
                                        <p:tgtEl>
                                          <p:spTgt spid="9"/>
                                        </p:tgtEl>
                                        <p:attrNameLst>
                                          <p:attrName>style.visibility</p:attrName>
                                        </p:attrNameLst>
                                      </p:cBhvr>
                                      <p:to>
                                        <p:strVal val="visible"/>
                                      </p:to>
                                    </p:set>
                                    <p:anim by="(-#ppt_w*2)" calcmode="lin" valueType="num">
                                      <p:cBhvr rctx="PPT">
                                        <p:cTn id="55" dur="500" autoRev="1" fill="hold">
                                          <p:stCondLst>
                                            <p:cond delay="0"/>
                                          </p:stCondLst>
                                        </p:cTn>
                                        <p:tgtEl>
                                          <p:spTgt spid="9"/>
                                        </p:tgtEl>
                                        <p:attrNameLst>
                                          <p:attrName>ppt_w</p:attrName>
                                        </p:attrNameLst>
                                      </p:cBhvr>
                                    </p:anim>
                                    <p:anim by="(#ppt_w*0.50)" calcmode="lin" valueType="num">
                                      <p:cBhvr>
                                        <p:cTn id="56" dur="500" decel="50000" autoRev="1" fill="hold">
                                          <p:stCondLst>
                                            <p:cond delay="0"/>
                                          </p:stCondLst>
                                        </p:cTn>
                                        <p:tgtEl>
                                          <p:spTgt spid="9"/>
                                        </p:tgtEl>
                                        <p:attrNameLst>
                                          <p:attrName>ppt_x</p:attrName>
                                        </p:attrNameLst>
                                      </p:cBhvr>
                                    </p:anim>
                                    <p:anim from="(-#ppt_h/2)" to="(#ppt_y)" calcmode="lin" valueType="num">
                                      <p:cBhvr>
                                        <p:cTn id="57" dur="1000" fill="hold">
                                          <p:stCondLst>
                                            <p:cond delay="0"/>
                                          </p:stCondLst>
                                        </p:cTn>
                                        <p:tgtEl>
                                          <p:spTgt spid="9"/>
                                        </p:tgtEl>
                                        <p:attrNameLst>
                                          <p:attrName>ppt_y</p:attrName>
                                        </p:attrNameLst>
                                      </p:cBhvr>
                                    </p:anim>
                                    <p:animRot by="21600000">
                                      <p:cBhvr>
                                        <p:cTn id="58" dur="1000" fill="hold">
                                          <p:stCondLst>
                                            <p:cond delay="0"/>
                                          </p:stCondLst>
                                        </p:cTn>
                                        <p:tgtEl>
                                          <p:spTgt spid="9"/>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38" presetClass="entr" presetSubtype="0" accel="50000" fill="hold" grpId="0" nodeType="clickEffect">
                                  <p:stCondLst>
                                    <p:cond delay="0"/>
                                  </p:stCondLst>
                                  <p:iterate type="lt">
                                    <p:tmPct val="50000"/>
                                  </p:iterate>
                                  <p:childTnLst>
                                    <p:set>
                                      <p:cBhvr>
                                        <p:cTn id="62" dur="1" fill="hold">
                                          <p:stCondLst>
                                            <p:cond delay="0"/>
                                          </p:stCondLst>
                                        </p:cTn>
                                        <p:tgtEl>
                                          <p:spTgt spid="10"/>
                                        </p:tgtEl>
                                        <p:attrNameLst>
                                          <p:attrName>style.visibility</p:attrName>
                                        </p:attrNameLst>
                                      </p:cBhvr>
                                      <p:to>
                                        <p:strVal val="visible"/>
                                      </p:to>
                                    </p:set>
                                    <p:set>
                                      <p:cBhvr>
                                        <p:cTn id="63" dur="455" fill="hold">
                                          <p:stCondLst>
                                            <p:cond delay="0"/>
                                          </p:stCondLst>
                                        </p:cTn>
                                        <p:tgtEl>
                                          <p:spTgt spid="10"/>
                                        </p:tgtEl>
                                        <p:attrNameLst>
                                          <p:attrName>style.rotation</p:attrName>
                                        </p:attrNameLst>
                                      </p:cBhvr>
                                      <p:to>
                                        <p:strVal val="-45.0"/>
                                      </p:to>
                                    </p:set>
                                    <p:anim calcmode="lin" valueType="num">
                                      <p:cBhvr>
                                        <p:cTn id="64"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nodeType="click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fltVal val="0"/>
                                          </p:val>
                                        </p:tav>
                                        <p:tav tm="100000">
                                          <p:val>
                                            <p:strVal val="#ppt_h"/>
                                          </p:val>
                                        </p:tav>
                                      </p:tavLst>
                                    </p:anim>
                                    <p:animEffect transition="in" filter="fade">
                                      <p:cBhvr>
                                        <p:cTn id="74" dur="500"/>
                                        <p:tgtEl>
                                          <p:spTgt spid="11"/>
                                        </p:tgtEl>
                                      </p:cBhvr>
                                    </p:animEffect>
                                  </p:childTnLst>
                                </p:cTn>
                              </p:par>
                            </p:childTnLst>
                          </p:cTn>
                        </p:par>
                      </p:childTnLst>
                    </p:cTn>
                  </p:par>
                  <p:par>
                    <p:cTn id="75" fill="hold">
                      <p:stCondLst>
                        <p:cond delay="indefinite"/>
                      </p:stCondLst>
                      <p:childTnLst>
                        <p:par>
                          <p:cTn id="76" fill="hold">
                            <p:stCondLst>
                              <p:cond delay="0"/>
                            </p:stCondLst>
                            <p:childTnLst>
                              <p:par>
                                <p:cTn id="77" presetID="40" presetClass="entr" presetSubtype="0" fill="hold" grpId="0" nodeType="clickEffect">
                                  <p:stCondLst>
                                    <p:cond delay="0"/>
                                  </p:stCondLst>
                                  <p:iterate type="lt">
                                    <p:tmPct val="10000"/>
                                  </p:iterate>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ppt_x</p:attrName>
                                        </p:attrNameLst>
                                      </p:cBhvr>
                                      <p:tavLst>
                                        <p:tav tm="0">
                                          <p:val>
                                            <p:strVal val="#ppt_x-.1"/>
                                          </p:val>
                                        </p:tav>
                                        <p:tav tm="100000">
                                          <p:val>
                                            <p:strVal val="#ppt_x"/>
                                          </p:val>
                                        </p:tav>
                                      </p:tavLst>
                                    </p:anim>
                                    <p:anim calcmode="lin" valueType="num">
                                      <p:cBhvr>
                                        <p:cTn id="81"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0"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0"/>
            <a:ext cx="8031173" cy="369332"/>
          </a:xfrm>
          <a:prstGeom prst="rect">
            <a:avLst/>
          </a:prstGeom>
          <a:noFill/>
        </p:spPr>
        <p:txBody>
          <a:bodyPr wrap="none" rtlCol="0">
            <a:spAutoFit/>
          </a:bodyPr>
          <a:lstStyle/>
          <a:p>
            <a:r>
              <a:rPr lang="en-US" dirty="0">
                <a:solidFill>
                  <a:prstClr val="black"/>
                </a:solidFill>
              </a:rPr>
              <a:t>Europeans had established contacts with sub-Saharan Africans as early as the 1450s</a:t>
            </a:r>
          </a:p>
        </p:txBody>
      </p:sp>
      <p:sp>
        <p:nvSpPr>
          <p:cNvPr id="3" name="Rectangle 2"/>
          <p:cNvSpPr/>
          <p:nvPr/>
        </p:nvSpPr>
        <p:spPr>
          <a:xfrm>
            <a:off x="1524000" y="838201"/>
            <a:ext cx="9144000" cy="646331"/>
          </a:xfrm>
          <a:prstGeom prst="rect">
            <a:avLst/>
          </a:prstGeom>
        </p:spPr>
        <p:txBody>
          <a:bodyPr wrap="square">
            <a:spAutoFit/>
          </a:bodyPr>
          <a:lstStyle/>
          <a:p>
            <a:r>
              <a:rPr lang="en-US" dirty="0">
                <a:solidFill>
                  <a:prstClr val="black"/>
                </a:solidFill>
              </a:rPr>
              <a:t>African armies were strong enough to keep the Europeans out of most of Africa for about 400 years</a:t>
            </a:r>
          </a:p>
        </p:txBody>
      </p:sp>
      <p:pic>
        <p:nvPicPr>
          <p:cNvPr id="4" name="Picture 3" descr="zulu-warriors-in-line.jpg"/>
          <p:cNvPicPr>
            <a:picLocks noChangeAspect="1"/>
          </p:cNvPicPr>
          <p:nvPr/>
        </p:nvPicPr>
        <p:blipFill>
          <a:blip r:embed="rId3"/>
          <a:stretch>
            <a:fillRect/>
          </a:stretch>
        </p:blipFill>
        <p:spPr>
          <a:xfrm>
            <a:off x="3657600" y="1295401"/>
            <a:ext cx="4819650" cy="2790825"/>
          </a:xfrm>
          <a:prstGeom prst="rect">
            <a:avLst/>
          </a:prstGeom>
        </p:spPr>
      </p:pic>
      <p:sp>
        <p:nvSpPr>
          <p:cNvPr id="5" name="Rectangle 4"/>
          <p:cNvSpPr/>
          <p:nvPr/>
        </p:nvSpPr>
        <p:spPr>
          <a:xfrm>
            <a:off x="1524000" y="4267200"/>
            <a:ext cx="9144000" cy="369332"/>
          </a:xfrm>
          <a:prstGeom prst="rect">
            <a:avLst/>
          </a:prstGeom>
        </p:spPr>
        <p:txBody>
          <a:bodyPr wrap="square">
            <a:spAutoFit/>
          </a:bodyPr>
          <a:lstStyle/>
          <a:p>
            <a:r>
              <a:rPr lang="en-US" dirty="0">
                <a:solidFill>
                  <a:prstClr val="black"/>
                </a:solidFill>
              </a:rPr>
              <a:t>By 1880 Europeans only controlled 10% of the continent and mostly on the coast</a:t>
            </a:r>
          </a:p>
        </p:txBody>
      </p:sp>
      <p:sp>
        <p:nvSpPr>
          <p:cNvPr id="6" name="Rectangle 5"/>
          <p:cNvSpPr/>
          <p:nvPr/>
        </p:nvSpPr>
        <p:spPr>
          <a:xfrm>
            <a:off x="3733800" y="4800600"/>
            <a:ext cx="6934200" cy="369332"/>
          </a:xfrm>
          <a:prstGeom prst="rect">
            <a:avLst/>
          </a:prstGeom>
        </p:spPr>
        <p:txBody>
          <a:bodyPr wrap="square">
            <a:spAutoFit/>
          </a:bodyPr>
          <a:lstStyle/>
          <a:p>
            <a:r>
              <a:rPr lang="en-US" dirty="0">
                <a:solidFill>
                  <a:prstClr val="black"/>
                </a:solidFill>
              </a:rPr>
              <a:t>Disease and non-navigable rivers kept Europeans out for many years</a:t>
            </a:r>
          </a:p>
        </p:txBody>
      </p:sp>
      <p:pic>
        <p:nvPicPr>
          <p:cNvPr id="7" name="Picture 6" descr="tse.jpg"/>
          <p:cNvPicPr>
            <a:picLocks noChangeAspect="1"/>
          </p:cNvPicPr>
          <p:nvPr/>
        </p:nvPicPr>
        <p:blipFill>
          <a:blip r:embed="rId4"/>
          <a:stretch>
            <a:fillRect/>
          </a:stretch>
        </p:blipFill>
        <p:spPr>
          <a:xfrm>
            <a:off x="2362200" y="4876801"/>
            <a:ext cx="1371600" cy="1748413"/>
          </a:xfrm>
          <a:prstGeom prst="rect">
            <a:avLst/>
          </a:prstGeom>
        </p:spPr>
      </p:pic>
    </p:spTree>
    <p:extLst>
      <p:ext uri="{BB962C8B-B14F-4D97-AF65-F5344CB8AC3E}">
        <p14:creationId xmlns:p14="http://schemas.microsoft.com/office/powerpoint/2010/main" val="425780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circle(in)">
                                      <p:cBhvr>
                                        <p:cTn id="29" dur="2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grpId="0" nodeType="click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Effect transition="in" filter="fade">
                                      <p:cBhvr>
                                        <p:cTn id="41" dur="2000"/>
                                        <p:tgtEl>
                                          <p:spTgt spid="6"/>
                                        </p:tgtEl>
                                      </p:cBhvr>
                                    </p:animEffect>
                                    <p:anim calcmode="lin" valueType="num">
                                      <p:cBhvr>
                                        <p:cTn id="42" dur="2000" fill="hold"/>
                                        <p:tgtEl>
                                          <p:spTgt spid="6"/>
                                        </p:tgtEl>
                                        <p:attrNameLst>
                                          <p:attrName>ppt_w</p:attrName>
                                        </p:attrNameLst>
                                      </p:cBhvr>
                                      <p:tavLst>
                                        <p:tav tm="0" fmla="#ppt_w*sin(2.5*pi*$)">
                                          <p:val>
                                            <p:fltVal val="0"/>
                                          </p:val>
                                        </p:tav>
                                        <p:tav tm="100000">
                                          <p:val>
                                            <p:fltVal val="1"/>
                                          </p:val>
                                        </p:tav>
                                      </p:tavLst>
                                    </p:anim>
                                    <p:anim calcmode="lin" valueType="num">
                                      <p:cBhvr>
                                        <p:cTn id="43"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0"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frica trade.gif"/>
          <p:cNvPicPr>
            <a:picLocks noChangeAspect="1"/>
          </p:cNvPicPr>
          <p:nvPr/>
        </p:nvPicPr>
        <p:blipFill>
          <a:blip r:embed="rId3"/>
          <a:stretch>
            <a:fillRect/>
          </a:stretch>
        </p:blipFill>
        <p:spPr>
          <a:xfrm>
            <a:off x="5791202" y="2"/>
            <a:ext cx="2367009" cy="2590799"/>
          </a:xfrm>
          <a:prstGeom prst="rect">
            <a:avLst/>
          </a:prstGeom>
        </p:spPr>
      </p:pic>
      <p:sp>
        <p:nvSpPr>
          <p:cNvPr id="2" name="Rectangle 1"/>
          <p:cNvSpPr/>
          <p:nvPr/>
        </p:nvSpPr>
        <p:spPr>
          <a:xfrm>
            <a:off x="1524000" y="0"/>
            <a:ext cx="9144000" cy="369332"/>
          </a:xfrm>
          <a:prstGeom prst="rect">
            <a:avLst/>
          </a:prstGeom>
        </p:spPr>
        <p:txBody>
          <a:bodyPr wrap="square">
            <a:spAutoFit/>
          </a:bodyPr>
          <a:lstStyle/>
          <a:p>
            <a:r>
              <a:rPr lang="en-US" dirty="0">
                <a:solidFill>
                  <a:prstClr val="black"/>
                </a:solidFill>
              </a:rPr>
              <a:t>Africans controlled their own trade networks                                              and provided trade items</a:t>
            </a:r>
          </a:p>
        </p:txBody>
      </p:sp>
      <p:sp>
        <p:nvSpPr>
          <p:cNvPr id="4" name="Rectangle 3"/>
          <p:cNvSpPr/>
          <p:nvPr/>
        </p:nvSpPr>
        <p:spPr>
          <a:xfrm>
            <a:off x="1524000" y="533400"/>
            <a:ext cx="4572000" cy="369332"/>
          </a:xfrm>
          <a:prstGeom prst="rect">
            <a:avLst/>
          </a:prstGeom>
        </p:spPr>
        <p:txBody>
          <a:bodyPr>
            <a:spAutoFit/>
          </a:bodyPr>
          <a:lstStyle/>
          <a:p>
            <a:r>
              <a:rPr lang="en-US" dirty="0">
                <a:solidFill>
                  <a:prstClr val="black"/>
                </a:solidFill>
              </a:rPr>
              <a:t>Trade networks were highly specialized</a:t>
            </a:r>
          </a:p>
        </p:txBody>
      </p:sp>
      <p:sp>
        <p:nvSpPr>
          <p:cNvPr id="5" name="Rectangle 4"/>
          <p:cNvSpPr/>
          <p:nvPr/>
        </p:nvSpPr>
        <p:spPr>
          <a:xfrm>
            <a:off x="1524000" y="2667001"/>
            <a:ext cx="9144000" cy="353943"/>
          </a:xfrm>
          <a:prstGeom prst="rect">
            <a:avLst/>
          </a:prstGeom>
        </p:spPr>
        <p:txBody>
          <a:bodyPr wrap="square">
            <a:spAutoFit/>
          </a:bodyPr>
          <a:lstStyle/>
          <a:p>
            <a:r>
              <a:rPr lang="en-US" sz="1700" dirty="0">
                <a:solidFill>
                  <a:prstClr val="black"/>
                </a:solidFill>
              </a:rPr>
              <a:t>One tribe, the Chokwe, devoted themselves to collecting ivory and beeswax in Angola for example</a:t>
            </a:r>
          </a:p>
        </p:txBody>
      </p:sp>
      <p:pic>
        <p:nvPicPr>
          <p:cNvPr id="6" name="Picture 5" descr="chokwe.jpg"/>
          <p:cNvPicPr>
            <a:picLocks noChangeAspect="1"/>
          </p:cNvPicPr>
          <p:nvPr/>
        </p:nvPicPr>
        <p:blipFill>
          <a:blip r:embed="rId4"/>
          <a:stretch>
            <a:fillRect/>
          </a:stretch>
        </p:blipFill>
        <p:spPr>
          <a:xfrm>
            <a:off x="2362200" y="3048000"/>
            <a:ext cx="1511300" cy="1511300"/>
          </a:xfrm>
          <a:prstGeom prst="rect">
            <a:avLst/>
          </a:prstGeom>
        </p:spPr>
      </p:pic>
      <p:pic>
        <p:nvPicPr>
          <p:cNvPr id="7" name="Picture 6" descr="ivory.jpg"/>
          <p:cNvPicPr>
            <a:picLocks noChangeAspect="1"/>
          </p:cNvPicPr>
          <p:nvPr/>
        </p:nvPicPr>
        <p:blipFill>
          <a:blip r:embed="rId5" cstate="print"/>
          <a:stretch>
            <a:fillRect/>
          </a:stretch>
        </p:blipFill>
        <p:spPr>
          <a:xfrm>
            <a:off x="5181600" y="2971800"/>
            <a:ext cx="2133600" cy="1422400"/>
          </a:xfrm>
          <a:prstGeom prst="rect">
            <a:avLst/>
          </a:prstGeom>
        </p:spPr>
      </p:pic>
      <p:pic>
        <p:nvPicPr>
          <p:cNvPr id="8" name="Picture 7" descr="beesinTree5.jpg"/>
          <p:cNvPicPr>
            <a:picLocks noChangeAspect="1"/>
          </p:cNvPicPr>
          <p:nvPr/>
        </p:nvPicPr>
        <p:blipFill>
          <a:blip r:embed="rId6"/>
          <a:stretch>
            <a:fillRect/>
          </a:stretch>
        </p:blipFill>
        <p:spPr>
          <a:xfrm>
            <a:off x="8458200" y="2971800"/>
            <a:ext cx="1524000" cy="2286000"/>
          </a:xfrm>
          <a:prstGeom prst="rect">
            <a:avLst/>
          </a:prstGeom>
        </p:spPr>
      </p:pic>
    </p:spTree>
    <p:extLst>
      <p:ext uri="{BB962C8B-B14F-4D97-AF65-F5344CB8AC3E}">
        <p14:creationId xmlns:p14="http://schemas.microsoft.com/office/powerpoint/2010/main" val="157885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par>
                                <p:cTn id="11" presetID="47"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4"/>
                                        </p:tgtEl>
                                        <p:attrNameLst>
                                          <p:attrName>style.visibility</p:attrName>
                                        </p:attrNameLst>
                                      </p:cBhvr>
                                      <p:to>
                                        <p:strVal val="visible"/>
                                      </p:to>
                                    </p:set>
                                    <p:set>
                                      <p:cBhvr>
                                        <p:cTn id="20" dur="455" fill="hold">
                                          <p:stCondLst>
                                            <p:cond delay="0"/>
                                          </p:stCondLst>
                                        </p:cTn>
                                        <p:tgtEl>
                                          <p:spTgt spid="4"/>
                                        </p:tgtEl>
                                        <p:attrNameLst>
                                          <p:attrName>style.rotation</p:attrName>
                                        </p:attrNameLst>
                                      </p:cBhvr>
                                      <p:to>
                                        <p:strVal val="-45.0"/>
                                      </p:to>
                                    </p:set>
                                    <p:anim calcmode="lin" valueType="num">
                                      <p:cBhvr>
                                        <p:cTn id="2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0" presetClass="entr" presetSubtype="0" fill="hold" grpId="0" nodeType="click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1"/>
                                          </p:val>
                                        </p:tav>
                                        <p:tav tm="100000">
                                          <p:val>
                                            <p:strVal val="#ppt_x"/>
                                          </p:val>
                                        </p:tav>
                                      </p:tavLst>
                                    </p:anim>
                                    <p:anim calcmode="lin" valueType="num">
                                      <p:cBhvr>
                                        <p:cTn id="31"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000"/>
                                        <p:tgtEl>
                                          <p:spTgt spid="6"/>
                                        </p:tgtEl>
                                      </p:cBhvr>
                                    </p:animEffect>
                                    <p:anim calcmode="lin" valueType="num">
                                      <p:cBhvr>
                                        <p:cTn id="37" dur="2000" fill="hold"/>
                                        <p:tgtEl>
                                          <p:spTgt spid="6"/>
                                        </p:tgtEl>
                                        <p:attrNameLst>
                                          <p:attrName>style.rotation</p:attrName>
                                        </p:attrNameLst>
                                      </p:cBhvr>
                                      <p:tavLst>
                                        <p:tav tm="0">
                                          <p:val>
                                            <p:fltVal val="720"/>
                                          </p:val>
                                        </p:tav>
                                        <p:tav tm="100000">
                                          <p:val>
                                            <p:fltVal val="0"/>
                                          </p:val>
                                        </p:tav>
                                      </p:tavLst>
                                    </p:anim>
                                    <p:anim calcmode="lin" valueType="num">
                                      <p:cBhvr>
                                        <p:cTn id="38" dur="2000" fill="hold"/>
                                        <p:tgtEl>
                                          <p:spTgt spid="6"/>
                                        </p:tgtEl>
                                        <p:attrNameLst>
                                          <p:attrName>ppt_h</p:attrName>
                                        </p:attrNameLst>
                                      </p:cBhvr>
                                      <p:tavLst>
                                        <p:tav tm="0">
                                          <p:val>
                                            <p:fltVal val="0"/>
                                          </p:val>
                                        </p:tav>
                                        <p:tav tm="100000">
                                          <p:val>
                                            <p:strVal val="#ppt_h"/>
                                          </p:val>
                                        </p:tav>
                                      </p:tavLst>
                                    </p:anim>
                                    <p:anim calcmode="lin" valueType="num">
                                      <p:cBhvr>
                                        <p:cTn id="39"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39" presetClass="entr" presetSubtype="0" accel="10000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45"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46"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4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4572000" cy="369332"/>
          </a:xfrm>
          <a:prstGeom prst="rect">
            <a:avLst/>
          </a:prstGeom>
        </p:spPr>
        <p:txBody>
          <a:bodyPr>
            <a:spAutoFit/>
          </a:bodyPr>
          <a:lstStyle/>
          <a:p>
            <a:r>
              <a:rPr lang="en-US" dirty="0">
                <a:solidFill>
                  <a:prstClr val="black"/>
                </a:solidFill>
              </a:rPr>
              <a:t>Nations compete for overseas empire</a:t>
            </a:r>
          </a:p>
        </p:txBody>
      </p:sp>
      <p:sp>
        <p:nvSpPr>
          <p:cNvPr id="3" name="Rectangle 2"/>
          <p:cNvSpPr/>
          <p:nvPr/>
        </p:nvSpPr>
        <p:spPr>
          <a:xfrm>
            <a:off x="2133600" y="457201"/>
            <a:ext cx="8534400" cy="646331"/>
          </a:xfrm>
          <a:prstGeom prst="rect">
            <a:avLst/>
          </a:prstGeom>
        </p:spPr>
        <p:txBody>
          <a:bodyPr wrap="square">
            <a:spAutoFit/>
          </a:bodyPr>
          <a:lstStyle/>
          <a:p>
            <a:r>
              <a:rPr lang="en-US" dirty="0">
                <a:solidFill>
                  <a:prstClr val="black"/>
                </a:solidFill>
              </a:rPr>
              <a:t>The Europeans who did make it into the interior of Africa were explorers, missionaries or humanitarians who were opposed to the slave trade</a:t>
            </a:r>
          </a:p>
        </p:txBody>
      </p:sp>
      <p:sp>
        <p:nvSpPr>
          <p:cNvPr id="4" name="Rectangle 3"/>
          <p:cNvSpPr/>
          <p:nvPr/>
        </p:nvSpPr>
        <p:spPr>
          <a:xfrm>
            <a:off x="1981200" y="4114800"/>
            <a:ext cx="8458200" cy="369332"/>
          </a:xfrm>
          <a:prstGeom prst="rect">
            <a:avLst/>
          </a:prstGeom>
        </p:spPr>
        <p:txBody>
          <a:bodyPr wrap="square">
            <a:spAutoFit/>
          </a:bodyPr>
          <a:lstStyle/>
          <a:p>
            <a:r>
              <a:rPr lang="en-US" dirty="0">
                <a:solidFill>
                  <a:prstClr val="black"/>
                </a:solidFill>
              </a:rPr>
              <a:t>Europeans and Americans learned about Africa through travel books and newspapers.</a:t>
            </a:r>
          </a:p>
        </p:txBody>
      </p:sp>
      <p:pic>
        <p:nvPicPr>
          <p:cNvPr id="5" name="Picture 4" descr="euro explorer.jpg"/>
          <p:cNvPicPr>
            <a:picLocks noChangeAspect="1"/>
          </p:cNvPicPr>
          <p:nvPr/>
        </p:nvPicPr>
        <p:blipFill>
          <a:blip r:embed="rId3"/>
          <a:stretch>
            <a:fillRect/>
          </a:stretch>
        </p:blipFill>
        <p:spPr>
          <a:xfrm>
            <a:off x="1905000" y="1066801"/>
            <a:ext cx="1936750" cy="2943389"/>
          </a:xfrm>
          <a:prstGeom prst="rect">
            <a:avLst/>
          </a:prstGeom>
        </p:spPr>
      </p:pic>
      <p:pic>
        <p:nvPicPr>
          <p:cNvPr id="6" name="Picture 5" descr="missionary africa.jpg"/>
          <p:cNvPicPr>
            <a:picLocks noChangeAspect="1"/>
          </p:cNvPicPr>
          <p:nvPr/>
        </p:nvPicPr>
        <p:blipFill>
          <a:blip r:embed="rId4" cstate="print"/>
          <a:stretch>
            <a:fillRect/>
          </a:stretch>
        </p:blipFill>
        <p:spPr>
          <a:xfrm>
            <a:off x="4267201" y="1066800"/>
            <a:ext cx="2236115" cy="2895600"/>
          </a:xfrm>
          <a:prstGeom prst="rect">
            <a:avLst/>
          </a:prstGeom>
        </p:spPr>
      </p:pic>
      <p:pic>
        <p:nvPicPr>
          <p:cNvPr id="7" name="Picture 6" descr="islamic-slavery-black-slaves-rescued-from-muslims.jpg"/>
          <p:cNvPicPr>
            <a:picLocks noChangeAspect="1"/>
          </p:cNvPicPr>
          <p:nvPr/>
        </p:nvPicPr>
        <p:blipFill>
          <a:blip r:embed="rId5"/>
          <a:stretch>
            <a:fillRect/>
          </a:stretch>
        </p:blipFill>
        <p:spPr>
          <a:xfrm>
            <a:off x="6553201" y="1066801"/>
            <a:ext cx="3991291" cy="2924175"/>
          </a:xfrm>
          <a:prstGeom prst="rect">
            <a:avLst/>
          </a:prstGeom>
        </p:spPr>
      </p:pic>
      <p:pic>
        <p:nvPicPr>
          <p:cNvPr id="8" name="Picture 7" descr="book_cover.jpg"/>
          <p:cNvPicPr>
            <a:picLocks noChangeAspect="1"/>
          </p:cNvPicPr>
          <p:nvPr/>
        </p:nvPicPr>
        <p:blipFill>
          <a:blip r:embed="rId6"/>
          <a:stretch>
            <a:fillRect/>
          </a:stretch>
        </p:blipFill>
        <p:spPr>
          <a:xfrm>
            <a:off x="4648201" y="4419600"/>
            <a:ext cx="1808285" cy="2350770"/>
          </a:xfrm>
          <a:prstGeom prst="rect">
            <a:avLst/>
          </a:prstGeom>
        </p:spPr>
      </p:pic>
    </p:spTree>
    <p:extLst>
      <p:ext uri="{BB962C8B-B14F-4D97-AF65-F5344CB8AC3E}">
        <p14:creationId xmlns:p14="http://schemas.microsoft.com/office/powerpoint/2010/main" val="401374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3"/>
                                        </p:tgtEl>
                                        <p:attrNameLst>
                                          <p:attrName>style.visibility</p:attrName>
                                        </p:attrNameLst>
                                      </p:cBhvr>
                                      <p:to>
                                        <p:strVal val="visible"/>
                                      </p:to>
                                    </p:set>
                                    <p:set>
                                      <p:cBhvr>
                                        <p:cTn id="15" dur="455" fill="hold">
                                          <p:stCondLst>
                                            <p:cond delay="0"/>
                                          </p:stCondLst>
                                        </p:cTn>
                                        <p:tgtEl>
                                          <p:spTgt spid="3"/>
                                        </p:tgtEl>
                                        <p:attrNameLst>
                                          <p:attrName>style.rotation</p:attrName>
                                        </p:attrNameLst>
                                      </p:cBhvr>
                                      <p:to>
                                        <p:strVal val="-45.0"/>
                                      </p:to>
                                    </p:set>
                                    <p:anim calcmode="lin" valueType="num">
                                      <p:cBhvr>
                                        <p:cTn id="16"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56" presetClass="entr" presetSubtype="0" fill="hold" grpId="0" nodeType="click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 by="(-#ppt_w*2)" calcmode="lin" valueType="num">
                                      <p:cBhvr rctx="PPT">
                                        <p:cTn id="43" dur="500" autoRev="1" fill="hold">
                                          <p:stCondLst>
                                            <p:cond delay="0"/>
                                          </p:stCondLst>
                                        </p:cTn>
                                        <p:tgtEl>
                                          <p:spTgt spid="4"/>
                                        </p:tgtEl>
                                        <p:attrNameLst>
                                          <p:attrName>ppt_w</p:attrName>
                                        </p:attrNameLst>
                                      </p:cBhvr>
                                    </p:anim>
                                    <p:anim by="(#ppt_w*0.50)" calcmode="lin" valueType="num">
                                      <p:cBhvr>
                                        <p:cTn id="44" dur="500" decel="50000" autoRev="1" fill="hold">
                                          <p:stCondLst>
                                            <p:cond delay="0"/>
                                          </p:stCondLst>
                                        </p:cTn>
                                        <p:tgtEl>
                                          <p:spTgt spid="4"/>
                                        </p:tgtEl>
                                        <p:attrNameLst>
                                          <p:attrName>ppt_x</p:attrName>
                                        </p:attrNameLst>
                                      </p:cBhvr>
                                    </p:anim>
                                    <p:anim from="(-#ppt_h/2)" to="(#ppt_y)" calcmode="lin" valueType="num">
                                      <p:cBhvr>
                                        <p:cTn id="45" dur="1000" fill="hold">
                                          <p:stCondLst>
                                            <p:cond delay="0"/>
                                          </p:stCondLst>
                                        </p:cTn>
                                        <p:tgtEl>
                                          <p:spTgt spid="4"/>
                                        </p:tgtEl>
                                        <p:attrNameLst>
                                          <p:attrName>ppt_y</p:attrName>
                                        </p:attrNameLst>
                                      </p:cBhvr>
                                    </p:anim>
                                    <p:animRot by="21600000">
                                      <p:cBhvr>
                                        <p:cTn id="46" dur="1000" fill="hold">
                                          <p:stCondLst>
                                            <p:cond delay="0"/>
                                          </p:stCondLst>
                                        </p:cTn>
                                        <p:tgtEl>
                                          <p:spTgt spid="4"/>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35"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000"/>
                                        <p:tgtEl>
                                          <p:spTgt spid="8"/>
                                        </p:tgtEl>
                                      </p:cBhvr>
                                    </p:animEffect>
                                    <p:anim calcmode="lin" valueType="num">
                                      <p:cBhvr>
                                        <p:cTn id="52" dur="2000" fill="hold"/>
                                        <p:tgtEl>
                                          <p:spTgt spid="8"/>
                                        </p:tgtEl>
                                        <p:attrNameLst>
                                          <p:attrName>style.rotation</p:attrName>
                                        </p:attrNameLst>
                                      </p:cBhvr>
                                      <p:tavLst>
                                        <p:tav tm="0">
                                          <p:val>
                                            <p:fltVal val="720"/>
                                          </p:val>
                                        </p:tav>
                                        <p:tav tm="100000">
                                          <p:val>
                                            <p:fltVal val="0"/>
                                          </p:val>
                                        </p:tav>
                                      </p:tavLst>
                                    </p:anim>
                                    <p:anim calcmode="lin" valueType="num">
                                      <p:cBhvr>
                                        <p:cTn id="53" dur="2000" fill="hold"/>
                                        <p:tgtEl>
                                          <p:spTgt spid="8"/>
                                        </p:tgtEl>
                                        <p:attrNameLst>
                                          <p:attrName>ppt_h</p:attrName>
                                        </p:attrNameLst>
                                      </p:cBhvr>
                                      <p:tavLst>
                                        <p:tav tm="0">
                                          <p:val>
                                            <p:fltVal val="0"/>
                                          </p:val>
                                        </p:tav>
                                        <p:tav tm="100000">
                                          <p:val>
                                            <p:strVal val="#ppt_h"/>
                                          </p:val>
                                        </p:tav>
                                      </p:tavLst>
                                    </p:anim>
                                    <p:anim calcmode="lin" valueType="num">
                                      <p:cBhvr>
                                        <p:cTn id="54"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anganyika.jpg"/>
          <p:cNvPicPr>
            <a:picLocks noChangeAspect="1"/>
          </p:cNvPicPr>
          <p:nvPr/>
        </p:nvPicPr>
        <p:blipFill>
          <a:blip r:embed="rId3" cstate="print"/>
          <a:stretch>
            <a:fillRect/>
          </a:stretch>
        </p:blipFill>
        <p:spPr>
          <a:xfrm>
            <a:off x="3505200" y="5449824"/>
            <a:ext cx="2133600" cy="1408176"/>
          </a:xfrm>
          <a:prstGeom prst="rect">
            <a:avLst/>
          </a:prstGeom>
        </p:spPr>
      </p:pic>
      <p:pic>
        <p:nvPicPr>
          <p:cNvPr id="9" name="Picture 8" descr="stanley.jpg"/>
          <p:cNvPicPr>
            <a:picLocks noChangeAspect="1"/>
          </p:cNvPicPr>
          <p:nvPr/>
        </p:nvPicPr>
        <p:blipFill>
          <a:blip r:embed="rId4"/>
          <a:stretch>
            <a:fillRect/>
          </a:stretch>
        </p:blipFill>
        <p:spPr>
          <a:xfrm>
            <a:off x="6400800" y="3886200"/>
            <a:ext cx="1270000" cy="1905000"/>
          </a:xfrm>
          <a:prstGeom prst="rect">
            <a:avLst/>
          </a:prstGeom>
        </p:spPr>
      </p:pic>
      <p:pic>
        <p:nvPicPr>
          <p:cNvPr id="2" name="Picture 1" descr="cong.jpg"/>
          <p:cNvPicPr>
            <a:picLocks noChangeAspect="1"/>
          </p:cNvPicPr>
          <p:nvPr/>
        </p:nvPicPr>
        <p:blipFill>
          <a:blip r:embed="rId5"/>
          <a:stretch>
            <a:fillRect/>
          </a:stretch>
        </p:blipFill>
        <p:spPr>
          <a:xfrm>
            <a:off x="1524000" y="0"/>
            <a:ext cx="3752850" cy="4286250"/>
          </a:xfrm>
          <a:prstGeom prst="rect">
            <a:avLst/>
          </a:prstGeom>
        </p:spPr>
      </p:pic>
      <p:sp>
        <p:nvSpPr>
          <p:cNvPr id="3" name="Rectangle 2"/>
          <p:cNvSpPr/>
          <p:nvPr/>
        </p:nvSpPr>
        <p:spPr>
          <a:xfrm>
            <a:off x="4716372" y="1"/>
            <a:ext cx="5951629" cy="646331"/>
          </a:xfrm>
          <a:prstGeom prst="rect">
            <a:avLst/>
          </a:prstGeom>
          <a:noFill/>
        </p:spPr>
        <p:txBody>
          <a:bodyPr wrap="none" lIns="91440" tIns="45720" rIns="91440" bIns="45720">
            <a:spAutoFit/>
          </a:bodyPr>
          <a:lstStyle/>
          <a:p>
            <a:pPr algn="ctr"/>
            <a:r>
              <a:rPr lang="en-US" sz="36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rPr>
              <a:t>The Congo sparks interest</a:t>
            </a:r>
          </a:p>
        </p:txBody>
      </p:sp>
      <p:sp>
        <p:nvSpPr>
          <p:cNvPr id="4" name="Rectangle 3"/>
          <p:cNvSpPr/>
          <p:nvPr/>
        </p:nvSpPr>
        <p:spPr>
          <a:xfrm>
            <a:off x="5105400" y="838200"/>
            <a:ext cx="5562600" cy="923330"/>
          </a:xfrm>
          <a:prstGeom prst="rect">
            <a:avLst/>
          </a:prstGeom>
        </p:spPr>
        <p:txBody>
          <a:bodyPr wrap="square">
            <a:spAutoFit/>
          </a:bodyPr>
          <a:lstStyle/>
          <a:p>
            <a:r>
              <a:rPr lang="en-US" dirty="0">
                <a:solidFill>
                  <a:prstClr val="black"/>
                </a:solidFill>
              </a:rPr>
              <a:t>In the late 1860s, David Livingstone, a Scottish missionary travelled into central Africa to promote Christianity</a:t>
            </a:r>
          </a:p>
          <a:p>
            <a:endParaRPr lang="en-US" dirty="0">
              <a:solidFill>
                <a:prstClr val="black"/>
              </a:solidFill>
            </a:endParaRPr>
          </a:p>
        </p:txBody>
      </p:sp>
      <p:pic>
        <p:nvPicPr>
          <p:cNvPr id="6" name="Picture 5" descr="livingstone.jpg"/>
          <p:cNvPicPr>
            <a:picLocks noChangeAspect="1"/>
          </p:cNvPicPr>
          <p:nvPr/>
        </p:nvPicPr>
        <p:blipFill>
          <a:blip r:embed="rId6"/>
          <a:stretch>
            <a:fillRect/>
          </a:stretch>
        </p:blipFill>
        <p:spPr>
          <a:xfrm>
            <a:off x="5410201" y="1524000"/>
            <a:ext cx="1567129" cy="2152650"/>
          </a:xfrm>
          <a:prstGeom prst="rect">
            <a:avLst/>
          </a:prstGeom>
        </p:spPr>
      </p:pic>
      <p:sp>
        <p:nvSpPr>
          <p:cNvPr id="7" name="Rectangle 6"/>
          <p:cNvSpPr/>
          <p:nvPr/>
        </p:nvSpPr>
        <p:spPr>
          <a:xfrm>
            <a:off x="4343400" y="3733801"/>
            <a:ext cx="6324600" cy="353943"/>
          </a:xfrm>
          <a:prstGeom prst="rect">
            <a:avLst/>
          </a:prstGeom>
        </p:spPr>
        <p:txBody>
          <a:bodyPr wrap="square">
            <a:spAutoFit/>
          </a:bodyPr>
          <a:lstStyle/>
          <a:p>
            <a:r>
              <a:rPr lang="en-US" sz="1700" dirty="0">
                <a:solidFill>
                  <a:prstClr val="black"/>
                </a:solidFill>
              </a:rPr>
              <a:t>When no one heard from him for 10 years they assumed he was dead</a:t>
            </a:r>
          </a:p>
        </p:txBody>
      </p:sp>
      <p:sp>
        <p:nvSpPr>
          <p:cNvPr id="8" name="Rectangle 7"/>
          <p:cNvSpPr/>
          <p:nvPr/>
        </p:nvSpPr>
        <p:spPr>
          <a:xfrm>
            <a:off x="1524000" y="4114800"/>
            <a:ext cx="9144000" cy="369332"/>
          </a:xfrm>
          <a:prstGeom prst="rect">
            <a:avLst/>
          </a:prstGeom>
        </p:spPr>
        <p:txBody>
          <a:bodyPr wrap="square">
            <a:spAutoFit/>
          </a:bodyPr>
          <a:lstStyle/>
          <a:p>
            <a:r>
              <a:rPr lang="en-US" dirty="0">
                <a:solidFill>
                  <a:prstClr val="black"/>
                </a:solidFill>
              </a:rPr>
              <a:t>An American newspaper hired reporter Henry Stanley                to find Livingstone</a:t>
            </a:r>
          </a:p>
        </p:txBody>
      </p:sp>
      <p:sp>
        <p:nvSpPr>
          <p:cNvPr id="10" name="Rectangle 9"/>
          <p:cNvSpPr/>
          <p:nvPr/>
        </p:nvSpPr>
        <p:spPr>
          <a:xfrm>
            <a:off x="1524000" y="5181601"/>
            <a:ext cx="4876800" cy="646331"/>
          </a:xfrm>
          <a:prstGeom prst="rect">
            <a:avLst/>
          </a:prstGeom>
        </p:spPr>
        <p:txBody>
          <a:bodyPr wrap="square">
            <a:spAutoFit/>
          </a:bodyPr>
          <a:lstStyle/>
          <a:p>
            <a:r>
              <a:rPr lang="en-US" dirty="0">
                <a:solidFill>
                  <a:prstClr val="black"/>
                </a:solidFill>
              </a:rPr>
              <a:t>In 1871 he found Dr. Livingstone on the shores of Lake Tanganyika.</a:t>
            </a:r>
          </a:p>
        </p:txBody>
      </p:sp>
    </p:spTree>
    <p:extLst>
      <p:ext uri="{BB962C8B-B14F-4D97-AF65-F5344CB8AC3E}">
        <p14:creationId xmlns:p14="http://schemas.microsoft.com/office/powerpoint/2010/main" val="323969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anim calcmode="lin" valueType="num">
                                      <p:cBhvr>
                                        <p:cTn id="27" dur="2000" fill="hold"/>
                                        <p:tgtEl>
                                          <p:spTgt spid="7"/>
                                        </p:tgtEl>
                                        <p:attrNameLst>
                                          <p:attrName>ppt_w</p:attrName>
                                        </p:attrNameLst>
                                      </p:cBhvr>
                                      <p:tavLst>
                                        <p:tav tm="0" fmla="#ppt_w*sin(2.5*pi*$)">
                                          <p:val>
                                            <p:fltVal val="0"/>
                                          </p:val>
                                        </p:tav>
                                        <p:tav tm="100000">
                                          <p:val>
                                            <p:fltVal val="1"/>
                                          </p:val>
                                        </p:tav>
                                      </p:tavLst>
                                    </p:anim>
                                    <p:anim calcmode="lin" valueType="num">
                                      <p:cBhvr>
                                        <p:cTn id="28"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38" presetClass="entr" presetSubtype="0" accel="50000" fill="hold" grpId="0" nodeType="clickEffect">
                                  <p:stCondLst>
                                    <p:cond delay="0"/>
                                  </p:stCondLst>
                                  <p:iterate type="lt">
                                    <p:tmPct val="50000"/>
                                  </p:iterate>
                                  <p:childTnLst>
                                    <p:set>
                                      <p:cBhvr>
                                        <p:cTn id="32" dur="1" fill="hold">
                                          <p:stCondLst>
                                            <p:cond delay="0"/>
                                          </p:stCondLst>
                                        </p:cTn>
                                        <p:tgtEl>
                                          <p:spTgt spid="8"/>
                                        </p:tgtEl>
                                        <p:attrNameLst>
                                          <p:attrName>style.visibility</p:attrName>
                                        </p:attrNameLst>
                                      </p:cBhvr>
                                      <p:to>
                                        <p:strVal val="visible"/>
                                      </p:to>
                                    </p:set>
                                    <p:set>
                                      <p:cBhvr>
                                        <p:cTn id="33" dur="455" fill="hold">
                                          <p:stCondLst>
                                            <p:cond delay="0"/>
                                          </p:stCondLst>
                                        </p:cTn>
                                        <p:tgtEl>
                                          <p:spTgt spid="8"/>
                                        </p:tgtEl>
                                        <p:attrNameLst>
                                          <p:attrName>style.rotation</p:attrName>
                                        </p:attrNameLst>
                                      </p:cBhvr>
                                      <p:to>
                                        <p:strVal val="-45.0"/>
                                      </p:to>
                                    </p:set>
                                    <p:anim calcmode="lin" valueType="num">
                                      <p:cBhvr>
                                        <p:cTn id="34"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35"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36"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37"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9" presetClass="entr" presetSubtype="0" accel="10000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43"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44"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circle(in)">
                                      <p:cBhvr>
                                        <p:cTn id="50" dur="20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369332"/>
          </a:xfrm>
          <a:prstGeom prst="rect">
            <a:avLst/>
          </a:prstGeom>
        </p:spPr>
        <p:txBody>
          <a:bodyPr wrap="square">
            <a:spAutoFit/>
          </a:bodyPr>
          <a:lstStyle/>
          <a:p>
            <a:r>
              <a:rPr lang="en-US" dirty="0">
                <a:solidFill>
                  <a:prstClr val="black"/>
                </a:solidFill>
              </a:rPr>
              <a:t>Stanley the set out to explore Africa himself and trace the course of the Congo River</a:t>
            </a:r>
          </a:p>
        </p:txBody>
      </p:sp>
      <p:pic>
        <p:nvPicPr>
          <p:cNvPr id="4" name="Picture 3" descr="congo.bmp"/>
          <p:cNvPicPr>
            <a:picLocks noChangeAspect="1"/>
          </p:cNvPicPr>
          <p:nvPr/>
        </p:nvPicPr>
        <p:blipFill>
          <a:blip r:embed="rId3"/>
          <a:stretch>
            <a:fillRect/>
          </a:stretch>
        </p:blipFill>
        <p:spPr>
          <a:xfrm>
            <a:off x="6477000" y="381000"/>
            <a:ext cx="4191000" cy="2876550"/>
          </a:xfrm>
          <a:prstGeom prst="rect">
            <a:avLst/>
          </a:prstGeom>
        </p:spPr>
      </p:pic>
      <p:sp>
        <p:nvSpPr>
          <p:cNvPr id="5" name="Rectangle 4"/>
          <p:cNvSpPr/>
          <p:nvPr/>
        </p:nvSpPr>
        <p:spPr>
          <a:xfrm>
            <a:off x="1524000" y="1447801"/>
            <a:ext cx="4953000" cy="646331"/>
          </a:xfrm>
          <a:prstGeom prst="rect">
            <a:avLst/>
          </a:prstGeom>
        </p:spPr>
        <p:txBody>
          <a:bodyPr wrap="square">
            <a:spAutoFit/>
          </a:bodyPr>
          <a:lstStyle/>
          <a:p>
            <a:r>
              <a:rPr lang="en-US" dirty="0">
                <a:solidFill>
                  <a:prstClr val="black"/>
                </a:solidFill>
              </a:rPr>
              <a:t>His explorations got the interest of King Leopold II of Belgium</a:t>
            </a:r>
          </a:p>
        </p:txBody>
      </p:sp>
      <p:pic>
        <p:nvPicPr>
          <p:cNvPr id="6" name="Picture 5" descr="leopold II.jpg"/>
          <p:cNvPicPr>
            <a:picLocks noChangeAspect="1"/>
          </p:cNvPicPr>
          <p:nvPr/>
        </p:nvPicPr>
        <p:blipFill>
          <a:blip r:embed="rId4" cstate="print"/>
          <a:stretch>
            <a:fillRect/>
          </a:stretch>
        </p:blipFill>
        <p:spPr>
          <a:xfrm>
            <a:off x="2667000" y="1752600"/>
            <a:ext cx="1366510" cy="2133600"/>
          </a:xfrm>
          <a:prstGeom prst="rect">
            <a:avLst/>
          </a:prstGeom>
        </p:spPr>
      </p:pic>
      <p:sp>
        <p:nvSpPr>
          <p:cNvPr id="7" name="Rectangle 6"/>
          <p:cNvSpPr/>
          <p:nvPr/>
        </p:nvSpPr>
        <p:spPr>
          <a:xfrm>
            <a:off x="1524000" y="4191000"/>
            <a:ext cx="6400800" cy="369332"/>
          </a:xfrm>
          <a:prstGeom prst="rect">
            <a:avLst/>
          </a:prstGeom>
        </p:spPr>
        <p:txBody>
          <a:bodyPr wrap="square">
            <a:spAutoFit/>
          </a:bodyPr>
          <a:lstStyle/>
          <a:p>
            <a:r>
              <a:rPr lang="en-US" dirty="0">
                <a:solidFill>
                  <a:prstClr val="black"/>
                </a:solidFill>
              </a:rPr>
              <a:t>He commissioned Stanley to help him obtain land in the Congo</a:t>
            </a:r>
          </a:p>
        </p:txBody>
      </p:sp>
      <p:sp>
        <p:nvSpPr>
          <p:cNvPr id="8" name="Rectangle 7"/>
          <p:cNvSpPr/>
          <p:nvPr/>
        </p:nvSpPr>
        <p:spPr>
          <a:xfrm>
            <a:off x="1524000" y="4800600"/>
            <a:ext cx="9144000" cy="369332"/>
          </a:xfrm>
          <a:prstGeom prst="rect">
            <a:avLst/>
          </a:prstGeom>
        </p:spPr>
        <p:txBody>
          <a:bodyPr wrap="square">
            <a:spAutoFit/>
          </a:bodyPr>
          <a:lstStyle/>
          <a:p>
            <a:r>
              <a:rPr lang="en-US" dirty="0">
                <a:solidFill>
                  <a:prstClr val="black"/>
                </a:solidFill>
              </a:rPr>
              <a:t>Between 1879 and 1882 Stanley signed treaties with local chiefs of the Congo River valley</a:t>
            </a:r>
          </a:p>
        </p:txBody>
      </p:sp>
      <p:sp>
        <p:nvSpPr>
          <p:cNvPr id="9" name="Rectangle 8"/>
          <p:cNvSpPr/>
          <p:nvPr/>
        </p:nvSpPr>
        <p:spPr>
          <a:xfrm>
            <a:off x="1524000" y="5638800"/>
            <a:ext cx="5562600" cy="369332"/>
          </a:xfrm>
          <a:prstGeom prst="rect">
            <a:avLst/>
          </a:prstGeom>
        </p:spPr>
        <p:txBody>
          <a:bodyPr wrap="square">
            <a:spAutoFit/>
          </a:bodyPr>
          <a:lstStyle/>
          <a:p>
            <a:r>
              <a:rPr lang="en-US" dirty="0">
                <a:solidFill>
                  <a:prstClr val="black"/>
                </a:solidFill>
              </a:rPr>
              <a:t>These treaties gave Leopold control over these lands</a:t>
            </a:r>
          </a:p>
        </p:txBody>
      </p:sp>
      <p:pic>
        <p:nvPicPr>
          <p:cNvPr id="10" name="Picture 9" descr="treaty.jpg"/>
          <p:cNvPicPr>
            <a:picLocks noChangeAspect="1"/>
          </p:cNvPicPr>
          <p:nvPr/>
        </p:nvPicPr>
        <p:blipFill>
          <a:blip r:embed="rId5"/>
          <a:stretch>
            <a:fillRect/>
          </a:stretch>
        </p:blipFill>
        <p:spPr>
          <a:xfrm>
            <a:off x="6858000" y="5181600"/>
            <a:ext cx="1813560" cy="1481074"/>
          </a:xfrm>
          <a:prstGeom prst="rect">
            <a:avLst/>
          </a:prstGeom>
        </p:spPr>
      </p:pic>
    </p:spTree>
    <p:extLst>
      <p:ext uri="{BB962C8B-B14F-4D97-AF65-F5344CB8AC3E}">
        <p14:creationId xmlns:p14="http://schemas.microsoft.com/office/powerpoint/2010/main" val="367528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ppt_w</p:attrName>
                                        </p:attrNameLst>
                                      </p:cBhvr>
                                      <p:tavLst>
                                        <p:tav tm="0" fmla="#ppt_w*sin(2.5*pi*$)">
                                          <p:val>
                                            <p:fltVal val="0"/>
                                          </p:val>
                                        </p:tav>
                                        <p:tav tm="100000">
                                          <p:val>
                                            <p:fltVal val="1"/>
                                          </p:val>
                                        </p:tav>
                                      </p:tavLst>
                                    </p:anim>
                                    <p:anim calcmode="lin" valueType="num">
                                      <p:cBhvr>
                                        <p:cTn id="21"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6" presetClass="entr" presetSubtype="0" fill="hold" grpId="0" nodeType="clickEffect">
                                  <p:stCondLst>
                                    <p:cond delay="0"/>
                                  </p:stCondLst>
                                  <p:iterate type="lt">
                                    <p:tmPct val="10000"/>
                                  </p:iterate>
                                  <p:childTnLst>
                                    <p:set>
                                      <p:cBhvr>
                                        <p:cTn id="32" dur="1" fill="hold">
                                          <p:stCondLst>
                                            <p:cond delay="0"/>
                                          </p:stCondLst>
                                        </p:cTn>
                                        <p:tgtEl>
                                          <p:spTgt spid="7"/>
                                        </p:tgtEl>
                                        <p:attrNameLst>
                                          <p:attrName>style.visibility</p:attrName>
                                        </p:attrNameLst>
                                      </p:cBhvr>
                                      <p:to>
                                        <p:strVal val="visible"/>
                                      </p:to>
                                    </p:set>
                                    <p:anim by="(-#ppt_w*2)" calcmode="lin" valueType="num">
                                      <p:cBhvr rctx="PPT">
                                        <p:cTn id="33" dur="500" autoRev="1" fill="hold">
                                          <p:stCondLst>
                                            <p:cond delay="0"/>
                                          </p:stCondLst>
                                        </p:cTn>
                                        <p:tgtEl>
                                          <p:spTgt spid="7"/>
                                        </p:tgtEl>
                                        <p:attrNameLst>
                                          <p:attrName>ppt_w</p:attrName>
                                        </p:attrNameLst>
                                      </p:cBhvr>
                                    </p:anim>
                                    <p:anim by="(#ppt_w*0.50)" calcmode="lin" valueType="num">
                                      <p:cBhvr>
                                        <p:cTn id="34" dur="500" decel="50000" autoRev="1" fill="hold">
                                          <p:stCondLst>
                                            <p:cond delay="0"/>
                                          </p:stCondLst>
                                        </p:cTn>
                                        <p:tgtEl>
                                          <p:spTgt spid="7"/>
                                        </p:tgtEl>
                                        <p:attrNameLst>
                                          <p:attrName>ppt_x</p:attrName>
                                        </p:attrNameLst>
                                      </p:cBhvr>
                                    </p:anim>
                                    <p:anim from="(-#ppt_h/2)" to="(#ppt_y)" calcmode="lin" valueType="num">
                                      <p:cBhvr>
                                        <p:cTn id="35" dur="1000" fill="hold">
                                          <p:stCondLst>
                                            <p:cond delay="0"/>
                                          </p:stCondLst>
                                        </p:cTn>
                                        <p:tgtEl>
                                          <p:spTgt spid="7"/>
                                        </p:tgtEl>
                                        <p:attrNameLst>
                                          <p:attrName>ppt_y</p:attrName>
                                        </p:attrNameLst>
                                      </p:cBhvr>
                                    </p:anim>
                                    <p:animRot by="21600000">
                                      <p:cBhvr>
                                        <p:cTn id="36" dur="1000" fill="hold">
                                          <p:stCondLst>
                                            <p:cond delay="0"/>
                                          </p:stCondLst>
                                        </p:cTn>
                                        <p:tgtEl>
                                          <p:spTgt spid="7"/>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35"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000"/>
                                        <p:tgtEl>
                                          <p:spTgt spid="8"/>
                                        </p:tgtEl>
                                      </p:cBhvr>
                                    </p:animEffect>
                                    <p:anim calcmode="lin" valueType="num">
                                      <p:cBhvr>
                                        <p:cTn id="42" dur="2000" fill="hold"/>
                                        <p:tgtEl>
                                          <p:spTgt spid="8"/>
                                        </p:tgtEl>
                                        <p:attrNameLst>
                                          <p:attrName>style.rotation</p:attrName>
                                        </p:attrNameLst>
                                      </p:cBhvr>
                                      <p:tavLst>
                                        <p:tav tm="0">
                                          <p:val>
                                            <p:fltVal val="720"/>
                                          </p:val>
                                        </p:tav>
                                        <p:tav tm="100000">
                                          <p:val>
                                            <p:fltVal val="0"/>
                                          </p:val>
                                        </p:tav>
                                      </p:tavLst>
                                    </p:anim>
                                    <p:anim calcmode="lin" valueType="num">
                                      <p:cBhvr>
                                        <p:cTn id="43" dur="2000" fill="hold"/>
                                        <p:tgtEl>
                                          <p:spTgt spid="8"/>
                                        </p:tgtEl>
                                        <p:attrNameLst>
                                          <p:attrName>ppt_h</p:attrName>
                                        </p:attrNameLst>
                                      </p:cBhvr>
                                      <p:tavLst>
                                        <p:tav tm="0">
                                          <p:val>
                                            <p:fltVal val="0"/>
                                          </p:val>
                                        </p:tav>
                                        <p:tav tm="100000">
                                          <p:val>
                                            <p:strVal val="#ppt_h"/>
                                          </p:val>
                                        </p:tav>
                                      </p:tavLst>
                                    </p:anim>
                                    <p:anim calcmode="lin" valueType="num">
                                      <p:cBhvr>
                                        <p:cTn id="44"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45" fill="hold">
                      <p:stCondLst>
                        <p:cond delay="indefinite"/>
                      </p:stCondLst>
                      <p:childTnLst>
                        <p:par>
                          <p:cTn id="46" fill="hold">
                            <p:stCondLst>
                              <p:cond delay="0"/>
                            </p:stCondLst>
                            <p:childTnLst>
                              <p:par>
                                <p:cTn id="47" presetID="38" presetClass="entr" presetSubtype="0" accel="50000" fill="hold" grpId="0" nodeType="clickEffect">
                                  <p:stCondLst>
                                    <p:cond delay="0"/>
                                  </p:stCondLst>
                                  <p:iterate type="lt">
                                    <p:tmPct val="50000"/>
                                  </p:iterate>
                                  <p:childTnLst>
                                    <p:set>
                                      <p:cBhvr>
                                        <p:cTn id="48" dur="1" fill="hold">
                                          <p:stCondLst>
                                            <p:cond delay="0"/>
                                          </p:stCondLst>
                                        </p:cTn>
                                        <p:tgtEl>
                                          <p:spTgt spid="9"/>
                                        </p:tgtEl>
                                        <p:attrNameLst>
                                          <p:attrName>style.visibility</p:attrName>
                                        </p:attrNameLst>
                                      </p:cBhvr>
                                      <p:to>
                                        <p:strVal val="visible"/>
                                      </p:to>
                                    </p:set>
                                    <p:set>
                                      <p:cBhvr>
                                        <p:cTn id="49" dur="455" fill="hold">
                                          <p:stCondLst>
                                            <p:cond delay="0"/>
                                          </p:stCondLst>
                                        </p:cTn>
                                        <p:tgtEl>
                                          <p:spTgt spid="9"/>
                                        </p:tgtEl>
                                        <p:attrNameLst>
                                          <p:attrName>style.rotation</p:attrName>
                                        </p:attrNameLst>
                                      </p:cBhvr>
                                      <p:to>
                                        <p:strVal val="-45.0"/>
                                      </p:to>
                                    </p:set>
                                    <p:anim calcmode="lin" valueType="num">
                                      <p:cBhvr>
                                        <p:cTn id="50"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9" presetClass="entr" presetSubtype="0" accel="10000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59"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60"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6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369332"/>
          </a:xfrm>
          <a:prstGeom prst="rect">
            <a:avLst/>
          </a:prstGeom>
        </p:spPr>
        <p:txBody>
          <a:bodyPr wrap="square">
            <a:spAutoFit/>
          </a:bodyPr>
          <a:lstStyle/>
          <a:p>
            <a:r>
              <a:rPr lang="en-US" dirty="0">
                <a:solidFill>
                  <a:prstClr val="black"/>
                </a:solidFill>
              </a:rPr>
              <a:t>Leopold said he was colonizing these areas to stop the slave trade and spread Christianity.</a:t>
            </a:r>
          </a:p>
        </p:txBody>
      </p:sp>
      <p:pic>
        <p:nvPicPr>
          <p:cNvPr id="3" name="Picture 2" descr="rubber-tap.jpg"/>
          <p:cNvPicPr>
            <a:picLocks noChangeAspect="1"/>
          </p:cNvPicPr>
          <p:nvPr/>
        </p:nvPicPr>
        <p:blipFill>
          <a:blip r:embed="rId3"/>
          <a:stretch>
            <a:fillRect/>
          </a:stretch>
        </p:blipFill>
        <p:spPr>
          <a:xfrm>
            <a:off x="8439150" y="457200"/>
            <a:ext cx="2228850" cy="2228850"/>
          </a:xfrm>
          <a:prstGeom prst="rect">
            <a:avLst/>
          </a:prstGeom>
        </p:spPr>
      </p:pic>
      <p:sp>
        <p:nvSpPr>
          <p:cNvPr id="4" name="Rectangle 3"/>
          <p:cNvSpPr/>
          <p:nvPr/>
        </p:nvSpPr>
        <p:spPr>
          <a:xfrm>
            <a:off x="1524000" y="1295400"/>
            <a:ext cx="6934200" cy="369332"/>
          </a:xfrm>
          <a:prstGeom prst="rect">
            <a:avLst/>
          </a:prstGeom>
        </p:spPr>
        <p:txBody>
          <a:bodyPr wrap="square">
            <a:spAutoFit/>
          </a:bodyPr>
          <a:lstStyle/>
          <a:p>
            <a:r>
              <a:rPr lang="en-US" dirty="0">
                <a:solidFill>
                  <a:prstClr val="black"/>
                </a:solidFill>
              </a:rPr>
              <a:t>However he used the Congolese people to collect sap from Rubber Trees</a:t>
            </a:r>
          </a:p>
        </p:txBody>
      </p:sp>
      <p:sp>
        <p:nvSpPr>
          <p:cNvPr id="5" name="Rectangle 4"/>
          <p:cNvSpPr/>
          <p:nvPr/>
        </p:nvSpPr>
        <p:spPr>
          <a:xfrm>
            <a:off x="1524000" y="2057400"/>
            <a:ext cx="5562600" cy="369332"/>
          </a:xfrm>
          <a:prstGeom prst="rect">
            <a:avLst/>
          </a:prstGeom>
        </p:spPr>
        <p:txBody>
          <a:bodyPr wrap="square">
            <a:spAutoFit/>
          </a:bodyPr>
          <a:lstStyle/>
          <a:p>
            <a:r>
              <a:rPr lang="en-US" dirty="0">
                <a:solidFill>
                  <a:prstClr val="black"/>
                </a:solidFill>
              </a:rPr>
              <a:t>At least 10 million Congolese died</a:t>
            </a:r>
          </a:p>
        </p:txBody>
      </p:sp>
      <p:sp>
        <p:nvSpPr>
          <p:cNvPr id="6" name="Rectangle 5"/>
          <p:cNvSpPr/>
          <p:nvPr/>
        </p:nvSpPr>
        <p:spPr>
          <a:xfrm>
            <a:off x="1524000" y="3352800"/>
            <a:ext cx="8991600" cy="369332"/>
          </a:xfrm>
          <a:prstGeom prst="rect">
            <a:avLst/>
          </a:prstGeom>
        </p:spPr>
        <p:txBody>
          <a:bodyPr wrap="square">
            <a:spAutoFit/>
          </a:bodyPr>
          <a:lstStyle/>
          <a:p>
            <a:r>
              <a:rPr lang="en-US" dirty="0">
                <a:solidFill>
                  <a:prstClr val="black"/>
                </a:solidFill>
              </a:rPr>
              <a:t>Because of his abuses the Belgian government took the colony away from Leopold in 1908</a:t>
            </a:r>
          </a:p>
        </p:txBody>
      </p:sp>
      <p:pic>
        <p:nvPicPr>
          <p:cNvPr id="7" name="Picture 6" descr="congolese.jpg"/>
          <p:cNvPicPr>
            <a:picLocks noChangeAspect="1"/>
          </p:cNvPicPr>
          <p:nvPr/>
        </p:nvPicPr>
        <p:blipFill>
          <a:blip r:embed="rId4"/>
          <a:stretch>
            <a:fillRect/>
          </a:stretch>
        </p:blipFill>
        <p:spPr>
          <a:xfrm>
            <a:off x="4876800" y="1676400"/>
            <a:ext cx="1866900" cy="1608406"/>
          </a:xfrm>
          <a:prstGeom prst="rect">
            <a:avLst/>
          </a:prstGeom>
        </p:spPr>
      </p:pic>
      <p:sp>
        <p:nvSpPr>
          <p:cNvPr id="8" name="Rectangle 7"/>
          <p:cNvSpPr/>
          <p:nvPr/>
        </p:nvSpPr>
        <p:spPr>
          <a:xfrm>
            <a:off x="1524000" y="4876800"/>
            <a:ext cx="3276600" cy="1477328"/>
          </a:xfrm>
          <a:prstGeom prst="rect">
            <a:avLst/>
          </a:prstGeom>
        </p:spPr>
        <p:txBody>
          <a:bodyPr wrap="square">
            <a:spAutoFit/>
          </a:bodyPr>
          <a:lstStyle/>
          <a:p>
            <a:r>
              <a:rPr lang="en-US" dirty="0">
                <a:solidFill>
                  <a:prstClr val="black"/>
                </a:solidFill>
              </a:rPr>
              <a:t>The French had signed a treaty getting everything north of the Congo River and the New Belgian Congo included some of their territory</a:t>
            </a:r>
          </a:p>
        </p:txBody>
      </p:sp>
      <p:pic>
        <p:nvPicPr>
          <p:cNvPr id="9" name="Picture 8" descr="history-of-africa3.gif"/>
          <p:cNvPicPr>
            <a:picLocks noChangeAspect="1"/>
          </p:cNvPicPr>
          <p:nvPr/>
        </p:nvPicPr>
        <p:blipFill>
          <a:blip r:embed="rId5"/>
          <a:stretch>
            <a:fillRect/>
          </a:stretch>
        </p:blipFill>
        <p:spPr>
          <a:xfrm>
            <a:off x="4724401" y="3673502"/>
            <a:ext cx="3228975" cy="3184499"/>
          </a:xfrm>
          <a:prstGeom prst="rect">
            <a:avLst/>
          </a:prstGeom>
        </p:spPr>
      </p:pic>
      <p:sp>
        <p:nvSpPr>
          <p:cNvPr id="10" name="Rectangle 9"/>
          <p:cNvSpPr/>
          <p:nvPr/>
        </p:nvSpPr>
        <p:spPr>
          <a:xfrm>
            <a:off x="7924800" y="5029200"/>
            <a:ext cx="2743200" cy="923330"/>
          </a:xfrm>
          <a:prstGeom prst="rect">
            <a:avLst/>
          </a:prstGeom>
        </p:spPr>
        <p:txBody>
          <a:bodyPr wrap="square">
            <a:spAutoFit/>
          </a:bodyPr>
          <a:lstStyle/>
          <a:p>
            <a:r>
              <a:rPr lang="en-US" dirty="0">
                <a:solidFill>
                  <a:prstClr val="black"/>
                </a:solidFill>
              </a:rPr>
              <a:t>It didn’t take long for all the European powers to claim land in Africa</a:t>
            </a:r>
          </a:p>
        </p:txBody>
      </p:sp>
    </p:spTree>
    <p:extLst>
      <p:ext uri="{BB962C8B-B14F-4D97-AF65-F5344CB8AC3E}">
        <p14:creationId xmlns:p14="http://schemas.microsoft.com/office/powerpoint/2010/main" val="74097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4"/>
                                        </p:tgtEl>
                                        <p:attrNameLst>
                                          <p:attrName>style.visibility</p:attrName>
                                        </p:attrNameLst>
                                      </p:cBhvr>
                                      <p:to>
                                        <p:strVal val="visible"/>
                                      </p:to>
                                    </p:set>
                                    <p:set>
                                      <p:cBhvr>
                                        <p:cTn id="15" dur="455" fill="hold">
                                          <p:stCondLst>
                                            <p:cond delay="0"/>
                                          </p:stCondLst>
                                        </p:cTn>
                                        <p:tgtEl>
                                          <p:spTgt spid="4"/>
                                        </p:tgtEl>
                                        <p:attrNameLst>
                                          <p:attrName>style.rotation</p:attrName>
                                        </p:attrNameLst>
                                      </p:cBhvr>
                                      <p:to>
                                        <p:strVal val="-45.0"/>
                                      </p:to>
                                    </p:set>
                                    <p:anim calcmode="lin" valueType="num">
                                      <p:cBhvr>
                                        <p:cTn id="16"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ppt_x</p:attrName>
                                        </p:attrNameLst>
                                      </p:cBhvr>
                                      <p:tavLst>
                                        <p:tav tm="0">
                                          <p:val>
                                            <p:strVal val="#ppt_x-.2"/>
                                          </p:val>
                                        </p:tav>
                                        <p:tav tm="100000">
                                          <p:val>
                                            <p:strVal val="#ppt_x"/>
                                          </p:val>
                                        </p:tav>
                                      </p:tavLst>
                                    </p:anim>
                                    <p:anim calcmode="lin" valueType="num">
                                      <p:cBhvr>
                                        <p:cTn id="2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9" presetClass="entr" presetSubtype="0" accel="10000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iterate type="lt">
                                    <p:tmPct val="5000"/>
                                  </p:iterate>
                                  <p:childTnLst>
                                    <p:set>
                                      <p:cBhvr>
                                        <p:cTn id="45" dur="1" fill="hold">
                                          <p:stCondLst>
                                            <p:cond delay="0"/>
                                          </p:stCondLst>
                                        </p:cTn>
                                        <p:tgtEl>
                                          <p:spTgt spid="6"/>
                                        </p:tgtEl>
                                        <p:attrNameLst>
                                          <p:attrName>style.visibility</p:attrName>
                                        </p:attrNameLst>
                                      </p:cBhvr>
                                      <p:to>
                                        <p:strVal val="visible"/>
                                      </p:to>
                                    </p:set>
                                    <p:anim calcmode="lin" valueType="num">
                                      <p:cBhvr>
                                        <p:cTn id="46" dur="1000" fill="hold"/>
                                        <p:tgtEl>
                                          <p:spTgt spid="6"/>
                                        </p:tgtEl>
                                        <p:attrNameLst>
                                          <p:attrName>ppt_w</p:attrName>
                                        </p:attrNameLst>
                                      </p:cBhvr>
                                      <p:tavLst>
                                        <p:tav tm="0">
                                          <p:val>
                                            <p:fltVal val="0"/>
                                          </p:val>
                                        </p:tav>
                                        <p:tav tm="100000">
                                          <p:val>
                                            <p:strVal val="#ppt_w"/>
                                          </p:val>
                                        </p:tav>
                                      </p:tavLst>
                                    </p:anim>
                                    <p:anim calcmode="lin" valueType="num">
                                      <p:cBhvr>
                                        <p:cTn id="47" dur="1000" fill="hold"/>
                                        <p:tgtEl>
                                          <p:spTgt spid="6"/>
                                        </p:tgtEl>
                                        <p:attrNameLst>
                                          <p:attrName>ppt_h</p:attrName>
                                        </p:attrNameLst>
                                      </p:cBhvr>
                                      <p:tavLst>
                                        <p:tav tm="0">
                                          <p:val>
                                            <p:fltVal val="0"/>
                                          </p:val>
                                        </p:tav>
                                        <p:tav tm="100000">
                                          <p:val>
                                            <p:strVal val="#ppt_h"/>
                                          </p:val>
                                        </p:tav>
                                      </p:tavLst>
                                    </p:anim>
                                    <p:anim calcmode="lin" valueType="num">
                                      <p:cBhvr>
                                        <p:cTn id="48" dur="1000" fill="hold"/>
                                        <p:tgtEl>
                                          <p:spTgt spid="6"/>
                                        </p:tgtEl>
                                        <p:attrNameLst>
                                          <p:attrName>style.rotation</p:attrName>
                                        </p:attrNameLst>
                                      </p:cBhvr>
                                      <p:tavLst>
                                        <p:tav tm="0">
                                          <p:val>
                                            <p:fltVal val="90"/>
                                          </p:val>
                                        </p:tav>
                                        <p:tav tm="100000">
                                          <p:val>
                                            <p:fltVal val="0"/>
                                          </p:val>
                                        </p:tav>
                                      </p:tavLst>
                                    </p:anim>
                                    <p:animEffect transition="in" filter="fade">
                                      <p:cBhvr>
                                        <p:cTn id="49" dur="10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9" presetClass="entr" presetSubtype="0"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1000" fill="hold"/>
                                        <p:tgtEl>
                                          <p:spTgt spid="9"/>
                                        </p:tgtEl>
                                        <p:attrNameLst>
                                          <p:attrName>ppt_x</p:attrName>
                                        </p:attrNameLst>
                                      </p:cBhvr>
                                      <p:tavLst>
                                        <p:tav tm="0">
                                          <p:val>
                                            <p:strVal val="#ppt_x-.2"/>
                                          </p:val>
                                        </p:tav>
                                        <p:tav tm="100000">
                                          <p:val>
                                            <p:strVal val="#ppt_x"/>
                                          </p:val>
                                        </p:tav>
                                      </p:tavLst>
                                    </p:anim>
                                    <p:anim calcmode="lin" valueType="num">
                                      <p:cBhvr>
                                        <p:cTn id="6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63" dur="1000"/>
                                        <p:tgtEl>
                                          <p:spTgt spid="9"/>
                                        </p:tgtEl>
                                      </p:cBhvr>
                                    </p:animEffect>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ocial_Darwinism.jpg"/>
          <p:cNvPicPr>
            <a:picLocks noChangeAspect="1"/>
          </p:cNvPicPr>
          <p:nvPr/>
        </p:nvPicPr>
        <p:blipFill>
          <a:blip r:embed="rId3"/>
          <a:stretch>
            <a:fillRect/>
          </a:stretch>
        </p:blipFill>
        <p:spPr>
          <a:xfrm>
            <a:off x="1524000" y="2743200"/>
            <a:ext cx="2945958" cy="4114800"/>
          </a:xfrm>
          <a:prstGeom prst="rect">
            <a:avLst/>
          </a:prstGeom>
        </p:spPr>
      </p:pic>
      <p:sp>
        <p:nvSpPr>
          <p:cNvPr id="2" name="Rectangle 1"/>
          <p:cNvSpPr/>
          <p:nvPr/>
        </p:nvSpPr>
        <p:spPr>
          <a:xfrm>
            <a:off x="1524000" y="0"/>
            <a:ext cx="5562600" cy="369332"/>
          </a:xfrm>
          <a:prstGeom prst="rect">
            <a:avLst/>
          </a:prstGeom>
        </p:spPr>
        <p:txBody>
          <a:bodyPr wrap="square">
            <a:spAutoFit/>
          </a:bodyPr>
          <a:lstStyle/>
          <a:p>
            <a:r>
              <a:rPr lang="en-US" dirty="0">
                <a:solidFill>
                  <a:srgbClr val="FF0000"/>
                </a:solidFill>
              </a:rPr>
              <a:t>The Forces Driving Imperialism</a:t>
            </a:r>
          </a:p>
        </p:txBody>
      </p:sp>
      <p:sp>
        <p:nvSpPr>
          <p:cNvPr id="3" name="Rectangle 2"/>
          <p:cNvSpPr/>
          <p:nvPr/>
        </p:nvSpPr>
        <p:spPr>
          <a:xfrm>
            <a:off x="1981200" y="304800"/>
            <a:ext cx="3048000" cy="369332"/>
          </a:xfrm>
          <a:prstGeom prst="rect">
            <a:avLst/>
          </a:prstGeom>
        </p:spPr>
        <p:txBody>
          <a:bodyPr wrap="square">
            <a:spAutoFit/>
          </a:bodyPr>
          <a:lstStyle/>
          <a:p>
            <a:r>
              <a:rPr lang="en-US" dirty="0">
                <a:solidFill>
                  <a:prstClr val="black"/>
                </a:solidFill>
              </a:rPr>
              <a:t>Belief in European Superiority</a:t>
            </a:r>
          </a:p>
        </p:txBody>
      </p:sp>
      <p:sp>
        <p:nvSpPr>
          <p:cNvPr id="4" name="Rectangle 3"/>
          <p:cNvSpPr/>
          <p:nvPr/>
        </p:nvSpPr>
        <p:spPr>
          <a:xfrm>
            <a:off x="2971800" y="609600"/>
            <a:ext cx="2971800" cy="369332"/>
          </a:xfrm>
          <a:prstGeom prst="rect">
            <a:avLst/>
          </a:prstGeom>
        </p:spPr>
        <p:txBody>
          <a:bodyPr wrap="square">
            <a:spAutoFit/>
          </a:bodyPr>
          <a:lstStyle/>
          <a:p>
            <a:r>
              <a:rPr lang="en-US" dirty="0">
                <a:solidFill>
                  <a:prstClr val="black"/>
                </a:solidFill>
              </a:rPr>
              <a:t>National pride played a part</a:t>
            </a:r>
          </a:p>
        </p:txBody>
      </p:sp>
      <p:sp>
        <p:nvSpPr>
          <p:cNvPr id="5" name="Rectangle 4"/>
          <p:cNvSpPr/>
          <p:nvPr/>
        </p:nvSpPr>
        <p:spPr>
          <a:xfrm>
            <a:off x="1524000" y="1066800"/>
            <a:ext cx="5562600" cy="369332"/>
          </a:xfrm>
          <a:prstGeom prst="rect">
            <a:avLst/>
          </a:prstGeom>
        </p:spPr>
        <p:txBody>
          <a:bodyPr wrap="square">
            <a:spAutoFit/>
          </a:bodyPr>
          <a:lstStyle/>
          <a:p>
            <a:r>
              <a:rPr lang="en-US" dirty="0">
                <a:solidFill>
                  <a:prstClr val="black"/>
                </a:solidFill>
              </a:rPr>
              <a:t>An Empire meant your country was powerful/great</a:t>
            </a:r>
          </a:p>
        </p:txBody>
      </p:sp>
      <p:sp>
        <p:nvSpPr>
          <p:cNvPr id="6" name="Rectangle 5"/>
          <p:cNvSpPr/>
          <p:nvPr/>
        </p:nvSpPr>
        <p:spPr>
          <a:xfrm>
            <a:off x="1524000" y="1905000"/>
            <a:ext cx="9144000" cy="369332"/>
          </a:xfrm>
          <a:prstGeom prst="rect">
            <a:avLst/>
          </a:prstGeom>
        </p:spPr>
        <p:txBody>
          <a:bodyPr wrap="square">
            <a:spAutoFit/>
          </a:bodyPr>
          <a:lstStyle/>
          <a:p>
            <a:r>
              <a:rPr lang="en-US" dirty="0">
                <a:solidFill>
                  <a:prstClr val="black"/>
                </a:solidFill>
              </a:rPr>
              <a:t>As competition increased, each country was determined to plant their flag in Africa</a:t>
            </a:r>
          </a:p>
        </p:txBody>
      </p:sp>
      <p:sp>
        <p:nvSpPr>
          <p:cNvPr id="7" name="Rectangle 6"/>
          <p:cNvSpPr/>
          <p:nvPr/>
        </p:nvSpPr>
        <p:spPr>
          <a:xfrm>
            <a:off x="4495800" y="2286001"/>
            <a:ext cx="6172200" cy="646331"/>
          </a:xfrm>
          <a:prstGeom prst="rect">
            <a:avLst/>
          </a:prstGeom>
        </p:spPr>
        <p:txBody>
          <a:bodyPr wrap="square">
            <a:spAutoFit/>
          </a:bodyPr>
          <a:lstStyle/>
          <a:p>
            <a:r>
              <a:rPr lang="en-US" dirty="0">
                <a:solidFill>
                  <a:prstClr val="black"/>
                </a:solidFill>
              </a:rPr>
              <a:t>Many Europeans subscribed to the beliefs of Social Darwinism and Racism</a:t>
            </a:r>
          </a:p>
        </p:txBody>
      </p:sp>
      <p:pic>
        <p:nvPicPr>
          <p:cNvPr id="9" name="Picture 8" descr="brit_empire.gif"/>
          <p:cNvPicPr>
            <a:picLocks noChangeAspect="1"/>
          </p:cNvPicPr>
          <p:nvPr/>
        </p:nvPicPr>
        <p:blipFill>
          <a:blip r:embed="rId4"/>
          <a:stretch>
            <a:fillRect/>
          </a:stretch>
        </p:blipFill>
        <p:spPr>
          <a:xfrm>
            <a:off x="6400800" y="0"/>
            <a:ext cx="4267200" cy="1828800"/>
          </a:xfrm>
          <a:prstGeom prst="rect">
            <a:avLst/>
          </a:prstGeom>
        </p:spPr>
      </p:pic>
      <p:sp>
        <p:nvSpPr>
          <p:cNvPr id="10" name="Rectangle 9"/>
          <p:cNvSpPr/>
          <p:nvPr/>
        </p:nvSpPr>
        <p:spPr>
          <a:xfrm>
            <a:off x="4419600" y="2895600"/>
            <a:ext cx="6248400" cy="40011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Racism </a:t>
            </a:r>
            <a:r>
              <a:rPr lang="en-US" sz="2000" b="1" dirty="0">
                <a:ln w="11430"/>
                <a:solidFill>
                  <a:prstClr val="black"/>
                </a:solidFill>
                <a:effectLst>
                  <a:outerShdw blurRad="50800" dist="39000" dir="5460000" algn="tl">
                    <a:srgbClr val="000000">
                      <a:alpha val="38000"/>
                    </a:srgbClr>
                  </a:outerShdw>
                </a:effectLst>
              </a:rPr>
              <a:t>–</a:t>
            </a:r>
            <a:r>
              <a:rPr lang="en-US" sz="2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 </a:t>
            </a:r>
            <a:r>
              <a:rPr lang="en-US" sz="2000" b="1" dirty="0">
                <a:ln w="11430"/>
                <a:solidFill>
                  <a:prstClr val="black"/>
                </a:solidFill>
                <a:effectLst>
                  <a:outerShdw blurRad="50800" dist="39000" dir="5460000" algn="tl">
                    <a:srgbClr val="000000">
                      <a:alpha val="38000"/>
                    </a:srgbClr>
                  </a:outerShdw>
                </a:effectLst>
              </a:rPr>
              <a:t>the belief that one race is superior to another</a:t>
            </a:r>
          </a:p>
        </p:txBody>
      </p:sp>
      <p:sp>
        <p:nvSpPr>
          <p:cNvPr id="11" name="Rectangle 10"/>
          <p:cNvSpPr/>
          <p:nvPr/>
        </p:nvSpPr>
        <p:spPr>
          <a:xfrm>
            <a:off x="4419600" y="3429000"/>
            <a:ext cx="62484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Social Darwinism </a:t>
            </a:r>
            <a:r>
              <a:rPr lang="en-US" sz="2000" b="1" dirty="0">
                <a:ln w="11430">
                  <a:solidFill>
                    <a:prstClr val="black"/>
                  </a:solidFill>
                </a:ln>
                <a:solidFill>
                  <a:prstClr val="black"/>
                </a:solidFill>
                <a:effectLst>
                  <a:outerShdw blurRad="50800" dist="39000" dir="5460000" algn="tl">
                    <a:srgbClr val="000000">
                      <a:alpha val="38000"/>
                    </a:srgbClr>
                  </a:outerShdw>
                </a:effectLst>
              </a:rPr>
              <a:t>– when you apply Darwin’s theory of Evolution to human society</a:t>
            </a:r>
          </a:p>
        </p:txBody>
      </p:sp>
      <p:sp>
        <p:nvSpPr>
          <p:cNvPr id="12" name="TextBox 11"/>
          <p:cNvSpPr txBox="1"/>
          <p:nvPr/>
        </p:nvSpPr>
        <p:spPr>
          <a:xfrm>
            <a:off x="5410200" y="4267201"/>
            <a:ext cx="5257800" cy="646331"/>
          </a:xfrm>
          <a:prstGeom prst="rect">
            <a:avLst/>
          </a:prstGeom>
          <a:noFill/>
        </p:spPr>
        <p:txBody>
          <a:bodyPr wrap="square" rtlCol="0">
            <a:spAutoFit/>
          </a:bodyPr>
          <a:lstStyle/>
          <a:p>
            <a:r>
              <a:rPr lang="en-US" dirty="0">
                <a:solidFill>
                  <a:prstClr val="black"/>
                </a:solidFill>
              </a:rPr>
              <a:t>Those who were fittest were the ones who were wealthy and prosperous </a:t>
            </a:r>
          </a:p>
        </p:txBody>
      </p:sp>
      <p:sp>
        <p:nvSpPr>
          <p:cNvPr id="13" name="TextBox 12"/>
          <p:cNvSpPr txBox="1"/>
          <p:nvPr/>
        </p:nvSpPr>
        <p:spPr>
          <a:xfrm>
            <a:off x="5410200" y="5257801"/>
            <a:ext cx="5257800" cy="646331"/>
          </a:xfrm>
          <a:prstGeom prst="rect">
            <a:avLst/>
          </a:prstGeom>
          <a:noFill/>
        </p:spPr>
        <p:txBody>
          <a:bodyPr wrap="square" rtlCol="0">
            <a:spAutoFit/>
          </a:bodyPr>
          <a:lstStyle/>
          <a:p>
            <a:r>
              <a:rPr lang="en-US" dirty="0">
                <a:solidFill>
                  <a:prstClr val="black"/>
                </a:solidFill>
              </a:rPr>
              <a:t>Non-Europeans were considered to be on a lower level of physical and cultural development</a:t>
            </a:r>
          </a:p>
        </p:txBody>
      </p:sp>
      <p:sp>
        <p:nvSpPr>
          <p:cNvPr id="14" name="TextBox 13"/>
          <p:cNvSpPr txBox="1"/>
          <p:nvPr/>
        </p:nvSpPr>
        <p:spPr>
          <a:xfrm>
            <a:off x="6324600" y="6019801"/>
            <a:ext cx="4343400" cy="646331"/>
          </a:xfrm>
          <a:prstGeom prst="rect">
            <a:avLst/>
          </a:prstGeom>
          <a:noFill/>
        </p:spPr>
        <p:txBody>
          <a:bodyPr wrap="square" rtlCol="0">
            <a:spAutoFit/>
          </a:bodyPr>
          <a:lstStyle/>
          <a:p>
            <a:r>
              <a:rPr lang="en-US" dirty="0">
                <a:solidFill>
                  <a:prstClr val="black"/>
                </a:solidFill>
              </a:rPr>
              <a:t>Because they hadn’t made the same </a:t>
            </a:r>
            <a:r>
              <a:rPr lang="en-US" dirty="0" err="1">
                <a:solidFill>
                  <a:prstClr val="black"/>
                </a:solidFill>
              </a:rPr>
              <a:t>sci</a:t>
            </a:r>
            <a:r>
              <a:rPr lang="en-US" dirty="0">
                <a:solidFill>
                  <a:prstClr val="black"/>
                </a:solidFill>
              </a:rPr>
              <a:t> and tech gains</a:t>
            </a:r>
          </a:p>
        </p:txBody>
      </p:sp>
    </p:spTree>
    <p:extLst>
      <p:ext uri="{BB962C8B-B14F-4D97-AF65-F5344CB8AC3E}">
        <p14:creationId xmlns:p14="http://schemas.microsoft.com/office/powerpoint/2010/main" val="36106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1000"/>
                                        <p:tgtEl>
                                          <p:spTgt spid="8"/>
                                        </p:tgtEl>
                                      </p:cBhvr>
                                    </p:animEffec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00"/>
                                        <p:tgtEl>
                                          <p:spTgt spid="12"/>
                                        </p:tgtEl>
                                      </p:cBhvr>
                                    </p:animEffect>
                                    <p:anim calcmode="lin" valueType="num">
                                      <p:cBhvr>
                                        <p:cTn id="78" dur="1000" fill="hold"/>
                                        <p:tgtEl>
                                          <p:spTgt spid="12"/>
                                        </p:tgtEl>
                                        <p:attrNameLst>
                                          <p:attrName>ppt_x</p:attrName>
                                        </p:attrNameLst>
                                      </p:cBhvr>
                                      <p:tavLst>
                                        <p:tav tm="0">
                                          <p:val>
                                            <p:strVal val="#ppt_x"/>
                                          </p:val>
                                        </p:tav>
                                        <p:tav tm="100000">
                                          <p:val>
                                            <p:strVal val="#ppt_x"/>
                                          </p:val>
                                        </p:tav>
                                      </p:tavLst>
                                    </p:anim>
                                    <p:anim calcmode="lin" valueType="num">
                                      <p:cBhvr>
                                        <p:cTn id="7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1000"/>
                                        <p:tgtEl>
                                          <p:spTgt spid="14"/>
                                        </p:tgtEl>
                                      </p:cBhvr>
                                    </p:animEffect>
                                    <p:anim calcmode="lin" valueType="num">
                                      <p:cBhvr>
                                        <p:cTn id="92" dur="1000" fill="hold"/>
                                        <p:tgtEl>
                                          <p:spTgt spid="14"/>
                                        </p:tgtEl>
                                        <p:attrNameLst>
                                          <p:attrName>ppt_x</p:attrName>
                                        </p:attrNameLst>
                                      </p:cBhvr>
                                      <p:tavLst>
                                        <p:tav tm="0">
                                          <p:val>
                                            <p:strVal val="#ppt_x"/>
                                          </p:val>
                                        </p:tav>
                                        <p:tav tm="100000">
                                          <p:val>
                                            <p:strVal val="#ppt_x"/>
                                          </p:val>
                                        </p:tav>
                                      </p:tavLst>
                                    </p:anim>
                                    <p:anim calcmode="lin" valueType="num">
                                      <p:cBhvr>
                                        <p:cTn id="9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11000" r="-2000" b="-15000"/>
          </a:stretch>
        </a:blipFill>
        <a:effectLst/>
      </p:bgPr>
    </p:bg>
    <p:spTree>
      <p:nvGrpSpPr>
        <p:cNvPr id="1" name=""/>
        <p:cNvGrpSpPr/>
        <p:nvPr/>
      </p:nvGrpSpPr>
      <p:grpSpPr>
        <a:xfrm>
          <a:off x="0" y="0"/>
          <a:ext cx="0" cy="0"/>
          <a:chOff x="0" y="0"/>
          <a:chExt cx="0" cy="0"/>
        </a:xfrm>
      </p:grpSpPr>
      <p:sp>
        <p:nvSpPr>
          <p:cNvPr id="2" name="Rectangle 1"/>
          <p:cNvSpPr/>
          <p:nvPr/>
        </p:nvSpPr>
        <p:spPr>
          <a:xfrm>
            <a:off x="1981201" y="3657600"/>
            <a:ext cx="7715895"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prstClr val="black"/>
                  </a:solidFill>
                </a:ln>
                <a:solidFill>
                  <a:srgbClr val="F8F8F8"/>
                </a:solidFill>
                <a:effectLst>
                  <a:outerShdw blurRad="25400" algn="tl" rotWithShape="0">
                    <a:srgbClr val="000000">
                      <a:alpha val="43000"/>
                    </a:srgbClr>
                  </a:outerShdw>
                </a:effectLst>
              </a:rPr>
              <a:t>The White Man’s Burden</a:t>
            </a:r>
          </a:p>
        </p:txBody>
      </p:sp>
    </p:spTree>
    <p:extLst>
      <p:ext uri="{BB962C8B-B14F-4D97-AF65-F5344CB8AC3E}">
        <p14:creationId xmlns:p14="http://schemas.microsoft.com/office/powerpoint/2010/main" val="9325171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0"/>
            <a:ext cx="5257800" cy="369332"/>
          </a:xfrm>
          <a:prstGeom prst="rect">
            <a:avLst/>
          </a:prstGeom>
          <a:noFill/>
        </p:spPr>
        <p:txBody>
          <a:bodyPr wrap="square" rtlCol="0">
            <a:spAutoFit/>
          </a:bodyPr>
          <a:lstStyle/>
          <a:p>
            <a:r>
              <a:rPr lang="en-US" dirty="0">
                <a:solidFill>
                  <a:prstClr val="black"/>
                </a:solidFill>
              </a:rPr>
              <a:t>This was written as a poem by Rudyard Kipling</a:t>
            </a:r>
          </a:p>
        </p:txBody>
      </p:sp>
      <p:pic>
        <p:nvPicPr>
          <p:cNvPr id="3" name="Picture 2" descr="Rudyard-Kipling.jpg"/>
          <p:cNvPicPr>
            <a:picLocks noChangeAspect="1"/>
          </p:cNvPicPr>
          <p:nvPr/>
        </p:nvPicPr>
        <p:blipFill>
          <a:blip r:embed="rId3"/>
          <a:srcRect t="1449"/>
          <a:stretch>
            <a:fillRect/>
          </a:stretch>
        </p:blipFill>
        <p:spPr>
          <a:xfrm>
            <a:off x="7030638" y="0"/>
            <a:ext cx="3637363" cy="5181600"/>
          </a:xfrm>
          <a:prstGeom prst="rect">
            <a:avLst/>
          </a:prstGeom>
        </p:spPr>
      </p:pic>
      <p:sp>
        <p:nvSpPr>
          <p:cNvPr id="4" name="TextBox 3"/>
          <p:cNvSpPr txBox="1"/>
          <p:nvPr/>
        </p:nvSpPr>
        <p:spPr>
          <a:xfrm>
            <a:off x="1524000" y="1447801"/>
            <a:ext cx="5257800" cy="646331"/>
          </a:xfrm>
          <a:prstGeom prst="rect">
            <a:avLst/>
          </a:prstGeom>
          <a:noFill/>
        </p:spPr>
        <p:txBody>
          <a:bodyPr wrap="square" rtlCol="0">
            <a:spAutoFit/>
          </a:bodyPr>
          <a:lstStyle/>
          <a:p>
            <a:r>
              <a:rPr lang="en-US" dirty="0">
                <a:solidFill>
                  <a:prstClr val="black"/>
                </a:solidFill>
              </a:rPr>
              <a:t>But really, it laid out what Europeans believed about their colonies.</a:t>
            </a:r>
          </a:p>
        </p:txBody>
      </p:sp>
      <p:sp>
        <p:nvSpPr>
          <p:cNvPr id="5" name="TextBox 4"/>
          <p:cNvSpPr txBox="1"/>
          <p:nvPr/>
        </p:nvSpPr>
        <p:spPr>
          <a:xfrm>
            <a:off x="1524000" y="3124201"/>
            <a:ext cx="5257800" cy="646331"/>
          </a:xfrm>
          <a:prstGeom prst="rect">
            <a:avLst/>
          </a:prstGeom>
          <a:noFill/>
        </p:spPr>
        <p:txBody>
          <a:bodyPr wrap="square" rtlCol="0">
            <a:spAutoFit/>
          </a:bodyPr>
          <a:lstStyle/>
          <a:p>
            <a:r>
              <a:rPr lang="en-US" dirty="0">
                <a:solidFill>
                  <a:prstClr val="black"/>
                </a:solidFill>
              </a:rPr>
              <a:t>Europeans felt that it was their right and duty to bring their progress to the more “backwards” countries</a:t>
            </a:r>
          </a:p>
        </p:txBody>
      </p:sp>
      <p:sp>
        <p:nvSpPr>
          <p:cNvPr id="6" name="TextBox 5"/>
          <p:cNvSpPr txBox="1"/>
          <p:nvPr/>
        </p:nvSpPr>
        <p:spPr>
          <a:xfrm>
            <a:off x="3200400" y="4038601"/>
            <a:ext cx="3733800" cy="646331"/>
          </a:xfrm>
          <a:prstGeom prst="rect">
            <a:avLst/>
          </a:prstGeom>
          <a:noFill/>
        </p:spPr>
        <p:txBody>
          <a:bodyPr wrap="square" rtlCol="0">
            <a:spAutoFit/>
          </a:bodyPr>
          <a:lstStyle/>
          <a:p>
            <a:r>
              <a:rPr lang="en-US" dirty="0">
                <a:solidFill>
                  <a:prstClr val="black"/>
                </a:solidFill>
              </a:rPr>
              <a:t>Missionaries also pushed for expansion for religious conversion</a:t>
            </a:r>
          </a:p>
        </p:txBody>
      </p:sp>
      <p:sp>
        <p:nvSpPr>
          <p:cNvPr id="7" name="TextBox 6"/>
          <p:cNvSpPr txBox="1"/>
          <p:nvPr/>
        </p:nvSpPr>
        <p:spPr>
          <a:xfrm>
            <a:off x="1524000" y="5486400"/>
            <a:ext cx="9144000" cy="369332"/>
          </a:xfrm>
          <a:prstGeom prst="rect">
            <a:avLst/>
          </a:prstGeom>
          <a:noFill/>
        </p:spPr>
        <p:txBody>
          <a:bodyPr wrap="square" rtlCol="0">
            <a:spAutoFit/>
          </a:bodyPr>
          <a:lstStyle/>
          <a:p>
            <a:r>
              <a:rPr lang="en-US" dirty="0">
                <a:solidFill>
                  <a:prstClr val="black"/>
                </a:solidFill>
              </a:rPr>
              <a:t>They also wanted to “civilize” and “westernize” the people they were colonizing</a:t>
            </a:r>
          </a:p>
        </p:txBody>
      </p:sp>
    </p:spTree>
    <p:extLst>
      <p:ext uri="{BB962C8B-B14F-4D97-AF65-F5344CB8AC3E}">
        <p14:creationId xmlns:p14="http://schemas.microsoft.com/office/powerpoint/2010/main" val="45195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ppt_x</p:attrName>
                                        </p:attrNameLst>
                                      </p:cBhvr>
                                      <p:tavLst>
                                        <p:tav tm="0">
                                          <p:val>
                                            <p:strVal val="#ppt_x-.2"/>
                                          </p:val>
                                        </p:tav>
                                        <p:tav tm="100000">
                                          <p:val>
                                            <p:strVal val="#ppt_x"/>
                                          </p:val>
                                        </p:tav>
                                      </p:tavLst>
                                    </p:anim>
                                    <p:anim calcmode="lin" valueType="num">
                                      <p:cBhvr>
                                        <p:cTn id="4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quinine.gif"/>
          <p:cNvPicPr>
            <a:picLocks noChangeAspect="1"/>
          </p:cNvPicPr>
          <p:nvPr/>
        </p:nvPicPr>
        <p:blipFill>
          <a:blip r:embed="rId3"/>
          <a:stretch>
            <a:fillRect/>
          </a:stretch>
        </p:blipFill>
        <p:spPr>
          <a:xfrm>
            <a:off x="6629401" y="4343484"/>
            <a:ext cx="2205037" cy="2514516"/>
          </a:xfrm>
          <a:prstGeom prst="rect">
            <a:avLst/>
          </a:prstGeom>
        </p:spPr>
      </p:pic>
      <p:pic>
        <p:nvPicPr>
          <p:cNvPr id="5" name="Picture 4" descr="maxim gun.jpg"/>
          <p:cNvPicPr>
            <a:picLocks noChangeAspect="1"/>
          </p:cNvPicPr>
          <p:nvPr/>
        </p:nvPicPr>
        <p:blipFill>
          <a:blip r:embed="rId4"/>
          <a:stretch>
            <a:fillRect/>
          </a:stretch>
        </p:blipFill>
        <p:spPr>
          <a:xfrm>
            <a:off x="6705600" y="1371601"/>
            <a:ext cx="3962400" cy="2895600"/>
          </a:xfrm>
          <a:prstGeom prst="rect">
            <a:avLst/>
          </a:prstGeom>
        </p:spPr>
      </p:pic>
      <p:sp>
        <p:nvSpPr>
          <p:cNvPr id="2" name="Rectangle 1"/>
          <p:cNvSpPr/>
          <p:nvPr/>
        </p:nvSpPr>
        <p:spPr>
          <a:xfrm>
            <a:off x="1524000" y="1"/>
            <a:ext cx="9144000" cy="584775"/>
          </a:xfrm>
          <a:prstGeom prst="rect">
            <a:avLst/>
          </a:prstGeom>
          <a:noFill/>
        </p:spPr>
        <p:txBody>
          <a:bodyPr wrap="square" lIns="91440" tIns="45720" rIns="91440" bIns="45720">
            <a:spAutoFit/>
          </a:bodyPr>
          <a:lstStyle/>
          <a:p>
            <a:r>
              <a:rPr lang="en-US" sz="3200" b="1" spc="300" dirty="0">
                <a:ln w="11430" cmpd="sng">
                  <a:solidFill>
                    <a:srgbClr val="4F81BD">
                      <a:tint val="10000"/>
                    </a:srgbClr>
                  </a:solidFill>
                  <a:prstDash val="solid"/>
                  <a:miter lim="800000"/>
                </a:ln>
                <a:gradFill>
                  <a:gsLst>
                    <a:gs pos="10000">
                      <a:srgbClr val="4F81BD">
                        <a:tint val="83000"/>
                        <a:shade val="100000"/>
                        <a:satMod val="200000"/>
                      </a:srgbClr>
                    </a:gs>
                    <a:gs pos="75000">
                      <a:srgbClr val="4F81BD">
                        <a:tint val="100000"/>
                        <a:shade val="50000"/>
                        <a:satMod val="150000"/>
                      </a:srgbClr>
                    </a:gs>
                  </a:gsLst>
                  <a:lin ang="5400000"/>
                </a:gradFill>
                <a:effectLst>
                  <a:glow rad="45500">
                    <a:srgbClr val="4F81BD">
                      <a:satMod val="220000"/>
                      <a:alpha val="35000"/>
                    </a:srgbClr>
                  </a:glow>
                </a:effectLst>
              </a:rPr>
              <a:t>Factors promoting imperialism in Africa</a:t>
            </a:r>
          </a:p>
        </p:txBody>
      </p:sp>
      <p:sp>
        <p:nvSpPr>
          <p:cNvPr id="3" name="TextBox 2"/>
          <p:cNvSpPr txBox="1"/>
          <p:nvPr/>
        </p:nvSpPr>
        <p:spPr>
          <a:xfrm>
            <a:off x="2057400" y="685800"/>
            <a:ext cx="5715000" cy="369332"/>
          </a:xfrm>
          <a:prstGeom prst="rect">
            <a:avLst/>
          </a:prstGeom>
          <a:noFill/>
        </p:spPr>
        <p:txBody>
          <a:bodyPr wrap="square" rtlCol="0">
            <a:spAutoFit/>
          </a:bodyPr>
          <a:lstStyle/>
          <a:p>
            <a:r>
              <a:rPr lang="en-US" dirty="0">
                <a:solidFill>
                  <a:prstClr val="black"/>
                </a:solidFill>
              </a:rPr>
              <a:t>One major advantage that Europeans had was technology</a:t>
            </a:r>
          </a:p>
        </p:txBody>
      </p:sp>
      <p:sp>
        <p:nvSpPr>
          <p:cNvPr id="4" name="TextBox 3"/>
          <p:cNvSpPr txBox="1"/>
          <p:nvPr/>
        </p:nvSpPr>
        <p:spPr>
          <a:xfrm>
            <a:off x="2133600" y="1371600"/>
            <a:ext cx="6934200" cy="369332"/>
          </a:xfrm>
          <a:prstGeom prst="rect">
            <a:avLst/>
          </a:prstGeom>
          <a:noFill/>
        </p:spPr>
        <p:txBody>
          <a:bodyPr wrap="square" rtlCol="0">
            <a:spAutoFit/>
          </a:bodyPr>
          <a:lstStyle/>
          <a:p>
            <a:r>
              <a:rPr lang="en-US" dirty="0">
                <a:solidFill>
                  <a:prstClr val="black"/>
                </a:solidFill>
              </a:rPr>
              <a:t>The Maxim Gun, invented in 1884, was the first automatic machine gun</a:t>
            </a:r>
          </a:p>
        </p:txBody>
      </p:sp>
      <p:sp>
        <p:nvSpPr>
          <p:cNvPr id="6" name="TextBox 5"/>
          <p:cNvSpPr txBox="1"/>
          <p:nvPr/>
        </p:nvSpPr>
        <p:spPr>
          <a:xfrm>
            <a:off x="1524000" y="2286001"/>
            <a:ext cx="5257800" cy="646331"/>
          </a:xfrm>
          <a:prstGeom prst="rect">
            <a:avLst/>
          </a:prstGeom>
          <a:noFill/>
        </p:spPr>
        <p:txBody>
          <a:bodyPr wrap="square" rtlCol="0">
            <a:spAutoFit/>
          </a:bodyPr>
          <a:lstStyle/>
          <a:p>
            <a:r>
              <a:rPr lang="en-US" dirty="0">
                <a:solidFill>
                  <a:prstClr val="black"/>
                </a:solidFill>
              </a:rPr>
              <a:t>Africans had to use outdated weapons like guns that had been traded during the slave trade years earlier</a:t>
            </a:r>
          </a:p>
        </p:txBody>
      </p:sp>
      <p:pic>
        <p:nvPicPr>
          <p:cNvPr id="7" name="Picture 6" descr="1.jpg"/>
          <p:cNvPicPr>
            <a:picLocks noChangeAspect="1"/>
          </p:cNvPicPr>
          <p:nvPr/>
        </p:nvPicPr>
        <p:blipFill>
          <a:blip r:embed="rId5"/>
          <a:stretch>
            <a:fillRect/>
          </a:stretch>
        </p:blipFill>
        <p:spPr>
          <a:xfrm>
            <a:off x="2133600" y="2895600"/>
            <a:ext cx="2057400" cy="1028700"/>
          </a:xfrm>
          <a:prstGeom prst="rect">
            <a:avLst/>
          </a:prstGeom>
        </p:spPr>
      </p:pic>
      <p:sp>
        <p:nvSpPr>
          <p:cNvPr id="8" name="TextBox 7"/>
          <p:cNvSpPr txBox="1"/>
          <p:nvPr/>
        </p:nvSpPr>
        <p:spPr>
          <a:xfrm>
            <a:off x="2819400" y="4419600"/>
            <a:ext cx="5257800" cy="369332"/>
          </a:xfrm>
          <a:prstGeom prst="rect">
            <a:avLst/>
          </a:prstGeom>
          <a:noFill/>
        </p:spPr>
        <p:txBody>
          <a:bodyPr wrap="square" rtlCol="0">
            <a:spAutoFit/>
          </a:bodyPr>
          <a:lstStyle/>
          <a:p>
            <a:r>
              <a:rPr lang="en-US" dirty="0">
                <a:solidFill>
                  <a:prstClr val="black"/>
                </a:solidFill>
              </a:rPr>
              <a:t>Europeans could also control their colonies</a:t>
            </a:r>
          </a:p>
        </p:txBody>
      </p:sp>
      <p:sp>
        <p:nvSpPr>
          <p:cNvPr id="9" name="TextBox 8"/>
          <p:cNvSpPr txBox="1"/>
          <p:nvPr/>
        </p:nvSpPr>
        <p:spPr>
          <a:xfrm>
            <a:off x="1524000" y="4800601"/>
            <a:ext cx="4800600" cy="646331"/>
          </a:xfrm>
          <a:prstGeom prst="rect">
            <a:avLst/>
          </a:prstGeom>
          <a:noFill/>
        </p:spPr>
        <p:txBody>
          <a:bodyPr wrap="square" rtlCol="0">
            <a:spAutoFit/>
          </a:bodyPr>
          <a:lstStyle/>
          <a:p>
            <a:r>
              <a:rPr lang="en-US" dirty="0">
                <a:solidFill>
                  <a:prstClr val="black"/>
                </a:solidFill>
              </a:rPr>
              <a:t>Steam engines allowed travel into the interior by rail and by river</a:t>
            </a:r>
          </a:p>
        </p:txBody>
      </p:sp>
      <p:sp>
        <p:nvSpPr>
          <p:cNvPr id="10" name="TextBox 9"/>
          <p:cNvSpPr txBox="1"/>
          <p:nvPr/>
        </p:nvSpPr>
        <p:spPr>
          <a:xfrm>
            <a:off x="1524000" y="5715000"/>
            <a:ext cx="5257800" cy="923330"/>
          </a:xfrm>
          <a:prstGeom prst="rect">
            <a:avLst/>
          </a:prstGeom>
          <a:noFill/>
        </p:spPr>
        <p:txBody>
          <a:bodyPr wrap="square" rtlCol="0">
            <a:spAutoFit/>
          </a:bodyPr>
          <a:lstStyle/>
          <a:p>
            <a:r>
              <a:rPr lang="en-US" dirty="0">
                <a:solidFill>
                  <a:prstClr val="black"/>
                </a:solidFill>
              </a:rPr>
              <a:t>Quinine, developed in 1829, took care of the malaria problem and allowed Europeans to travel away from the coast</a:t>
            </a:r>
          </a:p>
        </p:txBody>
      </p:sp>
      <p:pic>
        <p:nvPicPr>
          <p:cNvPr id="13" name="Picture 12" descr="malaria%20red.jpg"/>
          <p:cNvPicPr>
            <a:picLocks noChangeAspect="1"/>
          </p:cNvPicPr>
          <p:nvPr/>
        </p:nvPicPr>
        <p:blipFill>
          <a:blip r:embed="rId6"/>
          <a:stretch>
            <a:fillRect/>
          </a:stretch>
        </p:blipFill>
        <p:spPr>
          <a:xfrm>
            <a:off x="8872728" y="4191000"/>
            <a:ext cx="1795272" cy="1822704"/>
          </a:xfrm>
          <a:prstGeom prst="rect">
            <a:avLst/>
          </a:prstGeom>
        </p:spPr>
      </p:pic>
    </p:spTree>
    <p:extLst>
      <p:ext uri="{BB962C8B-B14F-4D97-AF65-F5344CB8AC3E}">
        <p14:creationId xmlns:p14="http://schemas.microsoft.com/office/powerpoint/2010/main" val="141748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Effect transition="in" filter="fade">
                                      <p:cBhvr>
                                        <p:cTn id="35" dur="2000"/>
                                        <p:tgtEl>
                                          <p:spTgt spid="6"/>
                                        </p:tgtEl>
                                      </p:cBhvr>
                                    </p:animEffect>
                                    <p:anim calcmode="lin" valueType="num">
                                      <p:cBhvr>
                                        <p:cTn id="36" dur="2000" fill="hold"/>
                                        <p:tgtEl>
                                          <p:spTgt spid="6"/>
                                        </p:tgtEl>
                                        <p:attrNameLst>
                                          <p:attrName>ppt_w</p:attrName>
                                        </p:attrNameLst>
                                      </p:cBhvr>
                                      <p:tavLst>
                                        <p:tav tm="0" fmla="#ppt_w*sin(2.5*pi*$)">
                                          <p:val>
                                            <p:fltVal val="0"/>
                                          </p:val>
                                        </p:tav>
                                        <p:tav tm="100000">
                                          <p:val>
                                            <p:fltVal val="1"/>
                                          </p:val>
                                        </p:tav>
                                      </p:tavLst>
                                    </p:anim>
                                    <p:anim calcmode="lin" valueType="num">
                                      <p:cBhvr>
                                        <p:cTn id="37"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grpId="0" nodeType="clickEffect">
                                  <p:stCondLst>
                                    <p:cond delay="0"/>
                                  </p:stCondLst>
                                  <p:iterate type="lt">
                                    <p:tmPct val="10000"/>
                                  </p:iterate>
                                  <p:childTnLst>
                                    <p:set>
                                      <p:cBhvr>
                                        <p:cTn id="48" dur="1" fill="hold">
                                          <p:stCondLst>
                                            <p:cond delay="0"/>
                                          </p:stCondLst>
                                        </p:cTn>
                                        <p:tgtEl>
                                          <p:spTgt spid="8"/>
                                        </p:tgtEl>
                                        <p:attrNameLst>
                                          <p:attrName>style.visibility</p:attrName>
                                        </p:attrNameLst>
                                      </p:cBhvr>
                                      <p:to>
                                        <p:strVal val="visible"/>
                                      </p:to>
                                    </p:set>
                                    <p:animEffect transition="in" filter="fade">
                                      <p:cBhvr>
                                        <p:cTn id="49" dur="2000"/>
                                        <p:tgtEl>
                                          <p:spTgt spid="8"/>
                                        </p:tgtEl>
                                      </p:cBhvr>
                                    </p:animEffect>
                                    <p:anim calcmode="lin" valueType="num">
                                      <p:cBhvr>
                                        <p:cTn id="50" dur="2000" fill="hold"/>
                                        <p:tgtEl>
                                          <p:spTgt spid="8"/>
                                        </p:tgtEl>
                                        <p:attrNameLst>
                                          <p:attrName>ppt_w</p:attrName>
                                        </p:attrNameLst>
                                      </p:cBhvr>
                                      <p:tavLst>
                                        <p:tav tm="0" fmla="#ppt_w*sin(2.5*pi*$)">
                                          <p:val>
                                            <p:fltVal val="0"/>
                                          </p:val>
                                        </p:tav>
                                        <p:tav tm="100000">
                                          <p:val>
                                            <p:fltVal val="1"/>
                                          </p:val>
                                        </p:tav>
                                      </p:tavLst>
                                    </p:anim>
                                    <p:anim calcmode="lin" valueType="num">
                                      <p:cBhvr>
                                        <p:cTn id="51"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grpId="0" nodeType="clickEffect">
                                  <p:stCondLst>
                                    <p:cond delay="0"/>
                                  </p:stCondLst>
                                  <p:iterate type="lt">
                                    <p:tmPct val="10000"/>
                                  </p:iterate>
                                  <p:childTnLst>
                                    <p:set>
                                      <p:cBhvr>
                                        <p:cTn id="55" dur="1" fill="hold">
                                          <p:stCondLst>
                                            <p:cond delay="0"/>
                                          </p:stCondLst>
                                        </p:cTn>
                                        <p:tgtEl>
                                          <p:spTgt spid="9"/>
                                        </p:tgtEl>
                                        <p:attrNameLst>
                                          <p:attrName>style.visibility</p:attrName>
                                        </p:attrNameLst>
                                      </p:cBhvr>
                                      <p:to>
                                        <p:strVal val="visible"/>
                                      </p:to>
                                    </p:set>
                                    <p:animEffect transition="in" filter="fade">
                                      <p:cBhvr>
                                        <p:cTn id="56" dur="2000"/>
                                        <p:tgtEl>
                                          <p:spTgt spid="9"/>
                                        </p:tgtEl>
                                      </p:cBhvr>
                                    </p:animEffect>
                                    <p:anim calcmode="lin" valueType="num">
                                      <p:cBhvr>
                                        <p:cTn id="57" dur="2000" fill="hold"/>
                                        <p:tgtEl>
                                          <p:spTgt spid="9"/>
                                        </p:tgtEl>
                                        <p:attrNameLst>
                                          <p:attrName>ppt_w</p:attrName>
                                        </p:attrNameLst>
                                      </p:cBhvr>
                                      <p:tavLst>
                                        <p:tav tm="0" fmla="#ppt_w*sin(2.5*pi*$)">
                                          <p:val>
                                            <p:fltVal val="0"/>
                                          </p:val>
                                        </p:tav>
                                        <p:tav tm="100000">
                                          <p:val>
                                            <p:fltVal val="1"/>
                                          </p:val>
                                        </p:tav>
                                      </p:tavLst>
                                    </p:anim>
                                    <p:anim calcmode="lin" valueType="num">
                                      <p:cBhvr>
                                        <p:cTn id="58"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45" presetClass="entr" presetSubtype="0" fill="hold" grpId="0" nodeType="clickEffect">
                                  <p:stCondLst>
                                    <p:cond delay="0"/>
                                  </p:stCondLst>
                                  <p:iterate type="lt">
                                    <p:tmPct val="10000"/>
                                  </p:iterate>
                                  <p:childTnLst>
                                    <p:set>
                                      <p:cBhvr>
                                        <p:cTn id="62" dur="1" fill="hold">
                                          <p:stCondLst>
                                            <p:cond delay="0"/>
                                          </p:stCondLst>
                                        </p:cTn>
                                        <p:tgtEl>
                                          <p:spTgt spid="10"/>
                                        </p:tgtEl>
                                        <p:attrNameLst>
                                          <p:attrName>style.visibility</p:attrName>
                                        </p:attrNameLst>
                                      </p:cBhvr>
                                      <p:to>
                                        <p:strVal val="visible"/>
                                      </p:to>
                                    </p:set>
                                    <p:animEffect transition="in" filter="fade">
                                      <p:cBhvr>
                                        <p:cTn id="63" dur="2000"/>
                                        <p:tgtEl>
                                          <p:spTgt spid="10"/>
                                        </p:tgtEl>
                                      </p:cBhvr>
                                    </p:animEffect>
                                    <p:anim calcmode="lin" valueType="num">
                                      <p:cBhvr>
                                        <p:cTn id="64" dur="2000" fill="hold"/>
                                        <p:tgtEl>
                                          <p:spTgt spid="10"/>
                                        </p:tgtEl>
                                        <p:attrNameLst>
                                          <p:attrName>ppt_w</p:attrName>
                                        </p:attrNameLst>
                                      </p:cBhvr>
                                      <p:tavLst>
                                        <p:tav tm="0" fmla="#ppt_w*sin(2.5*pi*$)">
                                          <p:val>
                                            <p:fltVal val="0"/>
                                          </p:val>
                                        </p:tav>
                                        <p:tav tm="100000">
                                          <p:val>
                                            <p:fltVal val="1"/>
                                          </p:val>
                                        </p:tav>
                                      </p:tavLst>
                                    </p:anim>
                                    <p:anim calcmode="lin" valueType="num">
                                      <p:cBhvr>
                                        <p:cTn id="65"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nodeType="click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52601" y="381000"/>
            <a:ext cx="7276479" cy="369332"/>
          </a:xfrm>
          <a:prstGeom prst="rect">
            <a:avLst/>
          </a:prstGeom>
          <a:noFill/>
        </p:spPr>
        <p:txBody>
          <a:bodyPr wrap="none" rtlCol="0">
            <a:spAutoFit/>
          </a:bodyPr>
          <a:lstStyle/>
          <a:p>
            <a:r>
              <a:rPr lang="en-US" dirty="0">
                <a:solidFill>
                  <a:prstClr val="black"/>
                </a:solidFill>
              </a:rPr>
              <a:t>In Africa itself there were factors that made the continent easier to colonize</a:t>
            </a:r>
          </a:p>
        </p:txBody>
      </p:sp>
      <p:sp>
        <p:nvSpPr>
          <p:cNvPr id="4" name="TextBox 3"/>
          <p:cNvSpPr txBox="1"/>
          <p:nvPr/>
        </p:nvSpPr>
        <p:spPr>
          <a:xfrm>
            <a:off x="2438400" y="838200"/>
            <a:ext cx="7749366" cy="369332"/>
          </a:xfrm>
          <a:prstGeom prst="rect">
            <a:avLst/>
          </a:prstGeom>
          <a:noFill/>
        </p:spPr>
        <p:txBody>
          <a:bodyPr wrap="none" rtlCol="0">
            <a:spAutoFit/>
          </a:bodyPr>
          <a:lstStyle/>
          <a:p>
            <a:r>
              <a:rPr lang="en-US" dirty="0">
                <a:solidFill>
                  <a:prstClr val="black"/>
                </a:solidFill>
              </a:rPr>
              <a:t>There were hundreds (or perhaps thousands) of different languages and cultures</a:t>
            </a:r>
          </a:p>
        </p:txBody>
      </p:sp>
      <p:sp>
        <p:nvSpPr>
          <p:cNvPr id="5" name="TextBox 4"/>
          <p:cNvSpPr txBox="1"/>
          <p:nvPr/>
        </p:nvSpPr>
        <p:spPr>
          <a:xfrm>
            <a:off x="2514601" y="1524001"/>
            <a:ext cx="8153400" cy="646331"/>
          </a:xfrm>
          <a:prstGeom prst="rect">
            <a:avLst/>
          </a:prstGeom>
          <a:noFill/>
        </p:spPr>
        <p:txBody>
          <a:bodyPr wrap="square" rtlCol="0">
            <a:spAutoFit/>
          </a:bodyPr>
          <a:lstStyle/>
          <a:p>
            <a:r>
              <a:rPr lang="en-US" dirty="0">
                <a:solidFill>
                  <a:prstClr val="black"/>
                </a:solidFill>
              </a:rPr>
              <a:t>Each tribe, empire or ethnic group was constantly fighting with other groups over land, water, etc.</a:t>
            </a:r>
          </a:p>
        </p:txBody>
      </p:sp>
      <p:sp>
        <p:nvSpPr>
          <p:cNvPr id="6" name="TextBox 5"/>
          <p:cNvSpPr txBox="1"/>
          <p:nvPr/>
        </p:nvSpPr>
        <p:spPr>
          <a:xfrm>
            <a:off x="2590801" y="2590800"/>
            <a:ext cx="4900059" cy="369332"/>
          </a:xfrm>
          <a:prstGeom prst="rect">
            <a:avLst/>
          </a:prstGeom>
          <a:noFill/>
        </p:spPr>
        <p:txBody>
          <a:bodyPr wrap="none" rtlCol="0">
            <a:spAutoFit/>
          </a:bodyPr>
          <a:lstStyle/>
          <a:p>
            <a:r>
              <a:rPr lang="en-US" dirty="0">
                <a:solidFill>
                  <a:prstClr val="black"/>
                </a:solidFill>
              </a:rPr>
              <a:t>The Africans couldn’t unite against the Europeans</a:t>
            </a:r>
          </a:p>
        </p:txBody>
      </p:sp>
      <p:pic>
        <p:nvPicPr>
          <p:cNvPr id="7" name="Picture 6" descr="war.jpg"/>
          <p:cNvPicPr>
            <a:picLocks noChangeAspect="1"/>
          </p:cNvPicPr>
          <p:nvPr/>
        </p:nvPicPr>
        <p:blipFill>
          <a:blip r:embed="rId3"/>
          <a:stretch>
            <a:fillRect/>
          </a:stretch>
        </p:blipFill>
        <p:spPr>
          <a:xfrm>
            <a:off x="2895600" y="3048000"/>
            <a:ext cx="6252308" cy="3810000"/>
          </a:xfrm>
          <a:prstGeom prst="rect">
            <a:avLst/>
          </a:prstGeom>
        </p:spPr>
      </p:pic>
    </p:spTree>
    <p:extLst>
      <p:ext uri="{BB962C8B-B14F-4D97-AF65-F5344CB8AC3E}">
        <p14:creationId xmlns:p14="http://schemas.microsoft.com/office/powerpoint/2010/main" val="315952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frica.gif"/>
          <p:cNvPicPr>
            <a:picLocks noChangeAspect="1"/>
          </p:cNvPicPr>
          <p:nvPr/>
        </p:nvPicPr>
        <p:blipFill>
          <a:blip r:embed="rId3"/>
          <a:srcRect r="25265" b="41775"/>
          <a:stretch>
            <a:fillRect/>
          </a:stretch>
        </p:blipFill>
        <p:spPr>
          <a:xfrm>
            <a:off x="6553200" y="1219200"/>
            <a:ext cx="4114801" cy="3617986"/>
          </a:xfrm>
          <a:prstGeom prst="rect">
            <a:avLst/>
          </a:prstGeom>
        </p:spPr>
      </p:pic>
      <p:sp>
        <p:nvSpPr>
          <p:cNvPr id="2" name="TextBox 1"/>
          <p:cNvSpPr txBox="1"/>
          <p:nvPr/>
        </p:nvSpPr>
        <p:spPr>
          <a:xfrm>
            <a:off x="1524000" y="0"/>
            <a:ext cx="9144000" cy="369332"/>
          </a:xfrm>
          <a:prstGeom prst="rect">
            <a:avLst/>
          </a:prstGeom>
          <a:noFill/>
        </p:spPr>
        <p:txBody>
          <a:bodyPr wrap="square" rtlCol="0">
            <a:spAutoFit/>
          </a:bodyPr>
          <a:lstStyle/>
          <a:p>
            <a:pPr algn="ctr"/>
            <a:r>
              <a:rPr lang="en-US" dirty="0">
                <a:solidFill>
                  <a:prstClr val="black"/>
                </a:solidFill>
              </a:rPr>
              <a:t>The Division of Africa</a:t>
            </a:r>
          </a:p>
        </p:txBody>
      </p:sp>
      <p:sp>
        <p:nvSpPr>
          <p:cNvPr id="3" name="TextBox 2"/>
          <p:cNvSpPr txBox="1"/>
          <p:nvPr/>
        </p:nvSpPr>
        <p:spPr>
          <a:xfrm>
            <a:off x="1752601" y="685800"/>
            <a:ext cx="5186933" cy="369332"/>
          </a:xfrm>
          <a:prstGeom prst="rect">
            <a:avLst/>
          </a:prstGeom>
          <a:noFill/>
        </p:spPr>
        <p:txBody>
          <a:bodyPr wrap="none" rtlCol="0">
            <a:spAutoFit/>
          </a:bodyPr>
          <a:lstStyle/>
          <a:p>
            <a:r>
              <a:rPr lang="en-US" dirty="0">
                <a:solidFill>
                  <a:prstClr val="black"/>
                </a:solidFill>
              </a:rPr>
              <a:t>The scramble for African territory began around 1880</a:t>
            </a:r>
          </a:p>
        </p:txBody>
      </p:sp>
      <p:sp>
        <p:nvSpPr>
          <p:cNvPr id="4" name="TextBox 3"/>
          <p:cNvSpPr txBox="1"/>
          <p:nvPr/>
        </p:nvSpPr>
        <p:spPr>
          <a:xfrm>
            <a:off x="2362200" y="1143001"/>
            <a:ext cx="5562600" cy="646331"/>
          </a:xfrm>
          <a:prstGeom prst="rect">
            <a:avLst/>
          </a:prstGeom>
          <a:noFill/>
        </p:spPr>
        <p:txBody>
          <a:bodyPr wrap="square" rtlCol="0">
            <a:spAutoFit/>
          </a:bodyPr>
          <a:lstStyle/>
          <a:p>
            <a:r>
              <a:rPr lang="en-US" dirty="0">
                <a:solidFill>
                  <a:prstClr val="black"/>
                </a:solidFill>
              </a:rPr>
              <a:t>The French began to move from the western African coast to western Sudan</a:t>
            </a:r>
          </a:p>
        </p:txBody>
      </p:sp>
      <p:sp>
        <p:nvSpPr>
          <p:cNvPr id="6" name="TextBox 5"/>
          <p:cNvSpPr txBox="1"/>
          <p:nvPr/>
        </p:nvSpPr>
        <p:spPr>
          <a:xfrm>
            <a:off x="1828800" y="3276601"/>
            <a:ext cx="5257800" cy="646331"/>
          </a:xfrm>
          <a:prstGeom prst="rect">
            <a:avLst/>
          </a:prstGeom>
          <a:noFill/>
        </p:spPr>
        <p:txBody>
          <a:bodyPr wrap="square" rtlCol="0">
            <a:spAutoFit/>
          </a:bodyPr>
          <a:lstStyle/>
          <a:p>
            <a:r>
              <a:rPr lang="en-US" dirty="0">
                <a:solidFill>
                  <a:prstClr val="black"/>
                </a:solidFill>
              </a:rPr>
              <a:t>The discovery of gold and diamonds in South Africa increased the desire to colonize</a:t>
            </a:r>
          </a:p>
        </p:txBody>
      </p:sp>
      <p:pic>
        <p:nvPicPr>
          <p:cNvPr id="7" name="Picture 6" descr="africa.gif"/>
          <p:cNvPicPr>
            <a:picLocks noChangeAspect="1"/>
          </p:cNvPicPr>
          <p:nvPr/>
        </p:nvPicPr>
        <p:blipFill>
          <a:blip r:embed="rId3"/>
          <a:srcRect l="38571" t="72278" r="20286"/>
          <a:stretch>
            <a:fillRect/>
          </a:stretch>
        </p:blipFill>
        <p:spPr>
          <a:xfrm>
            <a:off x="2590801" y="4343400"/>
            <a:ext cx="2505207" cy="1905000"/>
          </a:xfrm>
          <a:prstGeom prst="rect">
            <a:avLst/>
          </a:prstGeom>
        </p:spPr>
      </p:pic>
      <p:pic>
        <p:nvPicPr>
          <p:cNvPr id="8" name="Picture 7" descr="gold.jpg"/>
          <p:cNvPicPr>
            <a:picLocks noChangeAspect="1"/>
          </p:cNvPicPr>
          <p:nvPr/>
        </p:nvPicPr>
        <p:blipFill>
          <a:blip r:embed="rId4" cstate="print"/>
          <a:stretch>
            <a:fillRect/>
          </a:stretch>
        </p:blipFill>
        <p:spPr>
          <a:xfrm>
            <a:off x="1905000" y="4267201"/>
            <a:ext cx="733044" cy="645617"/>
          </a:xfrm>
          <a:prstGeom prst="rect">
            <a:avLst/>
          </a:prstGeom>
        </p:spPr>
      </p:pic>
      <p:pic>
        <p:nvPicPr>
          <p:cNvPr id="9" name="Picture 8" descr="gia-diamond.jpg"/>
          <p:cNvPicPr>
            <a:picLocks noChangeAspect="1"/>
          </p:cNvPicPr>
          <p:nvPr/>
        </p:nvPicPr>
        <p:blipFill>
          <a:blip r:embed="rId5" cstate="print"/>
          <a:srcRect l="11143" t="2941" r="22571" b="21242"/>
          <a:stretch>
            <a:fillRect/>
          </a:stretch>
        </p:blipFill>
        <p:spPr>
          <a:xfrm>
            <a:off x="5334000" y="3657600"/>
            <a:ext cx="914400" cy="914400"/>
          </a:xfrm>
          <a:prstGeom prst="rect">
            <a:avLst/>
          </a:prstGeom>
        </p:spPr>
      </p:pic>
    </p:spTree>
    <p:extLst>
      <p:ext uri="{BB962C8B-B14F-4D97-AF65-F5344CB8AC3E}">
        <p14:creationId xmlns:p14="http://schemas.microsoft.com/office/powerpoint/2010/main" val="50740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by="(-#ppt_w*2)" calcmode="lin" valueType="num">
                                      <p:cBhvr rctx="PPT">
                                        <p:cTn id="15" dur="500" autoRev="1" fill="hold">
                                          <p:stCondLst>
                                            <p:cond delay="0"/>
                                          </p:stCondLst>
                                        </p:cTn>
                                        <p:tgtEl>
                                          <p:spTgt spid="3"/>
                                        </p:tgtEl>
                                        <p:attrNameLst>
                                          <p:attrName>ppt_w</p:attrName>
                                        </p:attrNameLst>
                                      </p:cBhvr>
                                    </p:anim>
                                    <p:anim by="(#ppt_w*0.50)" calcmode="lin" valueType="num">
                                      <p:cBhvr>
                                        <p:cTn id="16" dur="500" decel="50000" autoRev="1" fill="hold">
                                          <p:stCondLst>
                                            <p:cond delay="0"/>
                                          </p:stCondLst>
                                        </p:cTn>
                                        <p:tgtEl>
                                          <p:spTgt spid="3"/>
                                        </p:tgtEl>
                                        <p:attrNameLst>
                                          <p:attrName>ppt_x</p:attrName>
                                        </p:attrNameLst>
                                      </p:cBhvr>
                                    </p:anim>
                                    <p:anim from="(-#ppt_h/2)" to="(#ppt_y)" calcmode="lin" valueType="num">
                                      <p:cBhvr>
                                        <p:cTn id="17" dur="1000" fill="hold">
                                          <p:stCondLst>
                                            <p:cond delay="0"/>
                                          </p:stCondLst>
                                        </p:cTn>
                                        <p:tgtEl>
                                          <p:spTgt spid="3"/>
                                        </p:tgtEl>
                                        <p:attrNameLst>
                                          <p:attrName>ppt_y</p:attrName>
                                        </p:attrNameLst>
                                      </p:cBhvr>
                                    </p:anim>
                                    <p:animRot by="21600000">
                                      <p:cBhvr>
                                        <p:cTn id="18" dur="1000" fill="hold">
                                          <p:stCondLst>
                                            <p:cond delay="0"/>
                                          </p:stCondLst>
                                        </p:cTn>
                                        <p:tgtEl>
                                          <p:spTgt spid="3"/>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by="(-#ppt_w*2)" calcmode="lin" valueType="num">
                                      <p:cBhvr rctx="PPT">
                                        <p:cTn id="23" dur="500" autoRev="1" fill="hold">
                                          <p:stCondLst>
                                            <p:cond delay="0"/>
                                          </p:stCondLst>
                                        </p:cTn>
                                        <p:tgtEl>
                                          <p:spTgt spid="4"/>
                                        </p:tgtEl>
                                        <p:attrNameLst>
                                          <p:attrName>ppt_w</p:attrName>
                                        </p:attrNameLst>
                                      </p:cBhvr>
                                    </p:anim>
                                    <p:anim by="(#ppt_w*0.50)" calcmode="lin" valueType="num">
                                      <p:cBhvr>
                                        <p:cTn id="24" dur="500" decel="50000" autoRev="1" fill="hold">
                                          <p:stCondLst>
                                            <p:cond delay="0"/>
                                          </p:stCondLst>
                                        </p:cTn>
                                        <p:tgtEl>
                                          <p:spTgt spid="4"/>
                                        </p:tgtEl>
                                        <p:attrNameLst>
                                          <p:attrName>ppt_x</p:attrName>
                                        </p:attrNameLst>
                                      </p:cBhvr>
                                    </p:anim>
                                    <p:anim from="(-#ppt_h/2)" to="(#ppt_y)" calcmode="lin" valueType="num">
                                      <p:cBhvr>
                                        <p:cTn id="25" dur="1000" fill="hold">
                                          <p:stCondLst>
                                            <p:cond delay="0"/>
                                          </p:stCondLst>
                                        </p:cTn>
                                        <p:tgtEl>
                                          <p:spTgt spid="4"/>
                                        </p:tgtEl>
                                        <p:attrNameLst>
                                          <p:attrName>ppt_y</p:attrName>
                                        </p:attrNameLst>
                                      </p:cBhvr>
                                    </p:anim>
                                    <p:animRot by="21600000">
                                      <p:cBhvr>
                                        <p:cTn id="26" dur="1000" fill="hold">
                                          <p:stCondLst>
                                            <p:cond delay="0"/>
                                          </p:stCondLst>
                                        </p:cTn>
                                        <p:tgtEl>
                                          <p:spTgt spid="4"/>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grpId="0" nodeType="click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by="(-#ppt_w*2)" calcmode="lin" valueType="num">
                                      <p:cBhvr rctx="PPT">
                                        <p:cTn id="39" dur="500" autoRev="1" fill="hold">
                                          <p:stCondLst>
                                            <p:cond delay="0"/>
                                          </p:stCondLst>
                                        </p:cTn>
                                        <p:tgtEl>
                                          <p:spTgt spid="6"/>
                                        </p:tgtEl>
                                        <p:attrNameLst>
                                          <p:attrName>ppt_w</p:attrName>
                                        </p:attrNameLst>
                                      </p:cBhvr>
                                    </p:anim>
                                    <p:anim by="(#ppt_w*0.50)" calcmode="lin" valueType="num">
                                      <p:cBhvr>
                                        <p:cTn id="40" dur="500" decel="50000" autoRev="1" fill="hold">
                                          <p:stCondLst>
                                            <p:cond delay="0"/>
                                          </p:stCondLst>
                                        </p:cTn>
                                        <p:tgtEl>
                                          <p:spTgt spid="6"/>
                                        </p:tgtEl>
                                        <p:attrNameLst>
                                          <p:attrName>ppt_x</p:attrName>
                                        </p:attrNameLst>
                                      </p:cBhvr>
                                    </p:anim>
                                    <p:anim from="(-#ppt_h/2)" to="(#ppt_y)" calcmode="lin" valueType="num">
                                      <p:cBhvr>
                                        <p:cTn id="41" dur="1000" fill="hold">
                                          <p:stCondLst>
                                            <p:cond delay="0"/>
                                          </p:stCondLst>
                                        </p:cTn>
                                        <p:tgtEl>
                                          <p:spTgt spid="6"/>
                                        </p:tgtEl>
                                        <p:attrNameLst>
                                          <p:attrName>ppt_y</p:attrName>
                                        </p:attrNameLst>
                                      </p:cBhvr>
                                    </p:anim>
                                    <p:animRot by="21600000">
                                      <p:cBhvr>
                                        <p:cTn id="42" dur="1000" fill="hold">
                                          <p:stCondLst>
                                            <p:cond delay="0"/>
                                          </p:stCondLst>
                                        </p:cTn>
                                        <p:tgtEl>
                                          <p:spTgt spid="6"/>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iterate type="lt">
                                    <p:tmPct val="5000"/>
                                  </p:iterate>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fltVal val="0"/>
                                          </p:val>
                                        </p:tav>
                                        <p:tav tm="100000">
                                          <p:val>
                                            <p:strVal val="#ppt_w"/>
                                          </p:val>
                                        </p:tav>
                                      </p:tavLst>
                                    </p:anim>
                                    <p:anim calcmode="lin" valueType="num">
                                      <p:cBhvr>
                                        <p:cTn id="48" dur="1000" fill="hold"/>
                                        <p:tgtEl>
                                          <p:spTgt spid="8"/>
                                        </p:tgtEl>
                                        <p:attrNameLst>
                                          <p:attrName>ppt_h</p:attrName>
                                        </p:attrNameLst>
                                      </p:cBhvr>
                                      <p:tavLst>
                                        <p:tav tm="0">
                                          <p:val>
                                            <p:fltVal val="0"/>
                                          </p:val>
                                        </p:tav>
                                        <p:tav tm="100000">
                                          <p:val>
                                            <p:strVal val="#ppt_h"/>
                                          </p:val>
                                        </p:tav>
                                      </p:tavLst>
                                    </p:anim>
                                    <p:anim calcmode="lin" valueType="num">
                                      <p:cBhvr>
                                        <p:cTn id="49" dur="1000" fill="hold"/>
                                        <p:tgtEl>
                                          <p:spTgt spid="8"/>
                                        </p:tgtEl>
                                        <p:attrNameLst>
                                          <p:attrName>style.rotation</p:attrName>
                                        </p:attrNameLst>
                                      </p:cBhvr>
                                      <p:tavLst>
                                        <p:tav tm="0">
                                          <p:val>
                                            <p:fltVal val="90"/>
                                          </p:val>
                                        </p:tav>
                                        <p:tav tm="100000">
                                          <p:val>
                                            <p:fltVal val="0"/>
                                          </p:val>
                                        </p:tav>
                                      </p:tavLst>
                                    </p:anim>
                                    <p:animEffect transition="in" filter="fade">
                                      <p:cBhvr>
                                        <p:cTn id="50" dur="10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iterate type="lt">
                                    <p:tmPct val="5000"/>
                                  </p:iterate>
                                  <p:childTnLst>
                                    <p:set>
                                      <p:cBhvr>
                                        <p:cTn id="54" dur="1" fill="hold">
                                          <p:stCondLst>
                                            <p:cond delay="0"/>
                                          </p:stCondLst>
                                        </p:cTn>
                                        <p:tgtEl>
                                          <p:spTgt spid="7"/>
                                        </p:tgtEl>
                                        <p:attrNameLst>
                                          <p:attrName>style.visibility</p:attrName>
                                        </p:attrNameLst>
                                      </p:cBhvr>
                                      <p:to>
                                        <p:strVal val="visible"/>
                                      </p:to>
                                    </p:set>
                                    <p:anim calcmode="lin" valueType="num">
                                      <p:cBhvr>
                                        <p:cTn id="55" dur="1000" fill="hold"/>
                                        <p:tgtEl>
                                          <p:spTgt spid="7"/>
                                        </p:tgtEl>
                                        <p:attrNameLst>
                                          <p:attrName>ppt_w</p:attrName>
                                        </p:attrNameLst>
                                      </p:cBhvr>
                                      <p:tavLst>
                                        <p:tav tm="0">
                                          <p:val>
                                            <p:fltVal val="0"/>
                                          </p:val>
                                        </p:tav>
                                        <p:tav tm="100000">
                                          <p:val>
                                            <p:strVal val="#ppt_w"/>
                                          </p:val>
                                        </p:tav>
                                      </p:tavLst>
                                    </p:anim>
                                    <p:anim calcmode="lin" valueType="num">
                                      <p:cBhvr>
                                        <p:cTn id="56" dur="1000" fill="hold"/>
                                        <p:tgtEl>
                                          <p:spTgt spid="7"/>
                                        </p:tgtEl>
                                        <p:attrNameLst>
                                          <p:attrName>ppt_h</p:attrName>
                                        </p:attrNameLst>
                                      </p:cBhvr>
                                      <p:tavLst>
                                        <p:tav tm="0">
                                          <p:val>
                                            <p:fltVal val="0"/>
                                          </p:val>
                                        </p:tav>
                                        <p:tav tm="100000">
                                          <p:val>
                                            <p:strVal val="#ppt_h"/>
                                          </p:val>
                                        </p:tav>
                                      </p:tavLst>
                                    </p:anim>
                                    <p:anim calcmode="lin" valueType="num">
                                      <p:cBhvr>
                                        <p:cTn id="57" dur="1000" fill="hold"/>
                                        <p:tgtEl>
                                          <p:spTgt spid="7"/>
                                        </p:tgtEl>
                                        <p:attrNameLst>
                                          <p:attrName>style.rotation</p:attrName>
                                        </p:attrNameLst>
                                      </p:cBhvr>
                                      <p:tavLst>
                                        <p:tav tm="0">
                                          <p:val>
                                            <p:fltVal val="90"/>
                                          </p:val>
                                        </p:tav>
                                        <p:tav tm="100000">
                                          <p:val>
                                            <p:fltVal val="0"/>
                                          </p:val>
                                        </p:tav>
                                      </p:tavLst>
                                    </p:anim>
                                    <p:animEffect transition="in" filter="fade">
                                      <p:cBhvr>
                                        <p:cTn id="58" dur="10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iterate type="lt">
                                    <p:tmPct val="5000"/>
                                  </p:iterate>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ppt_w</p:attrName>
                                        </p:attrNameLst>
                                      </p:cBhvr>
                                      <p:tavLst>
                                        <p:tav tm="0">
                                          <p:val>
                                            <p:fltVal val="0"/>
                                          </p:val>
                                        </p:tav>
                                        <p:tav tm="100000">
                                          <p:val>
                                            <p:strVal val="#ppt_w"/>
                                          </p:val>
                                        </p:tav>
                                      </p:tavLst>
                                    </p:anim>
                                    <p:anim calcmode="lin" valueType="num">
                                      <p:cBhvr>
                                        <p:cTn id="64" dur="1000" fill="hold"/>
                                        <p:tgtEl>
                                          <p:spTgt spid="9"/>
                                        </p:tgtEl>
                                        <p:attrNameLst>
                                          <p:attrName>ppt_h</p:attrName>
                                        </p:attrNameLst>
                                      </p:cBhvr>
                                      <p:tavLst>
                                        <p:tav tm="0">
                                          <p:val>
                                            <p:fltVal val="0"/>
                                          </p:val>
                                        </p:tav>
                                        <p:tav tm="100000">
                                          <p:val>
                                            <p:strVal val="#ppt_h"/>
                                          </p:val>
                                        </p:tav>
                                      </p:tavLst>
                                    </p:anim>
                                    <p:anim calcmode="lin" valueType="num">
                                      <p:cBhvr>
                                        <p:cTn id="65" dur="1000" fill="hold"/>
                                        <p:tgtEl>
                                          <p:spTgt spid="9"/>
                                        </p:tgtEl>
                                        <p:attrNameLst>
                                          <p:attrName>style.rotation</p:attrName>
                                        </p:attrNameLst>
                                      </p:cBhvr>
                                      <p:tavLst>
                                        <p:tav tm="0">
                                          <p:val>
                                            <p:fltVal val="90"/>
                                          </p:val>
                                        </p:tav>
                                        <p:tav tm="100000">
                                          <p:val>
                                            <p:fltVal val="0"/>
                                          </p:val>
                                        </p:tav>
                                      </p:tavLst>
                                    </p:anim>
                                    <p:animEffect transition="in" filter="fade">
                                      <p:cBhvr>
                                        <p:cTn id="6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frica.gif"/>
          <p:cNvPicPr>
            <a:picLocks noChangeAspect="1"/>
          </p:cNvPicPr>
          <p:nvPr/>
        </p:nvPicPr>
        <p:blipFill>
          <a:blip r:embed="rId3"/>
          <a:stretch>
            <a:fillRect/>
          </a:stretch>
        </p:blipFill>
        <p:spPr>
          <a:xfrm>
            <a:off x="5962770" y="0"/>
            <a:ext cx="4705230" cy="5310188"/>
          </a:xfrm>
          <a:prstGeom prst="rect">
            <a:avLst/>
          </a:prstGeom>
        </p:spPr>
      </p:pic>
      <p:sp>
        <p:nvSpPr>
          <p:cNvPr id="2" name="TextBox 1"/>
          <p:cNvSpPr txBox="1"/>
          <p:nvPr/>
        </p:nvSpPr>
        <p:spPr>
          <a:xfrm>
            <a:off x="1524001" y="0"/>
            <a:ext cx="3569375" cy="369332"/>
          </a:xfrm>
          <a:prstGeom prst="rect">
            <a:avLst/>
          </a:prstGeom>
          <a:noFill/>
        </p:spPr>
        <p:txBody>
          <a:bodyPr wrap="none" rtlCol="0">
            <a:spAutoFit/>
          </a:bodyPr>
          <a:lstStyle/>
          <a:p>
            <a:r>
              <a:rPr lang="en-US" dirty="0">
                <a:solidFill>
                  <a:prstClr val="black"/>
                </a:solidFill>
              </a:rPr>
              <a:t>The Berlin Conference divides Africa</a:t>
            </a:r>
          </a:p>
        </p:txBody>
      </p:sp>
      <p:sp>
        <p:nvSpPr>
          <p:cNvPr id="4" name="TextBox 3"/>
          <p:cNvSpPr txBox="1"/>
          <p:nvPr/>
        </p:nvSpPr>
        <p:spPr>
          <a:xfrm>
            <a:off x="1524000" y="838200"/>
            <a:ext cx="4114800" cy="923330"/>
          </a:xfrm>
          <a:prstGeom prst="rect">
            <a:avLst/>
          </a:prstGeom>
          <a:noFill/>
        </p:spPr>
        <p:txBody>
          <a:bodyPr wrap="square" rtlCol="0">
            <a:spAutoFit/>
          </a:bodyPr>
          <a:lstStyle/>
          <a:p>
            <a:r>
              <a:rPr lang="en-US" dirty="0">
                <a:solidFill>
                  <a:prstClr val="black"/>
                </a:solidFill>
              </a:rPr>
              <a:t>European countries feared that they would go to war with each other over Africa.</a:t>
            </a:r>
          </a:p>
        </p:txBody>
      </p:sp>
      <p:sp>
        <p:nvSpPr>
          <p:cNvPr id="5" name="TextBox 4"/>
          <p:cNvSpPr txBox="1"/>
          <p:nvPr/>
        </p:nvSpPr>
        <p:spPr>
          <a:xfrm>
            <a:off x="1524001" y="2438400"/>
            <a:ext cx="4343400" cy="923330"/>
          </a:xfrm>
          <a:prstGeom prst="rect">
            <a:avLst/>
          </a:prstGeom>
          <a:noFill/>
        </p:spPr>
        <p:txBody>
          <a:bodyPr wrap="square" rtlCol="0">
            <a:spAutoFit/>
          </a:bodyPr>
          <a:lstStyle/>
          <a:p>
            <a:r>
              <a:rPr lang="en-US" dirty="0">
                <a:solidFill>
                  <a:prstClr val="black"/>
                </a:solidFill>
              </a:rPr>
              <a:t>To prevent this, 14 countries got together in Germany in 1884-5 to lay down ground rules for dividing Africa</a:t>
            </a:r>
          </a:p>
        </p:txBody>
      </p:sp>
      <p:sp>
        <p:nvSpPr>
          <p:cNvPr id="6" name="TextBox 5"/>
          <p:cNvSpPr txBox="1"/>
          <p:nvPr/>
        </p:nvSpPr>
        <p:spPr>
          <a:xfrm>
            <a:off x="1524001" y="3810000"/>
            <a:ext cx="4800600" cy="369332"/>
          </a:xfrm>
          <a:prstGeom prst="rect">
            <a:avLst/>
          </a:prstGeom>
          <a:noFill/>
        </p:spPr>
        <p:txBody>
          <a:bodyPr wrap="square" rtlCol="0">
            <a:spAutoFit/>
          </a:bodyPr>
          <a:lstStyle/>
          <a:p>
            <a:r>
              <a:rPr lang="en-US" dirty="0">
                <a:solidFill>
                  <a:prstClr val="black"/>
                </a:solidFill>
              </a:rPr>
              <a:t>This was called the </a:t>
            </a:r>
            <a:r>
              <a:rPr lang="en-US" dirty="0">
                <a:solidFill>
                  <a:srgbClr val="C00000"/>
                </a:solidFill>
              </a:rPr>
              <a:t>Berlin Conference</a:t>
            </a:r>
          </a:p>
        </p:txBody>
      </p:sp>
      <p:sp>
        <p:nvSpPr>
          <p:cNvPr id="7" name="TextBox 6"/>
          <p:cNvSpPr txBox="1"/>
          <p:nvPr/>
        </p:nvSpPr>
        <p:spPr>
          <a:xfrm>
            <a:off x="1524001" y="5105401"/>
            <a:ext cx="9144000" cy="646331"/>
          </a:xfrm>
          <a:prstGeom prst="rect">
            <a:avLst/>
          </a:prstGeom>
          <a:noFill/>
        </p:spPr>
        <p:txBody>
          <a:bodyPr wrap="square" rtlCol="0">
            <a:spAutoFit/>
          </a:bodyPr>
          <a:lstStyle/>
          <a:p>
            <a:r>
              <a:rPr lang="en-US" dirty="0">
                <a:solidFill>
                  <a:prstClr val="black"/>
                </a:solidFill>
              </a:rPr>
              <a:t>Rules said that any European country could claim Africa as long as they ID’d the claim and proved they could control it</a:t>
            </a:r>
          </a:p>
        </p:txBody>
      </p:sp>
      <p:sp>
        <p:nvSpPr>
          <p:cNvPr id="8" name="TextBox 7"/>
          <p:cNvSpPr txBox="1"/>
          <p:nvPr/>
        </p:nvSpPr>
        <p:spPr>
          <a:xfrm>
            <a:off x="1524001" y="5943600"/>
            <a:ext cx="4718215" cy="369332"/>
          </a:xfrm>
          <a:prstGeom prst="rect">
            <a:avLst/>
          </a:prstGeom>
          <a:noFill/>
        </p:spPr>
        <p:txBody>
          <a:bodyPr wrap="none" rtlCol="0">
            <a:spAutoFit/>
          </a:bodyPr>
          <a:lstStyle/>
          <a:p>
            <a:r>
              <a:rPr lang="en-US" dirty="0">
                <a:solidFill>
                  <a:prstClr val="black"/>
                </a:solidFill>
              </a:rPr>
              <a:t>By 1914 only Ethiopia and Liberia remained Free</a:t>
            </a:r>
          </a:p>
        </p:txBody>
      </p:sp>
      <p:sp>
        <p:nvSpPr>
          <p:cNvPr id="9" name="Oval 8"/>
          <p:cNvSpPr/>
          <p:nvPr/>
        </p:nvSpPr>
        <p:spPr>
          <a:xfrm>
            <a:off x="6324600" y="1981200"/>
            <a:ext cx="457200" cy="533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9372600" y="1524000"/>
            <a:ext cx="914400" cy="990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03928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iterate type="lt">
                                    <p:tmPct val="5000"/>
                                  </p:iterate>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iterate type="lt">
                                    <p:tmPct val="5000"/>
                                  </p:iterate>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iterate type="lt">
                                    <p:tmPct val="5000"/>
                                  </p:iterate>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ppt_w</p:attrName>
                                        </p:attrNameLst>
                                      </p:cBhvr>
                                      <p:tavLst>
                                        <p:tav tm="0">
                                          <p:val>
                                            <p:fltVal val="0"/>
                                          </p:val>
                                        </p:tav>
                                        <p:tav tm="100000">
                                          <p:val>
                                            <p:strVal val="#ppt_w"/>
                                          </p:val>
                                        </p:tav>
                                      </p:tavLst>
                                    </p:anim>
                                    <p:anim calcmode="lin" valueType="num">
                                      <p:cBhvr>
                                        <p:cTn id="40" dur="1000" fill="hold"/>
                                        <p:tgtEl>
                                          <p:spTgt spid="6"/>
                                        </p:tgtEl>
                                        <p:attrNameLst>
                                          <p:attrName>ppt_h</p:attrName>
                                        </p:attrNameLst>
                                      </p:cBhvr>
                                      <p:tavLst>
                                        <p:tav tm="0">
                                          <p:val>
                                            <p:fltVal val="0"/>
                                          </p:val>
                                        </p:tav>
                                        <p:tav tm="100000">
                                          <p:val>
                                            <p:strVal val="#ppt_h"/>
                                          </p:val>
                                        </p:tav>
                                      </p:tavLst>
                                    </p:anim>
                                    <p:anim calcmode="lin" valueType="num">
                                      <p:cBhvr>
                                        <p:cTn id="41" dur="1000" fill="hold"/>
                                        <p:tgtEl>
                                          <p:spTgt spid="6"/>
                                        </p:tgtEl>
                                        <p:attrNameLst>
                                          <p:attrName>style.rotation</p:attrName>
                                        </p:attrNameLst>
                                      </p:cBhvr>
                                      <p:tavLst>
                                        <p:tav tm="0">
                                          <p:val>
                                            <p:fltVal val="90"/>
                                          </p:val>
                                        </p:tav>
                                        <p:tav tm="100000">
                                          <p:val>
                                            <p:fltVal val="0"/>
                                          </p:val>
                                        </p:tav>
                                      </p:tavLst>
                                    </p:anim>
                                    <p:animEffect transition="in" filter="fade">
                                      <p:cBhvr>
                                        <p:cTn id="42" dur="10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iterate type="lt">
                                    <p:tmPct val="5000"/>
                                  </p:iterate>
                                  <p:childTnLst>
                                    <p:set>
                                      <p:cBhvr>
                                        <p:cTn id="46" dur="1" fill="hold">
                                          <p:stCondLst>
                                            <p:cond delay="0"/>
                                          </p:stCondLst>
                                        </p:cTn>
                                        <p:tgtEl>
                                          <p:spTgt spid="7"/>
                                        </p:tgtEl>
                                        <p:attrNameLst>
                                          <p:attrName>style.visibility</p:attrName>
                                        </p:attrNameLst>
                                      </p:cBhvr>
                                      <p:to>
                                        <p:strVal val="visible"/>
                                      </p:to>
                                    </p:set>
                                    <p:anim calcmode="lin" valueType="num">
                                      <p:cBhvr>
                                        <p:cTn id="47" dur="1000" fill="hold"/>
                                        <p:tgtEl>
                                          <p:spTgt spid="7"/>
                                        </p:tgtEl>
                                        <p:attrNameLst>
                                          <p:attrName>ppt_w</p:attrName>
                                        </p:attrNameLst>
                                      </p:cBhvr>
                                      <p:tavLst>
                                        <p:tav tm="0">
                                          <p:val>
                                            <p:fltVal val="0"/>
                                          </p:val>
                                        </p:tav>
                                        <p:tav tm="100000">
                                          <p:val>
                                            <p:strVal val="#ppt_w"/>
                                          </p:val>
                                        </p:tav>
                                      </p:tavLst>
                                    </p:anim>
                                    <p:anim calcmode="lin" valueType="num">
                                      <p:cBhvr>
                                        <p:cTn id="48" dur="1000" fill="hold"/>
                                        <p:tgtEl>
                                          <p:spTgt spid="7"/>
                                        </p:tgtEl>
                                        <p:attrNameLst>
                                          <p:attrName>ppt_h</p:attrName>
                                        </p:attrNameLst>
                                      </p:cBhvr>
                                      <p:tavLst>
                                        <p:tav tm="0">
                                          <p:val>
                                            <p:fltVal val="0"/>
                                          </p:val>
                                        </p:tav>
                                        <p:tav tm="100000">
                                          <p:val>
                                            <p:strVal val="#ppt_h"/>
                                          </p:val>
                                        </p:tav>
                                      </p:tavLst>
                                    </p:anim>
                                    <p:anim calcmode="lin" valueType="num">
                                      <p:cBhvr>
                                        <p:cTn id="49" dur="1000" fill="hold"/>
                                        <p:tgtEl>
                                          <p:spTgt spid="7"/>
                                        </p:tgtEl>
                                        <p:attrNameLst>
                                          <p:attrName>style.rotation</p:attrName>
                                        </p:attrNameLst>
                                      </p:cBhvr>
                                      <p:tavLst>
                                        <p:tav tm="0">
                                          <p:val>
                                            <p:fltVal val="90"/>
                                          </p:val>
                                        </p:tav>
                                        <p:tav tm="100000">
                                          <p:val>
                                            <p:fltVal val="0"/>
                                          </p:val>
                                        </p:tav>
                                      </p:tavLst>
                                    </p:anim>
                                    <p:animEffect transition="in" filter="fade">
                                      <p:cBhvr>
                                        <p:cTn id="50" dur="10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iterate type="lt">
                                    <p:tmPct val="5000"/>
                                  </p:iterate>
                                  <p:childTnLst>
                                    <p:set>
                                      <p:cBhvr>
                                        <p:cTn id="54" dur="1" fill="hold">
                                          <p:stCondLst>
                                            <p:cond delay="0"/>
                                          </p:stCondLst>
                                        </p:cTn>
                                        <p:tgtEl>
                                          <p:spTgt spid="8"/>
                                        </p:tgtEl>
                                        <p:attrNameLst>
                                          <p:attrName>style.visibility</p:attrName>
                                        </p:attrNameLst>
                                      </p:cBhvr>
                                      <p:to>
                                        <p:strVal val="visible"/>
                                      </p:to>
                                    </p:set>
                                    <p:anim calcmode="lin" valueType="num">
                                      <p:cBhvr>
                                        <p:cTn id="55" dur="1000" fill="hold"/>
                                        <p:tgtEl>
                                          <p:spTgt spid="8"/>
                                        </p:tgtEl>
                                        <p:attrNameLst>
                                          <p:attrName>ppt_w</p:attrName>
                                        </p:attrNameLst>
                                      </p:cBhvr>
                                      <p:tavLst>
                                        <p:tav tm="0">
                                          <p:val>
                                            <p:fltVal val="0"/>
                                          </p:val>
                                        </p:tav>
                                        <p:tav tm="100000">
                                          <p:val>
                                            <p:strVal val="#ppt_w"/>
                                          </p:val>
                                        </p:tav>
                                      </p:tavLst>
                                    </p:anim>
                                    <p:anim calcmode="lin" valueType="num">
                                      <p:cBhvr>
                                        <p:cTn id="56" dur="1000" fill="hold"/>
                                        <p:tgtEl>
                                          <p:spTgt spid="8"/>
                                        </p:tgtEl>
                                        <p:attrNameLst>
                                          <p:attrName>ppt_h</p:attrName>
                                        </p:attrNameLst>
                                      </p:cBhvr>
                                      <p:tavLst>
                                        <p:tav tm="0">
                                          <p:val>
                                            <p:fltVal val="0"/>
                                          </p:val>
                                        </p:tav>
                                        <p:tav tm="100000">
                                          <p:val>
                                            <p:strVal val="#ppt_h"/>
                                          </p:val>
                                        </p:tav>
                                      </p:tavLst>
                                    </p:anim>
                                    <p:anim calcmode="lin" valueType="num">
                                      <p:cBhvr>
                                        <p:cTn id="57" dur="1000" fill="hold"/>
                                        <p:tgtEl>
                                          <p:spTgt spid="8"/>
                                        </p:tgtEl>
                                        <p:attrNameLst>
                                          <p:attrName>style.rotation</p:attrName>
                                        </p:attrNameLst>
                                      </p:cBhvr>
                                      <p:tavLst>
                                        <p:tav tm="0">
                                          <p:val>
                                            <p:fltVal val="90"/>
                                          </p:val>
                                        </p:tav>
                                        <p:tav tm="100000">
                                          <p:val>
                                            <p:fltVal val="0"/>
                                          </p:val>
                                        </p:tav>
                                      </p:tavLst>
                                    </p:anim>
                                    <p:animEffect transition="in" filter="fade">
                                      <p:cBhvr>
                                        <p:cTn id="58" dur="10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5" presetClass="entr" presetSubtype="0"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2000"/>
                                        <p:tgtEl>
                                          <p:spTgt spid="10"/>
                                        </p:tgtEl>
                                      </p:cBhvr>
                                    </p:animEffect>
                                    <p:anim calcmode="lin" valueType="num">
                                      <p:cBhvr>
                                        <p:cTn id="71" dur="2000" fill="hold"/>
                                        <p:tgtEl>
                                          <p:spTgt spid="10"/>
                                        </p:tgtEl>
                                        <p:attrNameLst>
                                          <p:attrName>style.rotation</p:attrName>
                                        </p:attrNameLst>
                                      </p:cBhvr>
                                      <p:tavLst>
                                        <p:tav tm="0">
                                          <p:val>
                                            <p:fltVal val="720"/>
                                          </p:val>
                                        </p:tav>
                                        <p:tav tm="100000">
                                          <p:val>
                                            <p:fltVal val="0"/>
                                          </p:val>
                                        </p:tav>
                                      </p:tavLst>
                                    </p:anim>
                                    <p:anim calcmode="lin" valueType="num">
                                      <p:cBhvr>
                                        <p:cTn id="72" dur="2000" fill="hold"/>
                                        <p:tgtEl>
                                          <p:spTgt spid="10"/>
                                        </p:tgtEl>
                                        <p:attrNameLst>
                                          <p:attrName>ppt_h</p:attrName>
                                        </p:attrNameLst>
                                      </p:cBhvr>
                                      <p:tavLst>
                                        <p:tav tm="0">
                                          <p:val>
                                            <p:fltVal val="0"/>
                                          </p:val>
                                        </p:tav>
                                        <p:tav tm="100000">
                                          <p:val>
                                            <p:strVal val="#ppt_h"/>
                                          </p:val>
                                        </p:tav>
                                      </p:tavLst>
                                    </p:anim>
                                    <p:anim calcmode="lin" valueType="num">
                                      <p:cBhvr>
                                        <p:cTn id="73" dur="2000" fill="hold"/>
                                        <p:tgtEl>
                                          <p:spTgt spid="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in.jpg"/>
          <p:cNvPicPr>
            <a:picLocks noChangeAspect="1"/>
          </p:cNvPicPr>
          <p:nvPr/>
        </p:nvPicPr>
        <p:blipFill>
          <a:blip r:embed="rId3"/>
          <a:stretch>
            <a:fillRect/>
          </a:stretch>
        </p:blipFill>
        <p:spPr>
          <a:xfrm>
            <a:off x="7543800" y="1447800"/>
            <a:ext cx="2362200" cy="1881432"/>
          </a:xfrm>
          <a:prstGeom prst="rect">
            <a:avLst/>
          </a:prstGeom>
        </p:spPr>
      </p:pic>
      <p:sp>
        <p:nvSpPr>
          <p:cNvPr id="2" name="TextBox 1"/>
          <p:cNvSpPr txBox="1"/>
          <p:nvPr/>
        </p:nvSpPr>
        <p:spPr>
          <a:xfrm>
            <a:off x="1524001" y="0"/>
            <a:ext cx="1518557" cy="369332"/>
          </a:xfrm>
          <a:prstGeom prst="rect">
            <a:avLst/>
          </a:prstGeom>
          <a:noFill/>
        </p:spPr>
        <p:txBody>
          <a:bodyPr wrap="none" rtlCol="0">
            <a:spAutoFit/>
          </a:bodyPr>
          <a:lstStyle/>
          <a:p>
            <a:r>
              <a:rPr lang="en-US" dirty="0">
                <a:solidFill>
                  <a:prstClr val="black"/>
                </a:solidFill>
              </a:rPr>
              <a:t>Raw Materials</a:t>
            </a:r>
          </a:p>
        </p:txBody>
      </p:sp>
      <p:sp>
        <p:nvSpPr>
          <p:cNvPr id="3" name="TextBox 2"/>
          <p:cNvSpPr txBox="1"/>
          <p:nvPr/>
        </p:nvSpPr>
        <p:spPr>
          <a:xfrm>
            <a:off x="1524001" y="457200"/>
            <a:ext cx="9181873" cy="369332"/>
          </a:xfrm>
          <a:prstGeom prst="rect">
            <a:avLst/>
          </a:prstGeom>
          <a:noFill/>
        </p:spPr>
        <p:txBody>
          <a:bodyPr wrap="none" rtlCol="0">
            <a:spAutoFit/>
          </a:bodyPr>
          <a:lstStyle/>
          <a:p>
            <a:r>
              <a:rPr lang="en-US" dirty="0">
                <a:solidFill>
                  <a:prstClr val="black"/>
                </a:solidFill>
              </a:rPr>
              <a:t>Most Europeans thought that Africa would soon start buying huge quantities of European goods</a:t>
            </a:r>
          </a:p>
        </p:txBody>
      </p:sp>
      <p:sp>
        <p:nvSpPr>
          <p:cNvPr id="4" name="TextBox 3"/>
          <p:cNvSpPr txBox="1"/>
          <p:nvPr/>
        </p:nvSpPr>
        <p:spPr>
          <a:xfrm>
            <a:off x="2514600" y="914400"/>
            <a:ext cx="1242776" cy="369332"/>
          </a:xfrm>
          <a:prstGeom prst="rect">
            <a:avLst/>
          </a:prstGeom>
          <a:noFill/>
        </p:spPr>
        <p:txBody>
          <a:bodyPr wrap="none" rtlCol="0">
            <a:spAutoFit/>
          </a:bodyPr>
          <a:lstStyle/>
          <a:p>
            <a:r>
              <a:rPr lang="en-US" dirty="0">
                <a:solidFill>
                  <a:srgbClr val="C00000"/>
                </a:solidFill>
              </a:rPr>
              <a:t>They didn’t</a:t>
            </a:r>
          </a:p>
        </p:txBody>
      </p:sp>
      <p:sp>
        <p:nvSpPr>
          <p:cNvPr id="5" name="TextBox 4"/>
          <p:cNvSpPr txBox="1"/>
          <p:nvPr/>
        </p:nvSpPr>
        <p:spPr>
          <a:xfrm>
            <a:off x="1524000" y="1371601"/>
            <a:ext cx="9144000" cy="646331"/>
          </a:xfrm>
          <a:prstGeom prst="rect">
            <a:avLst/>
          </a:prstGeom>
          <a:noFill/>
        </p:spPr>
        <p:txBody>
          <a:bodyPr wrap="square" rtlCol="0">
            <a:spAutoFit/>
          </a:bodyPr>
          <a:lstStyle/>
          <a:p>
            <a:r>
              <a:rPr lang="en-US" dirty="0">
                <a:solidFill>
                  <a:prstClr val="black"/>
                </a:solidFill>
              </a:rPr>
              <a:t>European businesses needed raw materials from the continent and there were many natural resources in Africa</a:t>
            </a:r>
          </a:p>
        </p:txBody>
      </p:sp>
      <p:sp>
        <p:nvSpPr>
          <p:cNvPr id="6" name="TextBox 5"/>
          <p:cNvSpPr txBox="1"/>
          <p:nvPr/>
        </p:nvSpPr>
        <p:spPr>
          <a:xfrm>
            <a:off x="1524000" y="2362200"/>
            <a:ext cx="3787896" cy="369332"/>
          </a:xfrm>
          <a:prstGeom prst="rect">
            <a:avLst/>
          </a:prstGeom>
          <a:noFill/>
        </p:spPr>
        <p:txBody>
          <a:bodyPr wrap="none" rtlCol="0">
            <a:spAutoFit/>
          </a:bodyPr>
          <a:lstStyle/>
          <a:p>
            <a:r>
              <a:rPr lang="en-US" dirty="0">
                <a:solidFill>
                  <a:prstClr val="black"/>
                </a:solidFill>
              </a:rPr>
              <a:t>The Belgian Congo had copper and Tin</a:t>
            </a:r>
          </a:p>
        </p:txBody>
      </p:sp>
      <p:pic>
        <p:nvPicPr>
          <p:cNvPr id="7" name="Picture 6" descr="copper.jpg"/>
          <p:cNvPicPr>
            <a:picLocks noChangeAspect="1"/>
          </p:cNvPicPr>
          <p:nvPr/>
        </p:nvPicPr>
        <p:blipFill>
          <a:blip r:embed="rId4"/>
          <a:stretch>
            <a:fillRect/>
          </a:stretch>
        </p:blipFill>
        <p:spPr>
          <a:xfrm>
            <a:off x="5257800" y="1676400"/>
            <a:ext cx="2235200" cy="1676400"/>
          </a:xfrm>
          <a:prstGeom prst="rect">
            <a:avLst/>
          </a:prstGeom>
        </p:spPr>
      </p:pic>
      <p:sp>
        <p:nvSpPr>
          <p:cNvPr id="9" name="TextBox 8"/>
          <p:cNvSpPr txBox="1"/>
          <p:nvPr/>
        </p:nvSpPr>
        <p:spPr>
          <a:xfrm>
            <a:off x="1524001" y="3733800"/>
            <a:ext cx="3577903" cy="369332"/>
          </a:xfrm>
          <a:prstGeom prst="rect">
            <a:avLst/>
          </a:prstGeom>
          <a:noFill/>
        </p:spPr>
        <p:txBody>
          <a:bodyPr wrap="none" rtlCol="0">
            <a:spAutoFit/>
          </a:bodyPr>
          <a:lstStyle/>
          <a:p>
            <a:r>
              <a:rPr lang="en-US" dirty="0">
                <a:solidFill>
                  <a:prstClr val="black"/>
                </a:solidFill>
              </a:rPr>
              <a:t>South Africa had gold and diamonds</a:t>
            </a:r>
          </a:p>
        </p:txBody>
      </p:sp>
      <p:pic>
        <p:nvPicPr>
          <p:cNvPr id="10" name="Picture 9" descr="gold.jpg"/>
          <p:cNvPicPr>
            <a:picLocks noChangeAspect="1"/>
          </p:cNvPicPr>
          <p:nvPr/>
        </p:nvPicPr>
        <p:blipFill>
          <a:blip r:embed="rId5"/>
          <a:stretch>
            <a:fillRect/>
          </a:stretch>
        </p:blipFill>
        <p:spPr>
          <a:xfrm>
            <a:off x="5105400" y="3124200"/>
            <a:ext cx="1647444" cy="1450960"/>
          </a:xfrm>
          <a:prstGeom prst="rect">
            <a:avLst/>
          </a:prstGeom>
        </p:spPr>
      </p:pic>
      <p:pic>
        <p:nvPicPr>
          <p:cNvPr id="11" name="Picture 10" descr="gia-diamond.jpg"/>
          <p:cNvPicPr>
            <a:picLocks noChangeAspect="1"/>
          </p:cNvPicPr>
          <p:nvPr/>
        </p:nvPicPr>
        <p:blipFill>
          <a:blip r:embed="rId6"/>
          <a:srcRect t="5229" r="22286"/>
          <a:stretch>
            <a:fillRect/>
          </a:stretch>
        </p:blipFill>
        <p:spPr>
          <a:xfrm>
            <a:off x="6781800" y="3200401"/>
            <a:ext cx="1295400" cy="1381125"/>
          </a:xfrm>
          <a:prstGeom prst="rect">
            <a:avLst/>
          </a:prstGeom>
        </p:spPr>
      </p:pic>
      <p:sp>
        <p:nvSpPr>
          <p:cNvPr id="12" name="TextBox 11"/>
          <p:cNvSpPr txBox="1"/>
          <p:nvPr/>
        </p:nvSpPr>
        <p:spPr>
          <a:xfrm>
            <a:off x="1828800" y="4572000"/>
            <a:ext cx="8167172" cy="369332"/>
          </a:xfrm>
          <a:prstGeom prst="rect">
            <a:avLst/>
          </a:prstGeom>
          <a:noFill/>
        </p:spPr>
        <p:txBody>
          <a:bodyPr wrap="none" rtlCol="0">
            <a:spAutoFit/>
          </a:bodyPr>
          <a:lstStyle/>
          <a:p>
            <a:r>
              <a:rPr lang="en-US" dirty="0">
                <a:solidFill>
                  <a:prstClr val="black"/>
                </a:solidFill>
              </a:rPr>
              <a:t>There were also cash crop plantations that grew peanuts, palm oil, cocoa, and rubber</a:t>
            </a:r>
          </a:p>
        </p:txBody>
      </p:sp>
      <p:pic>
        <p:nvPicPr>
          <p:cNvPr id="13" name="Picture 12" descr="peanuts.jpg"/>
          <p:cNvPicPr>
            <a:picLocks noChangeAspect="1"/>
          </p:cNvPicPr>
          <p:nvPr/>
        </p:nvPicPr>
        <p:blipFill>
          <a:blip r:embed="rId7"/>
          <a:stretch>
            <a:fillRect/>
          </a:stretch>
        </p:blipFill>
        <p:spPr>
          <a:xfrm>
            <a:off x="1524000" y="4895850"/>
            <a:ext cx="2286000" cy="1962150"/>
          </a:xfrm>
          <a:prstGeom prst="rect">
            <a:avLst/>
          </a:prstGeom>
        </p:spPr>
      </p:pic>
      <p:pic>
        <p:nvPicPr>
          <p:cNvPr id="14" name="Picture 13" descr="palm-oil1.jpg"/>
          <p:cNvPicPr>
            <a:picLocks noChangeAspect="1"/>
          </p:cNvPicPr>
          <p:nvPr/>
        </p:nvPicPr>
        <p:blipFill>
          <a:blip r:embed="rId8"/>
          <a:stretch>
            <a:fillRect/>
          </a:stretch>
        </p:blipFill>
        <p:spPr>
          <a:xfrm>
            <a:off x="3810000" y="4876800"/>
            <a:ext cx="2362200" cy="1981200"/>
          </a:xfrm>
          <a:prstGeom prst="rect">
            <a:avLst/>
          </a:prstGeom>
        </p:spPr>
      </p:pic>
      <p:pic>
        <p:nvPicPr>
          <p:cNvPr id="15" name="Picture 14" descr="Cocoa-Pods-and-Cocoa-Beans.jpg"/>
          <p:cNvPicPr>
            <a:picLocks noChangeAspect="1"/>
          </p:cNvPicPr>
          <p:nvPr/>
        </p:nvPicPr>
        <p:blipFill>
          <a:blip r:embed="rId9"/>
          <a:stretch>
            <a:fillRect/>
          </a:stretch>
        </p:blipFill>
        <p:spPr>
          <a:xfrm>
            <a:off x="6172200" y="4876800"/>
            <a:ext cx="2438400" cy="1981200"/>
          </a:xfrm>
          <a:prstGeom prst="rect">
            <a:avLst/>
          </a:prstGeom>
        </p:spPr>
      </p:pic>
      <p:pic>
        <p:nvPicPr>
          <p:cNvPr id="16" name="Picture 15" descr="natural-raw-rubber-717405.jpg"/>
          <p:cNvPicPr>
            <a:picLocks noChangeAspect="1"/>
          </p:cNvPicPr>
          <p:nvPr/>
        </p:nvPicPr>
        <p:blipFill>
          <a:blip r:embed="rId10"/>
          <a:stretch>
            <a:fillRect/>
          </a:stretch>
        </p:blipFill>
        <p:spPr>
          <a:xfrm>
            <a:off x="8610600" y="4876801"/>
            <a:ext cx="2057400" cy="1981200"/>
          </a:xfrm>
          <a:prstGeom prst="rect">
            <a:avLst/>
          </a:prstGeom>
        </p:spPr>
      </p:pic>
    </p:spTree>
    <p:extLst>
      <p:ext uri="{BB962C8B-B14F-4D97-AF65-F5344CB8AC3E}">
        <p14:creationId xmlns:p14="http://schemas.microsoft.com/office/powerpoint/2010/main" val="289958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style.rotation</p:attrName>
                                        </p:attrNameLst>
                                      </p:cBhvr>
                                      <p:tavLst>
                                        <p:tav tm="0">
                                          <p:val>
                                            <p:fltVal val="720"/>
                                          </p:val>
                                        </p:tav>
                                        <p:tav tm="100000">
                                          <p:val>
                                            <p:fltVal val="0"/>
                                          </p:val>
                                        </p:tav>
                                      </p:tavLst>
                                    </p:anim>
                                    <p:anim calcmode="lin" valueType="num">
                                      <p:cBhvr>
                                        <p:cTn id="33" dur="2000" fill="hold"/>
                                        <p:tgtEl>
                                          <p:spTgt spid="5"/>
                                        </p:tgtEl>
                                        <p:attrNameLst>
                                          <p:attrName>ppt_h</p:attrName>
                                        </p:attrNameLst>
                                      </p:cBhvr>
                                      <p:tavLst>
                                        <p:tav tm="0">
                                          <p:val>
                                            <p:fltVal val="0"/>
                                          </p:val>
                                        </p:tav>
                                        <p:tav tm="100000">
                                          <p:val>
                                            <p:strVal val="#ppt_h"/>
                                          </p:val>
                                        </p:tav>
                                      </p:tavLst>
                                    </p:anim>
                                    <p:anim calcmode="lin" valueType="num">
                                      <p:cBhvr>
                                        <p:cTn id="34"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2000"/>
                                        <p:tgtEl>
                                          <p:spTgt spid="6"/>
                                        </p:tgtEl>
                                      </p:cBhvr>
                                    </p:animEffect>
                                    <p:anim calcmode="lin" valueType="num">
                                      <p:cBhvr>
                                        <p:cTn id="40" dur="2000" fill="hold"/>
                                        <p:tgtEl>
                                          <p:spTgt spid="6"/>
                                        </p:tgtEl>
                                        <p:attrNameLst>
                                          <p:attrName>style.rotation</p:attrName>
                                        </p:attrNameLst>
                                      </p:cBhvr>
                                      <p:tavLst>
                                        <p:tav tm="0">
                                          <p:val>
                                            <p:fltVal val="720"/>
                                          </p:val>
                                        </p:tav>
                                        <p:tav tm="100000">
                                          <p:val>
                                            <p:fltVal val="0"/>
                                          </p:val>
                                        </p:tav>
                                      </p:tavLst>
                                    </p:anim>
                                    <p:anim calcmode="lin" valueType="num">
                                      <p:cBhvr>
                                        <p:cTn id="41" dur="2000" fill="hold"/>
                                        <p:tgtEl>
                                          <p:spTgt spid="6"/>
                                        </p:tgtEl>
                                        <p:attrNameLst>
                                          <p:attrName>ppt_h</p:attrName>
                                        </p:attrNameLst>
                                      </p:cBhvr>
                                      <p:tavLst>
                                        <p:tav tm="0">
                                          <p:val>
                                            <p:fltVal val="0"/>
                                          </p:val>
                                        </p:tav>
                                        <p:tav tm="100000">
                                          <p:val>
                                            <p:strVal val="#ppt_h"/>
                                          </p:val>
                                        </p:tav>
                                      </p:tavLst>
                                    </p:anim>
                                    <p:anim calcmode="lin" valueType="num">
                                      <p:cBhvr>
                                        <p:cTn id="42"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43" fill="hold">
                      <p:stCondLst>
                        <p:cond delay="indefinite"/>
                      </p:stCondLst>
                      <p:childTnLst>
                        <p:par>
                          <p:cTn id="44" fill="hold">
                            <p:stCondLst>
                              <p:cond delay="0"/>
                            </p:stCondLst>
                            <p:childTnLst>
                              <p:par>
                                <p:cTn id="45" presetID="35"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2000"/>
                                        <p:tgtEl>
                                          <p:spTgt spid="7"/>
                                        </p:tgtEl>
                                      </p:cBhvr>
                                    </p:animEffect>
                                    <p:anim calcmode="lin" valueType="num">
                                      <p:cBhvr>
                                        <p:cTn id="48" dur="2000" fill="hold"/>
                                        <p:tgtEl>
                                          <p:spTgt spid="7"/>
                                        </p:tgtEl>
                                        <p:attrNameLst>
                                          <p:attrName>style.rotation</p:attrName>
                                        </p:attrNameLst>
                                      </p:cBhvr>
                                      <p:tavLst>
                                        <p:tav tm="0">
                                          <p:val>
                                            <p:fltVal val="720"/>
                                          </p:val>
                                        </p:tav>
                                        <p:tav tm="100000">
                                          <p:val>
                                            <p:fltVal val="0"/>
                                          </p:val>
                                        </p:tav>
                                      </p:tavLst>
                                    </p:anim>
                                    <p:anim calcmode="lin" valueType="num">
                                      <p:cBhvr>
                                        <p:cTn id="49" dur="2000" fill="hold"/>
                                        <p:tgtEl>
                                          <p:spTgt spid="7"/>
                                        </p:tgtEl>
                                        <p:attrNameLst>
                                          <p:attrName>ppt_h</p:attrName>
                                        </p:attrNameLst>
                                      </p:cBhvr>
                                      <p:tavLst>
                                        <p:tav tm="0">
                                          <p:val>
                                            <p:fltVal val="0"/>
                                          </p:val>
                                        </p:tav>
                                        <p:tav tm="100000">
                                          <p:val>
                                            <p:strVal val="#ppt_h"/>
                                          </p:val>
                                        </p:tav>
                                      </p:tavLst>
                                    </p:anim>
                                    <p:anim calcmode="lin" valueType="num">
                                      <p:cBhvr>
                                        <p:cTn id="50"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51" fill="hold">
                      <p:stCondLst>
                        <p:cond delay="indefinite"/>
                      </p:stCondLst>
                      <p:childTnLst>
                        <p:par>
                          <p:cTn id="52" fill="hold">
                            <p:stCondLst>
                              <p:cond delay="0"/>
                            </p:stCondLst>
                            <p:childTnLst>
                              <p:par>
                                <p:cTn id="53" presetID="35" presetClass="entr" presetSubtype="0"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2000"/>
                                        <p:tgtEl>
                                          <p:spTgt spid="8"/>
                                        </p:tgtEl>
                                      </p:cBhvr>
                                    </p:animEffect>
                                    <p:anim calcmode="lin" valueType="num">
                                      <p:cBhvr>
                                        <p:cTn id="56" dur="2000" fill="hold"/>
                                        <p:tgtEl>
                                          <p:spTgt spid="8"/>
                                        </p:tgtEl>
                                        <p:attrNameLst>
                                          <p:attrName>style.rotation</p:attrName>
                                        </p:attrNameLst>
                                      </p:cBhvr>
                                      <p:tavLst>
                                        <p:tav tm="0">
                                          <p:val>
                                            <p:fltVal val="720"/>
                                          </p:val>
                                        </p:tav>
                                        <p:tav tm="100000">
                                          <p:val>
                                            <p:fltVal val="0"/>
                                          </p:val>
                                        </p:tav>
                                      </p:tavLst>
                                    </p:anim>
                                    <p:anim calcmode="lin" valueType="num">
                                      <p:cBhvr>
                                        <p:cTn id="57" dur="2000" fill="hold"/>
                                        <p:tgtEl>
                                          <p:spTgt spid="8"/>
                                        </p:tgtEl>
                                        <p:attrNameLst>
                                          <p:attrName>ppt_h</p:attrName>
                                        </p:attrNameLst>
                                      </p:cBhvr>
                                      <p:tavLst>
                                        <p:tav tm="0">
                                          <p:val>
                                            <p:fltVal val="0"/>
                                          </p:val>
                                        </p:tav>
                                        <p:tav tm="100000">
                                          <p:val>
                                            <p:strVal val="#ppt_h"/>
                                          </p:val>
                                        </p:tav>
                                      </p:tavLst>
                                    </p:anim>
                                    <p:anim calcmode="lin" valueType="num">
                                      <p:cBhvr>
                                        <p:cTn id="58"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59" fill="hold">
                      <p:stCondLst>
                        <p:cond delay="indefinite"/>
                      </p:stCondLst>
                      <p:childTnLst>
                        <p:par>
                          <p:cTn id="60" fill="hold">
                            <p:stCondLst>
                              <p:cond delay="0"/>
                            </p:stCondLst>
                            <p:childTnLst>
                              <p:par>
                                <p:cTn id="61" presetID="35"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2000"/>
                                        <p:tgtEl>
                                          <p:spTgt spid="9"/>
                                        </p:tgtEl>
                                      </p:cBhvr>
                                    </p:animEffect>
                                    <p:anim calcmode="lin" valueType="num">
                                      <p:cBhvr>
                                        <p:cTn id="64" dur="2000" fill="hold"/>
                                        <p:tgtEl>
                                          <p:spTgt spid="9"/>
                                        </p:tgtEl>
                                        <p:attrNameLst>
                                          <p:attrName>style.rotation</p:attrName>
                                        </p:attrNameLst>
                                      </p:cBhvr>
                                      <p:tavLst>
                                        <p:tav tm="0">
                                          <p:val>
                                            <p:fltVal val="720"/>
                                          </p:val>
                                        </p:tav>
                                        <p:tav tm="100000">
                                          <p:val>
                                            <p:fltVal val="0"/>
                                          </p:val>
                                        </p:tav>
                                      </p:tavLst>
                                    </p:anim>
                                    <p:anim calcmode="lin" valueType="num">
                                      <p:cBhvr>
                                        <p:cTn id="65" dur="2000" fill="hold"/>
                                        <p:tgtEl>
                                          <p:spTgt spid="9"/>
                                        </p:tgtEl>
                                        <p:attrNameLst>
                                          <p:attrName>ppt_h</p:attrName>
                                        </p:attrNameLst>
                                      </p:cBhvr>
                                      <p:tavLst>
                                        <p:tav tm="0">
                                          <p:val>
                                            <p:fltVal val="0"/>
                                          </p:val>
                                        </p:tav>
                                        <p:tav tm="100000">
                                          <p:val>
                                            <p:strVal val="#ppt_h"/>
                                          </p:val>
                                        </p:tav>
                                      </p:tavLst>
                                    </p:anim>
                                    <p:anim calcmode="lin" valueType="num">
                                      <p:cBhvr>
                                        <p:cTn id="66"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67" fill="hold">
                      <p:stCondLst>
                        <p:cond delay="indefinite"/>
                      </p:stCondLst>
                      <p:childTnLst>
                        <p:par>
                          <p:cTn id="68" fill="hold">
                            <p:stCondLst>
                              <p:cond delay="0"/>
                            </p:stCondLst>
                            <p:childTnLst>
                              <p:par>
                                <p:cTn id="69" presetID="35" presetClass="entr" presetSubtype="0"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2000"/>
                                        <p:tgtEl>
                                          <p:spTgt spid="10"/>
                                        </p:tgtEl>
                                      </p:cBhvr>
                                    </p:animEffect>
                                    <p:anim calcmode="lin" valueType="num">
                                      <p:cBhvr>
                                        <p:cTn id="72" dur="2000" fill="hold"/>
                                        <p:tgtEl>
                                          <p:spTgt spid="10"/>
                                        </p:tgtEl>
                                        <p:attrNameLst>
                                          <p:attrName>style.rotation</p:attrName>
                                        </p:attrNameLst>
                                      </p:cBhvr>
                                      <p:tavLst>
                                        <p:tav tm="0">
                                          <p:val>
                                            <p:fltVal val="720"/>
                                          </p:val>
                                        </p:tav>
                                        <p:tav tm="100000">
                                          <p:val>
                                            <p:fltVal val="0"/>
                                          </p:val>
                                        </p:tav>
                                      </p:tavLst>
                                    </p:anim>
                                    <p:anim calcmode="lin" valueType="num">
                                      <p:cBhvr>
                                        <p:cTn id="73" dur="2000" fill="hold"/>
                                        <p:tgtEl>
                                          <p:spTgt spid="10"/>
                                        </p:tgtEl>
                                        <p:attrNameLst>
                                          <p:attrName>ppt_h</p:attrName>
                                        </p:attrNameLst>
                                      </p:cBhvr>
                                      <p:tavLst>
                                        <p:tav tm="0">
                                          <p:val>
                                            <p:fltVal val="0"/>
                                          </p:val>
                                        </p:tav>
                                        <p:tav tm="100000">
                                          <p:val>
                                            <p:strVal val="#ppt_h"/>
                                          </p:val>
                                        </p:tav>
                                      </p:tavLst>
                                    </p:anim>
                                    <p:anim calcmode="lin" valueType="num">
                                      <p:cBhvr>
                                        <p:cTn id="74" dur="2000" fill="hold"/>
                                        <p:tgtEl>
                                          <p:spTgt spid="10"/>
                                        </p:tgtEl>
                                        <p:attrNameLst>
                                          <p:attrName>ppt_w</p:attrName>
                                        </p:attrNameLst>
                                      </p:cBhvr>
                                      <p:tavLst>
                                        <p:tav tm="0">
                                          <p:val>
                                            <p:fltVal val="0"/>
                                          </p:val>
                                        </p:tav>
                                        <p:tav tm="100000">
                                          <p:val>
                                            <p:strVal val="#ppt_w"/>
                                          </p:val>
                                        </p:tav>
                                      </p:tavLst>
                                    </p:anim>
                                  </p:childTnLst>
                                </p:cTn>
                              </p:par>
                            </p:childTnLst>
                          </p:cTn>
                        </p:par>
                      </p:childTnLst>
                    </p:cTn>
                  </p:par>
                  <p:par>
                    <p:cTn id="75" fill="hold">
                      <p:stCondLst>
                        <p:cond delay="indefinite"/>
                      </p:stCondLst>
                      <p:childTnLst>
                        <p:par>
                          <p:cTn id="76" fill="hold">
                            <p:stCondLst>
                              <p:cond delay="0"/>
                            </p:stCondLst>
                            <p:childTnLst>
                              <p:par>
                                <p:cTn id="77" presetID="35" presetClass="entr" presetSubtype="0" fill="hold"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2000"/>
                                        <p:tgtEl>
                                          <p:spTgt spid="11"/>
                                        </p:tgtEl>
                                      </p:cBhvr>
                                    </p:animEffect>
                                    <p:anim calcmode="lin" valueType="num">
                                      <p:cBhvr>
                                        <p:cTn id="80" dur="2000" fill="hold"/>
                                        <p:tgtEl>
                                          <p:spTgt spid="11"/>
                                        </p:tgtEl>
                                        <p:attrNameLst>
                                          <p:attrName>style.rotation</p:attrName>
                                        </p:attrNameLst>
                                      </p:cBhvr>
                                      <p:tavLst>
                                        <p:tav tm="0">
                                          <p:val>
                                            <p:fltVal val="720"/>
                                          </p:val>
                                        </p:tav>
                                        <p:tav tm="100000">
                                          <p:val>
                                            <p:fltVal val="0"/>
                                          </p:val>
                                        </p:tav>
                                      </p:tavLst>
                                    </p:anim>
                                    <p:anim calcmode="lin" valueType="num">
                                      <p:cBhvr>
                                        <p:cTn id="81" dur="2000" fill="hold"/>
                                        <p:tgtEl>
                                          <p:spTgt spid="11"/>
                                        </p:tgtEl>
                                        <p:attrNameLst>
                                          <p:attrName>ppt_h</p:attrName>
                                        </p:attrNameLst>
                                      </p:cBhvr>
                                      <p:tavLst>
                                        <p:tav tm="0">
                                          <p:val>
                                            <p:fltVal val="0"/>
                                          </p:val>
                                        </p:tav>
                                        <p:tav tm="100000">
                                          <p:val>
                                            <p:strVal val="#ppt_h"/>
                                          </p:val>
                                        </p:tav>
                                      </p:tavLst>
                                    </p:anim>
                                    <p:anim calcmode="lin" valueType="num">
                                      <p:cBhvr>
                                        <p:cTn id="82" dur="2000" fill="hold"/>
                                        <p:tgtEl>
                                          <p:spTgt spid="11"/>
                                        </p:tgtEl>
                                        <p:attrNameLst>
                                          <p:attrName>ppt_w</p:attrName>
                                        </p:attrNameLst>
                                      </p:cBhvr>
                                      <p:tavLst>
                                        <p:tav tm="0">
                                          <p:val>
                                            <p:fltVal val="0"/>
                                          </p:val>
                                        </p:tav>
                                        <p:tav tm="100000">
                                          <p:val>
                                            <p:strVal val="#ppt_w"/>
                                          </p:val>
                                        </p:tav>
                                      </p:tavLst>
                                    </p:anim>
                                  </p:childTnLst>
                                </p:cTn>
                              </p:par>
                            </p:childTnLst>
                          </p:cTn>
                        </p:par>
                      </p:childTnLst>
                    </p:cTn>
                  </p:par>
                  <p:par>
                    <p:cTn id="83" fill="hold">
                      <p:stCondLst>
                        <p:cond delay="indefinite"/>
                      </p:stCondLst>
                      <p:childTnLst>
                        <p:par>
                          <p:cTn id="84" fill="hold">
                            <p:stCondLst>
                              <p:cond delay="0"/>
                            </p:stCondLst>
                            <p:childTnLst>
                              <p:par>
                                <p:cTn id="85" presetID="35" presetClass="entr" presetSubtype="0"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2000"/>
                                        <p:tgtEl>
                                          <p:spTgt spid="12"/>
                                        </p:tgtEl>
                                      </p:cBhvr>
                                    </p:animEffect>
                                    <p:anim calcmode="lin" valueType="num">
                                      <p:cBhvr>
                                        <p:cTn id="88" dur="2000" fill="hold"/>
                                        <p:tgtEl>
                                          <p:spTgt spid="12"/>
                                        </p:tgtEl>
                                        <p:attrNameLst>
                                          <p:attrName>style.rotation</p:attrName>
                                        </p:attrNameLst>
                                      </p:cBhvr>
                                      <p:tavLst>
                                        <p:tav tm="0">
                                          <p:val>
                                            <p:fltVal val="720"/>
                                          </p:val>
                                        </p:tav>
                                        <p:tav tm="100000">
                                          <p:val>
                                            <p:fltVal val="0"/>
                                          </p:val>
                                        </p:tav>
                                      </p:tavLst>
                                    </p:anim>
                                    <p:anim calcmode="lin" valueType="num">
                                      <p:cBhvr>
                                        <p:cTn id="89" dur="2000" fill="hold"/>
                                        <p:tgtEl>
                                          <p:spTgt spid="12"/>
                                        </p:tgtEl>
                                        <p:attrNameLst>
                                          <p:attrName>ppt_h</p:attrName>
                                        </p:attrNameLst>
                                      </p:cBhvr>
                                      <p:tavLst>
                                        <p:tav tm="0">
                                          <p:val>
                                            <p:fltVal val="0"/>
                                          </p:val>
                                        </p:tav>
                                        <p:tav tm="100000">
                                          <p:val>
                                            <p:strVal val="#ppt_h"/>
                                          </p:val>
                                        </p:tav>
                                      </p:tavLst>
                                    </p:anim>
                                    <p:anim calcmode="lin" valueType="num">
                                      <p:cBhvr>
                                        <p:cTn id="90" dur="2000" fill="hold"/>
                                        <p:tgtEl>
                                          <p:spTgt spid="12"/>
                                        </p:tgtEl>
                                        <p:attrNameLst>
                                          <p:attrName>ppt_w</p:attrName>
                                        </p:attrNameLst>
                                      </p:cBhvr>
                                      <p:tavLst>
                                        <p:tav tm="0">
                                          <p:val>
                                            <p:fltVal val="0"/>
                                          </p:val>
                                        </p:tav>
                                        <p:tav tm="100000">
                                          <p:val>
                                            <p:strVal val="#ppt_w"/>
                                          </p:val>
                                        </p:tav>
                                      </p:tavLst>
                                    </p:anim>
                                  </p:childTnLst>
                                </p:cTn>
                              </p:par>
                              <p:par>
                                <p:cTn id="91" presetID="35" presetClass="entr" presetSubtype="0" fill="hold"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fade">
                                      <p:cBhvr>
                                        <p:cTn id="93" dur="2000"/>
                                        <p:tgtEl>
                                          <p:spTgt spid="13"/>
                                        </p:tgtEl>
                                      </p:cBhvr>
                                    </p:animEffect>
                                    <p:anim calcmode="lin" valueType="num">
                                      <p:cBhvr>
                                        <p:cTn id="94" dur="2000" fill="hold"/>
                                        <p:tgtEl>
                                          <p:spTgt spid="13"/>
                                        </p:tgtEl>
                                        <p:attrNameLst>
                                          <p:attrName>style.rotation</p:attrName>
                                        </p:attrNameLst>
                                      </p:cBhvr>
                                      <p:tavLst>
                                        <p:tav tm="0">
                                          <p:val>
                                            <p:fltVal val="720"/>
                                          </p:val>
                                        </p:tav>
                                        <p:tav tm="100000">
                                          <p:val>
                                            <p:fltVal val="0"/>
                                          </p:val>
                                        </p:tav>
                                      </p:tavLst>
                                    </p:anim>
                                    <p:anim calcmode="lin" valueType="num">
                                      <p:cBhvr>
                                        <p:cTn id="95" dur="2000" fill="hold"/>
                                        <p:tgtEl>
                                          <p:spTgt spid="13"/>
                                        </p:tgtEl>
                                        <p:attrNameLst>
                                          <p:attrName>ppt_h</p:attrName>
                                        </p:attrNameLst>
                                      </p:cBhvr>
                                      <p:tavLst>
                                        <p:tav tm="0">
                                          <p:val>
                                            <p:fltVal val="0"/>
                                          </p:val>
                                        </p:tav>
                                        <p:tav tm="100000">
                                          <p:val>
                                            <p:strVal val="#ppt_h"/>
                                          </p:val>
                                        </p:tav>
                                      </p:tavLst>
                                    </p:anim>
                                    <p:anim calcmode="lin" valueType="num">
                                      <p:cBhvr>
                                        <p:cTn id="96" dur="2000" fill="hold"/>
                                        <p:tgtEl>
                                          <p:spTgt spid="13"/>
                                        </p:tgtEl>
                                        <p:attrNameLst>
                                          <p:attrName>ppt_w</p:attrName>
                                        </p:attrNameLst>
                                      </p:cBhvr>
                                      <p:tavLst>
                                        <p:tav tm="0">
                                          <p:val>
                                            <p:fltVal val="0"/>
                                          </p:val>
                                        </p:tav>
                                        <p:tav tm="100000">
                                          <p:val>
                                            <p:strVal val="#ppt_w"/>
                                          </p:val>
                                        </p:tav>
                                      </p:tavLst>
                                    </p:anim>
                                  </p:childTnLst>
                                </p:cTn>
                              </p:par>
                              <p:par>
                                <p:cTn id="97" presetID="35" presetClass="entr" presetSubtype="0"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2000"/>
                                        <p:tgtEl>
                                          <p:spTgt spid="14"/>
                                        </p:tgtEl>
                                      </p:cBhvr>
                                    </p:animEffect>
                                    <p:anim calcmode="lin" valueType="num">
                                      <p:cBhvr>
                                        <p:cTn id="100" dur="2000" fill="hold"/>
                                        <p:tgtEl>
                                          <p:spTgt spid="14"/>
                                        </p:tgtEl>
                                        <p:attrNameLst>
                                          <p:attrName>style.rotation</p:attrName>
                                        </p:attrNameLst>
                                      </p:cBhvr>
                                      <p:tavLst>
                                        <p:tav tm="0">
                                          <p:val>
                                            <p:fltVal val="720"/>
                                          </p:val>
                                        </p:tav>
                                        <p:tav tm="100000">
                                          <p:val>
                                            <p:fltVal val="0"/>
                                          </p:val>
                                        </p:tav>
                                      </p:tavLst>
                                    </p:anim>
                                    <p:anim calcmode="lin" valueType="num">
                                      <p:cBhvr>
                                        <p:cTn id="101" dur="2000" fill="hold"/>
                                        <p:tgtEl>
                                          <p:spTgt spid="14"/>
                                        </p:tgtEl>
                                        <p:attrNameLst>
                                          <p:attrName>ppt_h</p:attrName>
                                        </p:attrNameLst>
                                      </p:cBhvr>
                                      <p:tavLst>
                                        <p:tav tm="0">
                                          <p:val>
                                            <p:fltVal val="0"/>
                                          </p:val>
                                        </p:tav>
                                        <p:tav tm="100000">
                                          <p:val>
                                            <p:strVal val="#ppt_h"/>
                                          </p:val>
                                        </p:tav>
                                      </p:tavLst>
                                    </p:anim>
                                    <p:anim calcmode="lin" valueType="num">
                                      <p:cBhvr>
                                        <p:cTn id="102" dur="2000" fill="hold"/>
                                        <p:tgtEl>
                                          <p:spTgt spid="14"/>
                                        </p:tgtEl>
                                        <p:attrNameLst>
                                          <p:attrName>ppt_w</p:attrName>
                                        </p:attrNameLst>
                                      </p:cBhvr>
                                      <p:tavLst>
                                        <p:tav tm="0">
                                          <p:val>
                                            <p:fltVal val="0"/>
                                          </p:val>
                                        </p:tav>
                                        <p:tav tm="100000">
                                          <p:val>
                                            <p:strVal val="#ppt_w"/>
                                          </p:val>
                                        </p:tav>
                                      </p:tavLst>
                                    </p:anim>
                                  </p:childTnLst>
                                </p:cTn>
                              </p:par>
                              <p:par>
                                <p:cTn id="103" presetID="35" presetClass="entr" presetSubtype="0" fill="hold" nodeType="with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fade">
                                      <p:cBhvr>
                                        <p:cTn id="105" dur="2000"/>
                                        <p:tgtEl>
                                          <p:spTgt spid="15"/>
                                        </p:tgtEl>
                                      </p:cBhvr>
                                    </p:animEffect>
                                    <p:anim calcmode="lin" valueType="num">
                                      <p:cBhvr>
                                        <p:cTn id="106" dur="2000" fill="hold"/>
                                        <p:tgtEl>
                                          <p:spTgt spid="15"/>
                                        </p:tgtEl>
                                        <p:attrNameLst>
                                          <p:attrName>style.rotation</p:attrName>
                                        </p:attrNameLst>
                                      </p:cBhvr>
                                      <p:tavLst>
                                        <p:tav tm="0">
                                          <p:val>
                                            <p:fltVal val="720"/>
                                          </p:val>
                                        </p:tav>
                                        <p:tav tm="100000">
                                          <p:val>
                                            <p:fltVal val="0"/>
                                          </p:val>
                                        </p:tav>
                                      </p:tavLst>
                                    </p:anim>
                                    <p:anim calcmode="lin" valueType="num">
                                      <p:cBhvr>
                                        <p:cTn id="107" dur="2000" fill="hold"/>
                                        <p:tgtEl>
                                          <p:spTgt spid="15"/>
                                        </p:tgtEl>
                                        <p:attrNameLst>
                                          <p:attrName>ppt_h</p:attrName>
                                        </p:attrNameLst>
                                      </p:cBhvr>
                                      <p:tavLst>
                                        <p:tav tm="0">
                                          <p:val>
                                            <p:fltVal val="0"/>
                                          </p:val>
                                        </p:tav>
                                        <p:tav tm="100000">
                                          <p:val>
                                            <p:strVal val="#ppt_h"/>
                                          </p:val>
                                        </p:tav>
                                      </p:tavLst>
                                    </p:anim>
                                    <p:anim calcmode="lin" valueType="num">
                                      <p:cBhvr>
                                        <p:cTn id="108" dur="2000" fill="hold"/>
                                        <p:tgtEl>
                                          <p:spTgt spid="15"/>
                                        </p:tgtEl>
                                        <p:attrNameLst>
                                          <p:attrName>ppt_w</p:attrName>
                                        </p:attrNameLst>
                                      </p:cBhvr>
                                      <p:tavLst>
                                        <p:tav tm="0">
                                          <p:val>
                                            <p:fltVal val="0"/>
                                          </p:val>
                                        </p:tav>
                                        <p:tav tm="100000">
                                          <p:val>
                                            <p:strVal val="#ppt_w"/>
                                          </p:val>
                                        </p:tav>
                                      </p:tavLst>
                                    </p:anim>
                                  </p:childTnLst>
                                </p:cTn>
                              </p:par>
                              <p:par>
                                <p:cTn id="109" presetID="35" presetClass="entr" presetSubtype="0" fill="hold" nodeType="withEffect">
                                  <p:stCondLst>
                                    <p:cond delay="0"/>
                                  </p:stCondLst>
                                  <p:childTnLst>
                                    <p:set>
                                      <p:cBhvr>
                                        <p:cTn id="110" dur="1" fill="hold">
                                          <p:stCondLst>
                                            <p:cond delay="0"/>
                                          </p:stCondLst>
                                        </p:cTn>
                                        <p:tgtEl>
                                          <p:spTgt spid="16"/>
                                        </p:tgtEl>
                                        <p:attrNameLst>
                                          <p:attrName>style.visibility</p:attrName>
                                        </p:attrNameLst>
                                      </p:cBhvr>
                                      <p:to>
                                        <p:strVal val="visible"/>
                                      </p:to>
                                    </p:set>
                                    <p:animEffect transition="in" filter="fade">
                                      <p:cBhvr>
                                        <p:cTn id="111" dur="2000"/>
                                        <p:tgtEl>
                                          <p:spTgt spid="16"/>
                                        </p:tgtEl>
                                      </p:cBhvr>
                                    </p:animEffect>
                                    <p:anim calcmode="lin" valueType="num">
                                      <p:cBhvr>
                                        <p:cTn id="112" dur="2000" fill="hold"/>
                                        <p:tgtEl>
                                          <p:spTgt spid="16"/>
                                        </p:tgtEl>
                                        <p:attrNameLst>
                                          <p:attrName>style.rotation</p:attrName>
                                        </p:attrNameLst>
                                      </p:cBhvr>
                                      <p:tavLst>
                                        <p:tav tm="0">
                                          <p:val>
                                            <p:fltVal val="720"/>
                                          </p:val>
                                        </p:tav>
                                        <p:tav tm="100000">
                                          <p:val>
                                            <p:fltVal val="0"/>
                                          </p:val>
                                        </p:tav>
                                      </p:tavLst>
                                    </p:anim>
                                    <p:anim calcmode="lin" valueType="num">
                                      <p:cBhvr>
                                        <p:cTn id="113" dur="2000" fill="hold"/>
                                        <p:tgtEl>
                                          <p:spTgt spid="16"/>
                                        </p:tgtEl>
                                        <p:attrNameLst>
                                          <p:attrName>ppt_h</p:attrName>
                                        </p:attrNameLst>
                                      </p:cBhvr>
                                      <p:tavLst>
                                        <p:tav tm="0">
                                          <p:val>
                                            <p:fltVal val="0"/>
                                          </p:val>
                                        </p:tav>
                                        <p:tav tm="100000">
                                          <p:val>
                                            <p:strVal val="#ppt_h"/>
                                          </p:val>
                                        </p:tav>
                                      </p:tavLst>
                                    </p:anim>
                                    <p:anim calcmode="lin" valueType="num">
                                      <p:cBhvr>
                                        <p:cTn id="114" dur="2000" fill="hold"/>
                                        <p:tgtEl>
                                          <p:spTgt spid="1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zulu-king-cetshwayo-zulu.jpg"/>
          <p:cNvPicPr>
            <a:picLocks noChangeAspect="1"/>
          </p:cNvPicPr>
          <p:nvPr/>
        </p:nvPicPr>
        <p:blipFill>
          <a:blip r:embed="rId3"/>
          <a:stretch>
            <a:fillRect/>
          </a:stretch>
        </p:blipFill>
        <p:spPr>
          <a:xfrm>
            <a:off x="3810000" y="2819401"/>
            <a:ext cx="2762250" cy="3089889"/>
          </a:xfrm>
          <a:prstGeom prst="rect">
            <a:avLst/>
          </a:prstGeom>
        </p:spPr>
      </p:pic>
      <p:sp>
        <p:nvSpPr>
          <p:cNvPr id="2" name="TextBox 1"/>
          <p:cNvSpPr txBox="1"/>
          <p:nvPr/>
        </p:nvSpPr>
        <p:spPr>
          <a:xfrm>
            <a:off x="1524001" y="0"/>
            <a:ext cx="3613233" cy="369332"/>
          </a:xfrm>
          <a:prstGeom prst="rect">
            <a:avLst/>
          </a:prstGeom>
          <a:noFill/>
        </p:spPr>
        <p:txBody>
          <a:bodyPr wrap="none" rtlCol="0">
            <a:spAutoFit/>
          </a:bodyPr>
          <a:lstStyle/>
          <a:p>
            <a:r>
              <a:rPr lang="en-US" dirty="0">
                <a:solidFill>
                  <a:prstClr val="black"/>
                </a:solidFill>
              </a:rPr>
              <a:t>Three groups clash over South Africa</a:t>
            </a:r>
          </a:p>
        </p:txBody>
      </p:sp>
      <p:pic>
        <p:nvPicPr>
          <p:cNvPr id="3" name="Picture 2" descr="shaka.jpg"/>
          <p:cNvPicPr>
            <a:picLocks noChangeAspect="1"/>
          </p:cNvPicPr>
          <p:nvPr/>
        </p:nvPicPr>
        <p:blipFill>
          <a:blip r:embed="rId4"/>
          <a:srcRect r="9707"/>
          <a:stretch>
            <a:fillRect/>
          </a:stretch>
        </p:blipFill>
        <p:spPr>
          <a:xfrm>
            <a:off x="8305392" y="762000"/>
            <a:ext cx="2362608" cy="3822700"/>
          </a:xfrm>
          <a:prstGeom prst="rect">
            <a:avLst/>
          </a:prstGeom>
        </p:spPr>
      </p:pic>
      <p:sp>
        <p:nvSpPr>
          <p:cNvPr id="4" name="TextBox 3"/>
          <p:cNvSpPr txBox="1"/>
          <p:nvPr/>
        </p:nvSpPr>
        <p:spPr>
          <a:xfrm>
            <a:off x="1524000" y="1143000"/>
            <a:ext cx="7239000" cy="369332"/>
          </a:xfrm>
          <a:prstGeom prst="rect">
            <a:avLst/>
          </a:prstGeom>
          <a:noFill/>
        </p:spPr>
        <p:txBody>
          <a:bodyPr wrap="square" rtlCol="0">
            <a:spAutoFit/>
          </a:bodyPr>
          <a:lstStyle/>
          <a:p>
            <a:r>
              <a:rPr lang="en-US" dirty="0">
                <a:solidFill>
                  <a:prstClr val="black"/>
                </a:solidFill>
              </a:rPr>
              <a:t>In 1816 a Zulu chief named Shaka created a large, centralized African Sta</a:t>
            </a:r>
            <a:r>
              <a:rPr lang="en-US" dirty="0">
                <a:solidFill>
                  <a:prstClr val="white"/>
                </a:solidFill>
              </a:rPr>
              <a:t>te</a:t>
            </a:r>
          </a:p>
        </p:txBody>
      </p:sp>
      <p:sp>
        <p:nvSpPr>
          <p:cNvPr id="5" name="TextBox 4"/>
          <p:cNvSpPr txBox="1"/>
          <p:nvPr/>
        </p:nvSpPr>
        <p:spPr>
          <a:xfrm>
            <a:off x="2895601" y="1676400"/>
            <a:ext cx="5486401" cy="369332"/>
          </a:xfrm>
          <a:prstGeom prst="rect">
            <a:avLst/>
          </a:prstGeom>
          <a:noFill/>
        </p:spPr>
        <p:txBody>
          <a:bodyPr wrap="square" rtlCol="0">
            <a:spAutoFit/>
          </a:bodyPr>
          <a:lstStyle/>
          <a:p>
            <a:r>
              <a:rPr lang="en-US" dirty="0">
                <a:solidFill>
                  <a:prstClr val="black"/>
                </a:solidFill>
              </a:rPr>
              <a:t>His successors couldn’t keep the empire together though</a:t>
            </a:r>
          </a:p>
        </p:txBody>
      </p:sp>
      <p:sp>
        <p:nvSpPr>
          <p:cNvPr id="6" name="TextBox 5"/>
          <p:cNvSpPr txBox="1"/>
          <p:nvPr/>
        </p:nvSpPr>
        <p:spPr>
          <a:xfrm>
            <a:off x="1524001" y="2590801"/>
            <a:ext cx="6858000" cy="646331"/>
          </a:xfrm>
          <a:prstGeom prst="rect">
            <a:avLst/>
          </a:prstGeom>
          <a:noFill/>
        </p:spPr>
        <p:txBody>
          <a:bodyPr wrap="square" rtlCol="0">
            <a:spAutoFit/>
          </a:bodyPr>
          <a:lstStyle/>
          <a:p>
            <a:r>
              <a:rPr lang="en-US" dirty="0">
                <a:solidFill>
                  <a:prstClr val="black"/>
                </a:solidFill>
              </a:rPr>
              <a:t>In 1879 the British invaded after Cetshwayo refused to dismiss his army and accept British rule</a:t>
            </a:r>
          </a:p>
        </p:txBody>
      </p:sp>
      <p:sp>
        <p:nvSpPr>
          <p:cNvPr id="8" name="TextBox 7"/>
          <p:cNvSpPr txBox="1"/>
          <p:nvPr/>
        </p:nvSpPr>
        <p:spPr>
          <a:xfrm>
            <a:off x="1524000" y="5867400"/>
            <a:ext cx="3536930" cy="369332"/>
          </a:xfrm>
          <a:prstGeom prst="rect">
            <a:avLst/>
          </a:prstGeom>
          <a:noFill/>
        </p:spPr>
        <p:txBody>
          <a:bodyPr wrap="none" rtlCol="0">
            <a:spAutoFit/>
          </a:bodyPr>
          <a:lstStyle/>
          <a:p>
            <a:r>
              <a:rPr lang="en-US" dirty="0">
                <a:solidFill>
                  <a:prstClr val="black"/>
                </a:solidFill>
              </a:rPr>
              <a:t>The Zulu nearly defeated the British</a:t>
            </a:r>
          </a:p>
        </p:txBody>
      </p:sp>
      <p:sp>
        <p:nvSpPr>
          <p:cNvPr id="9" name="TextBox 8"/>
          <p:cNvSpPr txBox="1"/>
          <p:nvPr/>
        </p:nvSpPr>
        <p:spPr>
          <a:xfrm>
            <a:off x="5334001" y="5879068"/>
            <a:ext cx="4914279" cy="369332"/>
          </a:xfrm>
          <a:prstGeom prst="rect">
            <a:avLst/>
          </a:prstGeom>
          <a:noFill/>
        </p:spPr>
        <p:txBody>
          <a:bodyPr wrap="square" rtlCol="0">
            <a:spAutoFit/>
          </a:bodyPr>
          <a:lstStyle/>
          <a:p>
            <a:r>
              <a:rPr lang="en-US" dirty="0">
                <a:solidFill>
                  <a:prstClr val="black"/>
                </a:solidFill>
              </a:rPr>
              <a:t>The Zulu lost at the battle of Ulundi in 1879</a:t>
            </a:r>
          </a:p>
        </p:txBody>
      </p:sp>
      <p:sp>
        <p:nvSpPr>
          <p:cNvPr id="10" name="TextBox 9"/>
          <p:cNvSpPr txBox="1"/>
          <p:nvPr/>
        </p:nvSpPr>
        <p:spPr>
          <a:xfrm>
            <a:off x="2895600" y="6488668"/>
            <a:ext cx="5385192" cy="369332"/>
          </a:xfrm>
          <a:prstGeom prst="rect">
            <a:avLst/>
          </a:prstGeom>
          <a:noFill/>
        </p:spPr>
        <p:txBody>
          <a:bodyPr wrap="none" rtlCol="0">
            <a:spAutoFit/>
          </a:bodyPr>
          <a:lstStyle/>
          <a:p>
            <a:r>
              <a:rPr lang="en-US" dirty="0">
                <a:solidFill>
                  <a:prstClr val="black"/>
                </a:solidFill>
              </a:rPr>
              <a:t>In 1887 the Zulu nation was finally under British control</a:t>
            </a:r>
          </a:p>
        </p:txBody>
      </p:sp>
    </p:spTree>
    <p:extLst>
      <p:ext uri="{BB962C8B-B14F-4D97-AF65-F5344CB8AC3E}">
        <p14:creationId xmlns:p14="http://schemas.microsoft.com/office/powerpoint/2010/main" val="207577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 calcmode="lin" valueType="num">
                                      <p:cBhvr>
                                        <p:cTn id="24" dur="1000" fill="hold"/>
                                        <p:tgtEl>
                                          <p:spTgt spid="3"/>
                                        </p:tgtEl>
                                        <p:attrNameLst>
                                          <p:attrName>style.rotation</p:attrName>
                                        </p:attrNameLst>
                                      </p:cBhvr>
                                      <p:tavLst>
                                        <p:tav tm="0">
                                          <p:val>
                                            <p:fltVal val="90"/>
                                          </p:val>
                                        </p:tav>
                                        <p:tav tm="100000">
                                          <p:val>
                                            <p:fltVal val="0"/>
                                          </p:val>
                                        </p:tav>
                                      </p:tavLst>
                                    </p:anim>
                                    <p:animEffect transition="in" filter="fade">
                                      <p:cBhvr>
                                        <p:cTn id="25" dur="1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iterate type="lt">
                                    <p:tmPct val="5000"/>
                                  </p:iterate>
                                  <p:childTnLst>
                                    <p:set>
                                      <p:cBhvr>
                                        <p:cTn id="36" dur="1" fill="hold">
                                          <p:stCondLst>
                                            <p:cond delay="0"/>
                                          </p:stCondLst>
                                        </p:cTn>
                                        <p:tgtEl>
                                          <p:spTgt spid="6"/>
                                        </p:tgtEl>
                                        <p:attrNameLst>
                                          <p:attrName>style.visibility</p:attrName>
                                        </p:attrNameLst>
                                      </p:cBhvr>
                                      <p:to>
                                        <p:strVal val="visible"/>
                                      </p:to>
                                    </p:set>
                                    <p:anim calcmode="lin" valueType="num">
                                      <p:cBhvr>
                                        <p:cTn id="37" dur="1000" fill="hold"/>
                                        <p:tgtEl>
                                          <p:spTgt spid="6"/>
                                        </p:tgtEl>
                                        <p:attrNameLst>
                                          <p:attrName>ppt_w</p:attrName>
                                        </p:attrNameLst>
                                      </p:cBhvr>
                                      <p:tavLst>
                                        <p:tav tm="0">
                                          <p:val>
                                            <p:fltVal val="0"/>
                                          </p:val>
                                        </p:tav>
                                        <p:tav tm="100000">
                                          <p:val>
                                            <p:strVal val="#ppt_w"/>
                                          </p:val>
                                        </p:tav>
                                      </p:tavLst>
                                    </p:anim>
                                    <p:anim calcmode="lin" valueType="num">
                                      <p:cBhvr>
                                        <p:cTn id="38" dur="1000" fill="hold"/>
                                        <p:tgtEl>
                                          <p:spTgt spid="6"/>
                                        </p:tgtEl>
                                        <p:attrNameLst>
                                          <p:attrName>ppt_h</p:attrName>
                                        </p:attrNameLst>
                                      </p:cBhvr>
                                      <p:tavLst>
                                        <p:tav tm="0">
                                          <p:val>
                                            <p:fltVal val="0"/>
                                          </p:val>
                                        </p:tav>
                                        <p:tav tm="100000">
                                          <p:val>
                                            <p:strVal val="#ppt_h"/>
                                          </p:val>
                                        </p:tav>
                                      </p:tavLst>
                                    </p:anim>
                                    <p:anim calcmode="lin" valueType="num">
                                      <p:cBhvr>
                                        <p:cTn id="39" dur="1000" fill="hold"/>
                                        <p:tgtEl>
                                          <p:spTgt spid="6"/>
                                        </p:tgtEl>
                                        <p:attrNameLst>
                                          <p:attrName>style.rotation</p:attrName>
                                        </p:attrNameLst>
                                      </p:cBhvr>
                                      <p:tavLst>
                                        <p:tav tm="0">
                                          <p:val>
                                            <p:fltVal val="90"/>
                                          </p:val>
                                        </p:tav>
                                        <p:tav tm="100000">
                                          <p:val>
                                            <p:fltVal val="0"/>
                                          </p:val>
                                        </p:tav>
                                      </p:tavLst>
                                    </p:anim>
                                    <p:animEffect transition="in" filter="fade">
                                      <p:cBhvr>
                                        <p:cTn id="40" dur="10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35"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2000"/>
                                        <p:tgtEl>
                                          <p:spTgt spid="7"/>
                                        </p:tgtEl>
                                      </p:cBhvr>
                                    </p:animEffect>
                                    <p:anim calcmode="lin" valueType="num">
                                      <p:cBhvr>
                                        <p:cTn id="46" dur="2000" fill="hold"/>
                                        <p:tgtEl>
                                          <p:spTgt spid="7"/>
                                        </p:tgtEl>
                                        <p:attrNameLst>
                                          <p:attrName>style.rotation</p:attrName>
                                        </p:attrNameLst>
                                      </p:cBhvr>
                                      <p:tavLst>
                                        <p:tav tm="0">
                                          <p:val>
                                            <p:fltVal val="720"/>
                                          </p:val>
                                        </p:tav>
                                        <p:tav tm="100000">
                                          <p:val>
                                            <p:fltVal val="0"/>
                                          </p:val>
                                        </p:tav>
                                      </p:tavLst>
                                    </p:anim>
                                    <p:anim calcmode="lin" valueType="num">
                                      <p:cBhvr>
                                        <p:cTn id="47" dur="2000" fill="hold"/>
                                        <p:tgtEl>
                                          <p:spTgt spid="7"/>
                                        </p:tgtEl>
                                        <p:attrNameLst>
                                          <p:attrName>ppt_h</p:attrName>
                                        </p:attrNameLst>
                                      </p:cBhvr>
                                      <p:tavLst>
                                        <p:tav tm="0">
                                          <p:val>
                                            <p:fltVal val="0"/>
                                          </p:val>
                                        </p:tav>
                                        <p:tav tm="100000">
                                          <p:val>
                                            <p:strVal val="#ppt_h"/>
                                          </p:val>
                                        </p:tav>
                                      </p:tavLst>
                                    </p:anim>
                                    <p:anim calcmode="lin" valueType="num">
                                      <p:cBhvr>
                                        <p:cTn id="48"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49" fill="hold">
                      <p:stCondLst>
                        <p:cond delay="indefinite"/>
                      </p:stCondLst>
                      <p:childTnLst>
                        <p:par>
                          <p:cTn id="50" fill="hold">
                            <p:stCondLst>
                              <p:cond delay="0"/>
                            </p:stCondLst>
                            <p:childTnLst>
                              <p:par>
                                <p:cTn id="51" presetID="56" presetClass="entr" presetSubtype="0"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 by="(-#ppt_w*2)" calcmode="lin" valueType="num">
                                      <p:cBhvr rctx="PPT">
                                        <p:cTn id="53" dur="500" autoRev="1" fill="hold">
                                          <p:stCondLst>
                                            <p:cond delay="0"/>
                                          </p:stCondLst>
                                        </p:cTn>
                                        <p:tgtEl>
                                          <p:spTgt spid="8"/>
                                        </p:tgtEl>
                                        <p:attrNameLst>
                                          <p:attrName>ppt_w</p:attrName>
                                        </p:attrNameLst>
                                      </p:cBhvr>
                                    </p:anim>
                                    <p:anim by="(#ppt_w*0.50)" calcmode="lin" valueType="num">
                                      <p:cBhvr>
                                        <p:cTn id="54" dur="500" decel="50000" autoRev="1" fill="hold">
                                          <p:stCondLst>
                                            <p:cond delay="0"/>
                                          </p:stCondLst>
                                        </p:cTn>
                                        <p:tgtEl>
                                          <p:spTgt spid="8"/>
                                        </p:tgtEl>
                                        <p:attrNameLst>
                                          <p:attrName>ppt_x</p:attrName>
                                        </p:attrNameLst>
                                      </p:cBhvr>
                                    </p:anim>
                                    <p:anim from="(-#ppt_h/2)" to="(#ppt_y)" calcmode="lin" valueType="num">
                                      <p:cBhvr>
                                        <p:cTn id="55" dur="1000" fill="hold">
                                          <p:stCondLst>
                                            <p:cond delay="0"/>
                                          </p:stCondLst>
                                        </p:cTn>
                                        <p:tgtEl>
                                          <p:spTgt spid="8"/>
                                        </p:tgtEl>
                                        <p:attrNameLst>
                                          <p:attrName>ppt_y</p:attrName>
                                        </p:attrNameLst>
                                      </p:cBhvr>
                                    </p:anim>
                                    <p:animRot by="21600000">
                                      <p:cBhvr>
                                        <p:cTn id="56" dur="1000" fill="hold">
                                          <p:stCondLst>
                                            <p:cond delay="0"/>
                                          </p:stCondLst>
                                        </p:cTn>
                                        <p:tgtEl>
                                          <p:spTgt spid="8"/>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38" presetClass="entr" presetSubtype="0" accel="50000" fill="hold" grpId="0" nodeType="clickEffect">
                                  <p:stCondLst>
                                    <p:cond delay="0"/>
                                  </p:stCondLst>
                                  <p:iterate type="lt">
                                    <p:tmPct val="50000"/>
                                  </p:iterate>
                                  <p:childTnLst>
                                    <p:set>
                                      <p:cBhvr>
                                        <p:cTn id="60" dur="1" fill="hold">
                                          <p:stCondLst>
                                            <p:cond delay="0"/>
                                          </p:stCondLst>
                                        </p:cTn>
                                        <p:tgtEl>
                                          <p:spTgt spid="9"/>
                                        </p:tgtEl>
                                        <p:attrNameLst>
                                          <p:attrName>style.visibility</p:attrName>
                                        </p:attrNameLst>
                                      </p:cBhvr>
                                      <p:to>
                                        <p:strVal val="visible"/>
                                      </p:to>
                                    </p:set>
                                    <p:set>
                                      <p:cBhvr>
                                        <p:cTn id="61" dur="455" fill="hold">
                                          <p:stCondLst>
                                            <p:cond delay="0"/>
                                          </p:stCondLst>
                                        </p:cTn>
                                        <p:tgtEl>
                                          <p:spTgt spid="9"/>
                                        </p:tgtEl>
                                        <p:attrNameLst>
                                          <p:attrName>style.rotation</p:attrName>
                                        </p:attrNameLst>
                                      </p:cBhvr>
                                      <p:to>
                                        <p:strVal val="-45.0"/>
                                      </p:to>
                                    </p:set>
                                    <p:anim calcmode="lin" valueType="num">
                                      <p:cBhvr>
                                        <p:cTn id="6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6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6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6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9" presetClass="entr" presetSubtype="0" accel="100000"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p:cTn id="70"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71"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72"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7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trek-map.jpg"/>
          <p:cNvPicPr>
            <a:picLocks noChangeAspect="1"/>
          </p:cNvPicPr>
          <p:nvPr/>
        </p:nvPicPr>
        <p:blipFill>
          <a:blip r:embed="rId3" cstate="print"/>
          <a:stretch>
            <a:fillRect/>
          </a:stretch>
        </p:blipFill>
        <p:spPr>
          <a:xfrm>
            <a:off x="1524000" y="4724400"/>
            <a:ext cx="1676400" cy="1981200"/>
          </a:xfrm>
          <a:prstGeom prst="rect">
            <a:avLst/>
          </a:prstGeom>
        </p:spPr>
      </p:pic>
      <p:sp>
        <p:nvSpPr>
          <p:cNvPr id="2" name="TextBox 1"/>
          <p:cNvSpPr txBox="1"/>
          <p:nvPr/>
        </p:nvSpPr>
        <p:spPr>
          <a:xfrm>
            <a:off x="1524001" y="0"/>
            <a:ext cx="4008983" cy="369332"/>
          </a:xfrm>
          <a:prstGeom prst="rect">
            <a:avLst/>
          </a:prstGeom>
          <a:noFill/>
        </p:spPr>
        <p:txBody>
          <a:bodyPr wrap="none" rtlCol="0">
            <a:spAutoFit/>
          </a:bodyPr>
          <a:lstStyle/>
          <a:p>
            <a:r>
              <a:rPr lang="en-US" dirty="0">
                <a:solidFill>
                  <a:prstClr val="black"/>
                </a:solidFill>
              </a:rPr>
              <a:t>The Boers and the British settle the Cape</a:t>
            </a:r>
          </a:p>
        </p:txBody>
      </p:sp>
      <p:pic>
        <p:nvPicPr>
          <p:cNvPr id="3" name="Picture 2" descr="boer.jpg"/>
          <p:cNvPicPr>
            <a:picLocks noChangeAspect="1"/>
          </p:cNvPicPr>
          <p:nvPr/>
        </p:nvPicPr>
        <p:blipFill>
          <a:blip r:embed="rId4"/>
          <a:stretch>
            <a:fillRect/>
          </a:stretch>
        </p:blipFill>
        <p:spPr>
          <a:xfrm>
            <a:off x="2286000" y="381001"/>
            <a:ext cx="2356630" cy="2786503"/>
          </a:xfrm>
          <a:prstGeom prst="rect">
            <a:avLst/>
          </a:prstGeom>
        </p:spPr>
      </p:pic>
      <p:pic>
        <p:nvPicPr>
          <p:cNvPr id="5" name="Picture 4" descr="africa.gif"/>
          <p:cNvPicPr>
            <a:picLocks noChangeAspect="1"/>
          </p:cNvPicPr>
          <p:nvPr/>
        </p:nvPicPr>
        <p:blipFill>
          <a:blip r:embed="rId5"/>
          <a:srcRect l="38571" t="76478"/>
          <a:stretch>
            <a:fillRect/>
          </a:stretch>
        </p:blipFill>
        <p:spPr>
          <a:xfrm>
            <a:off x="5257800" y="609601"/>
            <a:ext cx="3581400" cy="1804987"/>
          </a:xfrm>
          <a:prstGeom prst="rect">
            <a:avLst/>
          </a:prstGeom>
        </p:spPr>
      </p:pic>
      <p:sp>
        <p:nvSpPr>
          <p:cNvPr id="6" name="TextBox 5"/>
          <p:cNvSpPr txBox="1"/>
          <p:nvPr/>
        </p:nvSpPr>
        <p:spPr>
          <a:xfrm>
            <a:off x="4724401" y="2362200"/>
            <a:ext cx="5380447" cy="369332"/>
          </a:xfrm>
          <a:prstGeom prst="rect">
            <a:avLst/>
          </a:prstGeom>
          <a:noFill/>
        </p:spPr>
        <p:txBody>
          <a:bodyPr wrap="none" rtlCol="0">
            <a:spAutoFit/>
          </a:bodyPr>
          <a:lstStyle/>
          <a:p>
            <a:r>
              <a:rPr lang="en-US" dirty="0">
                <a:solidFill>
                  <a:prstClr val="black"/>
                </a:solidFill>
              </a:rPr>
              <a:t>The first Europeans to settle in South Africa were Dutch</a:t>
            </a:r>
          </a:p>
        </p:txBody>
      </p:sp>
      <p:sp>
        <p:nvSpPr>
          <p:cNvPr id="7" name="TextBox 6"/>
          <p:cNvSpPr txBox="1"/>
          <p:nvPr/>
        </p:nvSpPr>
        <p:spPr>
          <a:xfrm>
            <a:off x="2180036" y="3124200"/>
            <a:ext cx="8487965" cy="369332"/>
          </a:xfrm>
          <a:prstGeom prst="rect">
            <a:avLst/>
          </a:prstGeom>
          <a:noFill/>
        </p:spPr>
        <p:txBody>
          <a:bodyPr wrap="none" rtlCol="0">
            <a:spAutoFit/>
          </a:bodyPr>
          <a:lstStyle/>
          <a:p>
            <a:r>
              <a:rPr lang="en-US" dirty="0">
                <a:solidFill>
                  <a:prstClr val="black"/>
                </a:solidFill>
              </a:rPr>
              <a:t>They came to the Cape of Good Hope and set up a weigh station for their exploring ships</a:t>
            </a:r>
          </a:p>
        </p:txBody>
      </p:sp>
      <p:pic>
        <p:nvPicPr>
          <p:cNvPr id="8" name="Picture 7" descr="cape fo good hope.jpg"/>
          <p:cNvPicPr>
            <a:picLocks noChangeAspect="1"/>
          </p:cNvPicPr>
          <p:nvPr/>
        </p:nvPicPr>
        <p:blipFill>
          <a:blip r:embed="rId6"/>
          <a:stretch>
            <a:fillRect/>
          </a:stretch>
        </p:blipFill>
        <p:spPr>
          <a:xfrm>
            <a:off x="8250622" y="3429000"/>
            <a:ext cx="2417379" cy="1752600"/>
          </a:xfrm>
          <a:prstGeom prst="rect">
            <a:avLst/>
          </a:prstGeom>
        </p:spPr>
      </p:pic>
      <p:sp>
        <p:nvSpPr>
          <p:cNvPr id="9" name="TextBox 8"/>
          <p:cNvSpPr txBox="1"/>
          <p:nvPr/>
        </p:nvSpPr>
        <p:spPr>
          <a:xfrm>
            <a:off x="1524001" y="3657601"/>
            <a:ext cx="5334000" cy="646331"/>
          </a:xfrm>
          <a:prstGeom prst="rect">
            <a:avLst/>
          </a:prstGeom>
          <a:noFill/>
        </p:spPr>
        <p:txBody>
          <a:bodyPr wrap="square" rtlCol="0">
            <a:spAutoFit/>
          </a:bodyPr>
          <a:lstStyle/>
          <a:p>
            <a:r>
              <a:rPr lang="en-US" dirty="0">
                <a:solidFill>
                  <a:prstClr val="black"/>
                </a:solidFill>
              </a:rPr>
              <a:t>Dutch Farmers known as Boers (Afrikaners) gradually took African land and set up large farms </a:t>
            </a:r>
          </a:p>
        </p:txBody>
      </p:sp>
      <p:sp>
        <p:nvSpPr>
          <p:cNvPr id="10" name="TextBox 9"/>
          <p:cNvSpPr txBox="1"/>
          <p:nvPr/>
        </p:nvSpPr>
        <p:spPr>
          <a:xfrm>
            <a:off x="2895600" y="4343400"/>
            <a:ext cx="5334000" cy="369332"/>
          </a:xfrm>
          <a:prstGeom prst="rect">
            <a:avLst/>
          </a:prstGeom>
          <a:noFill/>
        </p:spPr>
        <p:txBody>
          <a:bodyPr wrap="square" rtlCol="0">
            <a:spAutoFit/>
          </a:bodyPr>
          <a:lstStyle/>
          <a:p>
            <a:r>
              <a:rPr lang="en-US" dirty="0">
                <a:solidFill>
                  <a:prstClr val="black"/>
                </a:solidFill>
              </a:rPr>
              <a:t>The British took over Cape Colony in the early </a:t>
            </a:r>
            <a:r>
              <a:rPr lang="en-US" dirty="0" err="1">
                <a:solidFill>
                  <a:prstClr val="black"/>
                </a:solidFill>
              </a:rPr>
              <a:t>1800s</a:t>
            </a:r>
            <a:endParaRPr lang="en-US" dirty="0">
              <a:solidFill>
                <a:prstClr val="black"/>
              </a:solidFill>
            </a:endParaRPr>
          </a:p>
        </p:txBody>
      </p:sp>
      <p:sp>
        <p:nvSpPr>
          <p:cNvPr id="11" name="TextBox 10"/>
          <p:cNvSpPr txBox="1"/>
          <p:nvPr/>
        </p:nvSpPr>
        <p:spPr>
          <a:xfrm>
            <a:off x="2895600" y="4876800"/>
            <a:ext cx="5410200" cy="369332"/>
          </a:xfrm>
          <a:prstGeom prst="rect">
            <a:avLst/>
          </a:prstGeom>
          <a:noFill/>
        </p:spPr>
        <p:txBody>
          <a:bodyPr wrap="square" rtlCol="0">
            <a:spAutoFit/>
          </a:bodyPr>
          <a:lstStyle/>
          <a:p>
            <a:r>
              <a:rPr lang="en-US" dirty="0">
                <a:solidFill>
                  <a:prstClr val="black"/>
                </a:solidFill>
              </a:rPr>
              <a:t>The Dutch and the British clashed over land and slavery</a:t>
            </a:r>
          </a:p>
        </p:txBody>
      </p:sp>
      <p:sp>
        <p:nvSpPr>
          <p:cNvPr id="12" name="TextBox 11"/>
          <p:cNvSpPr txBox="1"/>
          <p:nvPr/>
        </p:nvSpPr>
        <p:spPr>
          <a:xfrm>
            <a:off x="3124200" y="5638800"/>
            <a:ext cx="7543800" cy="369332"/>
          </a:xfrm>
          <a:prstGeom prst="rect">
            <a:avLst/>
          </a:prstGeom>
          <a:noFill/>
        </p:spPr>
        <p:txBody>
          <a:bodyPr wrap="square" rtlCol="0">
            <a:spAutoFit/>
          </a:bodyPr>
          <a:lstStyle/>
          <a:p>
            <a:r>
              <a:rPr lang="en-US" dirty="0">
                <a:solidFill>
                  <a:prstClr val="black"/>
                </a:solidFill>
              </a:rPr>
              <a:t>In the </a:t>
            </a:r>
            <a:r>
              <a:rPr lang="en-US" dirty="0" err="1">
                <a:solidFill>
                  <a:prstClr val="black"/>
                </a:solidFill>
              </a:rPr>
              <a:t>1830s</a:t>
            </a:r>
            <a:r>
              <a:rPr lang="en-US" dirty="0">
                <a:solidFill>
                  <a:prstClr val="black"/>
                </a:solidFill>
              </a:rPr>
              <a:t> the Boers began to move north – this is known as the </a:t>
            </a:r>
            <a:r>
              <a:rPr lang="en-US" dirty="0">
                <a:solidFill>
                  <a:srgbClr val="C00000"/>
                </a:solidFill>
              </a:rPr>
              <a:t>Great Trek</a:t>
            </a:r>
          </a:p>
        </p:txBody>
      </p:sp>
      <p:sp>
        <p:nvSpPr>
          <p:cNvPr id="13" name="TextBox 12"/>
          <p:cNvSpPr txBox="1"/>
          <p:nvPr/>
        </p:nvSpPr>
        <p:spPr>
          <a:xfrm>
            <a:off x="1524001" y="6488668"/>
            <a:ext cx="8365047" cy="369332"/>
          </a:xfrm>
          <a:prstGeom prst="rect">
            <a:avLst/>
          </a:prstGeom>
          <a:noFill/>
        </p:spPr>
        <p:txBody>
          <a:bodyPr wrap="none" rtlCol="0">
            <a:spAutoFit/>
          </a:bodyPr>
          <a:lstStyle/>
          <a:p>
            <a:r>
              <a:rPr lang="en-US" dirty="0">
                <a:solidFill>
                  <a:prstClr val="black"/>
                </a:solidFill>
              </a:rPr>
              <a:t>They soon found themselves in conflict with the Zulu and other tribes they came across</a:t>
            </a:r>
          </a:p>
        </p:txBody>
      </p:sp>
    </p:spTree>
    <p:extLst>
      <p:ext uri="{BB962C8B-B14F-4D97-AF65-F5344CB8AC3E}">
        <p14:creationId xmlns:p14="http://schemas.microsoft.com/office/powerpoint/2010/main" val="5687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Effect transition="in" filter="fade">
                                      <p:cBhvr>
                                        <p:cTn id="28" dur="2000"/>
                                        <p:tgtEl>
                                          <p:spTgt spid="6"/>
                                        </p:tgtEl>
                                      </p:cBhvr>
                                    </p:animEffect>
                                    <p:anim calcmode="lin" valueType="num">
                                      <p:cBhvr>
                                        <p:cTn id="29" dur="2000" fill="hold"/>
                                        <p:tgtEl>
                                          <p:spTgt spid="6"/>
                                        </p:tgtEl>
                                        <p:attrNameLst>
                                          <p:attrName>ppt_w</p:attrName>
                                        </p:attrNameLst>
                                      </p:cBhvr>
                                      <p:tavLst>
                                        <p:tav tm="0" fmla="#ppt_w*sin(2.5*pi*$)">
                                          <p:val>
                                            <p:fltVal val="0"/>
                                          </p:val>
                                        </p:tav>
                                        <p:tav tm="100000">
                                          <p:val>
                                            <p:fltVal val="1"/>
                                          </p:val>
                                        </p:tav>
                                      </p:tavLst>
                                    </p:anim>
                                    <p:anim calcmode="lin" valueType="num">
                                      <p:cBhvr>
                                        <p:cTn id="30"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6" presetClass="entr" presetSubtype="0" fill="hold" grpId="0" nodeType="click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 by="(-#ppt_w*2)" calcmode="lin" valueType="num">
                                      <p:cBhvr rctx="PPT">
                                        <p:cTn id="42" dur="500" autoRev="1" fill="hold">
                                          <p:stCondLst>
                                            <p:cond delay="0"/>
                                          </p:stCondLst>
                                        </p:cTn>
                                        <p:tgtEl>
                                          <p:spTgt spid="9"/>
                                        </p:tgtEl>
                                        <p:attrNameLst>
                                          <p:attrName>ppt_w</p:attrName>
                                        </p:attrNameLst>
                                      </p:cBhvr>
                                    </p:anim>
                                    <p:anim by="(#ppt_w*0.50)" calcmode="lin" valueType="num">
                                      <p:cBhvr>
                                        <p:cTn id="43" dur="500" decel="50000" autoRev="1" fill="hold">
                                          <p:stCondLst>
                                            <p:cond delay="0"/>
                                          </p:stCondLst>
                                        </p:cTn>
                                        <p:tgtEl>
                                          <p:spTgt spid="9"/>
                                        </p:tgtEl>
                                        <p:attrNameLst>
                                          <p:attrName>ppt_x</p:attrName>
                                        </p:attrNameLst>
                                      </p:cBhvr>
                                    </p:anim>
                                    <p:anim from="(-#ppt_h/2)" to="(#ppt_y)" calcmode="lin" valueType="num">
                                      <p:cBhvr>
                                        <p:cTn id="44" dur="1000" fill="hold">
                                          <p:stCondLst>
                                            <p:cond delay="0"/>
                                          </p:stCondLst>
                                        </p:cTn>
                                        <p:tgtEl>
                                          <p:spTgt spid="9"/>
                                        </p:tgtEl>
                                        <p:attrNameLst>
                                          <p:attrName>ppt_y</p:attrName>
                                        </p:attrNameLst>
                                      </p:cBhvr>
                                    </p:anim>
                                    <p:animRot by="21600000">
                                      <p:cBhvr>
                                        <p:cTn id="45" dur="1000" fill="hold">
                                          <p:stCondLst>
                                            <p:cond delay="0"/>
                                          </p:stCondLst>
                                        </p:cTn>
                                        <p:tgtEl>
                                          <p:spTgt spid="9"/>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iterate type="lt">
                                    <p:tmPct val="5000"/>
                                  </p:iterate>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35" presetClass="entr" presetSubtype="0" fill="hold"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2000"/>
                                        <p:tgtEl>
                                          <p:spTgt spid="8"/>
                                        </p:tgtEl>
                                      </p:cBhvr>
                                    </p:animEffect>
                                    <p:anim calcmode="lin" valueType="num">
                                      <p:cBhvr>
                                        <p:cTn id="59" dur="2000" fill="hold"/>
                                        <p:tgtEl>
                                          <p:spTgt spid="8"/>
                                        </p:tgtEl>
                                        <p:attrNameLst>
                                          <p:attrName>style.rotation</p:attrName>
                                        </p:attrNameLst>
                                      </p:cBhvr>
                                      <p:tavLst>
                                        <p:tav tm="0">
                                          <p:val>
                                            <p:fltVal val="720"/>
                                          </p:val>
                                        </p:tav>
                                        <p:tav tm="100000">
                                          <p:val>
                                            <p:fltVal val="0"/>
                                          </p:val>
                                        </p:tav>
                                      </p:tavLst>
                                    </p:anim>
                                    <p:anim calcmode="lin" valueType="num">
                                      <p:cBhvr>
                                        <p:cTn id="60" dur="2000" fill="hold"/>
                                        <p:tgtEl>
                                          <p:spTgt spid="8"/>
                                        </p:tgtEl>
                                        <p:attrNameLst>
                                          <p:attrName>ppt_h</p:attrName>
                                        </p:attrNameLst>
                                      </p:cBhvr>
                                      <p:tavLst>
                                        <p:tav tm="0">
                                          <p:val>
                                            <p:fltVal val="0"/>
                                          </p:val>
                                        </p:tav>
                                        <p:tav tm="100000">
                                          <p:val>
                                            <p:strVal val="#ppt_h"/>
                                          </p:val>
                                        </p:tav>
                                      </p:tavLst>
                                    </p:anim>
                                    <p:anim calcmode="lin" valueType="num">
                                      <p:cBhvr>
                                        <p:cTn id="61"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62" fill="hold">
                      <p:stCondLst>
                        <p:cond delay="indefinite"/>
                      </p:stCondLst>
                      <p:childTnLst>
                        <p:par>
                          <p:cTn id="63" fill="hold">
                            <p:stCondLst>
                              <p:cond delay="0"/>
                            </p:stCondLst>
                            <p:childTnLst>
                              <p:par>
                                <p:cTn id="64" presetID="38" presetClass="entr" presetSubtype="0" accel="50000" fill="hold" grpId="0" nodeType="clickEffect">
                                  <p:stCondLst>
                                    <p:cond delay="0"/>
                                  </p:stCondLst>
                                  <p:iterate type="lt">
                                    <p:tmPct val="50000"/>
                                  </p:iterate>
                                  <p:childTnLst>
                                    <p:set>
                                      <p:cBhvr>
                                        <p:cTn id="65" dur="1" fill="hold">
                                          <p:stCondLst>
                                            <p:cond delay="0"/>
                                          </p:stCondLst>
                                        </p:cTn>
                                        <p:tgtEl>
                                          <p:spTgt spid="11"/>
                                        </p:tgtEl>
                                        <p:attrNameLst>
                                          <p:attrName>style.visibility</p:attrName>
                                        </p:attrNameLst>
                                      </p:cBhvr>
                                      <p:to>
                                        <p:strVal val="visible"/>
                                      </p:to>
                                    </p:set>
                                    <p:set>
                                      <p:cBhvr>
                                        <p:cTn id="66" dur="455" fill="hold">
                                          <p:stCondLst>
                                            <p:cond delay="0"/>
                                          </p:stCondLst>
                                        </p:cTn>
                                        <p:tgtEl>
                                          <p:spTgt spid="11"/>
                                        </p:tgtEl>
                                        <p:attrNameLst>
                                          <p:attrName>style.rotation</p:attrName>
                                        </p:attrNameLst>
                                      </p:cBhvr>
                                      <p:to>
                                        <p:strVal val="-45.0"/>
                                      </p:to>
                                    </p:set>
                                    <p:anim calcmode="lin" valueType="num">
                                      <p:cBhvr>
                                        <p:cTn id="67"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68"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69"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70"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39" presetClass="entr" presetSubtype="0" accel="100000"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6"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7"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down)">
                                      <p:cBhvr>
                                        <p:cTn id="83" dur="580">
                                          <p:stCondLst>
                                            <p:cond delay="0"/>
                                          </p:stCondLst>
                                        </p:cTn>
                                        <p:tgtEl>
                                          <p:spTgt spid="13"/>
                                        </p:tgtEl>
                                      </p:cBhvr>
                                    </p:animEffect>
                                    <p:anim calcmode="lin" valueType="num">
                                      <p:cBhvr>
                                        <p:cTn id="8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89" dur="26">
                                          <p:stCondLst>
                                            <p:cond delay="650"/>
                                          </p:stCondLst>
                                        </p:cTn>
                                        <p:tgtEl>
                                          <p:spTgt spid="13"/>
                                        </p:tgtEl>
                                      </p:cBhvr>
                                      <p:to x="100000" y="60000"/>
                                    </p:animScale>
                                    <p:animScale>
                                      <p:cBhvr>
                                        <p:cTn id="90" dur="166" decel="50000">
                                          <p:stCondLst>
                                            <p:cond delay="676"/>
                                          </p:stCondLst>
                                        </p:cTn>
                                        <p:tgtEl>
                                          <p:spTgt spid="13"/>
                                        </p:tgtEl>
                                      </p:cBhvr>
                                      <p:to x="100000" y="100000"/>
                                    </p:animScale>
                                    <p:animScale>
                                      <p:cBhvr>
                                        <p:cTn id="91" dur="26">
                                          <p:stCondLst>
                                            <p:cond delay="1312"/>
                                          </p:stCondLst>
                                        </p:cTn>
                                        <p:tgtEl>
                                          <p:spTgt spid="13"/>
                                        </p:tgtEl>
                                      </p:cBhvr>
                                      <p:to x="100000" y="80000"/>
                                    </p:animScale>
                                    <p:animScale>
                                      <p:cBhvr>
                                        <p:cTn id="92" dur="166" decel="50000">
                                          <p:stCondLst>
                                            <p:cond delay="1338"/>
                                          </p:stCondLst>
                                        </p:cTn>
                                        <p:tgtEl>
                                          <p:spTgt spid="13"/>
                                        </p:tgtEl>
                                      </p:cBhvr>
                                      <p:to x="100000" y="100000"/>
                                    </p:animScale>
                                    <p:animScale>
                                      <p:cBhvr>
                                        <p:cTn id="93" dur="26">
                                          <p:stCondLst>
                                            <p:cond delay="1642"/>
                                          </p:stCondLst>
                                        </p:cTn>
                                        <p:tgtEl>
                                          <p:spTgt spid="13"/>
                                        </p:tgtEl>
                                      </p:cBhvr>
                                      <p:to x="100000" y="90000"/>
                                    </p:animScale>
                                    <p:animScale>
                                      <p:cBhvr>
                                        <p:cTn id="94" dur="166" decel="50000">
                                          <p:stCondLst>
                                            <p:cond delay="1668"/>
                                          </p:stCondLst>
                                        </p:cTn>
                                        <p:tgtEl>
                                          <p:spTgt spid="13"/>
                                        </p:tgtEl>
                                      </p:cBhvr>
                                      <p:to x="100000" y="100000"/>
                                    </p:animScale>
                                    <p:animScale>
                                      <p:cBhvr>
                                        <p:cTn id="95" dur="26">
                                          <p:stCondLst>
                                            <p:cond delay="1808"/>
                                          </p:stCondLst>
                                        </p:cTn>
                                        <p:tgtEl>
                                          <p:spTgt spid="13"/>
                                        </p:tgtEl>
                                      </p:cBhvr>
                                      <p:to x="100000" y="95000"/>
                                    </p:animScale>
                                    <p:animScale>
                                      <p:cBhvr>
                                        <p:cTn id="96"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9" grpId="0"/>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extBox 1"/>
          <p:cNvSpPr txBox="1"/>
          <p:nvPr/>
        </p:nvSpPr>
        <p:spPr>
          <a:xfrm>
            <a:off x="1524000" y="0"/>
            <a:ext cx="9144000" cy="369332"/>
          </a:xfrm>
          <a:prstGeom prst="rect">
            <a:avLst/>
          </a:prstGeom>
          <a:noFill/>
        </p:spPr>
        <p:txBody>
          <a:bodyPr wrap="square" rtlCol="0">
            <a:spAutoFit/>
          </a:bodyPr>
          <a:lstStyle/>
          <a:p>
            <a:pPr algn="ctr"/>
            <a:r>
              <a:rPr lang="en-US" dirty="0">
                <a:solidFill>
                  <a:srgbClr val="C00000"/>
                </a:solidFill>
              </a:rPr>
              <a:t>The Boer War</a:t>
            </a:r>
          </a:p>
        </p:txBody>
      </p:sp>
      <p:sp>
        <p:nvSpPr>
          <p:cNvPr id="3" name="TextBox 2"/>
          <p:cNvSpPr txBox="1"/>
          <p:nvPr/>
        </p:nvSpPr>
        <p:spPr>
          <a:xfrm>
            <a:off x="1524001" y="609600"/>
            <a:ext cx="8270919" cy="369332"/>
          </a:xfrm>
          <a:prstGeom prst="rect">
            <a:avLst/>
          </a:prstGeom>
          <a:noFill/>
        </p:spPr>
        <p:txBody>
          <a:bodyPr wrap="none" rtlCol="0">
            <a:spAutoFit/>
          </a:bodyPr>
          <a:lstStyle/>
          <a:p>
            <a:r>
              <a:rPr lang="en-US" dirty="0">
                <a:solidFill>
                  <a:prstClr val="black"/>
                </a:solidFill>
              </a:rPr>
              <a:t>When diamonds and gold were discovered in Southern Africa people began to flood in</a:t>
            </a:r>
          </a:p>
        </p:txBody>
      </p:sp>
      <p:sp>
        <p:nvSpPr>
          <p:cNvPr id="4" name="TextBox 3"/>
          <p:cNvSpPr txBox="1"/>
          <p:nvPr/>
        </p:nvSpPr>
        <p:spPr>
          <a:xfrm>
            <a:off x="1752600" y="1143000"/>
            <a:ext cx="8878264" cy="369332"/>
          </a:xfrm>
          <a:prstGeom prst="rect">
            <a:avLst/>
          </a:prstGeom>
          <a:noFill/>
        </p:spPr>
        <p:txBody>
          <a:bodyPr wrap="none" rtlCol="0">
            <a:spAutoFit/>
          </a:bodyPr>
          <a:lstStyle/>
          <a:p>
            <a:r>
              <a:rPr lang="en-US" dirty="0">
                <a:solidFill>
                  <a:prstClr val="black"/>
                </a:solidFill>
              </a:rPr>
              <a:t>The Boers tried to protect their territory by keeping the outsiders from getting political rights</a:t>
            </a:r>
          </a:p>
        </p:txBody>
      </p:sp>
      <p:sp>
        <p:nvSpPr>
          <p:cNvPr id="5" name="TextBox 4"/>
          <p:cNvSpPr txBox="1"/>
          <p:nvPr/>
        </p:nvSpPr>
        <p:spPr>
          <a:xfrm>
            <a:off x="1524000" y="1905001"/>
            <a:ext cx="9144000" cy="646331"/>
          </a:xfrm>
          <a:prstGeom prst="rect">
            <a:avLst/>
          </a:prstGeom>
          <a:noFill/>
        </p:spPr>
        <p:txBody>
          <a:bodyPr wrap="square" rtlCol="0">
            <a:spAutoFit/>
          </a:bodyPr>
          <a:lstStyle/>
          <a:p>
            <a:r>
              <a:rPr lang="en-US" dirty="0">
                <a:solidFill>
                  <a:prstClr val="black"/>
                </a:solidFill>
              </a:rPr>
              <a:t>A rebellion against the Boers failed but the Boers blamed the British and in 1899 went to war against them</a:t>
            </a:r>
          </a:p>
        </p:txBody>
      </p:sp>
      <p:pic>
        <p:nvPicPr>
          <p:cNvPr id="12" name="Picture 11" descr="omduran.jpg"/>
          <p:cNvPicPr>
            <a:picLocks noChangeAspect="1"/>
          </p:cNvPicPr>
          <p:nvPr/>
        </p:nvPicPr>
        <p:blipFill>
          <a:blip r:embed="rId3"/>
          <a:stretch>
            <a:fillRect/>
          </a:stretch>
        </p:blipFill>
        <p:spPr>
          <a:xfrm>
            <a:off x="1524000" y="2523392"/>
            <a:ext cx="9144000" cy="4334608"/>
          </a:xfrm>
          <a:prstGeom prst="rect">
            <a:avLst/>
          </a:prstGeom>
        </p:spPr>
      </p:pic>
    </p:spTree>
    <p:extLst>
      <p:ext uri="{BB962C8B-B14F-4D97-AF65-F5344CB8AC3E}">
        <p14:creationId xmlns:p14="http://schemas.microsoft.com/office/powerpoint/2010/main" val="295979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ppt_x</p:attrName>
                                        </p:attrNameLst>
                                      </p:cBhvr>
                                      <p:tavLst>
                                        <p:tav tm="0">
                                          <p:val>
                                            <p:strVal val="#ppt_x-.2"/>
                                          </p:val>
                                        </p:tav>
                                        <p:tav tm="100000">
                                          <p:val>
                                            <p:strVal val="#ppt_x"/>
                                          </p:val>
                                        </p:tav>
                                      </p:tavLst>
                                    </p:anim>
                                    <p:anim calcmode="lin" valueType="num">
                                      <p:cBhvr>
                                        <p:cTn id="26"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iterate type="lt">
                                    <p:tmPct val="10000"/>
                                  </p:iterate>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anim calcmode="lin" valueType="num">
                                      <p:cBhvr>
                                        <p:cTn id="33" dur="2000" fill="hold"/>
                                        <p:tgtEl>
                                          <p:spTgt spid="4"/>
                                        </p:tgtEl>
                                        <p:attrNameLst>
                                          <p:attrName>ppt_w</p:attrName>
                                        </p:attrNameLst>
                                      </p:cBhvr>
                                      <p:tavLst>
                                        <p:tav tm="0" fmla="#ppt_w*sin(2.5*pi*$)">
                                          <p:val>
                                            <p:fltVal val="0"/>
                                          </p:val>
                                        </p:tav>
                                        <p:tav tm="100000">
                                          <p:val>
                                            <p:fltVal val="1"/>
                                          </p:val>
                                        </p:tav>
                                      </p:tavLst>
                                    </p:anim>
                                    <p:anim calcmode="lin" valueType="num">
                                      <p:cBhvr>
                                        <p:cTn id="34"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iterate type="lt">
                                    <p:tmPct val="5000"/>
                                  </p:iterate>
                                  <p:childTnLst>
                                    <p:set>
                                      <p:cBhvr>
                                        <p:cTn id="45" dur="1" fill="hold">
                                          <p:stCondLst>
                                            <p:cond delay="0"/>
                                          </p:stCondLst>
                                        </p:cTn>
                                        <p:tgtEl>
                                          <p:spTgt spid="12"/>
                                        </p:tgtEl>
                                        <p:attrNameLst>
                                          <p:attrName>style.visibility</p:attrName>
                                        </p:attrNameLst>
                                      </p:cBhvr>
                                      <p:to>
                                        <p:strVal val="visible"/>
                                      </p:to>
                                    </p:set>
                                    <p:anim calcmode="lin" valueType="num">
                                      <p:cBhvr>
                                        <p:cTn id="46" dur="1000" fill="hold"/>
                                        <p:tgtEl>
                                          <p:spTgt spid="12"/>
                                        </p:tgtEl>
                                        <p:attrNameLst>
                                          <p:attrName>ppt_w</p:attrName>
                                        </p:attrNameLst>
                                      </p:cBhvr>
                                      <p:tavLst>
                                        <p:tav tm="0">
                                          <p:val>
                                            <p:fltVal val="0"/>
                                          </p:val>
                                        </p:tav>
                                        <p:tav tm="100000">
                                          <p:val>
                                            <p:strVal val="#ppt_w"/>
                                          </p:val>
                                        </p:tav>
                                      </p:tavLst>
                                    </p:anim>
                                    <p:anim calcmode="lin" valueType="num">
                                      <p:cBhvr>
                                        <p:cTn id="47" dur="1000" fill="hold"/>
                                        <p:tgtEl>
                                          <p:spTgt spid="12"/>
                                        </p:tgtEl>
                                        <p:attrNameLst>
                                          <p:attrName>ppt_h</p:attrName>
                                        </p:attrNameLst>
                                      </p:cBhvr>
                                      <p:tavLst>
                                        <p:tav tm="0">
                                          <p:val>
                                            <p:fltVal val="0"/>
                                          </p:val>
                                        </p:tav>
                                        <p:tav tm="100000">
                                          <p:val>
                                            <p:strVal val="#ppt_h"/>
                                          </p:val>
                                        </p:tav>
                                      </p:tavLst>
                                    </p:anim>
                                    <p:anim calcmode="lin" valueType="num">
                                      <p:cBhvr>
                                        <p:cTn id="48" dur="1000" fill="hold"/>
                                        <p:tgtEl>
                                          <p:spTgt spid="12"/>
                                        </p:tgtEl>
                                        <p:attrNameLst>
                                          <p:attrName>style.rotation</p:attrName>
                                        </p:attrNameLst>
                                      </p:cBhvr>
                                      <p:tavLst>
                                        <p:tav tm="0">
                                          <p:val>
                                            <p:fltVal val="90"/>
                                          </p:val>
                                        </p:tav>
                                        <p:tav tm="100000">
                                          <p:val>
                                            <p:fltVal val="0"/>
                                          </p:val>
                                        </p:tav>
                                      </p:tavLst>
                                    </p:anim>
                                    <p:animEffect transition="in" filter="fade">
                                      <p:cBhvr>
                                        <p:cTn id="4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0"/>
            <a:ext cx="9144000" cy="369332"/>
          </a:xfrm>
          <a:prstGeom prst="rect">
            <a:avLst/>
          </a:prstGeom>
          <a:noFill/>
        </p:spPr>
        <p:txBody>
          <a:bodyPr wrap="square" rtlCol="0">
            <a:spAutoFit/>
          </a:bodyPr>
          <a:lstStyle/>
          <a:p>
            <a:pPr algn="ctr"/>
            <a:r>
              <a:rPr lang="en-US" dirty="0">
                <a:solidFill>
                  <a:prstClr val="black"/>
                </a:solidFill>
              </a:rPr>
              <a:t>This was the first “Total War”</a:t>
            </a:r>
          </a:p>
        </p:txBody>
      </p:sp>
      <p:sp>
        <p:nvSpPr>
          <p:cNvPr id="3" name="TextBox 2"/>
          <p:cNvSpPr txBox="1"/>
          <p:nvPr/>
        </p:nvSpPr>
        <p:spPr>
          <a:xfrm>
            <a:off x="1524000" y="533400"/>
            <a:ext cx="5721566" cy="369332"/>
          </a:xfrm>
          <a:prstGeom prst="rect">
            <a:avLst/>
          </a:prstGeom>
          <a:noFill/>
        </p:spPr>
        <p:txBody>
          <a:bodyPr wrap="none" rtlCol="0">
            <a:spAutoFit/>
          </a:bodyPr>
          <a:lstStyle/>
          <a:p>
            <a:r>
              <a:rPr lang="en-US" dirty="0">
                <a:solidFill>
                  <a:prstClr val="black"/>
                </a:solidFill>
              </a:rPr>
              <a:t>The Boers used commando guerilla raids against the British</a:t>
            </a:r>
          </a:p>
        </p:txBody>
      </p:sp>
      <p:graphicFrame>
        <p:nvGraphicFramePr>
          <p:cNvPr id="4" name="Table 3"/>
          <p:cNvGraphicFramePr>
            <a:graphicFrameLocks noGrp="1"/>
          </p:cNvGraphicFramePr>
          <p:nvPr/>
        </p:nvGraphicFramePr>
        <p:xfrm>
          <a:off x="3200400" y="2438400"/>
          <a:ext cx="5638800" cy="2164080"/>
        </p:xfrm>
        <a:graphic>
          <a:graphicData uri="http://schemas.openxmlformats.org/drawingml/2006/table">
            <a:tbl>
              <a:tblPr/>
              <a:tblGrid>
                <a:gridCol w="2819400"/>
                <a:gridCol w="2819400"/>
              </a:tblGrid>
              <a:tr h="0">
                <a:tc gridSpan="2">
                  <a:txBody>
                    <a:bodyPr/>
                    <a:lstStyle/>
                    <a:p>
                      <a:pPr marL="0" marR="0" algn="ctr">
                        <a:lnSpc>
                          <a:spcPct val="115000"/>
                        </a:lnSpc>
                        <a:spcBef>
                          <a:spcPts val="0"/>
                        </a:spcBef>
                        <a:spcAft>
                          <a:spcPts val="1000"/>
                        </a:spcAft>
                      </a:pPr>
                      <a:r>
                        <a:rPr lang="en-US" sz="1000" b="1" dirty="0">
                          <a:latin typeface="Verdana"/>
                          <a:ea typeface="Times New Roman"/>
                          <a:cs typeface="Times New Roman"/>
                        </a:rPr>
                        <a:t>Statistics of Deaths in Concentration Camps</a:t>
                      </a:r>
                      <a:endParaRPr lang="en-US" sz="1100" dirty="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DEDEDE"/>
                    </a:solidFill>
                  </a:tcPr>
                </a:tc>
                <a:tc hMerge="1">
                  <a:txBody>
                    <a:bodyPr/>
                    <a:lstStyle/>
                    <a:p>
                      <a:endParaRPr lang="en-US"/>
                    </a:p>
                  </a:txBody>
                  <a:tcPr/>
                </a:tc>
              </a:tr>
              <a:tr h="0">
                <a:tc>
                  <a:txBody>
                    <a:bodyPr/>
                    <a:lstStyle/>
                    <a:p>
                      <a:pPr marL="0" marR="0">
                        <a:lnSpc>
                          <a:spcPct val="115000"/>
                        </a:lnSpc>
                        <a:spcBef>
                          <a:spcPts val="0"/>
                        </a:spcBef>
                        <a:spcAft>
                          <a:spcPts val="0"/>
                        </a:spcAft>
                      </a:pPr>
                      <a:r>
                        <a:rPr lang="en-US" sz="1000">
                          <a:latin typeface="Verdana"/>
                          <a:ea typeface="Times New Roman"/>
                          <a:cs typeface="Times New Roman"/>
                        </a:rPr>
                        <a:t>Married Women</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a:latin typeface="Verdana"/>
                          <a:ea typeface="Times New Roman"/>
                          <a:cs typeface="Times New Roman"/>
                        </a:rPr>
                        <a:t>3,288</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r h="0">
                <a:tc>
                  <a:txBody>
                    <a:bodyPr/>
                    <a:lstStyle/>
                    <a:p>
                      <a:pPr marL="0" marR="0">
                        <a:lnSpc>
                          <a:spcPct val="115000"/>
                        </a:lnSpc>
                        <a:spcBef>
                          <a:spcPts val="0"/>
                        </a:spcBef>
                        <a:spcAft>
                          <a:spcPts val="0"/>
                        </a:spcAft>
                      </a:pPr>
                      <a:r>
                        <a:rPr lang="en-US" sz="1000" dirty="0">
                          <a:latin typeface="Verdana"/>
                          <a:ea typeface="Times New Roman"/>
                          <a:cs typeface="Times New Roman"/>
                        </a:rPr>
                        <a:t>Girls over 16</a:t>
                      </a:r>
                      <a:endParaRPr lang="en-US" sz="1100" dirty="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a:latin typeface="Verdana"/>
                          <a:ea typeface="Times New Roman"/>
                          <a:cs typeface="Times New Roman"/>
                        </a:rPr>
                        <a:t>825</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r h="0">
                <a:tc>
                  <a:txBody>
                    <a:bodyPr/>
                    <a:lstStyle/>
                    <a:p>
                      <a:pPr marL="0" marR="0">
                        <a:lnSpc>
                          <a:spcPct val="115000"/>
                        </a:lnSpc>
                        <a:spcBef>
                          <a:spcPts val="0"/>
                        </a:spcBef>
                        <a:spcAft>
                          <a:spcPts val="0"/>
                        </a:spcAft>
                      </a:pPr>
                      <a:r>
                        <a:rPr lang="en-US" sz="1000">
                          <a:latin typeface="Verdana"/>
                          <a:ea typeface="Times New Roman"/>
                          <a:cs typeface="Times New Roman"/>
                        </a:rPr>
                        <a:t>Boys over 16</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a:latin typeface="Verdana"/>
                          <a:ea typeface="Times New Roman"/>
                          <a:cs typeface="Times New Roman"/>
                        </a:rPr>
                        <a:t>209</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r h="0">
                <a:tc>
                  <a:txBody>
                    <a:bodyPr/>
                    <a:lstStyle/>
                    <a:p>
                      <a:pPr marL="0" marR="0">
                        <a:lnSpc>
                          <a:spcPct val="115000"/>
                        </a:lnSpc>
                        <a:spcBef>
                          <a:spcPts val="0"/>
                        </a:spcBef>
                        <a:spcAft>
                          <a:spcPts val="0"/>
                        </a:spcAft>
                      </a:pPr>
                      <a:r>
                        <a:rPr lang="en-US" sz="1000">
                          <a:latin typeface="Verdana"/>
                          <a:ea typeface="Times New Roman"/>
                          <a:cs typeface="Times New Roman"/>
                        </a:rPr>
                        <a:t>Children under 16</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a:latin typeface="Verdana"/>
                          <a:ea typeface="Times New Roman"/>
                          <a:cs typeface="Times New Roman"/>
                        </a:rPr>
                        <a:t>22,057</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r h="0">
                <a:tc>
                  <a:txBody>
                    <a:bodyPr/>
                    <a:lstStyle/>
                    <a:p>
                      <a:pPr marL="0" marR="0">
                        <a:lnSpc>
                          <a:spcPct val="115000"/>
                        </a:lnSpc>
                        <a:spcBef>
                          <a:spcPts val="0"/>
                        </a:spcBef>
                        <a:spcAft>
                          <a:spcPts val="0"/>
                        </a:spcAft>
                      </a:pPr>
                      <a:r>
                        <a:rPr lang="en-US" sz="1000" b="1">
                          <a:latin typeface="Verdana"/>
                          <a:ea typeface="Times New Roman"/>
                          <a:cs typeface="Times New Roman"/>
                        </a:rPr>
                        <a:t>Total Women &amp; Children</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b="1">
                          <a:latin typeface="Verdana"/>
                          <a:ea typeface="Times New Roman"/>
                          <a:cs typeface="Times New Roman"/>
                        </a:rPr>
                        <a:t>26, 379</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r h="0">
                <a:tc>
                  <a:txBody>
                    <a:bodyPr/>
                    <a:lstStyle/>
                    <a:p>
                      <a:pPr marL="0" marR="0">
                        <a:lnSpc>
                          <a:spcPct val="115000"/>
                        </a:lnSpc>
                        <a:spcBef>
                          <a:spcPts val="0"/>
                        </a:spcBef>
                        <a:spcAft>
                          <a:spcPts val="0"/>
                        </a:spcAft>
                      </a:pPr>
                      <a:r>
                        <a:rPr lang="en-US" sz="1000">
                          <a:latin typeface="Verdana"/>
                          <a:ea typeface="Times New Roman"/>
                          <a:cs typeface="Times New Roman"/>
                        </a:rPr>
                        <a:t>Old Men</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a:latin typeface="Verdana"/>
                          <a:ea typeface="Times New Roman"/>
                          <a:cs typeface="Times New Roman"/>
                        </a:rPr>
                        <a:t>1,421</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r h="0">
                <a:tc>
                  <a:txBody>
                    <a:bodyPr/>
                    <a:lstStyle/>
                    <a:p>
                      <a:pPr marL="0" marR="0">
                        <a:lnSpc>
                          <a:spcPct val="115000"/>
                        </a:lnSpc>
                        <a:spcBef>
                          <a:spcPts val="0"/>
                        </a:spcBef>
                        <a:spcAft>
                          <a:spcPts val="0"/>
                        </a:spcAft>
                      </a:pPr>
                      <a:r>
                        <a:rPr lang="en-US" sz="1000" b="1">
                          <a:solidFill>
                            <a:srgbClr val="F00000"/>
                          </a:solidFill>
                          <a:latin typeface="Verdana"/>
                          <a:ea typeface="Times New Roman"/>
                          <a:cs typeface="Times New Roman"/>
                        </a:rPr>
                        <a:t>Grand Total</a:t>
                      </a:r>
                      <a:endParaRPr lang="en-US" sz="110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c>
                  <a:txBody>
                    <a:bodyPr/>
                    <a:lstStyle/>
                    <a:p>
                      <a:pPr marL="0" marR="0">
                        <a:lnSpc>
                          <a:spcPct val="115000"/>
                        </a:lnSpc>
                        <a:spcBef>
                          <a:spcPts val="0"/>
                        </a:spcBef>
                        <a:spcAft>
                          <a:spcPts val="0"/>
                        </a:spcAft>
                      </a:pPr>
                      <a:r>
                        <a:rPr lang="en-US" sz="1000" b="1" dirty="0">
                          <a:solidFill>
                            <a:srgbClr val="F00000"/>
                          </a:solidFill>
                          <a:latin typeface="Verdana"/>
                          <a:ea typeface="Times New Roman"/>
                          <a:cs typeface="Times New Roman"/>
                        </a:rPr>
                        <a:t>27, 800</a:t>
                      </a:r>
                      <a:endParaRPr lang="en-US" sz="1100" dirty="0">
                        <a:latin typeface="Calibri"/>
                        <a:ea typeface="Calibri"/>
                        <a:cs typeface="Times New Roman"/>
                      </a:endParaRPr>
                    </a:p>
                  </a:txBody>
                  <a:tcPr marL="47625" marR="47625" marT="47625" marB="47625"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EEEEEE"/>
                    </a:solidFill>
                  </a:tcPr>
                </a:tc>
              </a:tr>
            </a:tbl>
          </a:graphicData>
        </a:graphic>
      </p:graphicFrame>
      <p:sp>
        <p:nvSpPr>
          <p:cNvPr id="5" name="TextBox 4"/>
          <p:cNvSpPr txBox="1"/>
          <p:nvPr/>
        </p:nvSpPr>
        <p:spPr>
          <a:xfrm>
            <a:off x="1524001" y="1143001"/>
            <a:ext cx="9144000" cy="646331"/>
          </a:xfrm>
          <a:prstGeom prst="rect">
            <a:avLst/>
          </a:prstGeom>
          <a:noFill/>
        </p:spPr>
        <p:txBody>
          <a:bodyPr wrap="square" rtlCol="0">
            <a:spAutoFit/>
          </a:bodyPr>
          <a:lstStyle/>
          <a:p>
            <a:r>
              <a:rPr lang="en-US" b="1" dirty="0">
                <a:solidFill>
                  <a:prstClr val="black"/>
                </a:solidFill>
              </a:rPr>
              <a:t>The British burned farms, slaughtered livestock, and imprisoned women, children, and the elderly in concentration camps</a:t>
            </a:r>
          </a:p>
        </p:txBody>
      </p:sp>
      <p:pic>
        <p:nvPicPr>
          <p:cNvPr id="6" name="Picture 5" descr="lizzy vanzyl.jpg"/>
          <p:cNvPicPr>
            <a:picLocks noChangeAspect="1"/>
          </p:cNvPicPr>
          <p:nvPr/>
        </p:nvPicPr>
        <p:blipFill>
          <a:blip r:embed="rId3"/>
          <a:stretch>
            <a:fillRect/>
          </a:stretch>
        </p:blipFill>
        <p:spPr>
          <a:xfrm>
            <a:off x="1524000" y="4572000"/>
            <a:ext cx="4376956" cy="2286000"/>
          </a:xfrm>
          <a:prstGeom prst="rect">
            <a:avLst/>
          </a:prstGeom>
        </p:spPr>
      </p:pic>
      <p:pic>
        <p:nvPicPr>
          <p:cNvPr id="7" name="Picture 6" descr="Boercamp1.jpg"/>
          <p:cNvPicPr>
            <a:picLocks noChangeAspect="1"/>
          </p:cNvPicPr>
          <p:nvPr/>
        </p:nvPicPr>
        <p:blipFill>
          <a:blip r:embed="rId4"/>
          <a:stretch>
            <a:fillRect/>
          </a:stretch>
        </p:blipFill>
        <p:spPr>
          <a:xfrm>
            <a:off x="5867400" y="4572000"/>
            <a:ext cx="4800600" cy="2286000"/>
          </a:xfrm>
          <a:prstGeom prst="rect">
            <a:avLst/>
          </a:prstGeom>
        </p:spPr>
      </p:pic>
    </p:spTree>
    <p:extLst>
      <p:ext uri="{BB962C8B-B14F-4D97-AF65-F5344CB8AC3E}">
        <p14:creationId xmlns:p14="http://schemas.microsoft.com/office/powerpoint/2010/main" val="125135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5"/>
                                        </p:tgtEl>
                                        <p:attrNameLst>
                                          <p:attrName>style.visibility</p:attrName>
                                        </p:attrNameLst>
                                      </p:cBhvr>
                                      <p:to>
                                        <p:strVal val="visible"/>
                                      </p:to>
                                    </p:set>
                                    <p:anim calcmode="discrete" valueType="clr">
                                      <p:cBhvr override="childStyle">
                                        <p:cTn id="23"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5"/>
                                        </p:tgtEl>
                                        <p:attrNameLst>
                                          <p:attrName>fillcolor</p:attrName>
                                        </p:attrNameLst>
                                      </p:cBhvr>
                                      <p:tavLst>
                                        <p:tav tm="0">
                                          <p:val>
                                            <p:clrVal>
                                              <a:schemeClr val="accent2"/>
                                            </p:clrVal>
                                          </p:val>
                                        </p:tav>
                                        <p:tav tm="50000">
                                          <p:val>
                                            <p:clrVal>
                                              <a:schemeClr val="hlink"/>
                                            </p:clrVal>
                                          </p:val>
                                        </p:tav>
                                      </p:tavLst>
                                    </p:anim>
                                    <p:set>
                                      <p:cBhvr>
                                        <p:cTn id="25" dur="80"/>
                                        <p:tgtEl>
                                          <p:spTgt spid="5"/>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100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1" y="0"/>
            <a:ext cx="4275401" cy="369332"/>
          </a:xfrm>
          <a:prstGeom prst="rect">
            <a:avLst/>
          </a:prstGeom>
          <a:noFill/>
        </p:spPr>
        <p:txBody>
          <a:bodyPr wrap="none" rtlCol="0">
            <a:spAutoFit/>
          </a:bodyPr>
          <a:lstStyle/>
          <a:p>
            <a:r>
              <a:rPr lang="en-US" dirty="0">
                <a:solidFill>
                  <a:prstClr val="black"/>
                </a:solidFill>
              </a:rPr>
              <a:t>Black Africans were also involved in the war</a:t>
            </a:r>
          </a:p>
        </p:txBody>
      </p:sp>
      <p:sp>
        <p:nvSpPr>
          <p:cNvPr id="4" name="TextBox 3"/>
          <p:cNvSpPr txBox="1"/>
          <p:nvPr/>
        </p:nvSpPr>
        <p:spPr>
          <a:xfrm>
            <a:off x="1828801" y="457200"/>
            <a:ext cx="6333913" cy="369332"/>
          </a:xfrm>
          <a:prstGeom prst="rect">
            <a:avLst/>
          </a:prstGeom>
          <a:noFill/>
        </p:spPr>
        <p:txBody>
          <a:bodyPr wrap="none" rtlCol="0">
            <a:spAutoFit/>
          </a:bodyPr>
          <a:lstStyle/>
          <a:p>
            <a:r>
              <a:rPr lang="en-US" dirty="0">
                <a:solidFill>
                  <a:prstClr val="black"/>
                </a:solidFill>
              </a:rPr>
              <a:t>Some fought, some served as scouts, guards, drivers, and workers</a:t>
            </a:r>
          </a:p>
        </p:txBody>
      </p:sp>
      <p:sp>
        <p:nvSpPr>
          <p:cNvPr id="5" name="TextBox 4"/>
          <p:cNvSpPr txBox="1"/>
          <p:nvPr/>
        </p:nvSpPr>
        <p:spPr>
          <a:xfrm>
            <a:off x="1905000" y="914400"/>
            <a:ext cx="7490064" cy="369332"/>
          </a:xfrm>
          <a:prstGeom prst="rect">
            <a:avLst/>
          </a:prstGeom>
          <a:noFill/>
        </p:spPr>
        <p:txBody>
          <a:bodyPr wrap="none" rtlCol="0">
            <a:spAutoFit/>
          </a:bodyPr>
          <a:lstStyle/>
          <a:p>
            <a:r>
              <a:rPr lang="en-US" dirty="0">
                <a:solidFill>
                  <a:prstClr val="black"/>
                </a:solidFill>
              </a:rPr>
              <a:t>Black Africans who were captured were also put into the concentration camps</a:t>
            </a:r>
          </a:p>
        </p:txBody>
      </p:sp>
      <p:sp>
        <p:nvSpPr>
          <p:cNvPr id="6" name="TextBox 5"/>
          <p:cNvSpPr txBox="1"/>
          <p:nvPr/>
        </p:nvSpPr>
        <p:spPr>
          <a:xfrm>
            <a:off x="3276600" y="1600201"/>
            <a:ext cx="7239000" cy="646331"/>
          </a:xfrm>
          <a:prstGeom prst="rect">
            <a:avLst/>
          </a:prstGeom>
          <a:noFill/>
        </p:spPr>
        <p:txBody>
          <a:bodyPr wrap="square" rtlCol="0">
            <a:spAutoFit/>
          </a:bodyPr>
          <a:lstStyle/>
          <a:p>
            <a:r>
              <a:rPr lang="en-US" dirty="0">
                <a:solidFill>
                  <a:prstClr val="black"/>
                </a:solidFill>
              </a:rPr>
              <a:t>Approximately 107,000 Black Africans were put in the camps and approximately 20,000 died there</a:t>
            </a:r>
          </a:p>
        </p:txBody>
      </p:sp>
      <p:pic>
        <p:nvPicPr>
          <p:cNvPr id="7" name="Picture 6" descr="genocide%202.jpg"/>
          <p:cNvPicPr>
            <a:picLocks noChangeAspect="1"/>
          </p:cNvPicPr>
          <p:nvPr/>
        </p:nvPicPr>
        <p:blipFill>
          <a:blip r:embed="rId3"/>
          <a:stretch>
            <a:fillRect/>
          </a:stretch>
        </p:blipFill>
        <p:spPr>
          <a:xfrm>
            <a:off x="6527800" y="1905001"/>
            <a:ext cx="4140200" cy="3322511"/>
          </a:xfrm>
          <a:prstGeom prst="rect">
            <a:avLst/>
          </a:prstGeom>
        </p:spPr>
      </p:pic>
      <p:sp>
        <p:nvSpPr>
          <p:cNvPr id="8" name="TextBox 7"/>
          <p:cNvSpPr txBox="1"/>
          <p:nvPr/>
        </p:nvSpPr>
        <p:spPr>
          <a:xfrm>
            <a:off x="1524000" y="5410201"/>
            <a:ext cx="8915400" cy="646331"/>
          </a:xfrm>
          <a:prstGeom prst="rect">
            <a:avLst/>
          </a:prstGeom>
          <a:noFill/>
        </p:spPr>
        <p:txBody>
          <a:bodyPr wrap="square" rtlCol="0">
            <a:spAutoFit/>
          </a:bodyPr>
          <a:lstStyle/>
          <a:p>
            <a:r>
              <a:rPr lang="en-US" dirty="0">
                <a:solidFill>
                  <a:prstClr val="black"/>
                </a:solidFill>
              </a:rPr>
              <a:t>In 1910 the British won the war and the Boer republics were joined into a self-governing Union of South Africa that was controlled by the British</a:t>
            </a:r>
          </a:p>
        </p:txBody>
      </p:sp>
      <p:pic>
        <p:nvPicPr>
          <p:cNvPr id="9" name="Picture 8" descr="mainmap.gif"/>
          <p:cNvPicPr>
            <a:picLocks noChangeAspect="1"/>
          </p:cNvPicPr>
          <p:nvPr/>
        </p:nvPicPr>
        <p:blipFill>
          <a:blip r:embed="rId4"/>
          <a:stretch>
            <a:fillRect/>
          </a:stretch>
        </p:blipFill>
        <p:spPr>
          <a:xfrm>
            <a:off x="1524000" y="2362200"/>
            <a:ext cx="2535000" cy="2971800"/>
          </a:xfrm>
          <a:prstGeom prst="rect">
            <a:avLst/>
          </a:prstGeom>
        </p:spPr>
      </p:pic>
    </p:spTree>
    <p:extLst>
      <p:ext uri="{BB962C8B-B14F-4D97-AF65-F5344CB8AC3E}">
        <p14:creationId xmlns:p14="http://schemas.microsoft.com/office/powerpoint/2010/main" val="351843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5"/>
                                        </p:tgtEl>
                                        <p:attrNameLst>
                                          <p:attrName>style.visibility</p:attrName>
                                        </p:attrNameLst>
                                      </p:cBhvr>
                                      <p:to>
                                        <p:strVal val="visible"/>
                                      </p:to>
                                    </p:set>
                                    <p:anim calcmode="discrete" valueType="clr">
                                      <p:cBhvr override="childStyle">
                                        <p:cTn id="29"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5"/>
                                        </p:tgtEl>
                                        <p:attrNameLst>
                                          <p:attrName>fillcolor</p:attrName>
                                        </p:attrNameLst>
                                      </p:cBhvr>
                                      <p:tavLst>
                                        <p:tav tm="0">
                                          <p:val>
                                            <p:clrVal>
                                              <a:schemeClr val="accent2"/>
                                            </p:clrVal>
                                          </p:val>
                                        </p:tav>
                                        <p:tav tm="50000">
                                          <p:val>
                                            <p:clrVal>
                                              <a:schemeClr val="hlink"/>
                                            </p:clrVal>
                                          </p:val>
                                        </p:tav>
                                      </p:tavLst>
                                    </p:anim>
                                    <p:set>
                                      <p:cBhvr>
                                        <p:cTn id="31" dur="80"/>
                                        <p:tgtEl>
                                          <p:spTgt spid="5"/>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ppt_x</p:attrName>
                                        </p:attrNameLst>
                                      </p:cBhvr>
                                      <p:tavLst>
                                        <p:tav tm="0">
                                          <p:val>
                                            <p:strVal val="#ppt_x-.2"/>
                                          </p:val>
                                        </p:tav>
                                        <p:tav tm="100000">
                                          <p:val>
                                            <p:strVal val="#ppt_x"/>
                                          </p:val>
                                        </p:tav>
                                      </p:tavLst>
                                    </p:anim>
                                    <p:anim calcmode="lin" valueType="num">
                                      <p:cBhvr>
                                        <p:cTn id="37"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8" dur="10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6" dur="1000" fill="hold"/>
                                        <p:tgtEl>
                                          <p:spTgt spid="7"/>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from="(-#ppt_w/2)" to="(#ppt_x)" calcmode="lin" valueType="num">
                                      <p:cBhvr>
                                        <p:cTn id="55" dur="600" fill="hold">
                                          <p:stCondLst>
                                            <p:cond delay="0"/>
                                          </p:stCondLst>
                                        </p:cTn>
                                        <p:tgtEl>
                                          <p:spTgt spid="8"/>
                                        </p:tgtEl>
                                        <p:attrNameLst>
                                          <p:attrName>ppt_x</p:attrName>
                                        </p:attrNameLst>
                                      </p:cBhvr>
                                    </p:anim>
                                    <p:anim from="0" to="-1.0" calcmode="lin" valueType="num">
                                      <p:cBhvr>
                                        <p:cTn id="56" dur="200" decel="50000" autoRev="1" fill="hold">
                                          <p:stCondLst>
                                            <p:cond delay="600"/>
                                          </p:stCondLst>
                                        </p:cTn>
                                        <p:tgtEl>
                                          <p:spTgt spid="8"/>
                                        </p:tgtEl>
                                        <p:attrNameLst>
                                          <p:attrName>xshear</p:attrName>
                                        </p:attrNameLst>
                                      </p:cBhvr>
                                    </p:anim>
                                    <p:animScale>
                                      <p:cBhvr>
                                        <p:cTn id="57" dur="200" decel="100000" autoRev="1" fill="hold">
                                          <p:stCondLst>
                                            <p:cond delay="600"/>
                                          </p:stCondLst>
                                        </p:cTn>
                                        <p:tgtEl>
                                          <p:spTgt spid="8"/>
                                        </p:tgtEl>
                                      </p:cBhvr>
                                      <p:from x="100000" y="100000"/>
                                      <p:to x="80000" y="100000"/>
                                    </p:animScale>
                                    <p:anim by="(#ppt_h/3+#ppt_w*0.1)" calcmode="lin" valueType="num">
                                      <p:cBhvr additive="sum">
                                        <p:cTn id="58" dur="200" decel="100000" autoRev="1" fill="hold">
                                          <p:stCondLst>
                                            <p:cond delay="600"/>
                                          </p:stCondLst>
                                        </p:cTn>
                                        <p:tgtEl>
                                          <p:spTgt spid="8"/>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ppt_x</p:attrName>
                                        </p:attrNameLst>
                                      </p:cBhvr>
                                      <p:tavLst>
                                        <p:tav tm="0">
                                          <p:val>
                                            <p:strVal val="#ppt_x-.2"/>
                                          </p:val>
                                        </p:tav>
                                        <p:tav tm="100000">
                                          <p:val>
                                            <p:strVal val="#ppt_x"/>
                                          </p:val>
                                        </p:tav>
                                      </p:tavLst>
                                    </p:anim>
                                    <p:anim calcmode="lin" valueType="num">
                                      <p:cBhvr>
                                        <p:cTn id="6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6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2" y="1371600"/>
            <a:ext cx="9143999"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Imperialism</a:t>
            </a:r>
          </a:p>
        </p:txBody>
      </p:sp>
    </p:spTree>
    <p:extLst>
      <p:ext uri="{BB962C8B-B14F-4D97-AF65-F5344CB8AC3E}">
        <p14:creationId xmlns:p14="http://schemas.microsoft.com/office/powerpoint/2010/main" val="36475798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923330"/>
          </a:xfrm>
          <a:prstGeom prst="rect">
            <a:avLst/>
          </a:prstGeom>
          <a:noFill/>
        </p:spPr>
        <p:txBody>
          <a:bodyPr wrap="square" lIns="91440" tIns="45720" rIns="91440" bIns="45720">
            <a:spAutoFit/>
          </a:bodyPr>
          <a:lstStyle/>
          <a:p>
            <a:pPr algn="ctr"/>
            <a:r>
              <a:rPr lang="en-US" sz="5400" b="1" dirty="0">
                <a:ln w="18000">
                  <a:solidFill>
                    <a:srgbClr val="C0504D">
                      <a:satMod val="140000"/>
                    </a:srgbClr>
                  </a:solidFill>
                  <a:prstDash val="solid"/>
                  <a:miter lim="800000"/>
                </a:ln>
                <a:noFill/>
                <a:effectLst>
                  <a:outerShdw blurRad="25500" dist="23000" dir="7020000" algn="tl">
                    <a:srgbClr val="000000">
                      <a:alpha val="50000"/>
                    </a:srgbClr>
                  </a:outerShdw>
                </a:effectLst>
              </a:rPr>
              <a:t>A New Period of Imperialism</a:t>
            </a:r>
          </a:p>
        </p:txBody>
      </p:sp>
      <p:sp>
        <p:nvSpPr>
          <p:cNvPr id="3" name="TextBox 2"/>
          <p:cNvSpPr txBox="1"/>
          <p:nvPr/>
        </p:nvSpPr>
        <p:spPr>
          <a:xfrm>
            <a:off x="2667001" y="1066800"/>
            <a:ext cx="7357463" cy="369332"/>
          </a:xfrm>
          <a:prstGeom prst="rect">
            <a:avLst/>
          </a:prstGeom>
          <a:noFill/>
        </p:spPr>
        <p:txBody>
          <a:bodyPr wrap="none" rtlCol="0">
            <a:spAutoFit/>
          </a:bodyPr>
          <a:lstStyle/>
          <a:p>
            <a:r>
              <a:rPr lang="en-US" dirty="0">
                <a:solidFill>
                  <a:prstClr val="black"/>
                </a:solidFill>
              </a:rPr>
              <a:t>Each European nation had certain policies and goals for establishing colonies</a:t>
            </a:r>
          </a:p>
        </p:txBody>
      </p:sp>
      <p:sp>
        <p:nvSpPr>
          <p:cNvPr id="4" name="TextBox 3"/>
          <p:cNvSpPr txBox="1"/>
          <p:nvPr/>
        </p:nvSpPr>
        <p:spPr>
          <a:xfrm>
            <a:off x="2743201" y="1447800"/>
            <a:ext cx="5266185" cy="369332"/>
          </a:xfrm>
          <a:prstGeom prst="rect">
            <a:avLst/>
          </a:prstGeom>
          <a:noFill/>
        </p:spPr>
        <p:txBody>
          <a:bodyPr wrap="none" rtlCol="0">
            <a:spAutoFit/>
          </a:bodyPr>
          <a:lstStyle/>
          <a:p>
            <a:r>
              <a:rPr lang="en-US" dirty="0">
                <a:solidFill>
                  <a:prstClr val="black"/>
                </a:solidFill>
              </a:rPr>
              <a:t>Four forms of taking and controlling territory emerged</a:t>
            </a:r>
          </a:p>
        </p:txBody>
      </p:sp>
      <p:sp>
        <p:nvSpPr>
          <p:cNvPr id="5" name="Rectangle 4"/>
          <p:cNvSpPr/>
          <p:nvPr/>
        </p:nvSpPr>
        <p:spPr>
          <a:xfrm>
            <a:off x="1524000" y="1905001"/>
            <a:ext cx="1352230" cy="584775"/>
          </a:xfrm>
          <a:prstGeom prst="rect">
            <a:avLst/>
          </a:prstGeom>
          <a:noFill/>
        </p:spPr>
        <p:txBody>
          <a:bodyPr wrap="none" lIns="91440" tIns="45720" rIns="91440" bIns="45720">
            <a:spAutoFit/>
          </a:bodyPr>
          <a:lstStyle/>
          <a:p>
            <a:pPr algn="ctr"/>
            <a:r>
              <a:rPr lang="en-US" sz="32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rPr>
              <a:t>Colony</a:t>
            </a:r>
          </a:p>
        </p:txBody>
      </p:sp>
      <p:sp>
        <p:nvSpPr>
          <p:cNvPr id="6" name="TextBox 5"/>
          <p:cNvSpPr txBox="1"/>
          <p:nvPr/>
        </p:nvSpPr>
        <p:spPr>
          <a:xfrm>
            <a:off x="2057400" y="2514600"/>
            <a:ext cx="5873018" cy="369332"/>
          </a:xfrm>
          <a:prstGeom prst="rect">
            <a:avLst/>
          </a:prstGeom>
          <a:noFill/>
        </p:spPr>
        <p:txBody>
          <a:bodyPr wrap="none" rtlCol="0">
            <a:spAutoFit/>
          </a:bodyPr>
          <a:lstStyle/>
          <a:p>
            <a:r>
              <a:rPr lang="en-US" dirty="0">
                <a:solidFill>
                  <a:prstClr val="black"/>
                </a:solidFill>
              </a:rPr>
              <a:t>A country or territory governed internally by a foreign power</a:t>
            </a:r>
          </a:p>
        </p:txBody>
      </p:sp>
      <p:sp>
        <p:nvSpPr>
          <p:cNvPr id="7" name="Rectangle 6"/>
          <p:cNvSpPr/>
          <p:nvPr/>
        </p:nvSpPr>
        <p:spPr>
          <a:xfrm>
            <a:off x="1524000" y="2895601"/>
            <a:ext cx="2320058" cy="584775"/>
          </a:xfrm>
          <a:prstGeom prst="rect">
            <a:avLst/>
          </a:prstGeom>
          <a:noFill/>
        </p:spPr>
        <p:txBody>
          <a:bodyPr wrap="none" lIns="91440" tIns="45720" rIns="91440" bIns="45720">
            <a:spAutoFit/>
          </a:bodyPr>
          <a:lstStyle/>
          <a:p>
            <a:pPr algn="ctr"/>
            <a:r>
              <a:rPr lang="en-US" sz="3200" b="1" dirty="0">
                <a:ln w="18000">
                  <a:solidFill>
                    <a:srgbClr val="C0504D">
                      <a:satMod val="140000"/>
                    </a:srgbClr>
                  </a:solidFill>
                  <a:prstDash val="solid"/>
                  <a:miter lim="800000"/>
                </a:ln>
                <a:noFill/>
                <a:effectLst>
                  <a:outerShdw blurRad="25500" dist="23000" dir="7020000" algn="tl">
                    <a:srgbClr val="000000">
                      <a:alpha val="50000"/>
                    </a:srgbClr>
                  </a:outerShdw>
                </a:effectLst>
              </a:rPr>
              <a:t>Protectorate</a:t>
            </a:r>
          </a:p>
        </p:txBody>
      </p:sp>
      <p:sp>
        <p:nvSpPr>
          <p:cNvPr id="8" name="TextBox 7"/>
          <p:cNvSpPr txBox="1"/>
          <p:nvPr/>
        </p:nvSpPr>
        <p:spPr>
          <a:xfrm>
            <a:off x="2057400" y="3429001"/>
            <a:ext cx="8610600" cy="646331"/>
          </a:xfrm>
          <a:prstGeom prst="rect">
            <a:avLst/>
          </a:prstGeom>
          <a:noFill/>
        </p:spPr>
        <p:txBody>
          <a:bodyPr wrap="square" rtlCol="0">
            <a:spAutoFit/>
          </a:bodyPr>
          <a:lstStyle/>
          <a:p>
            <a:r>
              <a:rPr lang="en-US" dirty="0">
                <a:solidFill>
                  <a:prstClr val="black"/>
                </a:solidFill>
              </a:rPr>
              <a:t>A country or territory with its own internal government but under the control of an outside power</a:t>
            </a:r>
          </a:p>
        </p:txBody>
      </p:sp>
      <p:sp>
        <p:nvSpPr>
          <p:cNvPr id="9" name="Rectangle 8"/>
          <p:cNvSpPr/>
          <p:nvPr/>
        </p:nvSpPr>
        <p:spPr>
          <a:xfrm>
            <a:off x="1524001" y="3962401"/>
            <a:ext cx="3491277" cy="584775"/>
          </a:xfrm>
          <a:prstGeom prst="rect">
            <a:avLst/>
          </a:prstGeom>
          <a:noFill/>
        </p:spPr>
        <p:txBody>
          <a:bodyPr wrap="none" lIns="91440" tIns="45720" rIns="91440" bIns="45720">
            <a:spAutoFit/>
          </a:bodyPr>
          <a:lstStyle/>
          <a:p>
            <a:pPr algn="ctr"/>
            <a:r>
              <a:rPr lang="en-US" sz="32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rPr>
              <a:t>Sphere of Influence</a:t>
            </a:r>
          </a:p>
        </p:txBody>
      </p:sp>
      <p:sp>
        <p:nvSpPr>
          <p:cNvPr id="10" name="TextBox 9"/>
          <p:cNvSpPr txBox="1"/>
          <p:nvPr/>
        </p:nvSpPr>
        <p:spPr>
          <a:xfrm>
            <a:off x="1981201" y="4583668"/>
            <a:ext cx="7942559" cy="369332"/>
          </a:xfrm>
          <a:prstGeom prst="rect">
            <a:avLst/>
          </a:prstGeom>
          <a:noFill/>
        </p:spPr>
        <p:txBody>
          <a:bodyPr wrap="none" rtlCol="0">
            <a:spAutoFit/>
          </a:bodyPr>
          <a:lstStyle/>
          <a:p>
            <a:r>
              <a:rPr lang="en-US" dirty="0">
                <a:solidFill>
                  <a:prstClr val="black"/>
                </a:solidFill>
              </a:rPr>
              <a:t>An area in which an outside power claims exclusive investment or trading privileges</a:t>
            </a:r>
          </a:p>
        </p:txBody>
      </p:sp>
      <p:sp>
        <p:nvSpPr>
          <p:cNvPr id="11" name="Rectangle 10"/>
          <p:cNvSpPr/>
          <p:nvPr/>
        </p:nvSpPr>
        <p:spPr>
          <a:xfrm>
            <a:off x="1524000" y="5029201"/>
            <a:ext cx="3927102" cy="584775"/>
          </a:xfrm>
          <a:prstGeom prst="rect">
            <a:avLst/>
          </a:prstGeom>
          <a:noFill/>
        </p:spPr>
        <p:txBody>
          <a:bodyPr wrap="none" lIns="91440" tIns="45720" rIns="91440" bIns="45720">
            <a:spAutoFit/>
          </a:bodyPr>
          <a:lstStyle/>
          <a:p>
            <a:pPr algn="ctr"/>
            <a:r>
              <a:rPr lang="en-US" sz="3200" b="1" dirty="0">
                <a:ln w="31550" cmpd="sng">
                  <a:solidFill>
                    <a:srgbClr val="00B050"/>
                  </a:soli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rPr>
              <a:t>Economic Imperialism</a:t>
            </a:r>
          </a:p>
        </p:txBody>
      </p:sp>
      <p:sp>
        <p:nvSpPr>
          <p:cNvPr id="12" name="TextBox 11"/>
          <p:cNvSpPr txBox="1"/>
          <p:nvPr/>
        </p:nvSpPr>
        <p:spPr>
          <a:xfrm>
            <a:off x="1905000" y="5562601"/>
            <a:ext cx="8610600" cy="646331"/>
          </a:xfrm>
          <a:prstGeom prst="rect">
            <a:avLst/>
          </a:prstGeom>
          <a:noFill/>
        </p:spPr>
        <p:txBody>
          <a:bodyPr wrap="square" rtlCol="0">
            <a:spAutoFit/>
          </a:bodyPr>
          <a:lstStyle/>
          <a:p>
            <a:r>
              <a:rPr lang="en-US" dirty="0">
                <a:solidFill>
                  <a:prstClr val="black"/>
                </a:solidFill>
              </a:rPr>
              <a:t>An independent but less developed country is controlled by private business interests rather than another government</a:t>
            </a:r>
          </a:p>
        </p:txBody>
      </p:sp>
    </p:spTree>
    <p:extLst>
      <p:ext uri="{BB962C8B-B14F-4D97-AF65-F5344CB8AC3E}">
        <p14:creationId xmlns:p14="http://schemas.microsoft.com/office/powerpoint/2010/main" val="329270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8" presetClass="entr" presetSubtype="0" accel="50000" fill="hold" grpId="0" nodeType="click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455" fill="hold">
                                          <p:stCondLst>
                                            <p:cond delay="0"/>
                                          </p:stCondLst>
                                        </p:cTn>
                                        <p:tgtEl>
                                          <p:spTgt spid="3"/>
                                        </p:tgtEl>
                                        <p:attrNameLst>
                                          <p:attrName>style.rotation</p:attrName>
                                        </p:attrNameLst>
                                      </p:cBhvr>
                                      <p:to>
                                        <p:strVal val="-45.0"/>
                                      </p:to>
                                    </p:set>
                                    <p:anim calcmode="lin" valueType="num">
                                      <p:cBhvr>
                                        <p:cTn id="12"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style.rotation</p:attrName>
                                        </p:attrNameLst>
                                      </p:cBhvr>
                                      <p:tavLst>
                                        <p:tav tm="0">
                                          <p:val>
                                            <p:fltVal val="720"/>
                                          </p:val>
                                        </p:tav>
                                        <p:tav tm="100000">
                                          <p:val>
                                            <p:fltVal val="0"/>
                                          </p:val>
                                        </p:tav>
                                      </p:tavLst>
                                    </p:anim>
                                    <p:anim calcmode="lin" valueType="num">
                                      <p:cBhvr>
                                        <p:cTn id="22" dur="2000" fill="hold"/>
                                        <p:tgtEl>
                                          <p:spTgt spid="4"/>
                                        </p:tgtEl>
                                        <p:attrNameLst>
                                          <p:attrName>ppt_h</p:attrName>
                                        </p:attrNameLst>
                                      </p:cBhvr>
                                      <p:tavLst>
                                        <p:tav tm="0">
                                          <p:val>
                                            <p:fltVal val="0"/>
                                          </p:val>
                                        </p:tav>
                                        <p:tav tm="100000">
                                          <p:val>
                                            <p:strVal val="#ppt_h"/>
                                          </p:val>
                                        </p:tav>
                                      </p:tavLst>
                                    </p:anim>
                                    <p:anim calcmode="lin" valueType="num">
                                      <p:cBhvr>
                                        <p:cTn id="23"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5"/>
                                        </p:tgtEl>
                                        <p:attrNameLst>
                                          <p:attrName>style.visibility</p:attrName>
                                        </p:attrNameLst>
                                      </p:cBhvr>
                                      <p:to>
                                        <p:strVal val="visible"/>
                                      </p:to>
                                    </p:set>
                                    <p:anim calcmode="discrete" valueType="clr">
                                      <p:cBhvr override="childStyle">
                                        <p:cTn id="28"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gtEl>
                                        <p:attrNameLst>
                                          <p:attrName>fillcolor</p:attrName>
                                        </p:attrNameLst>
                                      </p:cBhvr>
                                      <p:tavLst>
                                        <p:tav tm="0">
                                          <p:val>
                                            <p:clrVal>
                                              <a:schemeClr val="accent2"/>
                                            </p:clrVal>
                                          </p:val>
                                        </p:tav>
                                        <p:tav tm="50000">
                                          <p:val>
                                            <p:clrVal>
                                              <a:schemeClr val="hlink"/>
                                            </p:clrVal>
                                          </p:val>
                                        </p:tav>
                                      </p:tavLst>
                                    </p:anim>
                                    <p:set>
                                      <p:cBhvr>
                                        <p:cTn id="30" dur="80"/>
                                        <p:tgtEl>
                                          <p:spTgt spid="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7"/>
                                        </p:tgtEl>
                                        <p:attrNameLst>
                                          <p:attrName>style.visibility</p:attrName>
                                        </p:attrNameLst>
                                      </p:cBhvr>
                                      <p:to>
                                        <p:strVal val="visible"/>
                                      </p:to>
                                    </p:set>
                                    <p:anim calcmode="discrete" valueType="clr">
                                      <p:cBhvr override="childStyle">
                                        <p:cTn id="42"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7"/>
                                        </p:tgtEl>
                                        <p:attrNameLst>
                                          <p:attrName>fillcolor</p:attrName>
                                        </p:attrNameLst>
                                      </p:cBhvr>
                                      <p:tavLst>
                                        <p:tav tm="0">
                                          <p:val>
                                            <p:clrVal>
                                              <a:schemeClr val="accent2"/>
                                            </p:clrVal>
                                          </p:val>
                                        </p:tav>
                                        <p:tav tm="50000">
                                          <p:val>
                                            <p:clrVal>
                                              <a:schemeClr val="hlink"/>
                                            </p:clrVal>
                                          </p:val>
                                        </p:tav>
                                      </p:tavLst>
                                    </p:anim>
                                    <p:set>
                                      <p:cBhvr>
                                        <p:cTn id="44" dur="80"/>
                                        <p:tgtEl>
                                          <p:spTgt spid="7"/>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38" presetClass="entr" presetSubtype="0" accel="50000" fill="hold" grpId="0" nodeType="clickEffect">
                                  <p:stCondLst>
                                    <p:cond delay="0"/>
                                  </p:stCondLst>
                                  <p:iterate type="lt">
                                    <p:tmPct val="50000"/>
                                  </p:iterate>
                                  <p:childTnLst>
                                    <p:set>
                                      <p:cBhvr>
                                        <p:cTn id="48" dur="1" fill="hold">
                                          <p:stCondLst>
                                            <p:cond delay="0"/>
                                          </p:stCondLst>
                                        </p:cTn>
                                        <p:tgtEl>
                                          <p:spTgt spid="8"/>
                                        </p:tgtEl>
                                        <p:attrNameLst>
                                          <p:attrName>style.visibility</p:attrName>
                                        </p:attrNameLst>
                                      </p:cBhvr>
                                      <p:to>
                                        <p:strVal val="visible"/>
                                      </p:to>
                                    </p:set>
                                    <p:set>
                                      <p:cBhvr>
                                        <p:cTn id="49" dur="455" fill="hold">
                                          <p:stCondLst>
                                            <p:cond delay="0"/>
                                          </p:stCondLst>
                                        </p:cTn>
                                        <p:tgtEl>
                                          <p:spTgt spid="8"/>
                                        </p:tgtEl>
                                        <p:attrNameLst>
                                          <p:attrName>style.rotation</p:attrName>
                                        </p:attrNameLst>
                                      </p:cBhvr>
                                      <p:to>
                                        <p:strVal val="-45.0"/>
                                      </p:to>
                                    </p:set>
                                    <p:anim calcmode="lin" valueType="num">
                                      <p:cBhvr>
                                        <p:cTn id="50"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7" presetClass="entr" presetSubtype="0" fill="hold" grpId="0" nodeType="clickEffect">
                                  <p:stCondLst>
                                    <p:cond delay="0"/>
                                  </p:stCondLst>
                                  <p:iterate type="lt">
                                    <p:tmPct val="50000"/>
                                  </p:iterate>
                                  <p:childTnLst>
                                    <p:set>
                                      <p:cBhvr>
                                        <p:cTn id="57" dur="1" fill="hold">
                                          <p:stCondLst>
                                            <p:cond delay="0"/>
                                          </p:stCondLst>
                                        </p:cTn>
                                        <p:tgtEl>
                                          <p:spTgt spid="9"/>
                                        </p:tgtEl>
                                        <p:attrNameLst>
                                          <p:attrName>style.visibility</p:attrName>
                                        </p:attrNameLst>
                                      </p:cBhvr>
                                      <p:to>
                                        <p:strVal val="visible"/>
                                      </p:to>
                                    </p:set>
                                    <p:anim calcmode="discrete" valueType="clr">
                                      <p:cBhvr override="childStyle">
                                        <p:cTn id="58"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9"/>
                                        </p:tgtEl>
                                        <p:attrNameLst>
                                          <p:attrName>fillcolor</p:attrName>
                                        </p:attrNameLst>
                                      </p:cBhvr>
                                      <p:tavLst>
                                        <p:tav tm="0">
                                          <p:val>
                                            <p:clrVal>
                                              <a:schemeClr val="accent2"/>
                                            </p:clrVal>
                                          </p:val>
                                        </p:tav>
                                        <p:tav tm="50000">
                                          <p:val>
                                            <p:clrVal>
                                              <a:schemeClr val="hlink"/>
                                            </p:clrVal>
                                          </p:val>
                                        </p:tav>
                                      </p:tavLst>
                                    </p:anim>
                                    <p:set>
                                      <p:cBhvr>
                                        <p:cTn id="60" dur="80"/>
                                        <p:tgtEl>
                                          <p:spTgt spid="9"/>
                                        </p:tgtEl>
                                        <p:attrNameLst>
                                          <p:attrName>fill.type</p:attrName>
                                        </p:attrNameLst>
                                      </p:cBhvr>
                                      <p:to>
                                        <p:strVal val="solid"/>
                                      </p:to>
                                    </p:set>
                                  </p:childTnLst>
                                </p:cTn>
                              </p:par>
                            </p:childTnLst>
                          </p:cTn>
                        </p:par>
                      </p:childTnLst>
                    </p:cTn>
                  </p:par>
                  <p:par>
                    <p:cTn id="61" fill="hold">
                      <p:stCondLst>
                        <p:cond delay="indefinite"/>
                      </p:stCondLst>
                      <p:childTnLst>
                        <p:par>
                          <p:cTn id="62" fill="hold">
                            <p:stCondLst>
                              <p:cond delay="0"/>
                            </p:stCondLst>
                            <p:childTnLst>
                              <p:par>
                                <p:cTn id="63" presetID="56" presetClass="entr" presetSubtype="0" fill="hold" grpId="0" nodeType="clickEffect">
                                  <p:stCondLst>
                                    <p:cond delay="0"/>
                                  </p:stCondLst>
                                  <p:iterate type="lt">
                                    <p:tmPct val="10000"/>
                                  </p:iterate>
                                  <p:childTnLst>
                                    <p:set>
                                      <p:cBhvr>
                                        <p:cTn id="64" dur="1" fill="hold">
                                          <p:stCondLst>
                                            <p:cond delay="0"/>
                                          </p:stCondLst>
                                        </p:cTn>
                                        <p:tgtEl>
                                          <p:spTgt spid="10"/>
                                        </p:tgtEl>
                                        <p:attrNameLst>
                                          <p:attrName>style.visibility</p:attrName>
                                        </p:attrNameLst>
                                      </p:cBhvr>
                                      <p:to>
                                        <p:strVal val="visible"/>
                                      </p:to>
                                    </p:set>
                                    <p:anim by="(-#ppt_w*2)" calcmode="lin" valueType="num">
                                      <p:cBhvr rctx="PPT">
                                        <p:cTn id="65" dur="500" autoRev="1" fill="hold">
                                          <p:stCondLst>
                                            <p:cond delay="0"/>
                                          </p:stCondLst>
                                        </p:cTn>
                                        <p:tgtEl>
                                          <p:spTgt spid="10"/>
                                        </p:tgtEl>
                                        <p:attrNameLst>
                                          <p:attrName>ppt_w</p:attrName>
                                        </p:attrNameLst>
                                      </p:cBhvr>
                                    </p:anim>
                                    <p:anim by="(#ppt_w*0.50)" calcmode="lin" valueType="num">
                                      <p:cBhvr>
                                        <p:cTn id="66" dur="500" decel="50000" autoRev="1" fill="hold">
                                          <p:stCondLst>
                                            <p:cond delay="0"/>
                                          </p:stCondLst>
                                        </p:cTn>
                                        <p:tgtEl>
                                          <p:spTgt spid="10"/>
                                        </p:tgtEl>
                                        <p:attrNameLst>
                                          <p:attrName>ppt_x</p:attrName>
                                        </p:attrNameLst>
                                      </p:cBhvr>
                                    </p:anim>
                                    <p:anim from="(-#ppt_h/2)" to="(#ppt_y)" calcmode="lin" valueType="num">
                                      <p:cBhvr>
                                        <p:cTn id="67" dur="1000" fill="hold">
                                          <p:stCondLst>
                                            <p:cond delay="0"/>
                                          </p:stCondLst>
                                        </p:cTn>
                                        <p:tgtEl>
                                          <p:spTgt spid="10"/>
                                        </p:tgtEl>
                                        <p:attrNameLst>
                                          <p:attrName>ppt_y</p:attrName>
                                        </p:attrNameLst>
                                      </p:cBhvr>
                                    </p:anim>
                                    <p:animRot by="21600000">
                                      <p:cBhvr>
                                        <p:cTn id="68" dur="1000" fill="hold">
                                          <p:stCondLst>
                                            <p:cond delay="0"/>
                                          </p:stCondLst>
                                        </p:cTn>
                                        <p:tgtEl>
                                          <p:spTgt spid="10"/>
                                        </p:tgtEl>
                                        <p:attrNameLst>
                                          <p:attrName>r</p:attrName>
                                        </p:attrNameLst>
                                      </p:cBhvr>
                                    </p:animRot>
                                  </p:childTnLst>
                                </p:cTn>
                              </p:par>
                            </p:childTnLst>
                          </p:cTn>
                        </p:par>
                      </p:childTnLst>
                    </p:cTn>
                  </p:par>
                  <p:par>
                    <p:cTn id="69" fill="hold">
                      <p:stCondLst>
                        <p:cond delay="indefinite"/>
                      </p:stCondLst>
                      <p:childTnLst>
                        <p:par>
                          <p:cTn id="70" fill="hold">
                            <p:stCondLst>
                              <p:cond delay="0"/>
                            </p:stCondLst>
                            <p:childTnLst>
                              <p:par>
                                <p:cTn id="71" presetID="27" presetClass="entr" presetSubtype="0" fill="hold" grpId="0" nodeType="clickEffect">
                                  <p:stCondLst>
                                    <p:cond delay="0"/>
                                  </p:stCondLst>
                                  <p:iterate type="lt">
                                    <p:tmPct val="50000"/>
                                  </p:iterate>
                                  <p:childTnLst>
                                    <p:set>
                                      <p:cBhvr>
                                        <p:cTn id="72" dur="1" fill="hold">
                                          <p:stCondLst>
                                            <p:cond delay="0"/>
                                          </p:stCondLst>
                                        </p:cTn>
                                        <p:tgtEl>
                                          <p:spTgt spid="11"/>
                                        </p:tgtEl>
                                        <p:attrNameLst>
                                          <p:attrName>style.visibility</p:attrName>
                                        </p:attrNameLst>
                                      </p:cBhvr>
                                      <p:to>
                                        <p:strVal val="visible"/>
                                      </p:to>
                                    </p:set>
                                    <p:anim calcmode="discrete" valueType="clr">
                                      <p:cBhvr override="childStyle">
                                        <p:cTn id="73"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1"/>
                                        </p:tgtEl>
                                        <p:attrNameLst>
                                          <p:attrName>fillcolor</p:attrName>
                                        </p:attrNameLst>
                                      </p:cBhvr>
                                      <p:tavLst>
                                        <p:tav tm="0">
                                          <p:val>
                                            <p:clrVal>
                                              <a:schemeClr val="accent2"/>
                                            </p:clrVal>
                                          </p:val>
                                        </p:tav>
                                        <p:tav tm="50000">
                                          <p:val>
                                            <p:clrVal>
                                              <a:schemeClr val="hlink"/>
                                            </p:clrVal>
                                          </p:val>
                                        </p:tav>
                                      </p:tavLst>
                                    </p:anim>
                                    <p:set>
                                      <p:cBhvr>
                                        <p:cTn id="75" dur="80"/>
                                        <p:tgtEl>
                                          <p:spTgt spid="11"/>
                                        </p:tgtEl>
                                        <p:attrNameLst>
                                          <p:attrName>fill.type</p:attrName>
                                        </p:attrNameLst>
                                      </p:cBhvr>
                                      <p:to>
                                        <p:strVal val="solid"/>
                                      </p:to>
                                    </p:set>
                                  </p:childTnLst>
                                </p:cTn>
                              </p:par>
                            </p:childTnLst>
                          </p:cTn>
                        </p:par>
                      </p:childTnLst>
                    </p:cTn>
                  </p:par>
                  <p:par>
                    <p:cTn id="76" fill="hold">
                      <p:stCondLst>
                        <p:cond delay="indefinite"/>
                      </p:stCondLst>
                      <p:childTnLst>
                        <p:par>
                          <p:cTn id="77" fill="hold">
                            <p:stCondLst>
                              <p:cond delay="0"/>
                            </p:stCondLst>
                            <p:childTnLst>
                              <p:par>
                                <p:cTn id="78" presetID="58" presetClass="entr" presetSubtype="0" accel="10000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 fill="hold"/>
                                        <p:tgtEl>
                                          <p:spTgt spid="12"/>
                                        </p:tgtEl>
                                        <p:attrNameLst>
                                          <p:attrName>ppt_w</p:attrName>
                                        </p:attrNameLst>
                                      </p:cBhvr>
                                      <p:tavLst>
                                        <p:tav tm="0">
                                          <p:val>
                                            <p:strVal val="#ppt_w*2.5"/>
                                          </p:val>
                                        </p:tav>
                                        <p:tav tm="100000">
                                          <p:val>
                                            <p:strVal val="#ppt_w"/>
                                          </p:val>
                                        </p:tav>
                                      </p:tavLst>
                                    </p:anim>
                                    <p:anim calcmode="lin" valueType="num">
                                      <p:cBhvr>
                                        <p:cTn id="81" dur="500" fill="hold"/>
                                        <p:tgtEl>
                                          <p:spTgt spid="12"/>
                                        </p:tgtEl>
                                        <p:attrNameLst>
                                          <p:attrName>ppt_h</p:attrName>
                                        </p:attrNameLst>
                                      </p:cBhvr>
                                      <p:tavLst>
                                        <p:tav tm="0">
                                          <p:val>
                                            <p:strVal val="#ppt_h*0.01"/>
                                          </p:val>
                                        </p:tav>
                                        <p:tav tm="100000">
                                          <p:val>
                                            <p:strVal val="#ppt_h"/>
                                          </p:val>
                                        </p:tav>
                                      </p:tavLst>
                                    </p:anim>
                                    <p:anim calcmode="lin" valueType="num">
                                      <p:cBhvr>
                                        <p:cTn id="82" dur="500" fill="hold"/>
                                        <p:tgtEl>
                                          <p:spTgt spid="12"/>
                                        </p:tgtEl>
                                        <p:attrNameLst>
                                          <p:attrName>ppt_x</p:attrName>
                                        </p:attrNameLst>
                                      </p:cBhvr>
                                      <p:tavLst>
                                        <p:tav tm="0">
                                          <p:val>
                                            <p:strVal val="#ppt_x"/>
                                          </p:val>
                                        </p:tav>
                                        <p:tav tm="100000">
                                          <p:val>
                                            <p:strVal val="#ppt_x"/>
                                          </p:val>
                                        </p:tav>
                                      </p:tavLst>
                                    </p:anim>
                                    <p:anim calcmode="lin" valueType="num">
                                      <p:cBhvr>
                                        <p:cTn id="83" dur="500" fill="hold"/>
                                        <p:tgtEl>
                                          <p:spTgt spid="12"/>
                                        </p:tgtEl>
                                        <p:attrNameLst>
                                          <p:attrName>ppt_y</p:attrName>
                                        </p:attrNameLst>
                                      </p:cBhvr>
                                      <p:tavLst>
                                        <p:tav tm="0">
                                          <p:val>
                                            <p:strVal val="#ppt_h+1"/>
                                          </p:val>
                                        </p:tav>
                                        <p:tav tm="100000">
                                          <p:val>
                                            <p:strVal val="#ppt_y"/>
                                          </p:val>
                                        </p:tav>
                                      </p:tavLst>
                                    </p:anim>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923330"/>
          </a:xfrm>
          <a:prstGeom prst="rect">
            <a:avLst/>
          </a:prstGeom>
          <a:noFill/>
        </p:spPr>
        <p:txBody>
          <a:bodyPr wrap="square" lIns="91440" tIns="45720" rIns="91440" bIns="45720">
            <a:spAutoFit/>
          </a:bodyPr>
          <a:lstStyle/>
          <a:p>
            <a:pPr algn="ctr"/>
            <a:r>
              <a:rPr lang="en-US" sz="5400" b="1" dirty="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Methods of Management</a:t>
            </a:r>
          </a:p>
        </p:txBody>
      </p:sp>
      <p:sp>
        <p:nvSpPr>
          <p:cNvPr id="4" name="Rectangle 3"/>
          <p:cNvSpPr/>
          <p:nvPr/>
        </p:nvSpPr>
        <p:spPr>
          <a:xfrm>
            <a:off x="1524001" y="914401"/>
            <a:ext cx="2856167"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Direct Control</a:t>
            </a:r>
          </a:p>
        </p:txBody>
      </p:sp>
      <p:sp>
        <p:nvSpPr>
          <p:cNvPr id="5" name="Rectangle 4"/>
          <p:cNvSpPr/>
          <p:nvPr/>
        </p:nvSpPr>
        <p:spPr>
          <a:xfrm>
            <a:off x="2438400" y="1524001"/>
            <a:ext cx="2203680" cy="584775"/>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dirty="0">
                <a:ln>
                  <a:solidFill>
                    <a:srgbClr val="1F497D"/>
                  </a:solidFill>
                </a:ln>
                <a:solidFill>
                  <a:srgbClr val="9BBB59"/>
                </a:solidFill>
              </a:rPr>
              <a:t>Paternalism</a:t>
            </a:r>
          </a:p>
        </p:txBody>
      </p:sp>
      <p:sp>
        <p:nvSpPr>
          <p:cNvPr id="6" name="TextBox 5"/>
          <p:cNvSpPr txBox="1"/>
          <p:nvPr/>
        </p:nvSpPr>
        <p:spPr>
          <a:xfrm>
            <a:off x="2895600" y="2057400"/>
            <a:ext cx="4968668" cy="369332"/>
          </a:xfrm>
          <a:prstGeom prst="rect">
            <a:avLst/>
          </a:prstGeom>
          <a:noFill/>
        </p:spPr>
        <p:txBody>
          <a:bodyPr wrap="none" rtlCol="0">
            <a:spAutoFit/>
          </a:bodyPr>
          <a:lstStyle/>
          <a:p>
            <a:r>
              <a:rPr lang="en-US" dirty="0">
                <a:solidFill>
                  <a:prstClr val="black"/>
                </a:solidFill>
              </a:rPr>
              <a:t>Europeans governed their people in a parental way</a:t>
            </a:r>
          </a:p>
        </p:txBody>
      </p:sp>
      <p:sp>
        <p:nvSpPr>
          <p:cNvPr id="7" name="TextBox 6"/>
          <p:cNvSpPr txBox="1"/>
          <p:nvPr/>
        </p:nvSpPr>
        <p:spPr>
          <a:xfrm>
            <a:off x="3429001" y="2438400"/>
            <a:ext cx="4884029" cy="369332"/>
          </a:xfrm>
          <a:prstGeom prst="rect">
            <a:avLst/>
          </a:prstGeom>
          <a:noFill/>
        </p:spPr>
        <p:txBody>
          <a:bodyPr wrap="none" rtlCol="0">
            <a:spAutoFit/>
          </a:bodyPr>
          <a:lstStyle/>
          <a:p>
            <a:r>
              <a:rPr lang="en-US" dirty="0">
                <a:solidFill>
                  <a:prstClr val="black"/>
                </a:solidFill>
              </a:rPr>
              <a:t>Provided for needs but didn’t give them any rights</a:t>
            </a:r>
          </a:p>
        </p:txBody>
      </p:sp>
      <p:sp>
        <p:nvSpPr>
          <p:cNvPr id="8" name="TextBox 7"/>
          <p:cNvSpPr txBox="1"/>
          <p:nvPr/>
        </p:nvSpPr>
        <p:spPr>
          <a:xfrm>
            <a:off x="3429000" y="2858870"/>
            <a:ext cx="7162800" cy="646331"/>
          </a:xfrm>
          <a:prstGeom prst="rect">
            <a:avLst/>
          </a:prstGeom>
          <a:noFill/>
        </p:spPr>
        <p:txBody>
          <a:bodyPr wrap="square" rtlCol="0">
            <a:spAutoFit/>
          </a:bodyPr>
          <a:lstStyle/>
          <a:p>
            <a:r>
              <a:rPr lang="en-US" dirty="0">
                <a:solidFill>
                  <a:prstClr val="black"/>
                </a:solidFill>
              </a:rPr>
              <a:t>Europeans brought in their own bureaucrats and didn’t train local people in European Government</a:t>
            </a:r>
          </a:p>
        </p:txBody>
      </p:sp>
      <p:sp>
        <p:nvSpPr>
          <p:cNvPr id="10" name="Rectangle 9"/>
          <p:cNvSpPr/>
          <p:nvPr/>
        </p:nvSpPr>
        <p:spPr>
          <a:xfrm>
            <a:off x="2362201" y="3429000"/>
            <a:ext cx="2016771" cy="52322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8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rPr>
              <a:t>Assimilation</a:t>
            </a:r>
          </a:p>
        </p:txBody>
      </p:sp>
      <p:sp>
        <p:nvSpPr>
          <p:cNvPr id="11" name="TextBox 10"/>
          <p:cNvSpPr txBox="1"/>
          <p:nvPr/>
        </p:nvSpPr>
        <p:spPr>
          <a:xfrm>
            <a:off x="2971801" y="3962401"/>
            <a:ext cx="7696200" cy="646331"/>
          </a:xfrm>
          <a:prstGeom prst="rect">
            <a:avLst/>
          </a:prstGeom>
          <a:noFill/>
        </p:spPr>
        <p:txBody>
          <a:bodyPr wrap="square" rtlCol="0">
            <a:spAutoFit/>
          </a:bodyPr>
          <a:lstStyle/>
          <a:p>
            <a:r>
              <a:rPr lang="en-US" dirty="0">
                <a:solidFill>
                  <a:prstClr val="black"/>
                </a:solidFill>
              </a:rPr>
              <a:t>This was the theory that over time the local populations would adopt European culture</a:t>
            </a:r>
          </a:p>
        </p:txBody>
      </p:sp>
      <p:sp>
        <p:nvSpPr>
          <p:cNvPr id="12" name="TextBox 11"/>
          <p:cNvSpPr txBox="1"/>
          <p:nvPr/>
        </p:nvSpPr>
        <p:spPr>
          <a:xfrm>
            <a:off x="3429001" y="4648200"/>
            <a:ext cx="2284151" cy="369332"/>
          </a:xfrm>
          <a:prstGeom prst="rect">
            <a:avLst/>
          </a:prstGeom>
          <a:noFill/>
        </p:spPr>
        <p:txBody>
          <a:bodyPr wrap="none" rtlCol="0">
            <a:spAutoFit/>
          </a:bodyPr>
          <a:lstStyle/>
          <a:p>
            <a:r>
              <a:rPr lang="en-US" dirty="0">
                <a:solidFill>
                  <a:prstClr val="black"/>
                </a:solidFill>
              </a:rPr>
              <a:t>Mostly used by France</a:t>
            </a:r>
          </a:p>
        </p:txBody>
      </p:sp>
      <p:sp>
        <p:nvSpPr>
          <p:cNvPr id="13" name="TextBox 12"/>
          <p:cNvSpPr txBox="1"/>
          <p:nvPr/>
        </p:nvSpPr>
        <p:spPr>
          <a:xfrm>
            <a:off x="3429000" y="5105401"/>
            <a:ext cx="7239000" cy="646331"/>
          </a:xfrm>
          <a:prstGeom prst="rect">
            <a:avLst/>
          </a:prstGeom>
          <a:noFill/>
        </p:spPr>
        <p:txBody>
          <a:bodyPr wrap="square" rtlCol="0">
            <a:spAutoFit/>
          </a:bodyPr>
          <a:lstStyle/>
          <a:p>
            <a:r>
              <a:rPr lang="en-US" dirty="0">
                <a:solidFill>
                  <a:prstClr val="black"/>
                </a:solidFill>
              </a:rPr>
              <a:t>To aid in the transition, all local schools, courts, and business were based on French institutions</a:t>
            </a:r>
          </a:p>
        </p:txBody>
      </p:sp>
      <p:sp>
        <p:nvSpPr>
          <p:cNvPr id="14" name="TextBox 13"/>
          <p:cNvSpPr txBox="1"/>
          <p:nvPr/>
        </p:nvSpPr>
        <p:spPr>
          <a:xfrm>
            <a:off x="1524001" y="5791201"/>
            <a:ext cx="9144001" cy="646331"/>
          </a:xfrm>
          <a:prstGeom prst="rect">
            <a:avLst/>
          </a:prstGeom>
          <a:noFill/>
        </p:spPr>
        <p:txBody>
          <a:bodyPr wrap="square" rtlCol="0">
            <a:spAutoFit/>
          </a:bodyPr>
          <a:lstStyle/>
          <a:p>
            <a:r>
              <a:rPr lang="en-US" dirty="0">
                <a:solidFill>
                  <a:prstClr val="black"/>
                </a:solidFill>
              </a:rPr>
              <a:t>In practice, the French abandoned assimilation and used association instead.  This is similar to indirect control but regarded African institutions and culture as inferior to the French</a:t>
            </a:r>
          </a:p>
        </p:txBody>
      </p:sp>
    </p:spTree>
    <p:extLst>
      <p:ext uri="{BB962C8B-B14F-4D97-AF65-F5344CB8AC3E}">
        <p14:creationId xmlns:p14="http://schemas.microsoft.com/office/powerpoint/2010/main" val="24465600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1" y="381001"/>
            <a:ext cx="2849883" cy="584775"/>
          </a:xfrm>
          <a:prstGeom prst="rect">
            <a:avLst/>
          </a:prstGeom>
          <a:noFill/>
        </p:spPr>
        <p:txBody>
          <a:bodyPr wrap="none" lIns="91440" tIns="45720" rIns="91440" bIns="45720">
            <a:spAutoFit/>
          </a:bodyPr>
          <a:lstStyle/>
          <a:p>
            <a:pPr algn="ctr"/>
            <a:r>
              <a:rPr lang="en-US"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Indirect Control</a:t>
            </a:r>
          </a:p>
        </p:txBody>
      </p:sp>
      <p:sp>
        <p:nvSpPr>
          <p:cNvPr id="3" name="TextBox 2"/>
          <p:cNvSpPr txBox="1"/>
          <p:nvPr/>
        </p:nvSpPr>
        <p:spPr>
          <a:xfrm>
            <a:off x="2667001" y="1066800"/>
            <a:ext cx="2415085" cy="369332"/>
          </a:xfrm>
          <a:prstGeom prst="rect">
            <a:avLst/>
          </a:prstGeom>
          <a:noFill/>
        </p:spPr>
        <p:txBody>
          <a:bodyPr wrap="none" rtlCol="0">
            <a:spAutoFit/>
          </a:bodyPr>
          <a:lstStyle/>
          <a:p>
            <a:r>
              <a:rPr lang="en-US" dirty="0">
                <a:solidFill>
                  <a:prstClr val="black"/>
                </a:solidFill>
              </a:rPr>
              <a:t>Relied on Existing rulers</a:t>
            </a:r>
          </a:p>
        </p:txBody>
      </p:sp>
      <p:sp>
        <p:nvSpPr>
          <p:cNvPr id="4" name="TextBox 3"/>
          <p:cNvSpPr txBox="1"/>
          <p:nvPr/>
        </p:nvSpPr>
        <p:spPr>
          <a:xfrm>
            <a:off x="2667001" y="1611868"/>
            <a:ext cx="6336863" cy="369332"/>
          </a:xfrm>
          <a:prstGeom prst="rect">
            <a:avLst/>
          </a:prstGeom>
          <a:noFill/>
        </p:spPr>
        <p:txBody>
          <a:bodyPr wrap="none" rtlCol="0">
            <a:spAutoFit/>
          </a:bodyPr>
          <a:lstStyle/>
          <a:p>
            <a:r>
              <a:rPr lang="en-US" dirty="0">
                <a:solidFill>
                  <a:prstClr val="black"/>
                </a:solidFill>
              </a:rPr>
              <a:t>Local rulers handled much of the daily management of the colony</a:t>
            </a:r>
          </a:p>
        </p:txBody>
      </p:sp>
      <p:sp>
        <p:nvSpPr>
          <p:cNvPr id="5" name="TextBox 4"/>
          <p:cNvSpPr txBox="1"/>
          <p:nvPr/>
        </p:nvSpPr>
        <p:spPr>
          <a:xfrm>
            <a:off x="2667000" y="2249270"/>
            <a:ext cx="8001000" cy="646331"/>
          </a:xfrm>
          <a:prstGeom prst="rect">
            <a:avLst/>
          </a:prstGeom>
          <a:noFill/>
        </p:spPr>
        <p:txBody>
          <a:bodyPr wrap="square" rtlCol="0">
            <a:spAutoFit/>
          </a:bodyPr>
          <a:lstStyle/>
          <a:p>
            <a:r>
              <a:rPr lang="en-US" dirty="0">
                <a:solidFill>
                  <a:prstClr val="black"/>
                </a:solidFill>
              </a:rPr>
              <a:t>Each colony had a legislature that included colonial officials as well as local merchants and professionals nominated by the colonial government</a:t>
            </a:r>
          </a:p>
        </p:txBody>
      </p:sp>
      <p:sp>
        <p:nvSpPr>
          <p:cNvPr id="6" name="TextBox 5"/>
          <p:cNvSpPr txBox="1"/>
          <p:nvPr/>
        </p:nvSpPr>
        <p:spPr>
          <a:xfrm>
            <a:off x="2667000" y="3239870"/>
            <a:ext cx="8001000" cy="646331"/>
          </a:xfrm>
          <a:prstGeom prst="rect">
            <a:avLst/>
          </a:prstGeom>
          <a:noFill/>
        </p:spPr>
        <p:txBody>
          <a:bodyPr wrap="square" rtlCol="0">
            <a:spAutoFit/>
          </a:bodyPr>
          <a:lstStyle/>
          <a:p>
            <a:r>
              <a:rPr lang="en-US" dirty="0">
                <a:solidFill>
                  <a:prstClr val="black"/>
                </a:solidFill>
              </a:rPr>
              <a:t>Theory was that people would be trained in the British form of government and then the local population would govern itself</a:t>
            </a:r>
          </a:p>
        </p:txBody>
      </p:sp>
    </p:spTree>
    <p:extLst>
      <p:ext uri="{BB962C8B-B14F-4D97-AF65-F5344CB8AC3E}">
        <p14:creationId xmlns:p14="http://schemas.microsoft.com/office/powerpoint/2010/main" val="7305198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7152214" cy="923330"/>
          </a:xfrm>
          <a:prstGeom prst="rect">
            <a:avLst/>
          </a:prstGeom>
          <a:noFill/>
        </p:spPr>
        <p:txBody>
          <a:bodyPr wrap="none" lIns="91440" tIns="45720" rIns="91440" bIns="45720">
            <a:spAutoFit/>
          </a:bodyPr>
          <a:lstStyle/>
          <a:p>
            <a:pPr algn="ctr"/>
            <a:r>
              <a:rPr lang="en-US" sz="54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Nigeria: A British Colony</a:t>
            </a:r>
          </a:p>
        </p:txBody>
      </p:sp>
      <p:pic>
        <p:nvPicPr>
          <p:cNvPr id="3" name="Picture 2" descr="nigeria.gif"/>
          <p:cNvPicPr>
            <a:picLocks noChangeAspect="1"/>
          </p:cNvPicPr>
          <p:nvPr/>
        </p:nvPicPr>
        <p:blipFill>
          <a:blip r:embed="rId3"/>
          <a:stretch>
            <a:fillRect/>
          </a:stretch>
        </p:blipFill>
        <p:spPr>
          <a:xfrm>
            <a:off x="7424738" y="838200"/>
            <a:ext cx="3243262" cy="2923164"/>
          </a:xfrm>
          <a:prstGeom prst="rect">
            <a:avLst/>
          </a:prstGeom>
        </p:spPr>
      </p:pic>
      <p:pic>
        <p:nvPicPr>
          <p:cNvPr id="4" name="Picture 3" descr="royal niger.jpg"/>
          <p:cNvPicPr>
            <a:picLocks noChangeAspect="1"/>
          </p:cNvPicPr>
          <p:nvPr/>
        </p:nvPicPr>
        <p:blipFill>
          <a:blip r:embed="rId4"/>
          <a:srcRect l="8000" t="10000" r="8000" b="26000"/>
          <a:stretch>
            <a:fillRect/>
          </a:stretch>
        </p:blipFill>
        <p:spPr>
          <a:xfrm>
            <a:off x="1524000" y="4267200"/>
            <a:ext cx="4533900" cy="2590800"/>
          </a:xfrm>
          <a:prstGeom prst="rect">
            <a:avLst/>
          </a:prstGeom>
        </p:spPr>
      </p:pic>
      <p:sp>
        <p:nvSpPr>
          <p:cNvPr id="5" name="TextBox 4"/>
          <p:cNvSpPr txBox="1"/>
          <p:nvPr/>
        </p:nvSpPr>
        <p:spPr>
          <a:xfrm>
            <a:off x="1524001" y="990600"/>
            <a:ext cx="6024983" cy="369332"/>
          </a:xfrm>
          <a:prstGeom prst="rect">
            <a:avLst/>
          </a:prstGeom>
          <a:noFill/>
        </p:spPr>
        <p:txBody>
          <a:bodyPr wrap="none" rtlCol="0">
            <a:spAutoFit/>
          </a:bodyPr>
          <a:lstStyle/>
          <a:p>
            <a:r>
              <a:rPr lang="en-US" dirty="0">
                <a:solidFill>
                  <a:prstClr val="black"/>
                </a:solidFill>
              </a:rPr>
              <a:t>The British gained control of Nigeria through alliances and war</a:t>
            </a:r>
          </a:p>
        </p:txBody>
      </p:sp>
      <p:sp>
        <p:nvSpPr>
          <p:cNvPr id="6" name="TextBox 5"/>
          <p:cNvSpPr txBox="1"/>
          <p:nvPr/>
        </p:nvSpPr>
        <p:spPr>
          <a:xfrm>
            <a:off x="1524001" y="1524000"/>
            <a:ext cx="5118709" cy="369332"/>
          </a:xfrm>
          <a:prstGeom prst="rect">
            <a:avLst/>
          </a:prstGeom>
          <a:noFill/>
        </p:spPr>
        <p:txBody>
          <a:bodyPr wrap="none" rtlCol="0">
            <a:spAutoFit/>
          </a:bodyPr>
          <a:lstStyle/>
          <a:p>
            <a:r>
              <a:rPr lang="en-US" dirty="0">
                <a:solidFill>
                  <a:prstClr val="black"/>
                </a:solidFill>
              </a:rPr>
              <a:t>N. Nigeria was captured by the Royal Niger Company</a:t>
            </a:r>
          </a:p>
        </p:txBody>
      </p:sp>
      <p:sp>
        <p:nvSpPr>
          <p:cNvPr id="7" name="TextBox 6"/>
          <p:cNvSpPr txBox="1"/>
          <p:nvPr/>
        </p:nvSpPr>
        <p:spPr>
          <a:xfrm>
            <a:off x="1524001" y="2209801"/>
            <a:ext cx="5867400" cy="646331"/>
          </a:xfrm>
          <a:prstGeom prst="rect">
            <a:avLst/>
          </a:prstGeom>
          <a:noFill/>
        </p:spPr>
        <p:txBody>
          <a:bodyPr wrap="square" rtlCol="0">
            <a:spAutoFit/>
          </a:bodyPr>
          <a:lstStyle/>
          <a:p>
            <a:r>
              <a:rPr lang="en-US" dirty="0">
                <a:solidFill>
                  <a:prstClr val="black"/>
                </a:solidFill>
              </a:rPr>
              <a:t>The Co. took control of the palm oil trade along the Niger river after the Berlin Conference</a:t>
            </a:r>
          </a:p>
        </p:txBody>
      </p:sp>
      <p:sp>
        <p:nvSpPr>
          <p:cNvPr id="8" name="TextBox 7"/>
          <p:cNvSpPr txBox="1"/>
          <p:nvPr/>
        </p:nvSpPr>
        <p:spPr>
          <a:xfrm>
            <a:off x="1524000" y="3276600"/>
            <a:ext cx="5929828" cy="369332"/>
          </a:xfrm>
          <a:prstGeom prst="rect">
            <a:avLst/>
          </a:prstGeom>
          <a:noFill/>
        </p:spPr>
        <p:txBody>
          <a:bodyPr wrap="none" rtlCol="0">
            <a:spAutoFit/>
          </a:bodyPr>
          <a:lstStyle/>
          <a:p>
            <a:r>
              <a:rPr lang="en-US" dirty="0">
                <a:solidFill>
                  <a:prstClr val="black"/>
                </a:solidFill>
              </a:rPr>
              <a:t>This gave the British a protectorate over the Niger River Delta</a:t>
            </a:r>
          </a:p>
        </p:txBody>
      </p:sp>
      <p:sp>
        <p:nvSpPr>
          <p:cNvPr id="9" name="TextBox 8"/>
          <p:cNvSpPr txBox="1"/>
          <p:nvPr/>
        </p:nvSpPr>
        <p:spPr>
          <a:xfrm>
            <a:off x="6096001" y="4419601"/>
            <a:ext cx="4572000" cy="646331"/>
          </a:xfrm>
          <a:prstGeom prst="rect">
            <a:avLst/>
          </a:prstGeom>
          <a:noFill/>
        </p:spPr>
        <p:txBody>
          <a:bodyPr wrap="square" rtlCol="0">
            <a:spAutoFit/>
          </a:bodyPr>
          <a:lstStyle/>
          <a:p>
            <a:r>
              <a:rPr lang="en-US" dirty="0">
                <a:solidFill>
                  <a:prstClr val="black"/>
                </a:solidFill>
              </a:rPr>
              <a:t>By 1914 the British claim all of Nigeria as a colony</a:t>
            </a:r>
          </a:p>
        </p:txBody>
      </p:sp>
    </p:spTree>
    <p:extLst>
      <p:ext uri="{BB962C8B-B14F-4D97-AF65-F5344CB8AC3E}">
        <p14:creationId xmlns:p14="http://schemas.microsoft.com/office/powerpoint/2010/main" val="300602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5"/>
                                        </p:tgtEl>
                                        <p:attrNameLst>
                                          <p:attrName>style.visibility</p:attrName>
                                        </p:attrNameLst>
                                      </p:cBhvr>
                                      <p:to>
                                        <p:strVal val="visible"/>
                                      </p:to>
                                    </p:set>
                                    <p:anim calcmode="discrete" valueType="clr">
                                      <p:cBhvr override="childStyle">
                                        <p:cTn id="23"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5"/>
                                        </p:tgtEl>
                                        <p:attrNameLst>
                                          <p:attrName>fillcolor</p:attrName>
                                        </p:attrNameLst>
                                      </p:cBhvr>
                                      <p:tavLst>
                                        <p:tav tm="0">
                                          <p:val>
                                            <p:clrVal>
                                              <a:schemeClr val="accent2"/>
                                            </p:clrVal>
                                          </p:val>
                                        </p:tav>
                                        <p:tav tm="50000">
                                          <p:val>
                                            <p:clrVal>
                                              <a:schemeClr val="hlink"/>
                                            </p:clrVal>
                                          </p:val>
                                        </p:tav>
                                      </p:tavLst>
                                    </p:anim>
                                    <p:set>
                                      <p:cBhvr>
                                        <p:cTn id="25" dur="80"/>
                                        <p:tgtEl>
                                          <p:spTgt spid="5"/>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6"/>
                                        </p:tgtEl>
                                        <p:attrNameLst>
                                          <p:attrName>style.visibility</p:attrName>
                                        </p:attrNameLst>
                                      </p:cBhvr>
                                      <p:to>
                                        <p:strVal val="visible"/>
                                      </p:to>
                                    </p:set>
                                    <p:anim calcmode="discrete" valueType="clr">
                                      <p:cBhvr override="childStyle">
                                        <p:cTn id="30"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6"/>
                                        </p:tgtEl>
                                        <p:attrNameLst>
                                          <p:attrName>fillcolor</p:attrName>
                                        </p:attrNameLst>
                                      </p:cBhvr>
                                      <p:tavLst>
                                        <p:tav tm="0">
                                          <p:val>
                                            <p:clrVal>
                                              <a:schemeClr val="accent2"/>
                                            </p:clrVal>
                                          </p:val>
                                        </p:tav>
                                        <p:tav tm="50000">
                                          <p:val>
                                            <p:clrVal>
                                              <a:schemeClr val="hlink"/>
                                            </p:clrVal>
                                          </p:val>
                                        </p:tav>
                                      </p:tavLst>
                                    </p:anim>
                                    <p:set>
                                      <p:cBhvr>
                                        <p:cTn id="32" dur="80"/>
                                        <p:tgtEl>
                                          <p:spTgt spid="6"/>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grpId="0" nodeType="clickEffect">
                                  <p:stCondLst>
                                    <p:cond delay="0"/>
                                  </p:stCondLst>
                                  <p:iterate type="lt">
                                    <p:tmPct val="50000"/>
                                  </p:iterate>
                                  <p:childTnLst>
                                    <p:set>
                                      <p:cBhvr>
                                        <p:cTn id="36" dur="1" fill="hold">
                                          <p:stCondLst>
                                            <p:cond delay="0"/>
                                          </p:stCondLst>
                                        </p:cTn>
                                        <p:tgtEl>
                                          <p:spTgt spid="7"/>
                                        </p:tgtEl>
                                        <p:attrNameLst>
                                          <p:attrName>style.visibility</p:attrName>
                                        </p:attrNameLst>
                                      </p:cBhvr>
                                      <p:to>
                                        <p:strVal val="visible"/>
                                      </p:to>
                                    </p:set>
                                    <p:anim calcmode="discrete" valueType="clr">
                                      <p:cBhvr override="childStyle">
                                        <p:cTn id="37"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7"/>
                                        </p:tgtEl>
                                        <p:attrNameLst>
                                          <p:attrName>fillcolor</p:attrName>
                                        </p:attrNameLst>
                                      </p:cBhvr>
                                      <p:tavLst>
                                        <p:tav tm="0">
                                          <p:val>
                                            <p:clrVal>
                                              <a:schemeClr val="accent2"/>
                                            </p:clrVal>
                                          </p:val>
                                        </p:tav>
                                        <p:tav tm="50000">
                                          <p:val>
                                            <p:clrVal>
                                              <a:schemeClr val="hlink"/>
                                            </p:clrVal>
                                          </p:val>
                                        </p:tav>
                                      </p:tavLst>
                                    </p:anim>
                                    <p:set>
                                      <p:cBhvr>
                                        <p:cTn id="39" dur="80"/>
                                        <p:tgtEl>
                                          <p:spTgt spid="7"/>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8"/>
                                        </p:tgtEl>
                                        <p:attrNameLst>
                                          <p:attrName>style.visibility</p:attrName>
                                        </p:attrNameLst>
                                      </p:cBhvr>
                                      <p:to>
                                        <p:strVal val="visible"/>
                                      </p:to>
                                    </p:set>
                                    <p:anim calcmode="discrete" valueType="clr">
                                      <p:cBhvr override="childStyle">
                                        <p:cTn id="44"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8"/>
                                        </p:tgtEl>
                                        <p:attrNameLst>
                                          <p:attrName>fillcolor</p:attrName>
                                        </p:attrNameLst>
                                      </p:cBhvr>
                                      <p:tavLst>
                                        <p:tav tm="0">
                                          <p:val>
                                            <p:clrVal>
                                              <a:schemeClr val="accent2"/>
                                            </p:clrVal>
                                          </p:val>
                                        </p:tav>
                                        <p:tav tm="50000">
                                          <p:val>
                                            <p:clrVal>
                                              <a:schemeClr val="hlink"/>
                                            </p:clrVal>
                                          </p:val>
                                        </p:tav>
                                      </p:tavLst>
                                    </p:anim>
                                    <p:set>
                                      <p:cBhvr>
                                        <p:cTn id="46" dur="80"/>
                                        <p:tgtEl>
                                          <p:spTgt spid="8"/>
                                        </p:tgtEl>
                                        <p:attrNameLst>
                                          <p:attrName>fill.type</p:attrName>
                                        </p:attrNameLst>
                                      </p:cBhvr>
                                      <p:to>
                                        <p:strVal val="solid"/>
                                      </p:to>
                                    </p:set>
                                  </p:childTnLst>
                                </p:cTn>
                              </p:par>
                            </p:childTnLst>
                          </p:cTn>
                        </p:par>
                      </p:childTnLst>
                    </p:cTn>
                  </p:par>
                  <p:par>
                    <p:cTn id="47" fill="hold">
                      <p:stCondLst>
                        <p:cond delay="indefinite"/>
                      </p:stCondLst>
                      <p:childTnLst>
                        <p:par>
                          <p:cTn id="48" fill="hold">
                            <p:stCondLst>
                              <p:cond delay="0"/>
                            </p:stCondLst>
                            <p:childTnLst>
                              <p:par>
                                <p:cTn id="49" presetID="58" presetClass="entr" presetSubtype="0" accel="100000"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strVal val="#ppt_w*2.5"/>
                                          </p:val>
                                        </p:tav>
                                        <p:tav tm="100000">
                                          <p:val>
                                            <p:strVal val="#ppt_w"/>
                                          </p:val>
                                        </p:tav>
                                      </p:tavLst>
                                    </p:anim>
                                    <p:anim calcmode="lin" valueType="num">
                                      <p:cBhvr>
                                        <p:cTn id="52" dur="500" fill="hold"/>
                                        <p:tgtEl>
                                          <p:spTgt spid="4"/>
                                        </p:tgtEl>
                                        <p:attrNameLst>
                                          <p:attrName>ppt_h</p:attrName>
                                        </p:attrNameLst>
                                      </p:cBhvr>
                                      <p:tavLst>
                                        <p:tav tm="0">
                                          <p:val>
                                            <p:strVal val="#ppt_h*0.01"/>
                                          </p:val>
                                        </p:tav>
                                        <p:tav tm="100000">
                                          <p:val>
                                            <p:strVal val="#ppt_h"/>
                                          </p:val>
                                        </p:tav>
                                      </p:tavLst>
                                    </p:anim>
                                    <p:anim calcmode="lin" valueType="num">
                                      <p:cBhvr>
                                        <p:cTn id="53" dur="500" fill="hold"/>
                                        <p:tgtEl>
                                          <p:spTgt spid="4"/>
                                        </p:tgtEl>
                                        <p:attrNameLst>
                                          <p:attrName>ppt_x</p:attrName>
                                        </p:attrNameLst>
                                      </p:cBhvr>
                                      <p:tavLst>
                                        <p:tav tm="0">
                                          <p:val>
                                            <p:strVal val="#ppt_x"/>
                                          </p:val>
                                        </p:tav>
                                        <p:tav tm="100000">
                                          <p:val>
                                            <p:strVal val="#ppt_x"/>
                                          </p:val>
                                        </p:tav>
                                      </p:tavLst>
                                    </p:anim>
                                    <p:anim calcmode="lin" valueType="num">
                                      <p:cBhvr>
                                        <p:cTn id="54" dur="500" fill="hold"/>
                                        <p:tgtEl>
                                          <p:spTgt spid="4"/>
                                        </p:tgtEl>
                                        <p:attrNameLst>
                                          <p:attrName>ppt_y</p:attrName>
                                        </p:attrNameLst>
                                      </p:cBhvr>
                                      <p:tavLst>
                                        <p:tav tm="0">
                                          <p:val>
                                            <p:strVal val="#ppt_h+1"/>
                                          </p:val>
                                        </p:tav>
                                        <p:tav tm="100000">
                                          <p:val>
                                            <p:strVal val="#ppt_y"/>
                                          </p:val>
                                        </p:tav>
                                      </p:tavLst>
                                    </p:anim>
                                    <p:animEffect transition="in" filter="fade">
                                      <p:cBhvr>
                                        <p:cTn id="55" dur="5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27" presetClass="entr" presetSubtype="0" fill="hold" grpId="0" nodeType="clickEffect">
                                  <p:stCondLst>
                                    <p:cond delay="0"/>
                                  </p:stCondLst>
                                  <p:iterate type="lt">
                                    <p:tmPct val="50000"/>
                                  </p:iterate>
                                  <p:childTnLst>
                                    <p:set>
                                      <p:cBhvr>
                                        <p:cTn id="59" dur="1" fill="hold">
                                          <p:stCondLst>
                                            <p:cond delay="0"/>
                                          </p:stCondLst>
                                        </p:cTn>
                                        <p:tgtEl>
                                          <p:spTgt spid="9"/>
                                        </p:tgtEl>
                                        <p:attrNameLst>
                                          <p:attrName>style.visibility</p:attrName>
                                        </p:attrNameLst>
                                      </p:cBhvr>
                                      <p:to>
                                        <p:strVal val="visible"/>
                                      </p:to>
                                    </p:set>
                                    <p:anim calcmode="discrete" valueType="clr">
                                      <p:cBhvr override="childStyle">
                                        <p:cTn id="60"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9"/>
                                        </p:tgtEl>
                                        <p:attrNameLst>
                                          <p:attrName>fillcolor</p:attrName>
                                        </p:attrNameLst>
                                      </p:cBhvr>
                                      <p:tavLst>
                                        <p:tav tm="0">
                                          <p:val>
                                            <p:clrVal>
                                              <a:schemeClr val="accent2"/>
                                            </p:clrVal>
                                          </p:val>
                                        </p:tav>
                                        <p:tav tm="50000">
                                          <p:val>
                                            <p:clrVal>
                                              <a:schemeClr val="hlink"/>
                                            </p:clrVal>
                                          </p:val>
                                        </p:tav>
                                      </p:tavLst>
                                    </p:anim>
                                    <p:set>
                                      <p:cBhvr>
                                        <p:cTn id="62"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1" y="0"/>
            <a:ext cx="6207277" cy="923330"/>
          </a:xfrm>
          <a:prstGeom prst="rect">
            <a:avLst/>
          </a:prstGeom>
          <a:noFill/>
        </p:spPr>
        <p:txBody>
          <a:bodyPr wrap="none" lIns="91440" tIns="45720" rIns="91440" bIns="45720">
            <a:spAutoFit/>
          </a:bodyPr>
          <a:lstStyle/>
          <a:p>
            <a:pPr algn="ctr"/>
            <a:r>
              <a:rPr lang="en-US" sz="54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Managing the colony</a:t>
            </a:r>
          </a:p>
        </p:txBody>
      </p:sp>
      <p:sp>
        <p:nvSpPr>
          <p:cNvPr id="3" name="TextBox 2"/>
          <p:cNvSpPr txBox="1"/>
          <p:nvPr/>
        </p:nvSpPr>
        <p:spPr>
          <a:xfrm>
            <a:off x="1524000" y="990600"/>
            <a:ext cx="3858620" cy="369332"/>
          </a:xfrm>
          <a:prstGeom prst="rect">
            <a:avLst/>
          </a:prstGeom>
          <a:noFill/>
        </p:spPr>
        <p:txBody>
          <a:bodyPr wrap="none" rtlCol="0">
            <a:spAutoFit/>
          </a:bodyPr>
          <a:lstStyle/>
          <a:p>
            <a:r>
              <a:rPr lang="en-US" dirty="0">
                <a:solidFill>
                  <a:prstClr val="black"/>
                </a:solidFill>
              </a:rPr>
              <a:t>You had to claim a colony </a:t>
            </a:r>
            <a:r>
              <a:rPr lang="en-US" b="1" dirty="0">
                <a:solidFill>
                  <a:prstClr val="black"/>
                </a:solidFill>
              </a:rPr>
              <a:t>and</a:t>
            </a:r>
            <a:r>
              <a:rPr lang="en-US" dirty="0">
                <a:solidFill>
                  <a:prstClr val="black"/>
                </a:solidFill>
              </a:rPr>
              <a:t> govern it</a:t>
            </a:r>
          </a:p>
        </p:txBody>
      </p:sp>
      <p:sp>
        <p:nvSpPr>
          <p:cNvPr id="4" name="TextBox 3"/>
          <p:cNvSpPr txBox="1"/>
          <p:nvPr/>
        </p:nvSpPr>
        <p:spPr>
          <a:xfrm>
            <a:off x="2286000" y="1447800"/>
            <a:ext cx="6096000" cy="369332"/>
          </a:xfrm>
          <a:prstGeom prst="rect">
            <a:avLst/>
          </a:prstGeom>
          <a:noFill/>
        </p:spPr>
        <p:txBody>
          <a:bodyPr wrap="square" rtlCol="0">
            <a:spAutoFit/>
          </a:bodyPr>
          <a:lstStyle/>
          <a:p>
            <a:r>
              <a:rPr lang="en-US" dirty="0">
                <a:solidFill>
                  <a:prstClr val="black"/>
                </a:solidFill>
              </a:rPr>
              <a:t>About 250 ethnic groups lived in Nigeria</a:t>
            </a:r>
          </a:p>
        </p:txBody>
      </p:sp>
      <p:sp>
        <p:nvSpPr>
          <p:cNvPr id="5" name="TextBox 4"/>
          <p:cNvSpPr txBox="1"/>
          <p:nvPr/>
        </p:nvSpPr>
        <p:spPr>
          <a:xfrm>
            <a:off x="3048001" y="1905000"/>
            <a:ext cx="2997937" cy="369332"/>
          </a:xfrm>
          <a:prstGeom prst="rect">
            <a:avLst/>
          </a:prstGeom>
          <a:noFill/>
        </p:spPr>
        <p:txBody>
          <a:bodyPr wrap="none" rtlCol="0">
            <a:spAutoFit/>
          </a:bodyPr>
          <a:lstStyle/>
          <a:p>
            <a:r>
              <a:rPr lang="en-US" dirty="0">
                <a:solidFill>
                  <a:prstClr val="black"/>
                </a:solidFill>
              </a:rPr>
              <a:t>The Hausa-Fulani in the North</a:t>
            </a:r>
          </a:p>
        </p:txBody>
      </p:sp>
      <p:pic>
        <p:nvPicPr>
          <p:cNvPr id="6" name="Picture 5" descr="hausa fulani.jpg"/>
          <p:cNvPicPr>
            <a:picLocks noChangeAspect="1"/>
          </p:cNvPicPr>
          <p:nvPr/>
        </p:nvPicPr>
        <p:blipFill>
          <a:blip r:embed="rId3" cstate="print"/>
          <a:stretch>
            <a:fillRect/>
          </a:stretch>
        </p:blipFill>
        <p:spPr>
          <a:xfrm>
            <a:off x="6172200" y="838200"/>
            <a:ext cx="1496326" cy="1905000"/>
          </a:xfrm>
          <a:prstGeom prst="rect">
            <a:avLst/>
          </a:prstGeom>
        </p:spPr>
      </p:pic>
      <p:sp>
        <p:nvSpPr>
          <p:cNvPr id="7" name="TextBox 6"/>
          <p:cNvSpPr txBox="1"/>
          <p:nvPr/>
        </p:nvSpPr>
        <p:spPr>
          <a:xfrm>
            <a:off x="3048000" y="2819400"/>
            <a:ext cx="2875082" cy="369332"/>
          </a:xfrm>
          <a:prstGeom prst="rect">
            <a:avLst/>
          </a:prstGeom>
          <a:noFill/>
        </p:spPr>
        <p:txBody>
          <a:bodyPr wrap="none" rtlCol="0">
            <a:spAutoFit/>
          </a:bodyPr>
          <a:lstStyle/>
          <a:p>
            <a:r>
              <a:rPr lang="en-US" dirty="0">
                <a:solidFill>
                  <a:prstClr val="black"/>
                </a:solidFill>
              </a:rPr>
              <a:t>The Yoruba in the Southwest</a:t>
            </a:r>
          </a:p>
        </p:txBody>
      </p:sp>
      <p:pic>
        <p:nvPicPr>
          <p:cNvPr id="8" name="Picture 7" descr="yoruba.jpg"/>
          <p:cNvPicPr>
            <a:picLocks noChangeAspect="1"/>
          </p:cNvPicPr>
          <p:nvPr/>
        </p:nvPicPr>
        <p:blipFill>
          <a:blip r:embed="rId4"/>
          <a:stretch>
            <a:fillRect/>
          </a:stretch>
        </p:blipFill>
        <p:spPr>
          <a:xfrm>
            <a:off x="6172200" y="2743200"/>
            <a:ext cx="1524000" cy="1719072"/>
          </a:xfrm>
          <a:prstGeom prst="rect">
            <a:avLst/>
          </a:prstGeom>
        </p:spPr>
      </p:pic>
      <p:sp>
        <p:nvSpPr>
          <p:cNvPr id="9" name="TextBox 8"/>
          <p:cNvSpPr txBox="1"/>
          <p:nvPr/>
        </p:nvSpPr>
        <p:spPr>
          <a:xfrm>
            <a:off x="2971800" y="4724400"/>
            <a:ext cx="2583400" cy="369332"/>
          </a:xfrm>
          <a:prstGeom prst="rect">
            <a:avLst/>
          </a:prstGeom>
          <a:noFill/>
        </p:spPr>
        <p:txBody>
          <a:bodyPr wrap="none" rtlCol="0">
            <a:spAutoFit/>
          </a:bodyPr>
          <a:lstStyle/>
          <a:p>
            <a:r>
              <a:rPr lang="en-US" dirty="0">
                <a:solidFill>
                  <a:prstClr val="black"/>
                </a:solidFill>
              </a:rPr>
              <a:t>The Igbo in the Southeast</a:t>
            </a:r>
          </a:p>
        </p:txBody>
      </p:sp>
      <p:pic>
        <p:nvPicPr>
          <p:cNvPr id="10" name="Picture 9" descr="igbo.jpg"/>
          <p:cNvPicPr>
            <a:picLocks noChangeAspect="1"/>
          </p:cNvPicPr>
          <p:nvPr/>
        </p:nvPicPr>
        <p:blipFill>
          <a:blip r:embed="rId5"/>
          <a:stretch>
            <a:fillRect/>
          </a:stretch>
        </p:blipFill>
        <p:spPr>
          <a:xfrm>
            <a:off x="5486401" y="4572000"/>
            <a:ext cx="2725627" cy="2043112"/>
          </a:xfrm>
          <a:prstGeom prst="rect">
            <a:avLst/>
          </a:prstGeom>
        </p:spPr>
      </p:pic>
      <p:sp>
        <p:nvSpPr>
          <p:cNvPr id="11" name="TextBox 10"/>
          <p:cNvSpPr txBox="1"/>
          <p:nvPr/>
        </p:nvSpPr>
        <p:spPr>
          <a:xfrm>
            <a:off x="7696200" y="838200"/>
            <a:ext cx="2971800" cy="923330"/>
          </a:xfrm>
          <a:prstGeom prst="rect">
            <a:avLst/>
          </a:prstGeom>
          <a:noFill/>
        </p:spPr>
        <p:txBody>
          <a:bodyPr wrap="square" rtlCol="0">
            <a:spAutoFit/>
          </a:bodyPr>
          <a:lstStyle/>
          <a:p>
            <a:r>
              <a:rPr lang="en-US" dirty="0">
                <a:solidFill>
                  <a:prstClr val="black"/>
                </a:solidFill>
              </a:rPr>
              <a:t>Because the area was so diverse the British used indirect control</a:t>
            </a:r>
          </a:p>
        </p:txBody>
      </p:sp>
      <p:sp>
        <p:nvSpPr>
          <p:cNvPr id="12" name="TextBox 11"/>
          <p:cNvSpPr txBox="1"/>
          <p:nvPr/>
        </p:nvSpPr>
        <p:spPr>
          <a:xfrm>
            <a:off x="8001000" y="2667000"/>
            <a:ext cx="2362200" cy="1754326"/>
          </a:xfrm>
          <a:prstGeom prst="rect">
            <a:avLst/>
          </a:prstGeom>
          <a:noFill/>
        </p:spPr>
        <p:txBody>
          <a:bodyPr wrap="square" rtlCol="0">
            <a:spAutoFit/>
          </a:bodyPr>
          <a:lstStyle/>
          <a:p>
            <a:r>
              <a:rPr lang="en-US" dirty="0">
                <a:solidFill>
                  <a:prstClr val="black"/>
                </a:solidFill>
              </a:rPr>
              <a:t>This worked well with the Hausa Fulani</a:t>
            </a:r>
          </a:p>
          <a:p>
            <a:r>
              <a:rPr lang="en-US" dirty="0">
                <a:solidFill>
                  <a:prstClr val="black"/>
                </a:solidFill>
              </a:rPr>
              <a:t>But the Yoruba and the Igbo resented British control and loss of power</a:t>
            </a:r>
          </a:p>
        </p:txBody>
      </p:sp>
    </p:spTree>
    <p:extLst>
      <p:ext uri="{BB962C8B-B14F-4D97-AF65-F5344CB8AC3E}">
        <p14:creationId xmlns:p14="http://schemas.microsoft.com/office/powerpoint/2010/main" val="17176202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lgeria.jpg"/>
          <p:cNvPicPr>
            <a:picLocks noChangeAspect="1"/>
          </p:cNvPicPr>
          <p:nvPr/>
        </p:nvPicPr>
        <p:blipFill>
          <a:blip r:embed="rId3"/>
          <a:stretch>
            <a:fillRect/>
          </a:stretch>
        </p:blipFill>
        <p:spPr>
          <a:xfrm>
            <a:off x="9041892" y="2057401"/>
            <a:ext cx="1626108" cy="1672275"/>
          </a:xfrm>
          <a:prstGeom prst="rect">
            <a:avLst/>
          </a:prstGeom>
        </p:spPr>
      </p:pic>
      <p:sp>
        <p:nvSpPr>
          <p:cNvPr id="4" name="TextBox 3"/>
          <p:cNvSpPr txBox="1"/>
          <p:nvPr/>
        </p:nvSpPr>
        <p:spPr>
          <a:xfrm>
            <a:off x="1524000" y="76200"/>
            <a:ext cx="6747360" cy="923330"/>
          </a:xfrm>
          <a:prstGeom prst="rect">
            <a:avLst/>
          </a:prstGeom>
          <a:noFill/>
        </p:spPr>
        <p:txBody>
          <a:bodyPr wrap="none" rtlCol="0">
            <a:spAutoFit/>
          </a:bodyPr>
          <a:lstStyle/>
          <a:p>
            <a:r>
              <a:rPr lang="en-US" sz="5400" dirty="0">
                <a:solidFill>
                  <a:srgbClr val="FF0000"/>
                </a:solidFill>
                <a:latin typeface="Bodoni MT Black" pitchFamily="18" charset="0"/>
              </a:rPr>
              <a:t>African Resistance</a:t>
            </a:r>
          </a:p>
        </p:txBody>
      </p:sp>
      <p:sp>
        <p:nvSpPr>
          <p:cNvPr id="5" name="TextBox 4"/>
          <p:cNvSpPr txBox="1"/>
          <p:nvPr/>
        </p:nvSpPr>
        <p:spPr>
          <a:xfrm>
            <a:off x="2667000" y="1143000"/>
            <a:ext cx="3529428" cy="369332"/>
          </a:xfrm>
          <a:prstGeom prst="rect">
            <a:avLst/>
          </a:prstGeom>
          <a:noFill/>
        </p:spPr>
        <p:txBody>
          <a:bodyPr wrap="none" rtlCol="0">
            <a:spAutoFit/>
          </a:bodyPr>
          <a:lstStyle/>
          <a:p>
            <a:r>
              <a:rPr lang="en-US" dirty="0">
                <a:solidFill>
                  <a:prstClr val="black"/>
                </a:solidFill>
              </a:rPr>
              <a:t>Unsuccessful attempts at resistance</a:t>
            </a:r>
          </a:p>
        </p:txBody>
      </p:sp>
      <p:sp>
        <p:nvSpPr>
          <p:cNvPr id="6" name="TextBox 5"/>
          <p:cNvSpPr txBox="1"/>
          <p:nvPr/>
        </p:nvSpPr>
        <p:spPr>
          <a:xfrm>
            <a:off x="3581400" y="1447801"/>
            <a:ext cx="7086600" cy="646331"/>
          </a:xfrm>
          <a:prstGeom prst="rect">
            <a:avLst/>
          </a:prstGeom>
          <a:noFill/>
        </p:spPr>
        <p:txBody>
          <a:bodyPr wrap="square" rtlCol="0">
            <a:spAutoFit/>
          </a:bodyPr>
          <a:lstStyle/>
          <a:p>
            <a:r>
              <a:rPr lang="en-US" dirty="0">
                <a:solidFill>
                  <a:prstClr val="black"/>
                </a:solidFill>
              </a:rPr>
              <a:t>These movements generally included active military resistance and religious resistance</a:t>
            </a:r>
          </a:p>
        </p:txBody>
      </p:sp>
      <p:sp>
        <p:nvSpPr>
          <p:cNvPr id="7" name="TextBox 6"/>
          <p:cNvSpPr txBox="1"/>
          <p:nvPr/>
        </p:nvSpPr>
        <p:spPr>
          <a:xfrm>
            <a:off x="4419601" y="2209800"/>
            <a:ext cx="5194051" cy="369332"/>
          </a:xfrm>
          <a:prstGeom prst="rect">
            <a:avLst/>
          </a:prstGeom>
          <a:noFill/>
        </p:spPr>
        <p:txBody>
          <a:bodyPr wrap="none" rtlCol="0">
            <a:spAutoFit/>
          </a:bodyPr>
          <a:lstStyle/>
          <a:p>
            <a:r>
              <a:rPr lang="en-US" dirty="0">
                <a:solidFill>
                  <a:prstClr val="black"/>
                </a:solidFill>
              </a:rPr>
              <a:t>The Algerians resisted French rule for almost 50 years</a:t>
            </a:r>
          </a:p>
        </p:txBody>
      </p:sp>
      <p:sp>
        <p:nvSpPr>
          <p:cNvPr id="9" name="TextBox 8"/>
          <p:cNvSpPr txBox="1"/>
          <p:nvPr/>
        </p:nvSpPr>
        <p:spPr>
          <a:xfrm>
            <a:off x="4495800" y="3810000"/>
            <a:ext cx="5958426" cy="369332"/>
          </a:xfrm>
          <a:prstGeom prst="rect">
            <a:avLst/>
          </a:prstGeom>
          <a:noFill/>
        </p:spPr>
        <p:txBody>
          <a:bodyPr wrap="none" rtlCol="0">
            <a:spAutoFit/>
          </a:bodyPr>
          <a:lstStyle/>
          <a:p>
            <a:r>
              <a:rPr lang="en-US" dirty="0">
                <a:solidFill>
                  <a:prstClr val="black"/>
                </a:solidFill>
              </a:rPr>
              <a:t>Samori Toure led resistance in French West Africa for 16 years</a:t>
            </a:r>
          </a:p>
        </p:txBody>
      </p:sp>
      <p:pic>
        <p:nvPicPr>
          <p:cNvPr id="10" name="Picture 9" descr="Toure_Samori.jpg"/>
          <p:cNvPicPr>
            <a:picLocks noChangeAspect="1"/>
          </p:cNvPicPr>
          <p:nvPr/>
        </p:nvPicPr>
        <p:blipFill>
          <a:blip r:embed="rId4"/>
          <a:stretch>
            <a:fillRect/>
          </a:stretch>
        </p:blipFill>
        <p:spPr>
          <a:xfrm>
            <a:off x="3276600" y="2514601"/>
            <a:ext cx="1181100" cy="1561677"/>
          </a:xfrm>
          <a:prstGeom prst="rect">
            <a:avLst/>
          </a:prstGeom>
        </p:spPr>
      </p:pic>
      <p:sp>
        <p:nvSpPr>
          <p:cNvPr id="11" name="TextBox 10"/>
          <p:cNvSpPr txBox="1"/>
          <p:nvPr/>
        </p:nvSpPr>
        <p:spPr>
          <a:xfrm>
            <a:off x="2971801" y="4343401"/>
            <a:ext cx="7696201" cy="646331"/>
          </a:xfrm>
          <a:prstGeom prst="rect">
            <a:avLst/>
          </a:prstGeom>
          <a:noFill/>
        </p:spPr>
        <p:txBody>
          <a:bodyPr wrap="square" rtlCol="0">
            <a:spAutoFit/>
          </a:bodyPr>
          <a:lstStyle/>
          <a:p>
            <a:r>
              <a:rPr lang="en-US" dirty="0">
                <a:solidFill>
                  <a:prstClr val="black"/>
                </a:solidFill>
              </a:rPr>
              <a:t>In German East Africa, native people believed that maji-maji, or magic water sprinkled on their bodies would turn German bullets to water</a:t>
            </a:r>
          </a:p>
        </p:txBody>
      </p:sp>
      <p:pic>
        <p:nvPicPr>
          <p:cNvPr id="12" name="Picture 11" descr="maji_maji.jpg"/>
          <p:cNvPicPr>
            <a:picLocks noChangeAspect="1"/>
          </p:cNvPicPr>
          <p:nvPr/>
        </p:nvPicPr>
        <p:blipFill>
          <a:blip r:embed="rId5"/>
          <a:stretch>
            <a:fillRect/>
          </a:stretch>
        </p:blipFill>
        <p:spPr>
          <a:xfrm>
            <a:off x="9372600" y="5042074"/>
            <a:ext cx="1295400" cy="1815926"/>
          </a:xfrm>
          <a:prstGeom prst="rect">
            <a:avLst/>
          </a:prstGeom>
        </p:spPr>
      </p:pic>
      <p:pic>
        <p:nvPicPr>
          <p:cNvPr id="13" name="Picture 12" descr="german-east-africa.png"/>
          <p:cNvPicPr>
            <a:picLocks noChangeAspect="1"/>
          </p:cNvPicPr>
          <p:nvPr/>
        </p:nvPicPr>
        <p:blipFill>
          <a:blip r:embed="rId6" cstate="print"/>
          <a:stretch>
            <a:fillRect/>
          </a:stretch>
        </p:blipFill>
        <p:spPr>
          <a:xfrm>
            <a:off x="1524000" y="4191000"/>
            <a:ext cx="1510862" cy="2667000"/>
          </a:xfrm>
          <a:prstGeom prst="rect">
            <a:avLst/>
          </a:prstGeom>
        </p:spPr>
      </p:pic>
      <p:sp>
        <p:nvSpPr>
          <p:cNvPr id="14" name="TextBox 13"/>
          <p:cNvSpPr txBox="1"/>
          <p:nvPr/>
        </p:nvSpPr>
        <p:spPr>
          <a:xfrm>
            <a:off x="3581401" y="5029200"/>
            <a:ext cx="6172200" cy="923330"/>
          </a:xfrm>
          <a:prstGeom prst="rect">
            <a:avLst/>
          </a:prstGeom>
          <a:noFill/>
        </p:spPr>
        <p:txBody>
          <a:bodyPr wrap="square" rtlCol="0">
            <a:spAutoFit/>
          </a:bodyPr>
          <a:lstStyle/>
          <a:p>
            <a:r>
              <a:rPr lang="en-US" dirty="0">
                <a:solidFill>
                  <a:prstClr val="black"/>
                </a:solidFill>
              </a:rPr>
              <a:t>This was unsuccessful but it united 20 different ethnic groups who believed that their war was ordained by God and their ancestors would return to help them</a:t>
            </a:r>
          </a:p>
        </p:txBody>
      </p:sp>
      <p:sp>
        <p:nvSpPr>
          <p:cNvPr id="15" name="TextBox 14"/>
          <p:cNvSpPr txBox="1"/>
          <p:nvPr/>
        </p:nvSpPr>
        <p:spPr>
          <a:xfrm>
            <a:off x="4419600" y="5943601"/>
            <a:ext cx="4953000" cy="646331"/>
          </a:xfrm>
          <a:prstGeom prst="rect">
            <a:avLst/>
          </a:prstGeom>
          <a:noFill/>
        </p:spPr>
        <p:txBody>
          <a:bodyPr wrap="square" rtlCol="0">
            <a:spAutoFit/>
          </a:bodyPr>
          <a:lstStyle/>
          <a:p>
            <a:r>
              <a:rPr lang="en-US" dirty="0">
                <a:solidFill>
                  <a:prstClr val="black"/>
                </a:solidFill>
              </a:rPr>
              <a:t>Official death toll was 75000, but probably double after the famine</a:t>
            </a:r>
          </a:p>
        </p:txBody>
      </p:sp>
    </p:spTree>
    <p:extLst>
      <p:ext uri="{BB962C8B-B14F-4D97-AF65-F5344CB8AC3E}">
        <p14:creationId xmlns:p14="http://schemas.microsoft.com/office/powerpoint/2010/main" val="7705242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15000" b="-13000"/>
          </a:stretch>
        </a:blipFill>
        <a:effectLst/>
      </p:bgPr>
    </p:bg>
    <p:spTree>
      <p:nvGrpSpPr>
        <p:cNvPr id="1" name=""/>
        <p:cNvGrpSpPr/>
        <p:nvPr/>
      </p:nvGrpSpPr>
      <p:grpSpPr>
        <a:xfrm>
          <a:off x="0" y="0"/>
          <a:ext cx="0" cy="0"/>
          <a:chOff x="0" y="0"/>
          <a:chExt cx="0" cy="0"/>
        </a:xfrm>
      </p:grpSpPr>
      <p:pic>
        <p:nvPicPr>
          <p:cNvPr id="11" name="Picture 10" descr="adowa.jpg"/>
          <p:cNvPicPr>
            <a:picLocks noChangeAspect="1"/>
          </p:cNvPicPr>
          <p:nvPr/>
        </p:nvPicPr>
        <p:blipFill>
          <a:blip r:embed="rId4"/>
          <a:srcRect l="6000" t="6667" r="6000" b="10667"/>
          <a:stretch>
            <a:fillRect/>
          </a:stretch>
        </p:blipFill>
        <p:spPr>
          <a:xfrm>
            <a:off x="1524000" y="4495800"/>
            <a:ext cx="3352800" cy="2362200"/>
          </a:xfrm>
          <a:prstGeom prst="rect">
            <a:avLst/>
          </a:prstGeom>
        </p:spPr>
      </p:pic>
      <p:sp>
        <p:nvSpPr>
          <p:cNvPr id="2" name="Rectangle 1"/>
          <p:cNvSpPr/>
          <p:nvPr/>
        </p:nvSpPr>
        <p:spPr>
          <a:xfrm>
            <a:off x="1524000" y="1"/>
            <a:ext cx="9144000" cy="830997"/>
          </a:xfrm>
          <a:prstGeom prst="rect">
            <a:avLst/>
          </a:prstGeom>
          <a:noFill/>
        </p:spPr>
        <p:txBody>
          <a:bodyPr wrap="square" lIns="91440" tIns="45720" rIns="91440" bIns="45720">
            <a:spAutoFit/>
          </a:bodyPr>
          <a:lstStyle/>
          <a:p>
            <a:pPr algn="ctr"/>
            <a:r>
              <a:rPr lang="en-US" sz="4800" b="1"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Ethiopia: A Successful Resistance</a:t>
            </a:r>
          </a:p>
        </p:txBody>
      </p:sp>
      <p:sp>
        <p:nvSpPr>
          <p:cNvPr id="3" name="TextBox 2"/>
          <p:cNvSpPr txBox="1"/>
          <p:nvPr/>
        </p:nvSpPr>
        <p:spPr>
          <a:xfrm>
            <a:off x="2819400" y="914400"/>
            <a:ext cx="4662302" cy="369332"/>
          </a:xfrm>
          <a:prstGeom prst="rect">
            <a:avLst/>
          </a:prstGeom>
          <a:noFill/>
        </p:spPr>
        <p:txBody>
          <a:bodyPr wrap="none" rtlCol="0">
            <a:spAutoFit/>
          </a:bodyPr>
          <a:lstStyle/>
          <a:p>
            <a:r>
              <a:rPr lang="en-US" b="1" dirty="0">
                <a:solidFill>
                  <a:srgbClr val="C00000"/>
                </a:solidFill>
              </a:rPr>
              <a:t>Menelik II became emperor of Ethiopia in 1889</a:t>
            </a:r>
          </a:p>
        </p:txBody>
      </p:sp>
      <p:pic>
        <p:nvPicPr>
          <p:cNvPr id="5" name="Picture 4" descr="menelik.jpg"/>
          <p:cNvPicPr>
            <a:picLocks noChangeAspect="1"/>
          </p:cNvPicPr>
          <p:nvPr/>
        </p:nvPicPr>
        <p:blipFill>
          <a:blip r:embed="rId5"/>
          <a:stretch>
            <a:fillRect/>
          </a:stretch>
        </p:blipFill>
        <p:spPr>
          <a:xfrm>
            <a:off x="7696200" y="685800"/>
            <a:ext cx="1517904" cy="2084832"/>
          </a:xfrm>
          <a:prstGeom prst="rect">
            <a:avLst/>
          </a:prstGeom>
        </p:spPr>
      </p:pic>
      <p:sp>
        <p:nvSpPr>
          <p:cNvPr id="6" name="TextBox 5"/>
          <p:cNvSpPr txBox="1"/>
          <p:nvPr/>
        </p:nvSpPr>
        <p:spPr>
          <a:xfrm>
            <a:off x="3657601" y="1600200"/>
            <a:ext cx="5842625" cy="369332"/>
          </a:xfrm>
          <a:prstGeom prst="rect">
            <a:avLst/>
          </a:prstGeom>
          <a:noFill/>
        </p:spPr>
        <p:txBody>
          <a:bodyPr wrap="none" rtlCol="0">
            <a:spAutoFit/>
          </a:bodyPr>
          <a:lstStyle/>
          <a:p>
            <a:r>
              <a:rPr lang="en-US" b="1" dirty="0">
                <a:solidFill>
                  <a:srgbClr val="C00000"/>
                </a:solidFill>
              </a:rPr>
              <a:t>He successfully played European powers again</a:t>
            </a:r>
            <a:r>
              <a:rPr lang="en-US" b="1" dirty="0">
                <a:solidFill>
                  <a:prstClr val="white"/>
                </a:solidFill>
              </a:rPr>
              <a:t>st each </a:t>
            </a:r>
            <a:r>
              <a:rPr lang="en-US" b="1" dirty="0">
                <a:solidFill>
                  <a:srgbClr val="C00000"/>
                </a:solidFill>
              </a:rPr>
              <a:t>other</a:t>
            </a:r>
          </a:p>
        </p:txBody>
      </p:sp>
      <p:sp>
        <p:nvSpPr>
          <p:cNvPr id="7" name="TextBox 6"/>
          <p:cNvSpPr txBox="1"/>
          <p:nvPr/>
        </p:nvSpPr>
        <p:spPr>
          <a:xfrm rot="10800000" flipV="1">
            <a:off x="3962400" y="1981200"/>
            <a:ext cx="4419600" cy="923330"/>
          </a:xfrm>
          <a:prstGeom prst="rect">
            <a:avLst/>
          </a:prstGeom>
          <a:noFill/>
        </p:spPr>
        <p:txBody>
          <a:bodyPr wrap="square" rtlCol="0">
            <a:spAutoFit/>
          </a:bodyPr>
          <a:lstStyle/>
          <a:p>
            <a:r>
              <a:rPr lang="en-US" b="1" dirty="0">
                <a:solidFill>
                  <a:srgbClr val="C00000"/>
                </a:solidFill>
              </a:rPr>
              <a:t>While he was doing that he built up a l</a:t>
            </a:r>
            <a:r>
              <a:rPr lang="en-US" b="1" dirty="0">
                <a:solidFill>
                  <a:prstClr val="white"/>
                </a:solidFill>
              </a:rPr>
              <a:t>arge</a:t>
            </a:r>
            <a:r>
              <a:rPr lang="en-US" dirty="0">
                <a:solidFill>
                  <a:prstClr val="black"/>
                </a:solidFill>
              </a:rPr>
              <a:t> </a:t>
            </a:r>
            <a:r>
              <a:rPr lang="en-US" b="1" dirty="0">
                <a:solidFill>
                  <a:srgbClr val="C00000"/>
                </a:solidFill>
              </a:rPr>
              <a:t>modern arsenal bought from France and Russia</a:t>
            </a:r>
          </a:p>
        </p:txBody>
      </p:sp>
      <p:sp>
        <p:nvSpPr>
          <p:cNvPr id="8" name="TextBox 7"/>
          <p:cNvSpPr txBox="1"/>
          <p:nvPr/>
        </p:nvSpPr>
        <p:spPr>
          <a:xfrm>
            <a:off x="3657600" y="3048001"/>
            <a:ext cx="7010400" cy="646331"/>
          </a:xfrm>
          <a:prstGeom prst="rect">
            <a:avLst/>
          </a:prstGeom>
          <a:noFill/>
        </p:spPr>
        <p:txBody>
          <a:bodyPr wrap="square" rtlCol="0">
            <a:spAutoFit/>
          </a:bodyPr>
          <a:lstStyle/>
          <a:p>
            <a:r>
              <a:rPr lang="en-US" b="1" dirty="0">
                <a:solidFill>
                  <a:srgbClr val="C00000"/>
                </a:solidFill>
              </a:rPr>
              <a:t>Menelik signed a treaty with Italy that he thought only gave up a small piece of land, but Italy claimed the whole thing as a protectorate</a:t>
            </a:r>
          </a:p>
        </p:txBody>
      </p:sp>
      <p:sp>
        <p:nvSpPr>
          <p:cNvPr id="9" name="TextBox 8"/>
          <p:cNvSpPr txBox="1"/>
          <p:nvPr/>
        </p:nvSpPr>
        <p:spPr>
          <a:xfrm>
            <a:off x="3733800" y="3962401"/>
            <a:ext cx="6934200" cy="646331"/>
          </a:xfrm>
          <a:prstGeom prst="rect">
            <a:avLst/>
          </a:prstGeom>
          <a:noFill/>
        </p:spPr>
        <p:txBody>
          <a:bodyPr wrap="square" rtlCol="0">
            <a:spAutoFit/>
          </a:bodyPr>
          <a:lstStyle/>
          <a:p>
            <a:r>
              <a:rPr lang="en-US" b="1" dirty="0">
                <a:solidFill>
                  <a:srgbClr val="C00000"/>
                </a:solidFill>
              </a:rPr>
              <a:t>In 1896, at the battle of Adowa, Ethiopian forces successfully defeated the Italians and kept Ethiopia independent.  </a:t>
            </a:r>
          </a:p>
        </p:txBody>
      </p:sp>
      <p:sp>
        <p:nvSpPr>
          <p:cNvPr id="10" name="TextBox 9"/>
          <p:cNvSpPr txBox="1"/>
          <p:nvPr/>
        </p:nvSpPr>
        <p:spPr>
          <a:xfrm>
            <a:off x="5181600" y="4724400"/>
            <a:ext cx="3471784" cy="369332"/>
          </a:xfrm>
          <a:prstGeom prst="rect">
            <a:avLst/>
          </a:prstGeom>
          <a:noFill/>
        </p:spPr>
        <p:txBody>
          <a:bodyPr wrap="none" rtlCol="0">
            <a:spAutoFit/>
          </a:bodyPr>
          <a:lstStyle/>
          <a:p>
            <a:r>
              <a:rPr lang="en-US" b="1" dirty="0">
                <a:ln>
                  <a:solidFill>
                    <a:prstClr val="black"/>
                  </a:solidFill>
                </a:ln>
                <a:solidFill>
                  <a:srgbClr val="FF0000"/>
                </a:solidFill>
              </a:rPr>
              <a:t>Kept his weapons stockpile as well</a:t>
            </a:r>
          </a:p>
        </p:txBody>
      </p:sp>
    </p:spTree>
    <p:extLst>
      <p:ext uri="{BB962C8B-B14F-4D97-AF65-F5344CB8AC3E}">
        <p14:creationId xmlns:p14="http://schemas.microsoft.com/office/powerpoint/2010/main" val="8211074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981201" y="0"/>
            <a:ext cx="7998665" cy="923330"/>
          </a:xfrm>
          <a:prstGeom prst="rect">
            <a:avLst/>
          </a:prstGeom>
          <a:noFill/>
        </p:spPr>
        <p:txBody>
          <a:bodyPr wrap="none" lIns="91440" tIns="45720" rIns="91440" bIns="45720">
            <a:spAutoFit/>
          </a:bodyPr>
          <a:lstStyle/>
          <a:p>
            <a:pPr algn="ctr"/>
            <a:r>
              <a:rPr lang="en-US" sz="5400" b="1" dirty="0">
                <a:ln w="12700">
                  <a:solidFill>
                    <a:srgbClr val="1F497D">
                      <a:satMod val="155000"/>
                    </a:srgbClr>
                  </a:solidFill>
                  <a:prstDash val="solid"/>
                </a:ln>
                <a:solidFill>
                  <a:srgbClr val="1F497D">
                    <a:lumMod val="60000"/>
                    <a:lumOff val="40000"/>
                  </a:srgbClr>
                </a:solidFill>
                <a:effectLst>
                  <a:outerShdw blurRad="41275" dist="20320" dir="1800000" algn="tl" rotWithShape="0">
                    <a:srgbClr val="000000">
                      <a:alpha val="40000"/>
                    </a:srgbClr>
                  </a:outerShdw>
                </a:effectLst>
              </a:rPr>
              <a:t>The Legacy of Colonial Rule</a:t>
            </a:r>
          </a:p>
        </p:txBody>
      </p:sp>
      <p:sp>
        <p:nvSpPr>
          <p:cNvPr id="3" name="TextBox 2"/>
          <p:cNvSpPr txBox="1"/>
          <p:nvPr/>
        </p:nvSpPr>
        <p:spPr>
          <a:xfrm>
            <a:off x="1524000" y="1066800"/>
            <a:ext cx="1098378" cy="369332"/>
          </a:xfrm>
          <a:prstGeom prst="rect">
            <a:avLst/>
          </a:prstGeom>
          <a:noFill/>
        </p:spPr>
        <p:txBody>
          <a:bodyPr wrap="none" rtlCol="0">
            <a:spAutoFit/>
          </a:bodyPr>
          <a:lstStyle/>
          <a:p>
            <a:r>
              <a:rPr lang="en-US" b="1" dirty="0">
                <a:solidFill>
                  <a:srgbClr val="FF0000"/>
                </a:solidFill>
              </a:rPr>
              <a:t>The Good</a:t>
            </a:r>
          </a:p>
        </p:txBody>
      </p:sp>
      <p:sp>
        <p:nvSpPr>
          <p:cNvPr id="4" name="TextBox 3"/>
          <p:cNvSpPr txBox="1"/>
          <p:nvPr/>
        </p:nvSpPr>
        <p:spPr>
          <a:xfrm>
            <a:off x="6096001" y="1066800"/>
            <a:ext cx="957313" cy="369332"/>
          </a:xfrm>
          <a:prstGeom prst="rect">
            <a:avLst/>
          </a:prstGeom>
          <a:noFill/>
        </p:spPr>
        <p:txBody>
          <a:bodyPr wrap="none" rtlCol="0">
            <a:spAutoFit/>
          </a:bodyPr>
          <a:lstStyle/>
          <a:p>
            <a:r>
              <a:rPr lang="en-US" b="1" dirty="0">
                <a:solidFill>
                  <a:prstClr val="white"/>
                </a:solidFill>
              </a:rPr>
              <a:t>The Bad</a:t>
            </a:r>
          </a:p>
        </p:txBody>
      </p:sp>
      <p:sp>
        <p:nvSpPr>
          <p:cNvPr id="5" name="TextBox 4"/>
          <p:cNvSpPr txBox="1"/>
          <p:nvPr/>
        </p:nvSpPr>
        <p:spPr>
          <a:xfrm>
            <a:off x="1905000" y="1371600"/>
            <a:ext cx="3356432" cy="369332"/>
          </a:xfrm>
          <a:prstGeom prst="rect">
            <a:avLst/>
          </a:prstGeom>
          <a:noFill/>
        </p:spPr>
        <p:txBody>
          <a:bodyPr wrap="none" rtlCol="0">
            <a:spAutoFit/>
          </a:bodyPr>
          <a:lstStyle/>
          <a:p>
            <a:r>
              <a:rPr lang="en-US" dirty="0">
                <a:solidFill>
                  <a:srgbClr val="FFFF00"/>
                </a:solidFill>
              </a:rPr>
              <a:t>Colonialism reduced local warfare</a:t>
            </a:r>
          </a:p>
        </p:txBody>
      </p:sp>
      <p:sp>
        <p:nvSpPr>
          <p:cNvPr id="6" name="TextBox 5"/>
          <p:cNvSpPr txBox="1"/>
          <p:nvPr/>
        </p:nvSpPr>
        <p:spPr>
          <a:xfrm>
            <a:off x="1905000" y="1828800"/>
            <a:ext cx="4171014" cy="369332"/>
          </a:xfrm>
          <a:prstGeom prst="rect">
            <a:avLst/>
          </a:prstGeom>
          <a:noFill/>
        </p:spPr>
        <p:txBody>
          <a:bodyPr wrap="none" rtlCol="0">
            <a:spAutoFit/>
          </a:bodyPr>
          <a:lstStyle/>
          <a:p>
            <a:r>
              <a:rPr lang="en-US" dirty="0">
                <a:solidFill>
                  <a:srgbClr val="92D050"/>
                </a:solidFill>
              </a:rPr>
              <a:t>Improved sanitation, hospitals and schools</a:t>
            </a:r>
          </a:p>
        </p:txBody>
      </p:sp>
      <p:sp>
        <p:nvSpPr>
          <p:cNvPr id="7" name="TextBox 6"/>
          <p:cNvSpPr txBox="1"/>
          <p:nvPr/>
        </p:nvSpPr>
        <p:spPr>
          <a:xfrm>
            <a:off x="2320404" y="2286000"/>
            <a:ext cx="3546997" cy="369332"/>
          </a:xfrm>
          <a:prstGeom prst="rect">
            <a:avLst/>
          </a:prstGeom>
          <a:noFill/>
        </p:spPr>
        <p:txBody>
          <a:bodyPr wrap="none" rtlCol="0">
            <a:spAutoFit/>
          </a:bodyPr>
          <a:lstStyle/>
          <a:p>
            <a:r>
              <a:rPr lang="en-US" dirty="0">
                <a:solidFill>
                  <a:srgbClr val="92D050"/>
                </a:solidFill>
              </a:rPr>
              <a:t>Lifespan and literacy both improved</a:t>
            </a:r>
          </a:p>
        </p:txBody>
      </p:sp>
      <p:sp>
        <p:nvSpPr>
          <p:cNvPr id="8" name="TextBox 7"/>
          <p:cNvSpPr txBox="1"/>
          <p:nvPr/>
        </p:nvSpPr>
        <p:spPr>
          <a:xfrm>
            <a:off x="1905000" y="2743201"/>
            <a:ext cx="4191000" cy="646331"/>
          </a:xfrm>
          <a:prstGeom prst="rect">
            <a:avLst/>
          </a:prstGeom>
          <a:noFill/>
        </p:spPr>
        <p:txBody>
          <a:bodyPr wrap="square" rtlCol="0">
            <a:spAutoFit/>
          </a:bodyPr>
          <a:lstStyle/>
          <a:p>
            <a:r>
              <a:rPr lang="en-US" dirty="0">
                <a:solidFill>
                  <a:srgbClr val="1F497D">
                    <a:lumMod val="40000"/>
                    <a:lumOff val="60000"/>
                  </a:srgbClr>
                </a:solidFill>
              </a:rPr>
              <a:t>African products became valuable on the international market</a:t>
            </a:r>
          </a:p>
        </p:txBody>
      </p:sp>
      <p:sp>
        <p:nvSpPr>
          <p:cNvPr id="9" name="TextBox 8"/>
          <p:cNvSpPr txBox="1"/>
          <p:nvPr/>
        </p:nvSpPr>
        <p:spPr>
          <a:xfrm>
            <a:off x="1905000" y="3352801"/>
            <a:ext cx="4191000" cy="646331"/>
          </a:xfrm>
          <a:prstGeom prst="rect">
            <a:avLst/>
          </a:prstGeom>
          <a:noFill/>
        </p:spPr>
        <p:txBody>
          <a:bodyPr wrap="square" rtlCol="0">
            <a:spAutoFit/>
          </a:bodyPr>
          <a:lstStyle/>
          <a:p>
            <a:r>
              <a:rPr lang="en-US" dirty="0">
                <a:solidFill>
                  <a:srgbClr val="FF00FF"/>
                </a:solidFill>
              </a:rPr>
              <a:t>Railroads, dams, telephone, and telegraph lines were built in villages</a:t>
            </a:r>
          </a:p>
        </p:txBody>
      </p:sp>
      <p:cxnSp>
        <p:nvCxnSpPr>
          <p:cNvPr id="11" name="Straight Connector 10"/>
          <p:cNvCxnSpPr/>
          <p:nvPr/>
        </p:nvCxnSpPr>
        <p:spPr>
          <a:xfrm rot="5400000">
            <a:off x="3199606" y="3962400"/>
            <a:ext cx="5791994" cy="79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514601" y="4038600"/>
            <a:ext cx="3581399" cy="923330"/>
          </a:xfrm>
          <a:prstGeom prst="rect">
            <a:avLst/>
          </a:prstGeom>
          <a:noFill/>
        </p:spPr>
        <p:txBody>
          <a:bodyPr wrap="square" rtlCol="0">
            <a:spAutoFit/>
          </a:bodyPr>
          <a:lstStyle/>
          <a:p>
            <a:r>
              <a:rPr lang="en-US" dirty="0">
                <a:solidFill>
                  <a:srgbClr val="00FF00"/>
                </a:solidFill>
              </a:rPr>
              <a:t>** This really only benefitted Europeans, not the Africans living there</a:t>
            </a:r>
          </a:p>
        </p:txBody>
      </p:sp>
      <p:sp>
        <p:nvSpPr>
          <p:cNvPr id="15" name="TextBox 14"/>
          <p:cNvSpPr txBox="1"/>
          <p:nvPr/>
        </p:nvSpPr>
        <p:spPr>
          <a:xfrm>
            <a:off x="1524000" y="1143000"/>
            <a:ext cx="1098378" cy="369332"/>
          </a:xfrm>
          <a:prstGeom prst="rect">
            <a:avLst/>
          </a:prstGeom>
          <a:noFill/>
        </p:spPr>
        <p:txBody>
          <a:bodyPr wrap="none" rtlCol="0">
            <a:spAutoFit/>
          </a:bodyPr>
          <a:lstStyle/>
          <a:p>
            <a:r>
              <a:rPr lang="en-US" b="1" dirty="0">
                <a:solidFill>
                  <a:prstClr val="white"/>
                </a:solidFill>
              </a:rPr>
              <a:t>The Good</a:t>
            </a:r>
          </a:p>
        </p:txBody>
      </p:sp>
      <p:sp>
        <p:nvSpPr>
          <p:cNvPr id="16" name="TextBox 15"/>
          <p:cNvSpPr txBox="1"/>
          <p:nvPr/>
        </p:nvSpPr>
        <p:spPr>
          <a:xfrm>
            <a:off x="6096001" y="1143000"/>
            <a:ext cx="957313" cy="369332"/>
          </a:xfrm>
          <a:prstGeom prst="rect">
            <a:avLst/>
          </a:prstGeom>
          <a:noFill/>
        </p:spPr>
        <p:txBody>
          <a:bodyPr wrap="none" rtlCol="0">
            <a:spAutoFit/>
          </a:bodyPr>
          <a:lstStyle/>
          <a:p>
            <a:r>
              <a:rPr lang="en-US" b="1" dirty="0">
                <a:solidFill>
                  <a:srgbClr val="FF0000"/>
                </a:solidFill>
              </a:rPr>
              <a:t>The Bad</a:t>
            </a:r>
          </a:p>
        </p:txBody>
      </p:sp>
      <p:sp>
        <p:nvSpPr>
          <p:cNvPr id="17" name="TextBox 16"/>
          <p:cNvSpPr txBox="1"/>
          <p:nvPr/>
        </p:nvSpPr>
        <p:spPr>
          <a:xfrm>
            <a:off x="6553200" y="1447800"/>
            <a:ext cx="3254994" cy="369332"/>
          </a:xfrm>
          <a:prstGeom prst="rect">
            <a:avLst/>
          </a:prstGeom>
          <a:noFill/>
        </p:spPr>
        <p:txBody>
          <a:bodyPr wrap="none" rtlCol="0">
            <a:spAutoFit/>
          </a:bodyPr>
          <a:lstStyle/>
          <a:p>
            <a:r>
              <a:rPr lang="en-US" dirty="0">
                <a:solidFill>
                  <a:srgbClr val="3CFEF5"/>
                </a:solidFill>
              </a:rPr>
              <a:t>Africans lost control of their land</a:t>
            </a:r>
          </a:p>
        </p:txBody>
      </p:sp>
      <p:sp>
        <p:nvSpPr>
          <p:cNvPr id="18" name="TextBox 17"/>
          <p:cNvSpPr txBox="1"/>
          <p:nvPr/>
        </p:nvSpPr>
        <p:spPr>
          <a:xfrm>
            <a:off x="6553200" y="1828800"/>
            <a:ext cx="2727350" cy="369332"/>
          </a:xfrm>
          <a:prstGeom prst="rect">
            <a:avLst/>
          </a:prstGeom>
          <a:noFill/>
        </p:spPr>
        <p:txBody>
          <a:bodyPr wrap="none" rtlCol="0">
            <a:spAutoFit/>
          </a:bodyPr>
          <a:lstStyle/>
          <a:p>
            <a:r>
              <a:rPr lang="en-US" dirty="0">
                <a:solidFill>
                  <a:srgbClr val="FF0000"/>
                </a:solidFill>
              </a:rPr>
              <a:t>Africans lost independence</a:t>
            </a:r>
          </a:p>
        </p:txBody>
      </p:sp>
      <p:sp>
        <p:nvSpPr>
          <p:cNvPr id="19" name="TextBox 18"/>
          <p:cNvSpPr txBox="1"/>
          <p:nvPr/>
        </p:nvSpPr>
        <p:spPr>
          <a:xfrm>
            <a:off x="6553201" y="2286000"/>
            <a:ext cx="2716769" cy="369332"/>
          </a:xfrm>
          <a:prstGeom prst="rect">
            <a:avLst/>
          </a:prstGeom>
          <a:noFill/>
        </p:spPr>
        <p:txBody>
          <a:bodyPr wrap="none" rtlCol="0">
            <a:spAutoFit/>
          </a:bodyPr>
          <a:lstStyle/>
          <a:p>
            <a:r>
              <a:rPr lang="en-US" dirty="0">
                <a:solidFill>
                  <a:srgbClr val="FFFF00"/>
                </a:solidFill>
              </a:rPr>
              <a:t>Many died of new diseases</a:t>
            </a:r>
          </a:p>
        </p:txBody>
      </p:sp>
      <p:sp>
        <p:nvSpPr>
          <p:cNvPr id="20" name="TextBox 19"/>
          <p:cNvSpPr txBox="1"/>
          <p:nvPr/>
        </p:nvSpPr>
        <p:spPr>
          <a:xfrm>
            <a:off x="6553200" y="2743201"/>
            <a:ext cx="4038600" cy="646331"/>
          </a:xfrm>
          <a:prstGeom prst="rect">
            <a:avLst/>
          </a:prstGeom>
          <a:noFill/>
        </p:spPr>
        <p:txBody>
          <a:bodyPr wrap="square" rtlCol="0">
            <a:spAutoFit/>
          </a:bodyPr>
          <a:lstStyle/>
          <a:p>
            <a:r>
              <a:rPr lang="en-US" dirty="0">
                <a:solidFill>
                  <a:srgbClr val="00FF00"/>
                </a:solidFill>
              </a:rPr>
              <a:t>Famines b/c of cash crops instead of subsistence farming</a:t>
            </a:r>
          </a:p>
        </p:txBody>
      </p:sp>
      <p:sp>
        <p:nvSpPr>
          <p:cNvPr id="21" name="TextBox 20"/>
          <p:cNvSpPr txBox="1"/>
          <p:nvPr/>
        </p:nvSpPr>
        <p:spPr>
          <a:xfrm>
            <a:off x="6553201" y="3429000"/>
            <a:ext cx="3064813" cy="369332"/>
          </a:xfrm>
          <a:prstGeom prst="rect">
            <a:avLst/>
          </a:prstGeom>
          <a:noFill/>
        </p:spPr>
        <p:txBody>
          <a:bodyPr wrap="none" rtlCol="0">
            <a:spAutoFit/>
          </a:bodyPr>
          <a:lstStyle/>
          <a:p>
            <a:r>
              <a:rPr lang="en-US" dirty="0">
                <a:solidFill>
                  <a:srgbClr val="FFC000"/>
                </a:solidFill>
              </a:rPr>
              <a:t>Traditional culture broke down</a:t>
            </a:r>
          </a:p>
        </p:txBody>
      </p:sp>
      <p:sp>
        <p:nvSpPr>
          <p:cNvPr id="22" name="TextBox 21"/>
          <p:cNvSpPr txBox="1"/>
          <p:nvPr/>
        </p:nvSpPr>
        <p:spPr>
          <a:xfrm>
            <a:off x="6858000" y="3733800"/>
            <a:ext cx="3645870" cy="369332"/>
          </a:xfrm>
          <a:prstGeom prst="rect">
            <a:avLst/>
          </a:prstGeom>
          <a:noFill/>
        </p:spPr>
        <p:txBody>
          <a:bodyPr wrap="none" rtlCol="0">
            <a:spAutoFit/>
          </a:bodyPr>
          <a:lstStyle/>
          <a:p>
            <a:r>
              <a:rPr lang="en-US" dirty="0">
                <a:solidFill>
                  <a:srgbClr val="FFC000"/>
                </a:solidFill>
              </a:rPr>
              <a:t>Trad. Authority figures were replaced</a:t>
            </a:r>
          </a:p>
        </p:txBody>
      </p:sp>
      <p:sp>
        <p:nvSpPr>
          <p:cNvPr id="23" name="TextBox 22"/>
          <p:cNvSpPr txBox="1"/>
          <p:nvPr/>
        </p:nvSpPr>
        <p:spPr>
          <a:xfrm>
            <a:off x="6858000" y="4114801"/>
            <a:ext cx="3810000" cy="646331"/>
          </a:xfrm>
          <a:prstGeom prst="rect">
            <a:avLst/>
          </a:prstGeom>
          <a:noFill/>
        </p:spPr>
        <p:txBody>
          <a:bodyPr wrap="square" rtlCol="0">
            <a:spAutoFit/>
          </a:bodyPr>
          <a:lstStyle/>
          <a:p>
            <a:r>
              <a:rPr lang="en-US" dirty="0">
                <a:solidFill>
                  <a:srgbClr val="FFC000"/>
                </a:solidFill>
              </a:rPr>
              <a:t>Men were forced to leave villages to find ways to support their families</a:t>
            </a:r>
          </a:p>
        </p:txBody>
      </p:sp>
      <p:sp>
        <p:nvSpPr>
          <p:cNvPr id="24" name="TextBox 23"/>
          <p:cNvSpPr txBox="1"/>
          <p:nvPr/>
        </p:nvSpPr>
        <p:spPr>
          <a:xfrm>
            <a:off x="6858001" y="4800601"/>
            <a:ext cx="3810000" cy="646331"/>
          </a:xfrm>
          <a:prstGeom prst="rect">
            <a:avLst/>
          </a:prstGeom>
          <a:noFill/>
        </p:spPr>
        <p:txBody>
          <a:bodyPr wrap="square" rtlCol="0">
            <a:spAutoFit/>
          </a:bodyPr>
          <a:lstStyle/>
          <a:p>
            <a:r>
              <a:rPr lang="en-US" dirty="0">
                <a:solidFill>
                  <a:srgbClr val="FFC000"/>
                </a:solidFill>
              </a:rPr>
              <a:t>Admiration for Euro culture undercut African culture</a:t>
            </a:r>
          </a:p>
        </p:txBody>
      </p:sp>
      <p:sp>
        <p:nvSpPr>
          <p:cNvPr id="25" name="TextBox 24"/>
          <p:cNvSpPr txBox="1"/>
          <p:nvPr/>
        </p:nvSpPr>
        <p:spPr>
          <a:xfrm>
            <a:off x="6705600" y="5486400"/>
            <a:ext cx="3962400" cy="923330"/>
          </a:xfrm>
          <a:prstGeom prst="rect">
            <a:avLst/>
          </a:prstGeom>
          <a:noFill/>
        </p:spPr>
        <p:txBody>
          <a:bodyPr wrap="square" rtlCol="0">
            <a:spAutoFit/>
          </a:bodyPr>
          <a:lstStyle/>
          <a:p>
            <a:r>
              <a:rPr lang="en-US" dirty="0">
                <a:solidFill>
                  <a:prstClr val="white"/>
                </a:solidFill>
              </a:rPr>
              <a:t>Africa was divided with no regard for language, culture, or political issues that existed</a:t>
            </a:r>
          </a:p>
        </p:txBody>
      </p:sp>
    </p:spTree>
    <p:extLst>
      <p:ext uri="{BB962C8B-B14F-4D97-AF65-F5344CB8AC3E}">
        <p14:creationId xmlns:p14="http://schemas.microsoft.com/office/powerpoint/2010/main" val="4321877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0" y="0"/>
            <a:ext cx="9144000"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Europeans claim Muslim lands</a:t>
            </a:r>
          </a:p>
        </p:txBody>
      </p:sp>
    </p:spTree>
    <p:extLst>
      <p:ext uri="{BB962C8B-B14F-4D97-AF65-F5344CB8AC3E}">
        <p14:creationId xmlns:p14="http://schemas.microsoft.com/office/powerpoint/2010/main" val="26434181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eek independence.jpg"/>
          <p:cNvPicPr>
            <a:picLocks noChangeAspect="1"/>
          </p:cNvPicPr>
          <p:nvPr/>
        </p:nvPicPr>
        <p:blipFill>
          <a:blip r:embed="rId3"/>
          <a:stretch>
            <a:fillRect/>
          </a:stretch>
        </p:blipFill>
        <p:spPr>
          <a:xfrm>
            <a:off x="1524001" y="3962400"/>
            <a:ext cx="1927829" cy="2895600"/>
          </a:xfrm>
          <a:prstGeom prst="rect">
            <a:avLst/>
          </a:prstGeom>
        </p:spPr>
      </p:pic>
      <p:sp>
        <p:nvSpPr>
          <p:cNvPr id="2" name="Rectangle 1"/>
          <p:cNvSpPr/>
          <p:nvPr/>
        </p:nvSpPr>
        <p:spPr>
          <a:xfrm>
            <a:off x="1524000" y="1"/>
            <a:ext cx="9144000" cy="830997"/>
          </a:xfrm>
          <a:prstGeom prst="rect">
            <a:avLst/>
          </a:prstGeom>
          <a:noFill/>
        </p:spPr>
        <p:txBody>
          <a:bodyPr wrap="square" lIns="91440" tIns="45720" rIns="91440" bIns="45720">
            <a:spAutoFit/>
          </a:bodyPr>
          <a:lstStyle/>
          <a:p>
            <a:pPr algn="ctr"/>
            <a:r>
              <a:rPr lang="en-US" sz="4800" b="1" dirty="0">
                <a:ln w="18000">
                  <a:solidFill>
                    <a:srgbClr val="0000FF"/>
                  </a:solidFill>
                  <a:prstDash val="solid"/>
                  <a:miter lim="800000"/>
                </a:ln>
                <a:noFill/>
                <a:effectLst>
                  <a:outerShdw blurRad="25500" dist="23000" dir="7020000" algn="tl">
                    <a:srgbClr val="000000">
                      <a:alpha val="50000"/>
                    </a:srgbClr>
                  </a:outerShdw>
                </a:effectLst>
              </a:rPr>
              <a:t>The Ottoman Empire Loses Power</a:t>
            </a:r>
          </a:p>
        </p:txBody>
      </p:sp>
      <p:sp>
        <p:nvSpPr>
          <p:cNvPr id="3" name="TextBox 2"/>
          <p:cNvSpPr txBox="1"/>
          <p:nvPr/>
        </p:nvSpPr>
        <p:spPr>
          <a:xfrm>
            <a:off x="2590801" y="762000"/>
            <a:ext cx="1357679" cy="369332"/>
          </a:xfrm>
          <a:prstGeom prst="rect">
            <a:avLst/>
          </a:prstGeom>
          <a:noFill/>
        </p:spPr>
        <p:txBody>
          <a:bodyPr wrap="none" rtlCol="0">
            <a:spAutoFit/>
          </a:bodyPr>
          <a:lstStyle/>
          <a:p>
            <a:r>
              <a:rPr lang="en-US" b="1" dirty="0">
                <a:ln>
                  <a:solidFill>
                    <a:srgbClr val="00FF00"/>
                  </a:solidFill>
                </a:ln>
                <a:solidFill>
                  <a:srgbClr val="00B050"/>
                </a:solidFill>
              </a:rPr>
              <a:t>Reforms Fail</a:t>
            </a:r>
          </a:p>
        </p:txBody>
      </p:sp>
      <p:sp>
        <p:nvSpPr>
          <p:cNvPr id="4" name="Rectangle 3"/>
          <p:cNvSpPr/>
          <p:nvPr/>
        </p:nvSpPr>
        <p:spPr>
          <a:xfrm>
            <a:off x="3048000" y="1143000"/>
            <a:ext cx="7620000" cy="707886"/>
          </a:xfrm>
          <a:prstGeom prst="rect">
            <a:avLst/>
          </a:prstGeom>
          <a:noFill/>
        </p:spPr>
        <p:txBody>
          <a:bodyPr wrap="square" lIns="91440" tIns="45720" rIns="91440" bIns="45720">
            <a:spAutoFit/>
          </a:bodyPr>
          <a:lstStyle/>
          <a:p>
            <a:r>
              <a:rPr lang="en-US" sz="2000" b="1" dirty="0">
                <a:ln w="18000">
                  <a:solidFill>
                    <a:srgbClr val="1F497D"/>
                  </a:solidFill>
                  <a:prstDash val="solid"/>
                  <a:miter lim="800000"/>
                </a:ln>
                <a:solidFill>
                  <a:srgbClr val="00B050"/>
                </a:solidFill>
              </a:rPr>
              <a:t>After Suleyman I died in 1566, the government broke up into many bickering factions</a:t>
            </a:r>
          </a:p>
        </p:txBody>
      </p:sp>
      <p:sp>
        <p:nvSpPr>
          <p:cNvPr id="5" name="TextBox 4"/>
          <p:cNvSpPr txBox="1"/>
          <p:nvPr/>
        </p:nvSpPr>
        <p:spPr>
          <a:xfrm>
            <a:off x="3733800" y="1905000"/>
            <a:ext cx="3105402" cy="369332"/>
          </a:xfrm>
          <a:prstGeom prst="rect">
            <a:avLst/>
          </a:prstGeom>
          <a:noFill/>
        </p:spPr>
        <p:txBody>
          <a:bodyPr wrap="none" rtlCol="0">
            <a:spAutoFit/>
          </a:bodyPr>
          <a:lstStyle/>
          <a:p>
            <a:r>
              <a:rPr lang="en-US" b="1" dirty="0">
                <a:ln>
                  <a:solidFill>
                    <a:srgbClr val="0000FF"/>
                  </a:solidFill>
                </a:ln>
                <a:solidFill>
                  <a:srgbClr val="00B050"/>
                </a:solidFill>
              </a:rPr>
              <a:t>Corruption led to financial loss</a:t>
            </a:r>
          </a:p>
        </p:txBody>
      </p:sp>
      <p:sp>
        <p:nvSpPr>
          <p:cNvPr id="6" name="TextBox 5"/>
          <p:cNvSpPr txBox="1"/>
          <p:nvPr/>
        </p:nvSpPr>
        <p:spPr>
          <a:xfrm>
            <a:off x="3733801" y="2286000"/>
            <a:ext cx="4161011" cy="369332"/>
          </a:xfrm>
          <a:prstGeom prst="rect">
            <a:avLst/>
          </a:prstGeom>
          <a:noFill/>
        </p:spPr>
        <p:txBody>
          <a:bodyPr wrap="none" rtlCol="0">
            <a:spAutoFit/>
          </a:bodyPr>
          <a:lstStyle/>
          <a:p>
            <a:r>
              <a:rPr lang="en-US" b="1" dirty="0">
                <a:ln>
                  <a:solidFill>
                    <a:srgbClr val="8064A2">
                      <a:lumMod val="50000"/>
                    </a:srgbClr>
                  </a:solidFill>
                </a:ln>
                <a:solidFill>
                  <a:srgbClr val="00B050"/>
                </a:solidFill>
              </a:rPr>
              <a:t>Coinage was devalued leading to inflation</a:t>
            </a:r>
          </a:p>
        </p:txBody>
      </p:sp>
      <p:pic>
        <p:nvPicPr>
          <p:cNvPr id="7" name="Picture 6" descr="suleiman.jpg"/>
          <p:cNvPicPr>
            <a:picLocks noChangeAspect="1"/>
          </p:cNvPicPr>
          <p:nvPr/>
        </p:nvPicPr>
        <p:blipFill>
          <a:blip r:embed="rId4"/>
          <a:stretch>
            <a:fillRect/>
          </a:stretch>
        </p:blipFill>
        <p:spPr>
          <a:xfrm>
            <a:off x="1828800" y="1143000"/>
            <a:ext cx="990600" cy="1537138"/>
          </a:xfrm>
          <a:prstGeom prst="rect">
            <a:avLst/>
          </a:prstGeom>
        </p:spPr>
      </p:pic>
      <p:sp>
        <p:nvSpPr>
          <p:cNvPr id="8" name="TextBox 7"/>
          <p:cNvSpPr txBox="1"/>
          <p:nvPr/>
        </p:nvSpPr>
        <p:spPr>
          <a:xfrm>
            <a:off x="3124201" y="2743200"/>
            <a:ext cx="3182859" cy="369332"/>
          </a:xfrm>
          <a:prstGeom prst="rect">
            <a:avLst/>
          </a:prstGeom>
          <a:noFill/>
        </p:spPr>
        <p:txBody>
          <a:bodyPr wrap="none" rtlCol="0">
            <a:spAutoFit/>
          </a:bodyPr>
          <a:lstStyle/>
          <a:p>
            <a:r>
              <a:rPr lang="en-US" b="1" dirty="0">
                <a:solidFill>
                  <a:srgbClr val="00B050"/>
                </a:solidFill>
              </a:rPr>
              <a:t>Selim III came to power in 1789</a:t>
            </a:r>
          </a:p>
        </p:txBody>
      </p:sp>
      <p:pic>
        <p:nvPicPr>
          <p:cNvPr id="9" name="Picture 8" descr="selim ii.jpg"/>
          <p:cNvPicPr>
            <a:picLocks noChangeAspect="1"/>
          </p:cNvPicPr>
          <p:nvPr/>
        </p:nvPicPr>
        <p:blipFill>
          <a:blip r:embed="rId5"/>
          <a:stretch>
            <a:fillRect/>
          </a:stretch>
        </p:blipFill>
        <p:spPr>
          <a:xfrm>
            <a:off x="8077201" y="1752600"/>
            <a:ext cx="1911035" cy="2362200"/>
          </a:xfrm>
          <a:prstGeom prst="rect">
            <a:avLst/>
          </a:prstGeom>
        </p:spPr>
      </p:pic>
      <p:sp>
        <p:nvSpPr>
          <p:cNvPr id="10" name="TextBox 9"/>
          <p:cNvSpPr txBox="1"/>
          <p:nvPr/>
        </p:nvSpPr>
        <p:spPr>
          <a:xfrm>
            <a:off x="3886201" y="3200400"/>
            <a:ext cx="3740511" cy="369332"/>
          </a:xfrm>
          <a:prstGeom prst="rect">
            <a:avLst/>
          </a:prstGeom>
          <a:noFill/>
        </p:spPr>
        <p:txBody>
          <a:bodyPr wrap="none" rtlCol="0">
            <a:spAutoFit/>
          </a:bodyPr>
          <a:lstStyle/>
          <a:p>
            <a:r>
              <a:rPr lang="en-US" b="1" dirty="0">
                <a:solidFill>
                  <a:srgbClr val="0000FF"/>
                </a:solidFill>
              </a:rPr>
              <a:t>He attempted to modernize the army</a:t>
            </a:r>
          </a:p>
        </p:txBody>
      </p:sp>
      <p:sp>
        <p:nvSpPr>
          <p:cNvPr id="11" name="TextBox 10"/>
          <p:cNvSpPr txBox="1"/>
          <p:nvPr/>
        </p:nvSpPr>
        <p:spPr>
          <a:xfrm>
            <a:off x="4343400" y="3581401"/>
            <a:ext cx="3657600" cy="646331"/>
          </a:xfrm>
          <a:prstGeom prst="rect">
            <a:avLst/>
          </a:prstGeom>
          <a:noFill/>
        </p:spPr>
        <p:txBody>
          <a:bodyPr wrap="square" rtlCol="0">
            <a:spAutoFit/>
          </a:bodyPr>
          <a:lstStyle/>
          <a:p>
            <a:r>
              <a:rPr lang="en-US" b="1" dirty="0">
                <a:solidFill>
                  <a:srgbClr val="002060"/>
                </a:solidFill>
              </a:rPr>
              <a:t>Older Janissaries resisted, he was overthrown, and reform stopped</a:t>
            </a:r>
          </a:p>
        </p:txBody>
      </p:sp>
      <p:sp>
        <p:nvSpPr>
          <p:cNvPr id="12" name="TextBox 11"/>
          <p:cNvSpPr txBox="1"/>
          <p:nvPr/>
        </p:nvSpPr>
        <p:spPr>
          <a:xfrm>
            <a:off x="3124201" y="4191000"/>
            <a:ext cx="4126707" cy="369332"/>
          </a:xfrm>
          <a:prstGeom prst="rect">
            <a:avLst/>
          </a:prstGeom>
          <a:noFill/>
        </p:spPr>
        <p:txBody>
          <a:bodyPr wrap="none" rtlCol="0">
            <a:spAutoFit/>
          </a:bodyPr>
          <a:lstStyle/>
          <a:p>
            <a:r>
              <a:rPr lang="en-US" b="1" dirty="0">
                <a:solidFill>
                  <a:srgbClr val="4BACC6">
                    <a:lumMod val="50000"/>
                  </a:srgbClr>
                </a:solidFill>
              </a:rPr>
              <a:t>Now nationalist revolts start to break out</a:t>
            </a:r>
          </a:p>
        </p:txBody>
      </p:sp>
      <p:sp>
        <p:nvSpPr>
          <p:cNvPr id="13" name="TextBox 12"/>
          <p:cNvSpPr txBox="1"/>
          <p:nvPr/>
        </p:nvSpPr>
        <p:spPr>
          <a:xfrm>
            <a:off x="3886200" y="4648200"/>
            <a:ext cx="6559488" cy="369332"/>
          </a:xfrm>
          <a:prstGeom prst="rect">
            <a:avLst/>
          </a:prstGeom>
          <a:noFill/>
        </p:spPr>
        <p:txBody>
          <a:bodyPr wrap="none" rtlCol="0">
            <a:spAutoFit/>
          </a:bodyPr>
          <a:lstStyle/>
          <a:p>
            <a:r>
              <a:rPr lang="en-US" b="1" dirty="0">
                <a:solidFill>
                  <a:srgbClr val="9BBB59">
                    <a:lumMod val="50000"/>
                  </a:srgbClr>
                </a:solidFill>
              </a:rPr>
              <a:t>In 1830 the Greeks win their independence and Serbia got self-rule</a:t>
            </a:r>
          </a:p>
        </p:txBody>
      </p:sp>
      <p:sp>
        <p:nvSpPr>
          <p:cNvPr id="14" name="TextBox 13"/>
          <p:cNvSpPr txBox="1"/>
          <p:nvPr/>
        </p:nvSpPr>
        <p:spPr>
          <a:xfrm>
            <a:off x="3200401" y="5029201"/>
            <a:ext cx="7467600" cy="646331"/>
          </a:xfrm>
          <a:prstGeom prst="rect">
            <a:avLst/>
          </a:prstGeom>
          <a:noFill/>
        </p:spPr>
        <p:txBody>
          <a:bodyPr wrap="square" rtlCol="0">
            <a:spAutoFit/>
          </a:bodyPr>
          <a:lstStyle/>
          <a:p>
            <a:r>
              <a:rPr lang="en-US" b="1" dirty="0">
                <a:solidFill>
                  <a:srgbClr val="1F497D">
                    <a:lumMod val="75000"/>
                  </a:srgbClr>
                </a:solidFill>
              </a:rPr>
              <a:t>Ottoman weakness was becoming obvious to the European powers and now they started looking for ways to expand into Muslim areas</a:t>
            </a:r>
          </a:p>
        </p:txBody>
      </p:sp>
    </p:spTree>
    <p:extLst>
      <p:ext uri="{BB962C8B-B14F-4D97-AF65-F5344CB8AC3E}">
        <p14:creationId xmlns:p14="http://schemas.microsoft.com/office/powerpoint/2010/main" val="12909432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1" y="1"/>
            <a:ext cx="2095445" cy="584775"/>
          </a:xfrm>
          <a:prstGeom prst="rect">
            <a:avLst/>
          </a:prstGeom>
          <a:noFill/>
        </p:spPr>
        <p:txBody>
          <a:bodyPr wrap="none" lIns="91440" tIns="45720" rIns="91440" bIns="45720">
            <a:spAutoFit/>
          </a:bodyPr>
          <a:lstStyle/>
          <a:p>
            <a:pPr algn="ctr"/>
            <a:r>
              <a:rPr lang="en-US" sz="32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rPr>
              <a:t>Geopolitics</a:t>
            </a:r>
          </a:p>
        </p:txBody>
      </p:sp>
      <p:sp>
        <p:nvSpPr>
          <p:cNvPr id="3" name="TextBox 2"/>
          <p:cNvSpPr txBox="1"/>
          <p:nvPr/>
        </p:nvSpPr>
        <p:spPr>
          <a:xfrm>
            <a:off x="2667001" y="533400"/>
            <a:ext cx="7281481" cy="369332"/>
          </a:xfrm>
          <a:prstGeom prst="rect">
            <a:avLst/>
          </a:prstGeom>
          <a:noFill/>
        </p:spPr>
        <p:txBody>
          <a:bodyPr wrap="none" rtlCol="0">
            <a:spAutoFit/>
          </a:bodyPr>
          <a:lstStyle/>
          <a:p>
            <a:r>
              <a:rPr lang="en-US" b="1" dirty="0">
                <a:solidFill>
                  <a:srgbClr val="C00000"/>
                </a:solidFill>
              </a:rPr>
              <a:t>This is the interest in or taking of land for its strategic location or products</a:t>
            </a:r>
          </a:p>
        </p:txBody>
      </p:sp>
      <p:sp>
        <p:nvSpPr>
          <p:cNvPr id="4" name="TextBox 3"/>
          <p:cNvSpPr txBox="1"/>
          <p:nvPr/>
        </p:nvSpPr>
        <p:spPr>
          <a:xfrm>
            <a:off x="3276600" y="990600"/>
            <a:ext cx="4174476" cy="369332"/>
          </a:xfrm>
          <a:prstGeom prst="rect">
            <a:avLst/>
          </a:prstGeom>
          <a:noFill/>
        </p:spPr>
        <p:txBody>
          <a:bodyPr wrap="none" rtlCol="0">
            <a:spAutoFit/>
          </a:bodyPr>
          <a:lstStyle/>
          <a:p>
            <a:r>
              <a:rPr lang="en-US" b="1" dirty="0">
                <a:solidFill>
                  <a:srgbClr val="FF3300"/>
                </a:solidFill>
              </a:rPr>
              <a:t>This area was important to the Europeans</a:t>
            </a:r>
          </a:p>
        </p:txBody>
      </p:sp>
      <p:sp>
        <p:nvSpPr>
          <p:cNvPr id="5" name="TextBox 4"/>
          <p:cNvSpPr txBox="1"/>
          <p:nvPr/>
        </p:nvSpPr>
        <p:spPr>
          <a:xfrm>
            <a:off x="2743201" y="1524000"/>
            <a:ext cx="7851637" cy="369332"/>
          </a:xfrm>
          <a:prstGeom prst="rect">
            <a:avLst/>
          </a:prstGeom>
          <a:noFill/>
        </p:spPr>
        <p:txBody>
          <a:bodyPr wrap="none" rtlCol="0">
            <a:spAutoFit/>
          </a:bodyPr>
          <a:lstStyle/>
          <a:p>
            <a:r>
              <a:rPr lang="en-US" b="1" dirty="0">
                <a:solidFill>
                  <a:srgbClr val="00B050"/>
                </a:solidFill>
              </a:rPr>
              <a:t>The Ottomans controlled access to the Mediterranean and the Atlantic sea trade</a:t>
            </a:r>
          </a:p>
        </p:txBody>
      </p:sp>
      <p:sp>
        <p:nvSpPr>
          <p:cNvPr id="6" name="TextBox 5"/>
          <p:cNvSpPr txBox="1"/>
          <p:nvPr/>
        </p:nvSpPr>
        <p:spPr>
          <a:xfrm>
            <a:off x="3276600" y="1905000"/>
            <a:ext cx="3904402" cy="369332"/>
          </a:xfrm>
          <a:prstGeom prst="rect">
            <a:avLst/>
          </a:prstGeom>
          <a:noFill/>
        </p:spPr>
        <p:txBody>
          <a:bodyPr wrap="none" rtlCol="0">
            <a:spAutoFit/>
          </a:bodyPr>
          <a:lstStyle/>
          <a:p>
            <a:r>
              <a:rPr lang="en-US" b="1" dirty="0">
                <a:solidFill>
                  <a:srgbClr val="00B050"/>
                </a:solidFill>
              </a:rPr>
              <a:t>They controlled access to the Black Sea</a:t>
            </a:r>
          </a:p>
        </p:txBody>
      </p:sp>
      <p:pic>
        <p:nvPicPr>
          <p:cNvPr id="7" name="Picture 6" descr="Black_Sea_map.png"/>
          <p:cNvPicPr>
            <a:picLocks noChangeAspect="1"/>
          </p:cNvPicPr>
          <p:nvPr/>
        </p:nvPicPr>
        <p:blipFill>
          <a:blip r:embed="rId3"/>
          <a:stretch>
            <a:fillRect/>
          </a:stretch>
        </p:blipFill>
        <p:spPr>
          <a:xfrm>
            <a:off x="5334000" y="2286000"/>
            <a:ext cx="5028898" cy="3838726"/>
          </a:xfrm>
          <a:prstGeom prst="rect">
            <a:avLst/>
          </a:prstGeom>
        </p:spPr>
      </p:pic>
      <p:sp>
        <p:nvSpPr>
          <p:cNvPr id="8" name="TextBox 7"/>
          <p:cNvSpPr txBox="1"/>
          <p:nvPr/>
        </p:nvSpPr>
        <p:spPr>
          <a:xfrm>
            <a:off x="2743200" y="2362201"/>
            <a:ext cx="4419600" cy="646331"/>
          </a:xfrm>
          <a:prstGeom prst="rect">
            <a:avLst/>
          </a:prstGeom>
          <a:noFill/>
        </p:spPr>
        <p:txBody>
          <a:bodyPr wrap="square" rtlCol="0">
            <a:spAutoFit/>
          </a:bodyPr>
          <a:lstStyle/>
          <a:p>
            <a:r>
              <a:rPr lang="en-US" b="1" dirty="0">
                <a:solidFill>
                  <a:prstClr val="black"/>
                </a:solidFill>
              </a:rPr>
              <a:t>Any landlocked European country had to go through Muslim lands to trade</a:t>
            </a:r>
          </a:p>
        </p:txBody>
      </p:sp>
      <p:sp>
        <p:nvSpPr>
          <p:cNvPr id="9" name="TextBox 8"/>
          <p:cNvSpPr txBox="1"/>
          <p:nvPr/>
        </p:nvSpPr>
        <p:spPr>
          <a:xfrm>
            <a:off x="3505200" y="3352800"/>
            <a:ext cx="3505200" cy="923330"/>
          </a:xfrm>
          <a:prstGeom prst="rect">
            <a:avLst/>
          </a:prstGeom>
          <a:noFill/>
        </p:spPr>
        <p:txBody>
          <a:bodyPr wrap="square" rtlCol="0">
            <a:spAutoFit/>
          </a:bodyPr>
          <a:lstStyle/>
          <a:p>
            <a:r>
              <a:rPr lang="en-US" b="1" dirty="0">
                <a:ln>
                  <a:solidFill>
                    <a:prstClr val="black"/>
                  </a:solidFill>
                </a:ln>
                <a:solidFill>
                  <a:srgbClr val="C00000"/>
                </a:solidFill>
              </a:rPr>
              <a:t>Oil was also discovered in Persia in the early 1900s focusing more attention on the area</a:t>
            </a:r>
          </a:p>
        </p:txBody>
      </p:sp>
    </p:spTree>
    <p:extLst>
      <p:ext uri="{BB962C8B-B14F-4D97-AF65-F5344CB8AC3E}">
        <p14:creationId xmlns:p14="http://schemas.microsoft.com/office/powerpoint/2010/main" val="21710907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0" y="2667000"/>
            <a:ext cx="9144000" cy="923330"/>
          </a:xfrm>
          <a:prstGeom prst="rect">
            <a:avLst/>
          </a:prstGeom>
          <a:noFill/>
        </p:spPr>
        <p:txBody>
          <a:bodyPr wrap="square" lIns="91440" tIns="45720" rIns="91440" bIns="45720">
            <a:spAutoFit/>
          </a:bodyPr>
          <a:lstStyle/>
          <a:p>
            <a:pPr algn="ct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Russia and the Crimean War</a:t>
            </a:r>
          </a:p>
        </p:txBody>
      </p:sp>
    </p:spTree>
    <p:extLst>
      <p:ext uri="{BB962C8B-B14F-4D97-AF65-F5344CB8AC3E}">
        <p14:creationId xmlns:p14="http://schemas.microsoft.com/office/powerpoint/2010/main" val="1339162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
            <a:ext cx="9144001" cy="646331"/>
          </a:xfrm>
          <a:prstGeom prst="rect">
            <a:avLst/>
          </a:prstGeom>
          <a:noFill/>
        </p:spPr>
        <p:txBody>
          <a:bodyPr wrap="square" rtlCol="0">
            <a:spAutoFit/>
          </a:bodyPr>
          <a:lstStyle/>
          <a:p>
            <a:r>
              <a:rPr lang="en-US" dirty="0">
                <a:solidFill>
                  <a:prstClr val="black"/>
                </a:solidFill>
              </a:rPr>
              <a:t>The Russians had launched wars on the Ottomans for generations trying to get a warm water port on the Black Sea</a:t>
            </a:r>
          </a:p>
        </p:txBody>
      </p:sp>
      <p:sp>
        <p:nvSpPr>
          <p:cNvPr id="3" name="TextBox 2"/>
          <p:cNvSpPr txBox="1"/>
          <p:nvPr/>
        </p:nvSpPr>
        <p:spPr>
          <a:xfrm>
            <a:off x="1524001" y="838200"/>
            <a:ext cx="9144001" cy="369332"/>
          </a:xfrm>
          <a:prstGeom prst="rect">
            <a:avLst/>
          </a:prstGeom>
          <a:noFill/>
        </p:spPr>
        <p:txBody>
          <a:bodyPr wrap="square" rtlCol="0">
            <a:spAutoFit/>
          </a:bodyPr>
          <a:lstStyle/>
          <a:p>
            <a:r>
              <a:rPr lang="en-US" dirty="0">
                <a:solidFill>
                  <a:prstClr val="black"/>
                </a:solidFill>
              </a:rPr>
              <a:t>                                                   In 1853 – War breaks out between Russia and the Ottoman Empire</a:t>
            </a:r>
          </a:p>
        </p:txBody>
      </p:sp>
      <p:sp>
        <p:nvSpPr>
          <p:cNvPr id="4" name="TextBox 3"/>
          <p:cNvSpPr txBox="1"/>
          <p:nvPr/>
        </p:nvSpPr>
        <p:spPr>
          <a:xfrm>
            <a:off x="1524001" y="1295400"/>
            <a:ext cx="9144001" cy="369332"/>
          </a:xfrm>
          <a:prstGeom prst="rect">
            <a:avLst/>
          </a:prstGeom>
          <a:noFill/>
        </p:spPr>
        <p:txBody>
          <a:bodyPr wrap="square" rtlCol="0">
            <a:spAutoFit/>
          </a:bodyPr>
          <a:lstStyle/>
          <a:p>
            <a:r>
              <a:rPr lang="en-US" b="1" dirty="0">
                <a:solidFill>
                  <a:srgbClr val="FF0000"/>
                </a:solidFill>
              </a:rPr>
              <a:t>The Crimean War</a:t>
            </a:r>
          </a:p>
        </p:txBody>
      </p:sp>
      <p:sp>
        <p:nvSpPr>
          <p:cNvPr id="5" name="TextBox 4"/>
          <p:cNvSpPr txBox="1"/>
          <p:nvPr/>
        </p:nvSpPr>
        <p:spPr>
          <a:xfrm>
            <a:off x="1524001" y="1752600"/>
            <a:ext cx="9144001" cy="369332"/>
          </a:xfrm>
          <a:prstGeom prst="rect">
            <a:avLst/>
          </a:prstGeom>
          <a:noFill/>
        </p:spPr>
        <p:txBody>
          <a:bodyPr wrap="square" rtlCol="0">
            <a:spAutoFit/>
          </a:bodyPr>
          <a:lstStyle/>
          <a:p>
            <a:r>
              <a:rPr lang="en-US" dirty="0">
                <a:solidFill>
                  <a:prstClr val="black"/>
                </a:solidFill>
              </a:rPr>
              <a:t>Called this because this is the peninsula in the Black Sea where most of the fighting happened</a:t>
            </a:r>
          </a:p>
        </p:txBody>
      </p:sp>
      <p:pic>
        <p:nvPicPr>
          <p:cNvPr id="6" name="Picture 5" descr="crimean_war.jpg"/>
          <p:cNvPicPr>
            <a:picLocks noChangeAspect="1"/>
          </p:cNvPicPr>
          <p:nvPr/>
        </p:nvPicPr>
        <p:blipFill>
          <a:blip r:embed="rId3"/>
          <a:srcRect l="39048" t="4888" r="32079" b="51629"/>
          <a:stretch>
            <a:fillRect/>
          </a:stretch>
        </p:blipFill>
        <p:spPr>
          <a:xfrm>
            <a:off x="3962401" y="2133600"/>
            <a:ext cx="3477391" cy="3200400"/>
          </a:xfrm>
          <a:prstGeom prst="rect">
            <a:avLst/>
          </a:prstGeom>
        </p:spPr>
      </p:pic>
      <p:sp>
        <p:nvSpPr>
          <p:cNvPr id="7" name="TextBox 6"/>
          <p:cNvSpPr txBox="1"/>
          <p:nvPr/>
        </p:nvSpPr>
        <p:spPr>
          <a:xfrm>
            <a:off x="1524000" y="5257801"/>
            <a:ext cx="9144001" cy="646331"/>
          </a:xfrm>
          <a:prstGeom prst="rect">
            <a:avLst/>
          </a:prstGeom>
          <a:noFill/>
        </p:spPr>
        <p:txBody>
          <a:bodyPr wrap="square" rtlCol="0">
            <a:spAutoFit/>
          </a:bodyPr>
          <a:lstStyle/>
          <a:p>
            <a:r>
              <a:rPr lang="en-US" dirty="0">
                <a:solidFill>
                  <a:prstClr val="black"/>
                </a:solidFill>
              </a:rPr>
              <a:t>The Brits and the French want to keep Russia from gaining any more Ottoman land, so they take the side of the Ottomans and defeat the Russians</a:t>
            </a:r>
          </a:p>
        </p:txBody>
      </p:sp>
    </p:spTree>
    <p:extLst>
      <p:ext uri="{BB962C8B-B14F-4D97-AF65-F5344CB8AC3E}">
        <p14:creationId xmlns:p14="http://schemas.microsoft.com/office/powerpoint/2010/main" val="2723062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ttoman territorial losses.bmp"/>
          <p:cNvPicPr>
            <a:picLocks noChangeAspect="1"/>
          </p:cNvPicPr>
          <p:nvPr/>
        </p:nvPicPr>
        <p:blipFill>
          <a:blip r:embed="rId3"/>
          <a:stretch>
            <a:fillRect/>
          </a:stretch>
        </p:blipFill>
        <p:spPr>
          <a:xfrm>
            <a:off x="6019801" y="0"/>
            <a:ext cx="4276725" cy="4762500"/>
          </a:xfrm>
          <a:prstGeom prst="rect">
            <a:avLst/>
          </a:prstGeom>
        </p:spPr>
      </p:pic>
      <p:sp>
        <p:nvSpPr>
          <p:cNvPr id="2" name="TextBox 1"/>
          <p:cNvSpPr txBox="1"/>
          <p:nvPr/>
        </p:nvSpPr>
        <p:spPr>
          <a:xfrm>
            <a:off x="1524001" y="0"/>
            <a:ext cx="9144001" cy="369332"/>
          </a:xfrm>
          <a:prstGeom prst="rect">
            <a:avLst/>
          </a:prstGeom>
          <a:noFill/>
        </p:spPr>
        <p:txBody>
          <a:bodyPr wrap="square" rtlCol="0">
            <a:spAutoFit/>
          </a:bodyPr>
          <a:lstStyle/>
          <a:p>
            <a:r>
              <a:rPr lang="en-US" dirty="0">
                <a:solidFill>
                  <a:prstClr val="black"/>
                </a:solidFill>
              </a:rPr>
              <a:t>The war showed the weakness of the Ottomans</a:t>
            </a:r>
          </a:p>
        </p:txBody>
      </p:sp>
      <p:sp>
        <p:nvSpPr>
          <p:cNvPr id="3" name="TextBox 2"/>
          <p:cNvSpPr txBox="1"/>
          <p:nvPr/>
        </p:nvSpPr>
        <p:spPr>
          <a:xfrm>
            <a:off x="4038601" y="457200"/>
            <a:ext cx="5334001" cy="369332"/>
          </a:xfrm>
          <a:prstGeom prst="rect">
            <a:avLst/>
          </a:prstGeom>
          <a:noFill/>
        </p:spPr>
        <p:txBody>
          <a:bodyPr wrap="square" rtlCol="0">
            <a:spAutoFit/>
          </a:bodyPr>
          <a:lstStyle/>
          <a:p>
            <a:r>
              <a:rPr lang="en-US" dirty="0">
                <a:solidFill>
                  <a:prstClr val="black"/>
                </a:solidFill>
              </a:rPr>
              <a:t>They continued to lose land</a:t>
            </a:r>
          </a:p>
        </p:txBody>
      </p:sp>
      <p:sp>
        <p:nvSpPr>
          <p:cNvPr id="6" name="TextBox 5"/>
          <p:cNvSpPr txBox="1"/>
          <p:nvPr/>
        </p:nvSpPr>
        <p:spPr>
          <a:xfrm>
            <a:off x="1524000" y="1219200"/>
            <a:ext cx="5791201" cy="369332"/>
          </a:xfrm>
          <a:prstGeom prst="rect">
            <a:avLst/>
          </a:prstGeom>
          <a:noFill/>
        </p:spPr>
        <p:txBody>
          <a:bodyPr wrap="square" rtlCol="0">
            <a:spAutoFit/>
          </a:bodyPr>
          <a:lstStyle/>
          <a:p>
            <a:r>
              <a:rPr lang="en-US" dirty="0">
                <a:solidFill>
                  <a:prstClr val="black"/>
                </a:solidFill>
              </a:rPr>
              <a:t>Russians aided the Slavs of the Balkans when they rebelled</a:t>
            </a:r>
          </a:p>
        </p:txBody>
      </p:sp>
      <p:sp>
        <p:nvSpPr>
          <p:cNvPr id="7" name="Oval 6"/>
          <p:cNvSpPr/>
          <p:nvPr/>
        </p:nvSpPr>
        <p:spPr>
          <a:xfrm>
            <a:off x="7162800" y="304800"/>
            <a:ext cx="1295400" cy="12192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p:nvSpPr>
        <p:spPr>
          <a:xfrm>
            <a:off x="1524001" y="1828800"/>
            <a:ext cx="4495800" cy="923330"/>
          </a:xfrm>
          <a:prstGeom prst="rect">
            <a:avLst/>
          </a:prstGeom>
          <a:noFill/>
        </p:spPr>
        <p:txBody>
          <a:bodyPr wrap="square" rtlCol="0">
            <a:spAutoFit/>
          </a:bodyPr>
          <a:lstStyle/>
          <a:p>
            <a:r>
              <a:rPr lang="en-US" dirty="0">
                <a:solidFill>
                  <a:prstClr val="black"/>
                </a:solidFill>
              </a:rPr>
              <a:t>The Ottomans lost control of Romania, Montenegro, Cyprus, Bosnia, Herzegovina, and Bulgaria</a:t>
            </a:r>
          </a:p>
        </p:txBody>
      </p:sp>
      <p:cxnSp>
        <p:nvCxnSpPr>
          <p:cNvPr id="10" name="Straight Arrow Connector 9"/>
          <p:cNvCxnSpPr/>
          <p:nvPr/>
        </p:nvCxnSpPr>
        <p:spPr>
          <a:xfrm flipV="1">
            <a:off x="5638800" y="1295400"/>
            <a:ext cx="16764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24000" y="4419600"/>
            <a:ext cx="9144001" cy="369332"/>
          </a:xfrm>
          <a:prstGeom prst="rect">
            <a:avLst/>
          </a:prstGeom>
          <a:noFill/>
        </p:spPr>
        <p:txBody>
          <a:bodyPr wrap="square" rtlCol="0">
            <a:spAutoFit/>
          </a:bodyPr>
          <a:lstStyle/>
          <a:p>
            <a:r>
              <a:rPr lang="en-US" dirty="0">
                <a:solidFill>
                  <a:prstClr val="black"/>
                </a:solidFill>
              </a:rPr>
              <a:t>They also lost almost all of their land in North Africa</a:t>
            </a:r>
          </a:p>
        </p:txBody>
      </p:sp>
      <p:cxnSp>
        <p:nvCxnSpPr>
          <p:cNvPr id="14" name="Straight Arrow Connector 13"/>
          <p:cNvCxnSpPr/>
          <p:nvPr/>
        </p:nvCxnSpPr>
        <p:spPr>
          <a:xfrm flipV="1">
            <a:off x="5867400" y="3124200"/>
            <a:ext cx="1752600" cy="12192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7232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afghan.gif"/>
          <p:cNvPicPr>
            <a:picLocks noChangeAspect="1"/>
          </p:cNvPicPr>
          <p:nvPr/>
        </p:nvPicPr>
        <p:blipFill>
          <a:blip r:embed="rId3"/>
          <a:srcRect l="2122" t="1991" r="2387" b="2450"/>
          <a:stretch>
            <a:fillRect/>
          </a:stretch>
        </p:blipFill>
        <p:spPr>
          <a:xfrm>
            <a:off x="7620000" y="3886200"/>
            <a:ext cx="3048000" cy="2971800"/>
          </a:xfrm>
          <a:prstGeom prst="rect">
            <a:avLst/>
          </a:prstGeom>
        </p:spPr>
      </p:pic>
      <p:sp>
        <p:nvSpPr>
          <p:cNvPr id="2" name="Rectangle 1"/>
          <p:cNvSpPr/>
          <p:nvPr/>
        </p:nvSpPr>
        <p:spPr>
          <a:xfrm>
            <a:off x="1524000" y="0"/>
            <a:ext cx="4857676" cy="923330"/>
          </a:xfrm>
          <a:prstGeom prst="rect">
            <a:avLst/>
          </a:prstGeom>
          <a:noFill/>
        </p:spPr>
        <p:txBody>
          <a:bodyPr wrap="none" lIns="91440" tIns="45720" rIns="91440" bIns="45720">
            <a:spAutoFit/>
          </a:bodyPr>
          <a:lstStyle/>
          <a:p>
            <a:pPr algn="ctr"/>
            <a:r>
              <a:rPr lang="en-US" sz="5400" b="1" dirty="0">
                <a:ln w="18000">
                  <a:solidFill>
                    <a:srgbClr val="C0504D">
                      <a:satMod val="140000"/>
                    </a:srgbClr>
                  </a:solidFill>
                  <a:prstDash val="solid"/>
                  <a:miter lim="800000"/>
                </a:ln>
                <a:noFill/>
                <a:effectLst>
                  <a:outerShdw blurRad="25500" dist="23000" dir="7020000" algn="tl">
                    <a:srgbClr val="000000">
                      <a:alpha val="50000"/>
                    </a:srgbClr>
                  </a:outerShdw>
                </a:effectLst>
              </a:rPr>
              <a:t>The Great Game</a:t>
            </a:r>
          </a:p>
        </p:txBody>
      </p:sp>
      <p:sp>
        <p:nvSpPr>
          <p:cNvPr id="3" name="TextBox 2"/>
          <p:cNvSpPr txBox="1"/>
          <p:nvPr/>
        </p:nvSpPr>
        <p:spPr>
          <a:xfrm>
            <a:off x="2362201" y="990600"/>
            <a:ext cx="8216737" cy="369332"/>
          </a:xfrm>
          <a:prstGeom prst="rect">
            <a:avLst/>
          </a:prstGeom>
          <a:noFill/>
        </p:spPr>
        <p:txBody>
          <a:bodyPr wrap="none" rtlCol="0">
            <a:spAutoFit/>
          </a:bodyPr>
          <a:lstStyle/>
          <a:p>
            <a:r>
              <a:rPr lang="en-US" dirty="0">
                <a:solidFill>
                  <a:prstClr val="black"/>
                </a:solidFill>
              </a:rPr>
              <a:t>This was the geopolitical struggle between GB and Russia over Muslim lands in C. Asia</a:t>
            </a:r>
          </a:p>
        </p:txBody>
      </p:sp>
      <p:sp>
        <p:nvSpPr>
          <p:cNvPr id="5" name="TextBox 4"/>
          <p:cNvSpPr txBox="1"/>
          <p:nvPr/>
        </p:nvSpPr>
        <p:spPr>
          <a:xfrm>
            <a:off x="2451263" y="1752600"/>
            <a:ext cx="3111108" cy="369332"/>
          </a:xfrm>
          <a:prstGeom prst="rect">
            <a:avLst/>
          </a:prstGeom>
          <a:noFill/>
        </p:spPr>
        <p:txBody>
          <a:bodyPr wrap="none" rtlCol="0">
            <a:spAutoFit/>
          </a:bodyPr>
          <a:lstStyle/>
          <a:p>
            <a:r>
              <a:rPr lang="en-US" dirty="0">
                <a:solidFill>
                  <a:prstClr val="black"/>
                </a:solidFill>
              </a:rPr>
              <a:t>This primarily fought over India</a:t>
            </a:r>
          </a:p>
        </p:txBody>
      </p:sp>
      <p:pic>
        <p:nvPicPr>
          <p:cNvPr id="6" name="Picture 5" descr="indiatemp.jpg"/>
          <p:cNvPicPr>
            <a:picLocks noChangeAspect="1"/>
          </p:cNvPicPr>
          <p:nvPr/>
        </p:nvPicPr>
        <p:blipFill>
          <a:blip r:embed="rId4"/>
          <a:stretch>
            <a:fillRect/>
          </a:stretch>
        </p:blipFill>
        <p:spPr>
          <a:xfrm>
            <a:off x="5562600" y="1447800"/>
            <a:ext cx="1700784" cy="1981200"/>
          </a:xfrm>
          <a:prstGeom prst="rect">
            <a:avLst/>
          </a:prstGeom>
        </p:spPr>
      </p:pic>
      <p:sp>
        <p:nvSpPr>
          <p:cNvPr id="7" name="TextBox 6"/>
          <p:cNvSpPr txBox="1"/>
          <p:nvPr/>
        </p:nvSpPr>
        <p:spPr>
          <a:xfrm>
            <a:off x="2451263" y="3429000"/>
            <a:ext cx="6772110" cy="369332"/>
          </a:xfrm>
          <a:prstGeom prst="rect">
            <a:avLst/>
          </a:prstGeom>
          <a:noFill/>
        </p:spPr>
        <p:txBody>
          <a:bodyPr wrap="none" rtlCol="0">
            <a:spAutoFit/>
          </a:bodyPr>
          <a:lstStyle/>
          <a:p>
            <a:r>
              <a:rPr lang="en-US" dirty="0">
                <a:solidFill>
                  <a:prstClr val="black"/>
                </a:solidFill>
              </a:rPr>
              <a:t>Russia attempted to extend its empire and gain access to India’s riches</a:t>
            </a:r>
          </a:p>
        </p:txBody>
      </p:sp>
      <p:sp>
        <p:nvSpPr>
          <p:cNvPr id="8" name="TextBox 7"/>
          <p:cNvSpPr txBox="1"/>
          <p:nvPr/>
        </p:nvSpPr>
        <p:spPr>
          <a:xfrm>
            <a:off x="2451264" y="4038601"/>
            <a:ext cx="5168737" cy="646331"/>
          </a:xfrm>
          <a:prstGeom prst="rect">
            <a:avLst/>
          </a:prstGeom>
          <a:noFill/>
        </p:spPr>
        <p:txBody>
          <a:bodyPr wrap="square" rtlCol="0">
            <a:spAutoFit/>
          </a:bodyPr>
          <a:lstStyle/>
          <a:p>
            <a:r>
              <a:rPr lang="en-US" dirty="0">
                <a:solidFill>
                  <a:prstClr val="black"/>
                </a:solidFill>
              </a:rPr>
              <a:t>Britain defended its colony and attempted to spread its empire beyond India’s borders</a:t>
            </a:r>
          </a:p>
        </p:txBody>
      </p:sp>
      <p:sp>
        <p:nvSpPr>
          <p:cNvPr id="9" name="TextBox 8"/>
          <p:cNvSpPr txBox="1"/>
          <p:nvPr/>
        </p:nvSpPr>
        <p:spPr>
          <a:xfrm>
            <a:off x="2438400" y="5410200"/>
            <a:ext cx="4825488" cy="369332"/>
          </a:xfrm>
          <a:prstGeom prst="rect">
            <a:avLst/>
          </a:prstGeom>
          <a:noFill/>
        </p:spPr>
        <p:txBody>
          <a:bodyPr wrap="none" rtlCol="0">
            <a:spAutoFit/>
          </a:bodyPr>
          <a:lstStyle/>
          <a:p>
            <a:r>
              <a:rPr lang="en-US" dirty="0">
                <a:solidFill>
                  <a:prstClr val="black"/>
                </a:solidFill>
              </a:rPr>
              <a:t>Afghanistan became the center of these struggles</a:t>
            </a:r>
          </a:p>
        </p:txBody>
      </p:sp>
    </p:spTree>
    <p:extLst>
      <p:ext uri="{BB962C8B-B14F-4D97-AF65-F5344CB8AC3E}">
        <p14:creationId xmlns:p14="http://schemas.microsoft.com/office/powerpoint/2010/main" val="14293304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fghan-fort.jpg"/>
          <p:cNvPicPr>
            <a:picLocks noChangeAspect="1"/>
          </p:cNvPicPr>
          <p:nvPr/>
        </p:nvPicPr>
        <p:blipFill>
          <a:blip r:embed="rId3"/>
          <a:stretch>
            <a:fillRect/>
          </a:stretch>
        </p:blipFill>
        <p:spPr>
          <a:xfrm>
            <a:off x="7867650" y="4812528"/>
            <a:ext cx="2800350" cy="2045473"/>
          </a:xfrm>
          <a:prstGeom prst="rect">
            <a:avLst/>
          </a:prstGeom>
        </p:spPr>
      </p:pic>
      <p:pic>
        <p:nvPicPr>
          <p:cNvPr id="4" name="Picture 3" descr="afghan_mountains_opposite_vanj1.jpg"/>
          <p:cNvPicPr>
            <a:picLocks noChangeAspect="1"/>
          </p:cNvPicPr>
          <p:nvPr/>
        </p:nvPicPr>
        <p:blipFill>
          <a:blip r:embed="rId4"/>
          <a:stretch>
            <a:fillRect/>
          </a:stretch>
        </p:blipFill>
        <p:spPr>
          <a:xfrm>
            <a:off x="8153400" y="0"/>
            <a:ext cx="2514600" cy="3762494"/>
          </a:xfrm>
          <a:prstGeom prst="rect">
            <a:avLst/>
          </a:prstGeom>
        </p:spPr>
      </p:pic>
      <p:sp>
        <p:nvSpPr>
          <p:cNvPr id="2" name="TextBox 1"/>
          <p:cNvSpPr txBox="1"/>
          <p:nvPr/>
        </p:nvSpPr>
        <p:spPr>
          <a:xfrm>
            <a:off x="1524000" y="0"/>
            <a:ext cx="6079228" cy="369332"/>
          </a:xfrm>
          <a:prstGeom prst="rect">
            <a:avLst/>
          </a:prstGeom>
          <a:noFill/>
        </p:spPr>
        <p:txBody>
          <a:bodyPr wrap="none" rtlCol="0">
            <a:spAutoFit/>
          </a:bodyPr>
          <a:lstStyle/>
          <a:p>
            <a:r>
              <a:rPr lang="en-US" dirty="0">
                <a:solidFill>
                  <a:prstClr val="black"/>
                </a:solidFill>
              </a:rPr>
              <a:t>In the </a:t>
            </a:r>
            <a:r>
              <a:rPr lang="en-US" dirty="0" err="1">
                <a:solidFill>
                  <a:prstClr val="black"/>
                </a:solidFill>
              </a:rPr>
              <a:t>1800s</a:t>
            </a:r>
            <a:r>
              <a:rPr lang="en-US" dirty="0">
                <a:solidFill>
                  <a:prstClr val="black"/>
                </a:solidFill>
              </a:rPr>
              <a:t> Afghanistan was an independent Muslim kingdom</a:t>
            </a:r>
          </a:p>
        </p:txBody>
      </p:sp>
      <p:sp>
        <p:nvSpPr>
          <p:cNvPr id="3" name="TextBox 2"/>
          <p:cNvSpPr txBox="1"/>
          <p:nvPr/>
        </p:nvSpPr>
        <p:spPr>
          <a:xfrm>
            <a:off x="2209801" y="609600"/>
            <a:ext cx="6060955" cy="369332"/>
          </a:xfrm>
          <a:prstGeom prst="rect">
            <a:avLst/>
          </a:prstGeom>
          <a:noFill/>
        </p:spPr>
        <p:txBody>
          <a:bodyPr wrap="none" rtlCol="0">
            <a:spAutoFit/>
          </a:bodyPr>
          <a:lstStyle/>
          <a:p>
            <a:r>
              <a:rPr lang="en-US" dirty="0">
                <a:solidFill>
                  <a:prstClr val="black"/>
                </a:solidFill>
              </a:rPr>
              <a:t>Mountainous terrain and determined people kept invaders out</a:t>
            </a:r>
          </a:p>
        </p:txBody>
      </p:sp>
      <p:sp>
        <p:nvSpPr>
          <p:cNvPr id="5" name="TextBox 4"/>
          <p:cNvSpPr txBox="1"/>
          <p:nvPr/>
        </p:nvSpPr>
        <p:spPr>
          <a:xfrm>
            <a:off x="1524000" y="3657600"/>
            <a:ext cx="9144000" cy="369332"/>
          </a:xfrm>
          <a:prstGeom prst="rect">
            <a:avLst/>
          </a:prstGeom>
          <a:noFill/>
        </p:spPr>
        <p:txBody>
          <a:bodyPr wrap="square" rtlCol="0">
            <a:spAutoFit/>
          </a:bodyPr>
          <a:lstStyle/>
          <a:p>
            <a:r>
              <a:rPr lang="en-US" dirty="0">
                <a:solidFill>
                  <a:prstClr val="black"/>
                </a:solidFill>
              </a:rPr>
              <a:t>1881 – Britain withdrew from Afghanistan</a:t>
            </a:r>
          </a:p>
        </p:txBody>
      </p:sp>
      <p:pic>
        <p:nvPicPr>
          <p:cNvPr id="6" name="Picture 5" descr="afghan-girl-615.jpg"/>
          <p:cNvPicPr>
            <a:picLocks noChangeAspect="1"/>
          </p:cNvPicPr>
          <p:nvPr/>
        </p:nvPicPr>
        <p:blipFill>
          <a:blip r:embed="rId5"/>
          <a:stretch>
            <a:fillRect/>
          </a:stretch>
        </p:blipFill>
        <p:spPr>
          <a:xfrm>
            <a:off x="1524000" y="1295401"/>
            <a:ext cx="2990850" cy="2139795"/>
          </a:xfrm>
          <a:prstGeom prst="rect">
            <a:avLst/>
          </a:prstGeom>
        </p:spPr>
      </p:pic>
      <p:sp>
        <p:nvSpPr>
          <p:cNvPr id="7" name="TextBox 6"/>
          <p:cNvSpPr txBox="1"/>
          <p:nvPr/>
        </p:nvSpPr>
        <p:spPr>
          <a:xfrm>
            <a:off x="1524001" y="4876800"/>
            <a:ext cx="7594067" cy="369332"/>
          </a:xfrm>
          <a:prstGeom prst="rect">
            <a:avLst/>
          </a:prstGeom>
          <a:noFill/>
        </p:spPr>
        <p:txBody>
          <a:bodyPr wrap="none" rtlCol="0">
            <a:spAutoFit/>
          </a:bodyPr>
          <a:lstStyle/>
          <a:p>
            <a:r>
              <a:rPr lang="en-US" dirty="0">
                <a:solidFill>
                  <a:prstClr val="black"/>
                </a:solidFill>
              </a:rPr>
              <a:t>1921 – Britain agrees that it’s empire will not spread beyond the Khyber pass</a:t>
            </a:r>
          </a:p>
        </p:txBody>
      </p:sp>
      <p:sp>
        <p:nvSpPr>
          <p:cNvPr id="9" name="TextBox 8"/>
          <p:cNvSpPr txBox="1"/>
          <p:nvPr/>
        </p:nvSpPr>
        <p:spPr>
          <a:xfrm>
            <a:off x="1524000" y="4191000"/>
            <a:ext cx="8055218" cy="369332"/>
          </a:xfrm>
          <a:prstGeom prst="rect">
            <a:avLst/>
          </a:prstGeom>
          <a:noFill/>
        </p:spPr>
        <p:txBody>
          <a:bodyPr wrap="none" rtlCol="0">
            <a:spAutoFit/>
          </a:bodyPr>
          <a:lstStyle/>
          <a:p>
            <a:r>
              <a:rPr lang="en-US" dirty="0">
                <a:solidFill>
                  <a:prstClr val="black"/>
                </a:solidFill>
              </a:rPr>
              <a:t>1917 – The newly formed Soviet Union signs a non aggression pact with Afghanistan.</a:t>
            </a:r>
          </a:p>
        </p:txBody>
      </p:sp>
      <p:sp>
        <p:nvSpPr>
          <p:cNvPr id="10" name="TextBox 9"/>
          <p:cNvSpPr txBox="1"/>
          <p:nvPr/>
        </p:nvSpPr>
        <p:spPr>
          <a:xfrm>
            <a:off x="1524000" y="5410200"/>
            <a:ext cx="3682290" cy="369332"/>
          </a:xfrm>
          <a:prstGeom prst="rect">
            <a:avLst/>
          </a:prstGeom>
          <a:noFill/>
        </p:spPr>
        <p:txBody>
          <a:bodyPr wrap="none" rtlCol="0">
            <a:spAutoFit/>
          </a:bodyPr>
          <a:lstStyle/>
          <a:p>
            <a:r>
              <a:rPr lang="en-US" dirty="0">
                <a:solidFill>
                  <a:prstClr val="black"/>
                </a:solidFill>
              </a:rPr>
              <a:t>1979 – The USSR invades Afghanistan</a:t>
            </a:r>
          </a:p>
        </p:txBody>
      </p:sp>
    </p:spTree>
    <p:extLst>
      <p:ext uri="{BB962C8B-B14F-4D97-AF65-F5344CB8AC3E}">
        <p14:creationId xmlns:p14="http://schemas.microsoft.com/office/powerpoint/2010/main" val="40511933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uhammadali1.jpg"/>
          <p:cNvPicPr>
            <a:picLocks noChangeAspect="1"/>
          </p:cNvPicPr>
          <p:nvPr/>
        </p:nvPicPr>
        <p:blipFill>
          <a:blip r:embed="rId3"/>
          <a:stretch>
            <a:fillRect/>
          </a:stretch>
        </p:blipFill>
        <p:spPr>
          <a:xfrm>
            <a:off x="1524001" y="2590800"/>
            <a:ext cx="2130661" cy="2667000"/>
          </a:xfrm>
          <a:prstGeom prst="rect">
            <a:avLst/>
          </a:prstGeom>
        </p:spPr>
      </p:pic>
      <p:pic>
        <p:nvPicPr>
          <p:cNvPr id="5" name="Picture 4" descr="redSea_Nile.jpg"/>
          <p:cNvPicPr>
            <a:picLocks noChangeAspect="1"/>
          </p:cNvPicPr>
          <p:nvPr/>
        </p:nvPicPr>
        <p:blipFill>
          <a:blip r:embed="rId4"/>
          <a:srcRect l="18616" t="16667" b="11111"/>
          <a:stretch>
            <a:fillRect/>
          </a:stretch>
        </p:blipFill>
        <p:spPr>
          <a:xfrm>
            <a:off x="6518374" y="1524000"/>
            <a:ext cx="4149626" cy="4953000"/>
          </a:xfrm>
          <a:prstGeom prst="rect">
            <a:avLst/>
          </a:prstGeom>
        </p:spPr>
      </p:pic>
      <p:sp>
        <p:nvSpPr>
          <p:cNvPr id="2" name="Rectangle 1"/>
          <p:cNvSpPr/>
          <p:nvPr/>
        </p:nvSpPr>
        <p:spPr>
          <a:xfrm>
            <a:off x="1524001" y="0"/>
            <a:ext cx="6543843" cy="923330"/>
          </a:xfrm>
          <a:prstGeom prst="rect">
            <a:avLst/>
          </a:prstGeom>
          <a:noFill/>
        </p:spPr>
        <p:txBody>
          <a:bodyPr wrap="none" lIns="91440" tIns="45720" rIns="91440" bIns="45720">
            <a:spAutoFit/>
          </a:bodyPr>
          <a:lstStyle/>
          <a:p>
            <a:pPr algn="ctr"/>
            <a:r>
              <a:rPr lang="en-US" sz="5400" b="1" dirty="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rPr>
              <a:t>Egypt Initiates Reform</a:t>
            </a:r>
          </a:p>
        </p:txBody>
      </p:sp>
      <p:sp>
        <p:nvSpPr>
          <p:cNvPr id="3" name="TextBox 2"/>
          <p:cNvSpPr txBox="1"/>
          <p:nvPr/>
        </p:nvSpPr>
        <p:spPr>
          <a:xfrm>
            <a:off x="1524001" y="914400"/>
            <a:ext cx="3015505" cy="369332"/>
          </a:xfrm>
          <a:prstGeom prst="rect">
            <a:avLst/>
          </a:prstGeom>
          <a:noFill/>
        </p:spPr>
        <p:txBody>
          <a:bodyPr wrap="none" rtlCol="0">
            <a:spAutoFit/>
          </a:bodyPr>
          <a:lstStyle/>
          <a:p>
            <a:r>
              <a:rPr lang="en-US" dirty="0">
                <a:solidFill>
                  <a:prstClr val="black"/>
                </a:solidFill>
              </a:rPr>
              <a:t>Military and Economic Reform</a:t>
            </a:r>
          </a:p>
        </p:txBody>
      </p:sp>
      <p:sp>
        <p:nvSpPr>
          <p:cNvPr id="4" name="TextBox 3"/>
          <p:cNvSpPr txBox="1"/>
          <p:nvPr/>
        </p:nvSpPr>
        <p:spPr>
          <a:xfrm>
            <a:off x="2209800" y="1219201"/>
            <a:ext cx="8458200" cy="646331"/>
          </a:xfrm>
          <a:prstGeom prst="rect">
            <a:avLst/>
          </a:prstGeom>
          <a:noFill/>
        </p:spPr>
        <p:txBody>
          <a:bodyPr wrap="square" rtlCol="0">
            <a:spAutoFit/>
          </a:bodyPr>
          <a:lstStyle/>
          <a:p>
            <a:r>
              <a:rPr lang="en-US" dirty="0">
                <a:solidFill>
                  <a:prstClr val="black"/>
                </a:solidFill>
              </a:rPr>
              <a:t>Modernization happened because of Fr interest in the area AND its strategic location at the head of the Red Sea</a:t>
            </a:r>
          </a:p>
        </p:txBody>
      </p:sp>
      <p:sp>
        <p:nvSpPr>
          <p:cNvPr id="6" name="TextBox 5"/>
          <p:cNvSpPr txBox="1"/>
          <p:nvPr/>
        </p:nvSpPr>
        <p:spPr>
          <a:xfrm>
            <a:off x="1524000" y="2057401"/>
            <a:ext cx="5410200" cy="646331"/>
          </a:xfrm>
          <a:prstGeom prst="rect">
            <a:avLst/>
          </a:prstGeom>
          <a:noFill/>
        </p:spPr>
        <p:txBody>
          <a:bodyPr wrap="square" rtlCol="0">
            <a:spAutoFit/>
          </a:bodyPr>
          <a:lstStyle/>
          <a:p>
            <a:r>
              <a:rPr lang="en-US" dirty="0">
                <a:solidFill>
                  <a:prstClr val="black"/>
                </a:solidFill>
              </a:rPr>
              <a:t>After Napoleon’s loss in Egypt an new leader came to power</a:t>
            </a:r>
          </a:p>
        </p:txBody>
      </p:sp>
      <p:sp>
        <p:nvSpPr>
          <p:cNvPr id="7" name="TextBox 6"/>
          <p:cNvSpPr txBox="1"/>
          <p:nvPr/>
        </p:nvSpPr>
        <p:spPr>
          <a:xfrm>
            <a:off x="3581400" y="2743200"/>
            <a:ext cx="1752600" cy="369332"/>
          </a:xfrm>
          <a:prstGeom prst="rect">
            <a:avLst/>
          </a:prstGeom>
          <a:noFill/>
        </p:spPr>
        <p:txBody>
          <a:bodyPr wrap="square" rtlCol="0">
            <a:spAutoFit/>
          </a:bodyPr>
          <a:lstStyle/>
          <a:p>
            <a:r>
              <a:rPr lang="en-US" dirty="0">
                <a:solidFill>
                  <a:prstClr val="black"/>
                </a:solidFill>
              </a:rPr>
              <a:t>Muhammad Ali</a:t>
            </a:r>
          </a:p>
        </p:txBody>
      </p:sp>
      <p:sp>
        <p:nvSpPr>
          <p:cNvPr id="9" name="TextBox 8"/>
          <p:cNvSpPr txBox="1"/>
          <p:nvPr/>
        </p:nvSpPr>
        <p:spPr>
          <a:xfrm>
            <a:off x="3657601" y="3657600"/>
            <a:ext cx="2895600" cy="923330"/>
          </a:xfrm>
          <a:prstGeom prst="rect">
            <a:avLst/>
          </a:prstGeom>
          <a:noFill/>
        </p:spPr>
        <p:txBody>
          <a:bodyPr wrap="square" rtlCol="0">
            <a:spAutoFit/>
          </a:bodyPr>
          <a:lstStyle/>
          <a:p>
            <a:r>
              <a:rPr lang="en-US" dirty="0">
                <a:solidFill>
                  <a:prstClr val="black"/>
                </a:solidFill>
              </a:rPr>
              <a:t>He was originally part of an Ottoman expeditionary force, but he broke away.</a:t>
            </a:r>
          </a:p>
        </p:txBody>
      </p:sp>
    </p:spTree>
    <p:extLst>
      <p:ext uri="{BB962C8B-B14F-4D97-AF65-F5344CB8AC3E}">
        <p14:creationId xmlns:p14="http://schemas.microsoft.com/office/powerpoint/2010/main" val="6007259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0"/>
            <a:ext cx="6275051" cy="369332"/>
          </a:xfrm>
          <a:prstGeom prst="rect">
            <a:avLst/>
          </a:prstGeom>
          <a:noFill/>
        </p:spPr>
        <p:txBody>
          <a:bodyPr wrap="none" rtlCol="0">
            <a:spAutoFit/>
          </a:bodyPr>
          <a:lstStyle/>
          <a:p>
            <a:r>
              <a:rPr lang="en-US" dirty="0">
                <a:solidFill>
                  <a:prstClr val="black"/>
                </a:solidFill>
              </a:rPr>
              <a:t>1831 Ali fought a series of battles where he won Syria and Arabia</a:t>
            </a:r>
          </a:p>
        </p:txBody>
      </p:sp>
      <p:pic>
        <p:nvPicPr>
          <p:cNvPr id="3" name="Picture 2" descr="syria_map.gif"/>
          <p:cNvPicPr>
            <a:picLocks noChangeAspect="1"/>
          </p:cNvPicPr>
          <p:nvPr/>
        </p:nvPicPr>
        <p:blipFill>
          <a:blip r:embed="rId3"/>
          <a:stretch>
            <a:fillRect/>
          </a:stretch>
        </p:blipFill>
        <p:spPr>
          <a:xfrm>
            <a:off x="1524000" y="381000"/>
            <a:ext cx="3524250" cy="3524250"/>
          </a:xfrm>
          <a:prstGeom prst="rect">
            <a:avLst/>
          </a:prstGeom>
        </p:spPr>
      </p:pic>
      <p:pic>
        <p:nvPicPr>
          <p:cNvPr id="4" name="Picture 3" descr="arabia map.gif"/>
          <p:cNvPicPr>
            <a:picLocks noChangeAspect="1"/>
          </p:cNvPicPr>
          <p:nvPr/>
        </p:nvPicPr>
        <p:blipFill>
          <a:blip r:embed="rId4"/>
          <a:stretch>
            <a:fillRect/>
          </a:stretch>
        </p:blipFill>
        <p:spPr>
          <a:xfrm>
            <a:off x="6781801" y="304801"/>
            <a:ext cx="3343275" cy="3590925"/>
          </a:xfrm>
          <a:prstGeom prst="rect">
            <a:avLst/>
          </a:prstGeom>
        </p:spPr>
      </p:pic>
      <p:sp>
        <p:nvSpPr>
          <p:cNvPr id="5" name="TextBox 4"/>
          <p:cNvSpPr txBox="1"/>
          <p:nvPr/>
        </p:nvSpPr>
        <p:spPr>
          <a:xfrm>
            <a:off x="1524001" y="3962400"/>
            <a:ext cx="8034507" cy="369332"/>
          </a:xfrm>
          <a:prstGeom prst="rect">
            <a:avLst/>
          </a:prstGeom>
          <a:noFill/>
        </p:spPr>
        <p:txBody>
          <a:bodyPr wrap="none" rtlCol="0">
            <a:spAutoFit/>
          </a:bodyPr>
          <a:lstStyle/>
          <a:p>
            <a:r>
              <a:rPr lang="en-US" dirty="0">
                <a:solidFill>
                  <a:prstClr val="black"/>
                </a:solidFill>
              </a:rPr>
              <a:t>European powers now recognize him and him heirs as the hereditary rulers of Egypt</a:t>
            </a:r>
          </a:p>
        </p:txBody>
      </p:sp>
      <p:sp>
        <p:nvSpPr>
          <p:cNvPr id="6" name="TextBox 5"/>
          <p:cNvSpPr txBox="1"/>
          <p:nvPr/>
        </p:nvSpPr>
        <p:spPr>
          <a:xfrm>
            <a:off x="1524001" y="4648200"/>
            <a:ext cx="5522987" cy="369332"/>
          </a:xfrm>
          <a:prstGeom prst="rect">
            <a:avLst/>
          </a:prstGeom>
          <a:noFill/>
        </p:spPr>
        <p:txBody>
          <a:bodyPr wrap="none" rtlCol="0">
            <a:spAutoFit/>
          </a:bodyPr>
          <a:lstStyle/>
          <a:p>
            <a:r>
              <a:rPr lang="en-US" dirty="0">
                <a:solidFill>
                  <a:prstClr val="black"/>
                </a:solidFill>
              </a:rPr>
              <a:t>Ali began a series of reforms in the military and economy</a:t>
            </a:r>
          </a:p>
        </p:txBody>
      </p:sp>
      <p:sp>
        <p:nvSpPr>
          <p:cNvPr id="7" name="TextBox 6"/>
          <p:cNvSpPr txBox="1"/>
          <p:nvPr/>
        </p:nvSpPr>
        <p:spPr>
          <a:xfrm>
            <a:off x="1524000" y="5257800"/>
            <a:ext cx="2133600" cy="1477328"/>
          </a:xfrm>
          <a:prstGeom prst="rect">
            <a:avLst/>
          </a:prstGeom>
          <a:noFill/>
        </p:spPr>
        <p:txBody>
          <a:bodyPr wrap="square" rtlCol="0">
            <a:spAutoFit/>
          </a:bodyPr>
          <a:lstStyle/>
          <a:p>
            <a:r>
              <a:rPr lang="en-US" dirty="0">
                <a:solidFill>
                  <a:prstClr val="black"/>
                </a:solidFill>
              </a:rPr>
              <a:t>He changed Egyptian agriculture to the plantation system where they grow cotton</a:t>
            </a:r>
          </a:p>
        </p:txBody>
      </p:sp>
      <p:sp>
        <p:nvSpPr>
          <p:cNvPr id="8" name="TextBox 7"/>
          <p:cNvSpPr txBox="1"/>
          <p:nvPr/>
        </p:nvSpPr>
        <p:spPr>
          <a:xfrm>
            <a:off x="5181600" y="5715001"/>
            <a:ext cx="3124200" cy="646331"/>
          </a:xfrm>
          <a:prstGeom prst="rect">
            <a:avLst/>
          </a:prstGeom>
          <a:noFill/>
        </p:spPr>
        <p:txBody>
          <a:bodyPr wrap="square" rtlCol="0">
            <a:spAutoFit/>
          </a:bodyPr>
          <a:lstStyle/>
          <a:p>
            <a:r>
              <a:rPr lang="en-US" dirty="0">
                <a:solidFill>
                  <a:prstClr val="black"/>
                </a:solidFill>
              </a:rPr>
              <a:t>He brought Egypt to the international marketplace</a:t>
            </a:r>
          </a:p>
        </p:txBody>
      </p:sp>
      <p:pic>
        <p:nvPicPr>
          <p:cNvPr id="9" name="Picture 8" descr="egyptian-cotton.jpg"/>
          <p:cNvPicPr>
            <a:picLocks noChangeAspect="1"/>
          </p:cNvPicPr>
          <p:nvPr/>
        </p:nvPicPr>
        <p:blipFill>
          <a:blip r:embed="rId5"/>
          <a:stretch>
            <a:fillRect/>
          </a:stretch>
        </p:blipFill>
        <p:spPr>
          <a:xfrm>
            <a:off x="3581400" y="5257801"/>
            <a:ext cx="1467612" cy="1305423"/>
          </a:xfrm>
          <a:prstGeom prst="rect">
            <a:avLst/>
          </a:prstGeom>
        </p:spPr>
      </p:pic>
      <p:sp>
        <p:nvSpPr>
          <p:cNvPr id="10" name="TextBox 9"/>
          <p:cNvSpPr txBox="1"/>
          <p:nvPr/>
        </p:nvSpPr>
        <p:spPr>
          <a:xfrm>
            <a:off x="7772400" y="5334000"/>
            <a:ext cx="2895600" cy="1477328"/>
          </a:xfrm>
          <a:prstGeom prst="rect">
            <a:avLst/>
          </a:prstGeom>
          <a:noFill/>
        </p:spPr>
        <p:txBody>
          <a:bodyPr wrap="square" rtlCol="0">
            <a:spAutoFit/>
          </a:bodyPr>
          <a:lstStyle/>
          <a:p>
            <a:r>
              <a:rPr lang="en-US" dirty="0">
                <a:solidFill>
                  <a:prstClr val="black"/>
                </a:solidFill>
              </a:rPr>
              <a:t>Peasants suffered because they lost their traditional farm land and had to grow cash crops instead of food crops</a:t>
            </a:r>
          </a:p>
        </p:txBody>
      </p:sp>
    </p:spTree>
    <p:extLst>
      <p:ext uri="{BB962C8B-B14F-4D97-AF65-F5344CB8AC3E}">
        <p14:creationId xmlns:p14="http://schemas.microsoft.com/office/powerpoint/2010/main" val="34405474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524000" y="0"/>
            <a:ext cx="4469172" cy="923330"/>
          </a:xfrm>
          <a:prstGeom prst="rect">
            <a:avLst/>
          </a:prstGeom>
          <a:noFill/>
        </p:spPr>
        <p:txBody>
          <a:bodyPr wrap="none" lIns="91440" tIns="45720" rIns="91440" bIns="45720">
            <a:spAutoFit/>
          </a:bodyPr>
          <a:lstStyle/>
          <a:p>
            <a:pPr algn="ctr"/>
            <a:r>
              <a:rPr lang="en-US" sz="5400" b="1"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rPr>
              <a:t>The Suez Canal</a:t>
            </a:r>
          </a:p>
        </p:txBody>
      </p:sp>
      <p:pic>
        <p:nvPicPr>
          <p:cNvPr id="4" name="Picture 3" descr="suez-canal.jpg"/>
          <p:cNvPicPr>
            <a:picLocks noChangeAspect="1"/>
          </p:cNvPicPr>
          <p:nvPr/>
        </p:nvPicPr>
        <p:blipFill>
          <a:blip r:embed="rId3" cstate="print"/>
          <a:stretch>
            <a:fillRect/>
          </a:stretch>
        </p:blipFill>
        <p:spPr>
          <a:xfrm>
            <a:off x="6248401" y="0"/>
            <a:ext cx="2508681" cy="2018704"/>
          </a:xfrm>
          <a:prstGeom prst="rect">
            <a:avLst/>
          </a:prstGeom>
        </p:spPr>
      </p:pic>
      <p:sp>
        <p:nvSpPr>
          <p:cNvPr id="5" name="TextBox 4"/>
          <p:cNvSpPr txBox="1"/>
          <p:nvPr/>
        </p:nvSpPr>
        <p:spPr>
          <a:xfrm>
            <a:off x="1524001" y="2209800"/>
            <a:ext cx="6964535" cy="369332"/>
          </a:xfrm>
          <a:prstGeom prst="rect">
            <a:avLst/>
          </a:prstGeom>
          <a:noFill/>
        </p:spPr>
        <p:txBody>
          <a:bodyPr wrap="none" rtlCol="0">
            <a:spAutoFit/>
          </a:bodyPr>
          <a:lstStyle/>
          <a:p>
            <a:r>
              <a:rPr lang="en-US" dirty="0">
                <a:solidFill>
                  <a:srgbClr val="FF0000"/>
                </a:solidFill>
              </a:rPr>
              <a:t>Muhammad Ali’s grandson Isma’il continued the modernization of Egypt</a:t>
            </a:r>
          </a:p>
        </p:txBody>
      </p:sp>
      <p:pic>
        <p:nvPicPr>
          <p:cNvPr id="6" name="Picture 5" descr="Isma'il_Pasha.jpg"/>
          <p:cNvPicPr>
            <a:picLocks noChangeAspect="1"/>
          </p:cNvPicPr>
          <p:nvPr/>
        </p:nvPicPr>
        <p:blipFill>
          <a:blip r:embed="rId4"/>
          <a:stretch>
            <a:fillRect/>
          </a:stretch>
        </p:blipFill>
        <p:spPr>
          <a:xfrm>
            <a:off x="8382000" y="1828801"/>
            <a:ext cx="2136828" cy="2700337"/>
          </a:xfrm>
          <a:prstGeom prst="rect">
            <a:avLst/>
          </a:prstGeom>
        </p:spPr>
      </p:pic>
      <p:sp>
        <p:nvSpPr>
          <p:cNvPr id="7" name="TextBox 6"/>
          <p:cNvSpPr txBox="1"/>
          <p:nvPr/>
        </p:nvSpPr>
        <p:spPr>
          <a:xfrm>
            <a:off x="1524000" y="2895600"/>
            <a:ext cx="4310860" cy="369332"/>
          </a:xfrm>
          <a:prstGeom prst="rect">
            <a:avLst/>
          </a:prstGeom>
          <a:noFill/>
        </p:spPr>
        <p:txBody>
          <a:bodyPr wrap="none" rtlCol="0">
            <a:spAutoFit/>
          </a:bodyPr>
          <a:lstStyle/>
          <a:p>
            <a:r>
              <a:rPr lang="en-US" dirty="0">
                <a:solidFill>
                  <a:prstClr val="white"/>
                </a:solidFill>
              </a:rPr>
              <a:t>He supported the building of the Suez Canal</a:t>
            </a:r>
          </a:p>
        </p:txBody>
      </p:sp>
      <p:sp>
        <p:nvSpPr>
          <p:cNvPr id="8" name="TextBox 7"/>
          <p:cNvSpPr txBox="1"/>
          <p:nvPr/>
        </p:nvSpPr>
        <p:spPr>
          <a:xfrm>
            <a:off x="1752601" y="3352800"/>
            <a:ext cx="6612323" cy="369332"/>
          </a:xfrm>
          <a:prstGeom prst="rect">
            <a:avLst/>
          </a:prstGeom>
          <a:noFill/>
        </p:spPr>
        <p:txBody>
          <a:bodyPr wrap="none" rtlCol="0">
            <a:spAutoFit/>
          </a:bodyPr>
          <a:lstStyle/>
          <a:p>
            <a:r>
              <a:rPr lang="en-US" dirty="0">
                <a:solidFill>
                  <a:srgbClr val="3CFEF5"/>
                </a:solidFill>
              </a:rPr>
              <a:t>This was a waterway to connect the Red sea with the Mediterranean</a:t>
            </a:r>
          </a:p>
        </p:txBody>
      </p:sp>
      <p:sp>
        <p:nvSpPr>
          <p:cNvPr id="9" name="TextBox 8"/>
          <p:cNvSpPr txBox="1"/>
          <p:nvPr/>
        </p:nvSpPr>
        <p:spPr>
          <a:xfrm>
            <a:off x="1752600" y="3810000"/>
            <a:ext cx="6481454" cy="369332"/>
          </a:xfrm>
          <a:prstGeom prst="rect">
            <a:avLst/>
          </a:prstGeom>
          <a:noFill/>
        </p:spPr>
        <p:txBody>
          <a:bodyPr wrap="none" rtlCol="0">
            <a:spAutoFit/>
          </a:bodyPr>
          <a:lstStyle/>
          <a:p>
            <a:r>
              <a:rPr lang="en-US" dirty="0">
                <a:solidFill>
                  <a:srgbClr val="FFFF00"/>
                </a:solidFill>
              </a:rPr>
              <a:t>Built mainly with French $ from private groups using Egyptian labor</a:t>
            </a:r>
          </a:p>
        </p:txBody>
      </p:sp>
      <p:sp>
        <p:nvSpPr>
          <p:cNvPr id="10" name="TextBox 9"/>
          <p:cNvSpPr txBox="1"/>
          <p:nvPr/>
        </p:nvSpPr>
        <p:spPr>
          <a:xfrm>
            <a:off x="1752601" y="4267200"/>
            <a:ext cx="1681871" cy="369332"/>
          </a:xfrm>
          <a:prstGeom prst="rect">
            <a:avLst/>
          </a:prstGeom>
          <a:noFill/>
        </p:spPr>
        <p:txBody>
          <a:bodyPr wrap="none" rtlCol="0">
            <a:spAutoFit/>
          </a:bodyPr>
          <a:lstStyle/>
          <a:p>
            <a:r>
              <a:rPr lang="en-US" dirty="0">
                <a:solidFill>
                  <a:srgbClr val="FF00FF"/>
                </a:solidFill>
              </a:rPr>
              <a:t>Opened in 1869</a:t>
            </a:r>
          </a:p>
        </p:txBody>
      </p:sp>
      <p:sp>
        <p:nvSpPr>
          <p:cNvPr id="11" name="TextBox 10"/>
          <p:cNvSpPr txBox="1"/>
          <p:nvPr/>
        </p:nvSpPr>
        <p:spPr>
          <a:xfrm>
            <a:off x="1524000" y="5334000"/>
            <a:ext cx="8221866" cy="369332"/>
          </a:xfrm>
          <a:prstGeom prst="rect">
            <a:avLst/>
          </a:prstGeom>
          <a:noFill/>
        </p:spPr>
        <p:txBody>
          <a:bodyPr wrap="none" rtlCol="0">
            <a:spAutoFit/>
          </a:bodyPr>
          <a:lstStyle/>
          <a:p>
            <a:r>
              <a:rPr lang="en-US" dirty="0">
                <a:solidFill>
                  <a:srgbClr val="00FF00"/>
                </a:solidFill>
              </a:rPr>
              <a:t>Isma’il’s modernization efforts were expensive and put Egypt in debt of $450,000,000</a:t>
            </a:r>
          </a:p>
        </p:txBody>
      </p:sp>
      <p:sp>
        <p:nvSpPr>
          <p:cNvPr id="12" name="TextBox 11"/>
          <p:cNvSpPr txBox="1"/>
          <p:nvPr/>
        </p:nvSpPr>
        <p:spPr>
          <a:xfrm>
            <a:off x="1524000" y="5791200"/>
            <a:ext cx="6142900" cy="369332"/>
          </a:xfrm>
          <a:prstGeom prst="rect">
            <a:avLst/>
          </a:prstGeom>
          <a:noFill/>
        </p:spPr>
        <p:txBody>
          <a:bodyPr wrap="none" rtlCol="0">
            <a:spAutoFit/>
          </a:bodyPr>
          <a:lstStyle/>
          <a:p>
            <a:r>
              <a:rPr lang="en-US" dirty="0">
                <a:ln>
                  <a:solidFill>
                    <a:prstClr val="white"/>
                  </a:solidFill>
                </a:ln>
                <a:solidFill>
                  <a:srgbClr val="9900FF"/>
                </a:solidFill>
              </a:rPr>
              <a:t>In 1882 the British took control of the canal and occupied Egypt</a:t>
            </a:r>
          </a:p>
        </p:txBody>
      </p:sp>
    </p:spTree>
    <p:extLst>
      <p:ext uri="{BB962C8B-B14F-4D97-AF65-F5344CB8AC3E}">
        <p14:creationId xmlns:p14="http://schemas.microsoft.com/office/powerpoint/2010/main" val="24535888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oil well.jpg"/>
          <p:cNvPicPr>
            <a:picLocks noChangeAspect="1"/>
          </p:cNvPicPr>
          <p:nvPr/>
        </p:nvPicPr>
        <p:blipFill>
          <a:blip r:embed="rId3"/>
          <a:stretch>
            <a:fillRect/>
          </a:stretch>
        </p:blipFill>
        <p:spPr>
          <a:xfrm>
            <a:off x="7924800" y="4508390"/>
            <a:ext cx="1501140" cy="2349610"/>
          </a:xfrm>
          <a:prstGeom prst="rect">
            <a:avLst/>
          </a:prstGeom>
        </p:spPr>
      </p:pic>
      <p:sp>
        <p:nvSpPr>
          <p:cNvPr id="2" name="TextBox 1"/>
          <p:cNvSpPr txBox="1"/>
          <p:nvPr/>
        </p:nvSpPr>
        <p:spPr>
          <a:xfrm>
            <a:off x="1524000" y="0"/>
            <a:ext cx="4214680" cy="523220"/>
          </a:xfrm>
          <a:prstGeom prst="rect">
            <a:avLst/>
          </a:prstGeom>
          <a:noFill/>
        </p:spPr>
        <p:txBody>
          <a:bodyPr wrap="none" rtlCol="0">
            <a:spAutoFit/>
          </a:bodyPr>
          <a:lstStyle/>
          <a:p>
            <a:r>
              <a:rPr lang="en-US" sz="2800" b="1" dirty="0">
                <a:solidFill>
                  <a:srgbClr val="C00000"/>
                </a:solidFill>
              </a:rPr>
              <a:t>Persia Pressured to Change</a:t>
            </a:r>
          </a:p>
        </p:txBody>
      </p:sp>
      <p:pic>
        <p:nvPicPr>
          <p:cNvPr id="3" name="Picture 2" descr="persia.gif"/>
          <p:cNvPicPr>
            <a:picLocks noChangeAspect="1"/>
          </p:cNvPicPr>
          <p:nvPr/>
        </p:nvPicPr>
        <p:blipFill>
          <a:blip r:embed="rId4"/>
          <a:srcRect l="27500" t="17647" b="18824"/>
          <a:stretch>
            <a:fillRect/>
          </a:stretch>
        </p:blipFill>
        <p:spPr>
          <a:xfrm>
            <a:off x="8458200" y="0"/>
            <a:ext cx="2209800" cy="1371600"/>
          </a:xfrm>
          <a:prstGeom prst="rect">
            <a:avLst/>
          </a:prstGeom>
        </p:spPr>
      </p:pic>
      <p:sp>
        <p:nvSpPr>
          <p:cNvPr id="4" name="TextBox 3"/>
          <p:cNvSpPr txBox="1"/>
          <p:nvPr/>
        </p:nvSpPr>
        <p:spPr>
          <a:xfrm>
            <a:off x="1524001" y="1295400"/>
            <a:ext cx="8077199" cy="369332"/>
          </a:xfrm>
          <a:prstGeom prst="rect">
            <a:avLst/>
          </a:prstGeom>
          <a:noFill/>
        </p:spPr>
        <p:txBody>
          <a:bodyPr wrap="square" rtlCol="0">
            <a:spAutoFit/>
          </a:bodyPr>
          <a:lstStyle/>
          <a:p>
            <a:r>
              <a:rPr lang="en-US" dirty="0">
                <a:solidFill>
                  <a:prstClr val="black"/>
                </a:solidFill>
              </a:rPr>
              <a:t>Russia and Britain competed to try to bring Persia under their sphere of influence</a:t>
            </a:r>
          </a:p>
        </p:txBody>
      </p:sp>
      <p:sp>
        <p:nvSpPr>
          <p:cNvPr id="5" name="TextBox 4"/>
          <p:cNvSpPr txBox="1"/>
          <p:nvPr/>
        </p:nvSpPr>
        <p:spPr>
          <a:xfrm>
            <a:off x="1524000" y="1676400"/>
            <a:ext cx="6044860" cy="369332"/>
          </a:xfrm>
          <a:prstGeom prst="rect">
            <a:avLst/>
          </a:prstGeom>
          <a:noFill/>
        </p:spPr>
        <p:txBody>
          <a:bodyPr wrap="none" rtlCol="0">
            <a:spAutoFit/>
          </a:bodyPr>
          <a:lstStyle/>
          <a:p>
            <a:r>
              <a:rPr lang="en-US" dirty="0">
                <a:solidFill>
                  <a:prstClr val="black"/>
                </a:solidFill>
              </a:rPr>
              <a:t>Russia wanted access to the Persian Gulf and the Indian Ocean</a:t>
            </a:r>
          </a:p>
        </p:txBody>
      </p:sp>
      <p:pic>
        <p:nvPicPr>
          <p:cNvPr id="6" name="Picture 5" descr="arabian%20gulf.jpg"/>
          <p:cNvPicPr>
            <a:picLocks noChangeAspect="1"/>
          </p:cNvPicPr>
          <p:nvPr/>
        </p:nvPicPr>
        <p:blipFill>
          <a:blip r:embed="rId5"/>
          <a:stretch>
            <a:fillRect/>
          </a:stretch>
        </p:blipFill>
        <p:spPr>
          <a:xfrm>
            <a:off x="1524000" y="2057401"/>
            <a:ext cx="2895600" cy="1961769"/>
          </a:xfrm>
          <a:prstGeom prst="rect">
            <a:avLst/>
          </a:prstGeom>
        </p:spPr>
      </p:pic>
      <p:pic>
        <p:nvPicPr>
          <p:cNvPr id="7" name="Picture 6" descr="Indian-Ocean-Area-Map.jpg"/>
          <p:cNvPicPr>
            <a:picLocks noChangeAspect="1"/>
          </p:cNvPicPr>
          <p:nvPr/>
        </p:nvPicPr>
        <p:blipFill>
          <a:blip r:embed="rId6"/>
          <a:srcRect l="2694" t="4444" r="3001" b="33333"/>
          <a:stretch>
            <a:fillRect/>
          </a:stretch>
        </p:blipFill>
        <p:spPr>
          <a:xfrm>
            <a:off x="8210550" y="1905000"/>
            <a:ext cx="2457450" cy="1965960"/>
          </a:xfrm>
          <a:prstGeom prst="rect">
            <a:avLst/>
          </a:prstGeom>
        </p:spPr>
      </p:pic>
      <p:sp>
        <p:nvSpPr>
          <p:cNvPr id="8" name="TextBox 7"/>
          <p:cNvSpPr txBox="1"/>
          <p:nvPr/>
        </p:nvSpPr>
        <p:spPr>
          <a:xfrm>
            <a:off x="1524001" y="4191000"/>
            <a:ext cx="6361229" cy="369332"/>
          </a:xfrm>
          <a:prstGeom prst="rect">
            <a:avLst/>
          </a:prstGeom>
          <a:noFill/>
        </p:spPr>
        <p:txBody>
          <a:bodyPr wrap="none" rtlCol="0">
            <a:spAutoFit/>
          </a:bodyPr>
          <a:lstStyle/>
          <a:p>
            <a:r>
              <a:rPr lang="en-US" dirty="0">
                <a:solidFill>
                  <a:prstClr val="black"/>
                </a:solidFill>
              </a:rPr>
              <a:t>Persia gave territory  to Russia twice after losses in 1813 and 1828</a:t>
            </a:r>
          </a:p>
        </p:txBody>
      </p:sp>
      <p:sp>
        <p:nvSpPr>
          <p:cNvPr id="9" name="TextBox 8"/>
          <p:cNvSpPr txBox="1"/>
          <p:nvPr/>
        </p:nvSpPr>
        <p:spPr>
          <a:xfrm>
            <a:off x="1524001" y="4800600"/>
            <a:ext cx="6157711" cy="369332"/>
          </a:xfrm>
          <a:prstGeom prst="rect">
            <a:avLst/>
          </a:prstGeom>
          <a:noFill/>
        </p:spPr>
        <p:txBody>
          <a:bodyPr wrap="none" rtlCol="0">
            <a:spAutoFit/>
          </a:bodyPr>
          <a:lstStyle/>
          <a:p>
            <a:r>
              <a:rPr lang="en-US" dirty="0">
                <a:solidFill>
                  <a:prstClr val="black"/>
                </a:solidFill>
              </a:rPr>
              <a:t>Britain wanted Afghanistan as a buffer between India and Russia</a:t>
            </a:r>
          </a:p>
        </p:txBody>
      </p:sp>
      <p:sp>
        <p:nvSpPr>
          <p:cNvPr id="10" name="TextBox 9"/>
          <p:cNvSpPr txBox="1"/>
          <p:nvPr/>
        </p:nvSpPr>
        <p:spPr>
          <a:xfrm>
            <a:off x="2590800" y="5257800"/>
            <a:ext cx="5840894" cy="369332"/>
          </a:xfrm>
          <a:prstGeom prst="rect">
            <a:avLst/>
          </a:prstGeom>
          <a:noFill/>
        </p:spPr>
        <p:txBody>
          <a:bodyPr wrap="none" rtlCol="0">
            <a:spAutoFit/>
          </a:bodyPr>
          <a:lstStyle/>
          <a:p>
            <a:r>
              <a:rPr lang="en-US" dirty="0">
                <a:solidFill>
                  <a:prstClr val="black"/>
                </a:solidFill>
              </a:rPr>
              <a:t>In 1857 Persia was forced to give up all claims in Afghanistan</a:t>
            </a:r>
          </a:p>
        </p:txBody>
      </p:sp>
      <p:sp>
        <p:nvSpPr>
          <p:cNvPr id="11" name="TextBox 10"/>
          <p:cNvSpPr txBox="1"/>
          <p:nvPr/>
        </p:nvSpPr>
        <p:spPr>
          <a:xfrm>
            <a:off x="1524001" y="5867400"/>
            <a:ext cx="5109797" cy="369332"/>
          </a:xfrm>
          <a:prstGeom prst="rect">
            <a:avLst/>
          </a:prstGeom>
          <a:noFill/>
        </p:spPr>
        <p:txBody>
          <a:bodyPr wrap="none" rtlCol="0">
            <a:spAutoFit/>
          </a:bodyPr>
          <a:lstStyle/>
          <a:p>
            <a:r>
              <a:rPr lang="en-US" dirty="0">
                <a:solidFill>
                  <a:prstClr val="black"/>
                </a:solidFill>
              </a:rPr>
              <a:t>When oil was discovered there in 1908 interest grew</a:t>
            </a:r>
          </a:p>
        </p:txBody>
      </p:sp>
    </p:spTree>
    <p:extLst>
      <p:ext uri="{BB962C8B-B14F-4D97-AF65-F5344CB8AC3E}">
        <p14:creationId xmlns:p14="http://schemas.microsoft.com/office/powerpoint/2010/main" val="16865619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nglopersian.jpg"/>
          <p:cNvPicPr>
            <a:picLocks noChangeAspect="1"/>
          </p:cNvPicPr>
          <p:nvPr/>
        </p:nvPicPr>
        <p:blipFill>
          <a:blip r:embed="rId3"/>
          <a:stretch>
            <a:fillRect/>
          </a:stretch>
        </p:blipFill>
        <p:spPr>
          <a:xfrm>
            <a:off x="8077200" y="1219200"/>
            <a:ext cx="2590800" cy="1951972"/>
          </a:xfrm>
          <a:prstGeom prst="rect">
            <a:avLst/>
          </a:prstGeom>
        </p:spPr>
      </p:pic>
      <p:pic>
        <p:nvPicPr>
          <p:cNvPr id="12" name="Picture 11" descr="tobacco_plant.gif"/>
          <p:cNvPicPr>
            <a:picLocks noChangeAspect="1"/>
          </p:cNvPicPr>
          <p:nvPr/>
        </p:nvPicPr>
        <p:blipFill>
          <a:blip r:embed="rId4"/>
          <a:stretch>
            <a:fillRect/>
          </a:stretch>
        </p:blipFill>
        <p:spPr>
          <a:xfrm>
            <a:off x="1524000" y="1905000"/>
            <a:ext cx="1485900" cy="1485900"/>
          </a:xfrm>
          <a:prstGeom prst="rect">
            <a:avLst/>
          </a:prstGeom>
        </p:spPr>
      </p:pic>
      <p:sp>
        <p:nvSpPr>
          <p:cNvPr id="6" name="TextBox 5"/>
          <p:cNvSpPr txBox="1"/>
          <p:nvPr/>
        </p:nvSpPr>
        <p:spPr>
          <a:xfrm>
            <a:off x="1524001" y="0"/>
            <a:ext cx="4178965" cy="369332"/>
          </a:xfrm>
          <a:prstGeom prst="rect">
            <a:avLst/>
          </a:prstGeom>
          <a:noFill/>
        </p:spPr>
        <p:txBody>
          <a:bodyPr wrap="none" rtlCol="0">
            <a:spAutoFit/>
          </a:bodyPr>
          <a:lstStyle/>
          <a:p>
            <a:r>
              <a:rPr lang="en-US" dirty="0">
                <a:solidFill>
                  <a:prstClr val="black"/>
                </a:solidFill>
              </a:rPr>
              <a:t>Persia could not develop its own resources</a:t>
            </a:r>
          </a:p>
        </p:txBody>
      </p:sp>
      <p:sp>
        <p:nvSpPr>
          <p:cNvPr id="7" name="TextBox 6"/>
          <p:cNvSpPr txBox="1"/>
          <p:nvPr/>
        </p:nvSpPr>
        <p:spPr>
          <a:xfrm>
            <a:off x="1981201" y="457200"/>
            <a:ext cx="7048789" cy="369332"/>
          </a:xfrm>
          <a:prstGeom prst="rect">
            <a:avLst/>
          </a:prstGeom>
          <a:noFill/>
        </p:spPr>
        <p:txBody>
          <a:bodyPr wrap="none" rtlCol="0">
            <a:spAutoFit/>
          </a:bodyPr>
          <a:lstStyle/>
          <a:p>
            <a:r>
              <a:rPr lang="en-US" dirty="0">
                <a:solidFill>
                  <a:prstClr val="black"/>
                </a:solidFill>
              </a:rPr>
              <a:t>To raise money, the ruler began granting concessions to western business</a:t>
            </a:r>
          </a:p>
        </p:txBody>
      </p:sp>
      <p:sp>
        <p:nvSpPr>
          <p:cNvPr id="8" name="TextBox 7"/>
          <p:cNvSpPr txBox="1"/>
          <p:nvPr/>
        </p:nvSpPr>
        <p:spPr>
          <a:xfrm>
            <a:off x="1981200" y="838201"/>
            <a:ext cx="8686800" cy="646331"/>
          </a:xfrm>
          <a:prstGeom prst="rect">
            <a:avLst/>
          </a:prstGeom>
          <a:noFill/>
        </p:spPr>
        <p:txBody>
          <a:bodyPr wrap="square" rtlCol="0">
            <a:spAutoFit/>
          </a:bodyPr>
          <a:lstStyle/>
          <a:p>
            <a:r>
              <a:rPr lang="en-US" dirty="0">
                <a:solidFill>
                  <a:prstClr val="black"/>
                </a:solidFill>
              </a:rPr>
              <a:t>These concessions allowed businesses to buy the right to operate in an area or develop a certain product</a:t>
            </a:r>
          </a:p>
        </p:txBody>
      </p:sp>
      <p:sp>
        <p:nvSpPr>
          <p:cNvPr id="9" name="TextBox 8"/>
          <p:cNvSpPr txBox="1"/>
          <p:nvPr/>
        </p:nvSpPr>
        <p:spPr>
          <a:xfrm>
            <a:off x="3124200" y="1524001"/>
            <a:ext cx="4876801" cy="646331"/>
          </a:xfrm>
          <a:prstGeom prst="rect">
            <a:avLst/>
          </a:prstGeom>
          <a:noFill/>
        </p:spPr>
        <p:txBody>
          <a:bodyPr wrap="square" rtlCol="0">
            <a:spAutoFit/>
          </a:bodyPr>
          <a:lstStyle/>
          <a:p>
            <a:r>
              <a:rPr lang="en-US" dirty="0">
                <a:solidFill>
                  <a:prstClr val="black"/>
                </a:solidFill>
              </a:rPr>
              <a:t>The Anglo-Persian oil co. began to develop Persia’s oil fields in the early 1900s</a:t>
            </a:r>
          </a:p>
        </p:txBody>
      </p:sp>
      <p:sp>
        <p:nvSpPr>
          <p:cNvPr id="11" name="TextBox 10"/>
          <p:cNvSpPr txBox="1"/>
          <p:nvPr/>
        </p:nvSpPr>
        <p:spPr>
          <a:xfrm>
            <a:off x="1524001" y="2743200"/>
            <a:ext cx="2454903" cy="369332"/>
          </a:xfrm>
          <a:prstGeom prst="rect">
            <a:avLst/>
          </a:prstGeom>
          <a:noFill/>
        </p:spPr>
        <p:txBody>
          <a:bodyPr wrap="none" rtlCol="0">
            <a:spAutoFit/>
          </a:bodyPr>
          <a:lstStyle/>
          <a:p>
            <a:r>
              <a:rPr lang="en-US" b="1" dirty="0">
                <a:ln>
                  <a:solidFill>
                    <a:prstClr val="black"/>
                  </a:solidFill>
                </a:ln>
                <a:solidFill>
                  <a:prstClr val="white"/>
                </a:solidFill>
              </a:rPr>
              <a:t>The Battle ove</a:t>
            </a:r>
            <a:r>
              <a:rPr lang="en-US" b="1" dirty="0">
                <a:solidFill>
                  <a:prstClr val="black"/>
                </a:solidFill>
              </a:rPr>
              <a:t>r</a:t>
            </a:r>
            <a:r>
              <a:rPr lang="en-US" b="1" dirty="0">
                <a:ln>
                  <a:solidFill>
                    <a:prstClr val="black"/>
                  </a:solidFill>
                </a:ln>
                <a:solidFill>
                  <a:prstClr val="white"/>
                </a:solidFill>
              </a:rPr>
              <a:t> </a:t>
            </a:r>
            <a:r>
              <a:rPr lang="en-US" dirty="0">
                <a:solidFill>
                  <a:prstClr val="black"/>
                </a:solidFill>
              </a:rPr>
              <a:t>Tobacco</a:t>
            </a:r>
          </a:p>
        </p:txBody>
      </p:sp>
      <p:sp>
        <p:nvSpPr>
          <p:cNvPr id="13" name="TextBox 12"/>
          <p:cNvSpPr txBox="1"/>
          <p:nvPr/>
        </p:nvSpPr>
        <p:spPr>
          <a:xfrm>
            <a:off x="2057400" y="3352800"/>
            <a:ext cx="5501506" cy="369332"/>
          </a:xfrm>
          <a:prstGeom prst="rect">
            <a:avLst/>
          </a:prstGeom>
          <a:noFill/>
        </p:spPr>
        <p:txBody>
          <a:bodyPr wrap="none" rtlCol="0">
            <a:spAutoFit/>
          </a:bodyPr>
          <a:lstStyle/>
          <a:p>
            <a:r>
              <a:rPr lang="en-US" dirty="0">
                <a:solidFill>
                  <a:prstClr val="black"/>
                </a:solidFill>
              </a:rPr>
              <a:t>The people of Persia didn’t like the selling of concessions</a:t>
            </a:r>
          </a:p>
        </p:txBody>
      </p:sp>
      <p:sp>
        <p:nvSpPr>
          <p:cNvPr id="14" name="TextBox 13"/>
          <p:cNvSpPr txBox="1"/>
          <p:nvPr/>
        </p:nvSpPr>
        <p:spPr>
          <a:xfrm>
            <a:off x="2057400" y="3657600"/>
            <a:ext cx="4555158" cy="369332"/>
          </a:xfrm>
          <a:prstGeom prst="rect">
            <a:avLst/>
          </a:prstGeom>
          <a:noFill/>
        </p:spPr>
        <p:txBody>
          <a:bodyPr wrap="none" rtlCol="0">
            <a:spAutoFit/>
          </a:bodyPr>
          <a:lstStyle/>
          <a:p>
            <a:r>
              <a:rPr lang="en-US" dirty="0">
                <a:solidFill>
                  <a:prstClr val="black"/>
                </a:solidFill>
              </a:rPr>
              <a:t>Religious leaders usually supported the people</a:t>
            </a:r>
          </a:p>
        </p:txBody>
      </p:sp>
      <p:pic>
        <p:nvPicPr>
          <p:cNvPr id="15" name="Picture 14" descr="nasiraldin.jpg"/>
          <p:cNvPicPr>
            <a:picLocks noChangeAspect="1"/>
          </p:cNvPicPr>
          <p:nvPr/>
        </p:nvPicPr>
        <p:blipFill>
          <a:blip r:embed="rId5"/>
          <a:stretch>
            <a:fillRect/>
          </a:stretch>
        </p:blipFill>
        <p:spPr>
          <a:xfrm>
            <a:off x="1524000" y="4038600"/>
            <a:ext cx="1131570" cy="1371600"/>
          </a:xfrm>
          <a:prstGeom prst="rect">
            <a:avLst/>
          </a:prstGeom>
        </p:spPr>
      </p:pic>
      <p:sp>
        <p:nvSpPr>
          <p:cNvPr id="16" name="TextBox 15"/>
          <p:cNvSpPr txBox="1"/>
          <p:nvPr/>
        </p:nvSpPr>
        <p:spPr>
          <a:xfrm>
            <a:off x="2590801" y="4038600"/>
            <a:ext cx="5951245" cy="369332"/>
          </a:xfrm>
          <a:prstGeom prst="rect">
            <a:avLst/>
          </a:prstGeom>
          <a:noFill/>
        </p:spPr>
        <p:txBody>
          <a:bodyPr wrap="none" rtlCol="0">
            <a:spAutoFit/>
          </a:bodyPr>
          <a:lstStyle/>
          <a:p>
            <a:r>
              <a:rPr lang="en-US" dirty="0">
                <a:solidFill>
                  <a:prstClr val="black"/>
                </a:solidFill>
              </a:rPr>
              <a:t>1890- Nasir al-Din sold a concession to the British for Tobacco</a:t>
            </a:r>
          </a:p>
        </p:txBody>
      </p:sp>
      <p:pic>
        <p:nvPicPr>
          <p:cNvPr id="17" name="Picture 16" descr="alafghani.jpg"/>
          <p:cNvPicPr>
            <a:picLocks noChangeAspect="1"/>
          </p:cNvPicPr>
          <p:nvPr/>
        </p:nvPicPr>
        <p:blipFill>
          <a:blip r:embed="rId6"/>
          <a:stretch>
            <a:fillRect/>
          </a:stretch>
        </p:blipFill>
        <p:spPr>
          <a:xfrm>
            <a:off x="2895601" y="4495800"/>
            <a:ext cx="1195387" cy="1571080"/>
          </a:xfrm>
          <a:prstGeom prst="rect">
            <a:avLst/>
          </a:prstGeom>
        </p:spPr>
      </p:pic>
      <p:sp>
        <p:nvSpPr>
          <p:cNvPr id="19" name="TextBox 18"/>
          <p:cNvSpPr txBox="1"/>
          <p:nvPr/>
        </p:nvSpPr>
        <p:spPr>
          <a:xfrm>
            <a:off x="4191001" y="4648200"/>
            <a:ext cx="4992585" cy="369332"/>
          </a:xfrm>
          <a:prstGeom prst="rect">
            <a:avLst/>
          </a:prstGeom>
          <a:noFill/>
        </p:spPr>
        <p:txBody>
          <a:bodyPr wrap="none" rtlCol="0">
            <a:spAutoFit/>
          </a:bodyPr>
          <a:lstStyle/>
          <a:p>
            <a:r>
              <a:rPr lang="en-US" dirty="0">
                <a:solidFill>
                  <a:prstClr val="black"/>
                </a:solidFill>
              </a:rPr>
              <a:t>Jamal al-Din al-Afghani wanted to modernize Persia</a:t>
            </a:r>
          </a:p>
        </p:txBody>
      </p:sp>
      <p:sp>
        <p:nvSpPr>
          <p:cNvPr id="20" name="TextBox 19"/>
          <p:cNvSpPr txBox="1"/>
          <p:nvPr/>
        </p:nvSpPr>
        <p:spPr>
          <a:xfrm>
            <a:off x="4267201" y="5181600"/>
            <a:ext cx="6092181" cy="369332"/>
          </a:xfrm>
          <a:prstGeom prst="rect">
            <a:avLst/>
          </a:prstGeom>
          <a:noFill/>
        </p:spPr>
        <p:txBody>
          <a:bodyPr wrap="none" rtlCol="0">
            <a:spAutoFit/>
          </a:bodyPr>
          <a:lstStyle/>
          <a:p>
            <a:r>
              <a:rPr lang="en-US" dirty="0">
                <a:solidFill>
                  <a:prstClr val="black"/>
                </a:solidFill>
              </a:rPr>
              <a:t>He organizes a tobacco boycott and the concession is cancelled</a:t>
            </a:r>
          </a:p>
        </p:txBody>
      </p:sp>
      <p:sp>
        <p:nvSpPr>
          <p:cNvPr id="21" name="TextBox 20"/>
          <p:cNvSpPr txBox="1"/>
          <p:nvPr/>
        </p:nvSpPr>
        <p:spPr>
          <a:xfrm>
            <a:off x="1524001" y="6019800"/>
            <a:ext cx="5923353" cy="369332"/>
          </a:xfrm>
          <a:prstGeom prst="rect">
            <a:avLst/>
          </a:prstGeom>
          <a:noFill/>
        </p:spPr>
        <p:txBody>
          <a:bodyPr wrap="none" rtlCol="0">
            <a:spAutoFit/>
          </a:bodyPr>
          <a:lstStyle/>
          <a:p>
            <a:r>
              <a:rPr lang="en-US" dirty="0">
                <a:solidFill>
                  <a:prstClr val="black"/>
                </a:solidFill>
              </a:rPr>
              <a:t>1906 – revolutionaries force the ruler to create a constitution</a:t>
            </a:r>
          </a:p>
        </p:txBody>
      </p:sp>
      <p:sp>
        <p:nvSpPr>
          <p:cNvPr id="22" name="TextBox 21"/>
          <p:cNvSpPr txBox="1"/>
          <p:nvPr/>
        </p:nvSpPr>
        <p:spPr>
          <a:xfrm>
            <a:off x="1524001" y="6400800"/>
            <a:ext cx="7718139" cy="369332"/>
          </a:xfrm>
          <a:prstGeom prst="rect">
            <a:avLst/>
          </a:prstGeom>
          <a:noFill/>
        </p:spPr>
        <p:txBody>
          <a:bodyPr wrap="none" rtlCol="0">
            <a:spAutoFit/>
          </a:bodyPr>
          <a:lstStyle/>
          <a:p>
            <a:r>
              <a:rPr lang="en-US" dirty="0">
                <a:solidFill>
                  <a:prstClr val="black"/>
                </a:solidFill>
              </a:rPr>
              <a:t>1908 – Russia and Britain take the country and divide it into spheres of influence</a:t>
            </a:r>
          </a:p>
        </p:txBody>
      </p:sp>
    </p:spTree>
    <p:extLst>
      <p:ext uri="{BB962C8B-B14F-4D97-AF65-F5344CB8AC3E}">
        <p14:creationId xmlns:p14="http://schemas.microsoft.com/office/powerpoint/2010/main" val="18396281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3586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0"/>
            <a:ext cx="3259739" cy="369332"/>
          </a:xfrm>
          <a:prstGeom prst="rect">
            <a:avLst/>
          </a:prstGeom>
          <a:noFill/>
        </p:spPr>
        <p:txBody>
          <a:bodyPr wrap="none" rtlCol="0">
            <a:spAutoFit/>
          </a:bodyPr>
          <a:lstStyle/>
          <a:p>
            <a:r>
              <a:rPr lang="en-US" dirty="0">
                <a:solidFill>
                  <a:prstClr val="black"/>
                </a:solidFill>
              </a:rPr>
              <a:t>British Expand Control over India</a:t>
            </a:r>
          </a:p>
        </p:txBody>
      </p:sp>
      <p:sp>
        <p:nvSpPr>
          <p:cNvPr id="3" name="TextBox 2"/>
          <p:cNvSpPr txBox="1"/>
          <p:nvPr/>
        </p:nvSpPr>
        <p:spPr>
          <a:xfrm>
            <a:off x="2133600" y="457200"/>
            <a:ext cx="3489160" cy="369332"/>
          </a:xfrm>
          <a:prstGeom prst="rect">
            <a:avLst/>
          </a:prstGeom>
          <a:noFill/>
        </p:spPr>
        <p:txBody>
          <a:bodyPr wrap="none" rtlCol="0">
            <a:spAutoFit/>
          </a:bodyPr>
          <a:lstStyle/>
          <a:p>
            <a:r>
              <a:rPr lang="en-US" dirty="0">
                <a:solidFill>
                  <a:prstClr val="black"/>
                </a:solidFill>
              </a:rPr>
              <a:t>The East India Company Dominates</a:t>
            </a:r>
          </a:p>
        </p:txBody>
      </p:sp>
      <p:pic>
        <p:nvPicPr>
          <p:cNvPr id="4" name="Picture 3" descr="british_east_india_company.jpg"/>
          <p:cNvPicPr>
            <a:picLocks noChangeAspect="1"/>
          </p:cNvPicPr>
          <p:nvPr/>
        </p:nvPicPr>
        <p:blipFill>
          <a:blip r:embed="rId3"/>
          <a:stretch>
            <a:fillRect/>
          </a:stretch>
        </p:blipFill>
        <p:spPr>
          <a:xfrm>
            <a:off x="6896100" y="0"/>
            <a:ext cx="3771900" cy="2286000"/>
          </a:xfrm>
          <a:prstGeom prst="rect">
            <a:avLst/>
          </a:prstGeom>
        </p:spPr>
      </p:pic>
      <p:sp>
        <p:nvSpPr>
          <p:cNvPr id="5" name="TextBox 4"/>
          <p:cNvSpPr txBox="1"/>
          <p:nvPr/>
        </p:nvSpPr>
        <p:spPr>
          <a:xfrm>
            <a:off x="2514600" y="838200"/>
            <a:ext cx="4572000" cy="923330"/>
          </a:xfrm>
          <a:prstGeom prst="rect">
            <a:avLst/>
          </a:prstGeom>
          <a:noFill/>
        </p:spPr>
        <p:txBody>
          <a:bodyPr wrap="square" rtlCol="0">
            <a:spAutoFit/>
          </a:bodyPr>
          <a:lstStyle/>
          <a:p>
            <a:r>
              <a:rPr lang="en-US" dirty="0">
                <a:solidFill>
                  <a:srgbClr val="FF0000"/>
                </a:solidFill>
              </a:rPr>
              <a:t>Officially controlled by the British government BUT unofficially the East India Company ruled India with little to no interference from Britain</a:t>
            </a:r>
          </a:p>
        </p:txBody>
      </p:sp>
      <p:sp>
        <p:nvSpPr>
          <p:cNvPr id="6" name="TextBox 5"/>
          <p:cNvSpPr txBox="1"/>
          <p:nvPr/>
        </p:nvSpPr>
        <p:spPr>
          <a:xfrm>
            <a:off x="1752600" y="3276600"/>
            <a:ext cx="3873112" cy="369332"/>
          </a:xfrm>
          <a:prstGeom prst="rect">
            <a:avLst/>
          </a:prstGeom>
          <a:noFill/>
        </p:spPr>
        <p:txBody>
          <a:bodyPr wrap="none" rtlCol="0">
            <a:spAutoFit/>
          </a:bodyPr>
          <a:lstStyle/>
          <a:p>
            <a:r>
              <a:rPr lang="en-US" dirty="0">
                <a:solidFill>
                  <a:prstClr val="black"/>
                </a:solidFill>
              </a:rPr>
              <a:t>The Company even had their own army</a:t>
            </a:r>
          </a:p>
        </p:txBody>
      </p:sp>
      <p:sp>
        <p:nvSpPr>
          <p:cNvPr id="7" name="TextBox 6"/>
          <p:cNvSpPr txBox="1"/>
          <p:nvPr/>
        </p:nvSpPr>
        <p:spPr>
          <a:xfrm>
            <a:off x="2590801" y="3810000"/>
            <a:ext cx="6264407" cy="369332"/>
          </a:xfrm>
          <a:prstGeom prst="rect">
            <a:avLst/>
          </a:prstGeom>
          <a:noFill/>
        </p:spPr>
        <p:txBody>
          <a:bodyPr wrap="none" rtlCol="0">
            <a:spAutoFit/>
          </a:bodyPr>
          <a:lstStyle/>
          <a:p>
            <a:r>
              <a:rPr lang="en-US" dirty="0">
                <a:solidFill>
                  <a:srgbClr val="FF0000"/>
                </a:solidFill>
              </a:rPr>
              <a:t>Led by British officers but staffed by Indian soldiers called </a:t>
            </a:r>
            <a:r>
              <a:rPr lang="en-US" dirty="0">
                <a:solidFill>
                  <a:srgbClr val="0070C0"/>
                </a:solidFill>
              </a:rPr>
              <a:t>Sepoys</a:t>
            </a:r>
          </a:p>
        </p:txBody>
      </p:sp>
      <p:pic>
        <p:nvPicPr>
          <p:cNvPr id="9" name="Picture 8" descr="sepoy.jpg"/>
          <p:cNvPicPr>
            <a:picLocks noChangeAspect="1"/>
          </p:cNvPicPr>
          <p:nvPr/>
        </p:nvPicPr>
        <p:blipFill>
          <a:blip r:embed="rId4"/>
          <a:stretch>
            <a:fillRect/>
          </a:stretch>
        </p:blipFill>
        <p:spPr>
          <a:xfrm>
            <a:off x="8763000" y="3810000"/>
            <a:ext cx="1752600" cy="2523744"/>
          </a:xfrm>
          <a:prstGeom prst="rect">
            <a:avLst/>
          </a:prstGeom>
        </p:spPr>
      </p:pic>
    </p:spTree>
    <p:extLst>
      <p:ext uri="{BB962C8B-B14F-4D97-AF65-F5344CB8AC3E}">
        <p14:creationId xmlns:p14="http://schemas.microsoft.com/office/powerpoint/2010/main" val="34037492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rowded-train-in-india.jpg"/>
          <p:cNvPicPr>
            <a:picLocks noChangeAspect="1"/>
          </p:cNvPicPr>
          <p:nvPr/>
        </p:nvPicPr>
        <p:blipFill>
          <a:blip r:embed="rId3"/>
          <a:stretch>
            <a:fillRect/>
          </a:stretch>
        </p:blipFill>
        <p:spPr>
          <a:xfrm>
            <a:off x="4876800" y="4114800"/>
            <a:ext cx="5791200" cy="2743200"/>
          </a:xfrm>
          <a:prstGeom prst="rect">
            <a:avLst/>
          </a:prstGeom>
        </p:spPr>
      </p:pic>
      <p:sp>
        <p:nvSpPr>
          <p:cNvPr id="2" name="TextBox 1"/>
          <p:cNvSpPr txBox="1"/>
          <p:nvPr/>
        </p:nvSpPr>
        <p:spPr>
          <a:xfrm>
            <a:off x="1524000" y="0"/>
            <a:ext cx="2540760" cy="369332"/>
          </a:xfrm>
          <a:prstGeom prst="rect">
            <a:avLst/>
          </a:prstGeom>
          <a:noFill/>
        </p:spPr>
        <p:txBody>
          <a:bodyPr wrap="none" rtlCol="0">
            <a:spAutoFit/>
          </a:bodyPr>
          <a:lstStyle/>
          <a:p>
            <a:r>
              <a:rPr lang="en-US" dirty="0">
                <a:solidFill>
                  <a:prstClr val="black"/>
                </a:solidFill>
              </a:rPr>
              <a:t>The “Jewel in the Crown”</a:t>
            </a:r>
          </a:p>
        </p:txBody>
      </p:sp>
      <p:sp>
        <p:nvSpPr>
          <p:cNvPr id="3" name="TextBox 2"/>
          <p:cNvSpPr txBox="1"/>
          <p:nvPr/>
        </p:nvSpPr>
        <p:spPr>
          <a:xfrm>
            <a:off x="2133600" y="457201"/>
            <a:ext cx="8534400" cy="646331"/>
          </a:xfrm>
          <a:prstGeom prst="rect">
            <a:avLst/>
          </a:prstGeom>
          <a:noFill/>
        </p:spPr>
        <p:txBody>
          <a:bodyPr wrap="square" rtlCol="0">
            <a:spAutoFit/>
          </a:bodyPr>
          <a:lstStyle/>
          <a:p>
            <a:r>
              <a:rPr lang="en-US" dirty="0">
                <a:solidFill>
                  <a:srgbClr val="FF0000"/>
                </a:solidFill>
              </a:rPr>
              <a:t>India was considered the most valuable of all British colonies because of their raw materials and huge population</a:t>
            </a:r>
          </a:p>
        </p:txBody>
      </p:sp>
      <p:sp>
        <p:nvSpPr>
          <p:cNvPr id="4" name="TextBox 3"/>
          <p:cNvSpPr txBox="1"/>
          <p:nvPr/>
        </p:nvSpPr>
        <p:spPr>
          <a:xfrm>
            <a:off x="3048001" y="1219200"/>
            <a:ext cx="6068969" cy="369332"/>
          </a:xfrm>
          <a:prstGeom prst="rect">
            <a:avLst/>
          </a:prstGeom>
          <a:noFill/>
        </p:spPr>
        <p:txBody>
          <a:bodyPr wrap="none" rtlCol="0">
            <a:spAutoFit/>
          </a:bodyPr>
          <a:lstStyle/>
          <a:p>
            <a:r>
              <a:rPr lang="en-US" dirty="0">
                <a:solidFill>
                  <a:srgbClr val="7030A0"/>
                </a:solidFill>
              </a:rPr>
              <a:t>Over 300,000,000 people were a huge market for British goods</a:t>
            </a:r>
          </a:p>
        </p:txBody>
      </p:sp>
      <p:sp>
        <p:nvSpPr>
          <p:cNvPr id="5" name="TextBox 4"/>
          <p:cNvSpPr txBox="1"/>
          <p:nvPr/>
        </p:nvSpPr>
        <p:spPr>
          <a:xfrm>
            <a:off x="2209801" y="1905000"/>
            <a:ext cx="6551665" cy="369332"/>
          </a:xfrm>
          <a:prstGeom prst="rect">
            <a:avLst/>
          </a:prstGeom>
          <a:noFill/>
        </p:spPr>
        <p:txBody>
          <a:bodyPr wrap="none" rtlCol="0">
            <a:spAutoFit/>
          </a:bodyPr>
          <a:lstStyle/>
          <a:p>
            <a:r>
              <a:rPr lang="en-US" dirty="0">
                <a:solidFill>
                  <a:srgbClr val="FF0000"/>
                </a:solidFill>
              </a:rPr>
              <a:t>The British restricted the Indian economy from operating on its own</a:t>
            </a:r>
          </a:p>
        </p:txBody>
      </p:sp>
      <p:sp>
        <p:nvSpPr>
          <p:cNvPr id="6" name="TextBox 5"/>
          <p:cNvSpPr txBox="1"/>
          <p:nvPr/>
        </p:nvSpPr>
        <p:spPr>
          <a:xfrm>
            <a:off x="3048001" y="2438401"/>
            <a:ext cx="7620000" cy="646331"/>
          </a:xfrm>
          <a:prstGeom prst="rect">
            <a:avLst/>
          </a:prstGeom>
          <a:noFill/>
        </p:spPr>
        <p:txBody>
          <a:bodyPr wrap="square" rtlCol="0">
            <a:spAutoFit/>
          </a:bodyPr>
          <a:lstStyle/>
          <a:p>
            <a:r>
              <a:rPr lang="en-US" dirty="0">
                <a:solidFill>
                  <a:srgbClr val="7030A0"/>
                </a:solidFill>
              </a:rPr>
              <a:t>Had to produce raw materials and buy British goods, BUT making their own goods was prohibited</a:t>
            </a:r>
          </a:p>
        </p:txBody>
      </p:sp>
      <p:sp>
        <p:nvSpPr>
          <p:cNvPr id="7" name="TextBox 6"/>
          <p:cNvSpPr txBox="1"/>
          <p:nvPr/>
        </p:nvSpPr>
        <p:spPr>
          <a:xfrm>
            <a:off x="1524000" y="3429000"/>
            <a:ext cx="2961452" cy="369332"/>
          </a:xfrm>
          <a:prstGeom prst="rect">
            <a:avLst/>
          </a:prstGeom>
          <a:noFill/>
        </p:spPr>
        <p:txBody>
          <a:bodyPr wrap="none" rtlCol="0">
            <a:spAutoFit/>
          </a:bodyPr>
          <a:lstStyle/>
          <a:p>
            <a:r>
              <a:rPr lang="en-US" dirty="0">
                <a:solidFill>
                  <a:prstClr val="black"/>
                </a:solidFill>
              </a:rPr>
              <a:t>British Transport Trade Goods</a:t>
            </a:r>
          </a:p>
        </p:txBody>
      </p:sp>
      <p:sp>
        <p:nvSpPr>
          <p:cNvPr id="8" name="TextBox 7"/>
          <p:cNvSpPr txBox="1"/>
          <p:nvPr/>
        </p:nvSpPr>
        <p:spPr>
          <a:xfrm>
            <a:off x="2209801" y="3962400"/>
            <a:ext cx="7980839" cy="369332"/>
          </a:xfrm>
          <a:prstGeom prst="rect">
            <a:avLst/>
          </a:prstGeom>
          <a:noFill/>
        </p:spPr>
        <p:txBody>
          <a:bodyPr wrap="none" rtlCol="0">
            <a:spAutoFit/>
          </a:bodyPr>
          <a:lstStyle/>
          <a:p>
            <a:r>
              <a:rPr lang="en-US" dirty="0">
                <a:solidFill>
                  <a:srgbClr val="FF0000"/>
                </a:solidFill>
              </a:rPr>
              <a:t>Built </a:t>
            </a:r>
            <a:r>
              <a:rPr lang="en-US" dirty="0" err="1">
                <a:solidFill>
                  <a:srgbClr val="FF0000"/>
                </a:solidFill>
              </a:rPr>
              <a:t>RRs</a:t>
            </a:r>
            <a:r>
              <a:rPr lang="en-US" dirty="0">
                <a:solidFill>
                  <a:srgbClr val="FF0000"/>
                </a:solidFill>
              </a:rPr>
              <a:t> to transport raw products from the interior and manufactured goods back</a:t>
            </a:r>
          </a:p>
        </p:txBody>
      </p:sp>
    </p:spTree>
    <p:extLst>
      <p:ext uri="{BB962C8B-B14F-4D97-AF65-F5344CB8AC3E}">
        <p14:creationId xmlns:p14="http://schemas.microsoft.com/office/powerpoint/2010/main" val="1977566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0"/>
            <a:ext cx="4512967" cy="369332"/>
          </a:xfrm>
          <a:prstGeom prst="rect">
            <a:avLst/>
          </a:prstGeom>
          <a:noFill/>
        </p:spPr>
        <p:txBody>
          <a:bodyPr wrap="none" rtlCol="0">
            <a:spAutoFit/>
          </a:bodyPr>
          <a:lstStyle/>
          <a:p>
            <a:r>
              <a:rPr lang="en-US" dirty="0">
                <a:solidFill>
                  <a:prstClr val="black"/>
                </a:solidFill>
              </a:rPr>
              <a:t>Most raw materials were agricultural products</a:t>
            </a:r>
          </a:p>
        </p:txBody>
      </p:sp>
      <p:pic>
        <p:nvPicPr>
          <p:cNvPr id="3" name="Picture 2" descr="tea.jpg"/>
          <p:cNvPicPr>
            <a:picLocks noChangeAspect="1"/>
          </p:cNvPicPr>
          <p:nvPr/>
        </p:nvPicPr>
        <p:blipFill>
          <a:blip r:embed="rId3"/>
          <a:stretch>
            <a:fillRect/>
          </a:stretch>
        </p:blipFill>
        <p:spPr>
          <a:xfrm>
            <a:off x="1524000" y="990601"/>
            <a:ext cx="3386138" cy="2257425"/>
          </a:xfrm>
          <a:prstGeom prst="rect">
            <a:avLst/>
          </a:prstGeom>
        </p:spPr>
      </p:pic>
      <p:pic>
        <p:nvPicPr>
          <p:cNvPr id="4" name="Picture 3" descr="indian-indigo.jpg"/>
          <p:cNvPicPr>
            <a:picLocks noChangeAspect="1"/>
          </p:cNvPicPr>
          <p:nvPr/>
        </p:nvPicPr>
        <p:blipFill>
          <a:blip r:embed="rId4"/>
          <a:srcRect l="10000" t="9796" r="10000" b="8571"/>
          <a:stretch>
            <a:fillRect/>
          </a:stretch>
        </p:blipFill>
        <p:spPr>
          <a:xfrm>
            <a:off x="5257800" y="990601"/>
            <a:ext cx="2209800" cy="2301875"/>
          </a:xfrm>
          <a:prstGeom prst="rect">
            <a:avLst/>
          </a:prstGeom>
        </p:spPr>
      </p:pic>
      <p:pic>
        <p:nvPicPr>
          <p:cNvPr id="5" name="Picture 4" descr="coffee.jpg"/>
          <p:cNvPicPr>
            <a:picLocks noChangeAspect="1"/>
          </p:cNvPicPr>
          <p:nvPr/>
        </p:nvPicPr>
        <p:blipFill>
          <a:blip r:embed="rId5" cstate="print"/>
          <a:stretch>
            <a:fillRect/>
          </a:stretch>
        </p:blipFill>
        <p:spPr>
          <a:xfrm>
            <a:off x="7696200" y="990600"/>
            <a:ext cx="2971800" cy="2228850"/>
          </a:xfrm>
          <a:prstGeom prst="rect">
            <a:avLst/>
          </a:prstGeom>
        </p:spPr>
      </p:pic>
      <p:pic>
        <p:nvPicPr>
          <p:cNvPr id="6" name="Picture 5" descr="cotton.jpg"/>
          <p:cNvPicPr>
            <a:picLocks noChangeAspect="1"/>
          </p:cNvPicPr>
          <p:nvPr/>
        </p:nvPicPr>
        <p:blipFill>
          <a:blip r:embed="rId6"/>
          <a:stretch>
            <a:fillRect/>
          </a:stretch>
        </p:blipFill>
        <p:spPr>
          <a:xfrm>
            <a:off x="1524001" y="4267200"/>
            <a:ext cx="3276600" cy="2590800"/>
          </a:xfrm>
          <a:prstGeom prst="rect">
            <a:avLst/>
          </a:prstGeom>
        </p:spPr>
      </p:pic>
      <p:pic>
        <p:nvPicPr>
          <p:cNvPr id="7" name="Picture 6" descr="jute.jpg"/>
          <p:cNvPicPr>
            <a:picLocks noChangeAspect="1"/>
          </p:cNvPicPr>
          <p:nvPr/>
        </p:nvPicPr>
        <p:blipFill>
          <a:blip r:embed="rId7" cstate="print"/>
          <a:stretch>
            <a:fillRect/>
          </a:stretch>
        </p:blipFill>
        <p:spPr>
          <a:xfrm>
            <a:off x="5181600" y="4267200"/>
            <a:ext cx="2362200" cy="2590800"/>
          </a:xfrm>
          <a:prstGeom prst="rect">
            <a:avLst/>
          </a:prstGeom>
        </p:spPr>
      </p:pic>
      <p:pic>
        <p:nvPicPr>
          <p:cNvPr id="8" name="Picture 7" descr="opium5b.jpg"/>
          <p:cNvPicPr>
            <a:picLocks noChangeAspect="1"/>
          </p:cNvPicPr>
          <p:nvPr/>
        </p:nvPicPr>
        <p:blipFill>
          <a:blip r:embed="rId8"/>
          <a:stretch>
            <a:fillRect/>
          </a:stretch>
        </p:blipFill>
        <p:spPr>
          <a:xfrm>
            <a:off x="7772400" y="4267200"/>
            <a:ext cx="2895600" cy="2590801"/>
          </a:xfrm>
          <a:prstGeom prst="rect">
            <a:avLst/>
          </a:prstGeom>
        </p:spPr>
      </p:pic>
      <p:sp>
        <p:nvSpPr>
          <p:cNvPr id="9" name="TextBox 8"/>
          <p:cNvSpPr txBox="1"/>
          <p:nvPr/>
        </p:nvSpPr>
        <p:spPr>
          <a:xfrm>
            <a:off x="2590800" y="533400"/>
            <a:ext cx="502382" cy="369332"/>
          </a:xfrm>
          <a:prstGeom prst="rect">
            <a:avLst/>
          </a:prstGeom>
          <a:noFill/>
        </p:spPr>
        <p:txBody>
          <a:bodyPr wrap="none" rtlCol="0">
            <a:spAutoFit/>
          </a:bodyPr>
          <a:lstStyle/>
          <a:p>
            <a:r>
              <a:rPr lang="en-US" dirty="0">
                <a:solidFill>
                  <a:prstClr val="black"/>
                </a:solidFill>
              </a:rPr>
              <a:t>Tea</a:t>
            </a:r>
          </a:p>
        </p:txBody>
      </p:sp>
      <p:sp>
        <p:nvSpPr>
          <p:cNvPr id="10" name="TextBox 9"/>
          <p:cNvSpPr txBox="1"/>
          <p:nvPr/>
        </p:nvSpPr>
        <p:spPr>
          <a:xfrm>
            <a:off x="6019801" y="533400"/>
            <a:ext cx="768159" cy="369332"/>
          </a:xfrm>
          <a:prstGeom prst="rect">
            <a:avLst/>
          </a:prstGeom>
          <a:noFill/>
        </p:spPr>
        <p:txBody>
          <a:bodyPr wrap="none" rtlCol="0">
            <a:spAutoFit/>
          </a:bodyPr>
          <a:lstStyle/>
          <a:p>
            <a:r>
              <a:rPr lang="en-US" dirty="0">
                <a:solidFill>
                  <a:prstClr val="black"/>
                </a:solidFill>
              </a:rPr>
              <a:t>Indigo</a:t>
            </a:r>
          </a:p>
        </p:txBody>
      </p:sp>
      <p:sp>
        <p:nvSpPr>
          <p:cNvPr id="11" name="TextBox 10"/>
          <p:cNvSpPr txBox="1"/>
          <p:nvPr/>
        </p:nvSpPr>
        <p:spPr>
          <a:xfrm>
            <a:off x="8991601" y="533400"/>
            <a:ext cx="793807" cy="369332"/>
          </a:xfrm>
          <a:prstGeom prst="rect">
            <a:avLst/>
          </a:prstGeom>
          <a:noFill/>
        </p:spPr>
        <p:txBody>
          <a:bodyPr wrap="none" rtlCol="0">
            <a:spAutoFit/>
          </a:bodyPr>
          <a:lstStyle/>
          <a:p>
            <a:r>
              <a:rPr lang="en-US" dirty="0">
                <a:solidFill>
                  <a:prstClr val="black"/>
                </a:solidFill>
              </a:rPr>
              <a:t>Coffee</a:t>
            </a:r>
          </a:p>
        </p:txBody>
      </p:sp>
      <p:sp>
        <p:nvSpPr>
          <p:cNvPr id="12" name="TextBox 11"/>
          <p:cNvSpPr txBox="1"/>
          <p:nvPr/>
        </p:nvSpPr>
        <p:spPr>
          <a:xfrm>
            <a:off x="2514600" y="3657600"/>
            <a:ext cx="821956" cy="369332"/>
          </a:xfrm>
          <a:prstGeom prst="rect">
            <a:avLst/>
          </a:prstGeom>
          <a:noFill/>
        </p:spPr>
        <p:txBody>
          <a:bodyPr wrap="none" rtlCol="0">
            <a:spAutoFit/>
          </a:bodyPr>
          <a:lstStyle/>
          <a:p>
            <a:r>
              <a:rPr lang="en-US" dirty="0">
                <a:solidFill>
                  <a:prstClr val="black"/>
                </a:solidFill>
              </a:rPr>
              <a:t>Cotton</a:t>
            </a:r>
          </a:p>
        </p:txBody>
      </p:sp>
      <p:sp>
        <p:nvSpPr>
          <p:cNvPr id="13" name="TextBox 12"/>
          <p:cNvSpPr txBox="1"/>
          <p:nvPr/>
        </p:nvSpPr>
        <p:spPr>
          <a:xfrm>
            <a:off x="6096000" y="3733800"/>
            <a:ext cx="570092" cy="369332"/>
          </a:xfrm>
          <a:prstGeom prst="rect">
            <a:avLst/>
          </a:prstGeom>
          <a:noFill/>
        </p:spPr>
        <p:txBody>
          <a:bodyPr wrap="none" rtlCol="0">
            <a:spAutoFit/>
          </a:bodyPr>
          <a:lstStyle/>
          <a:p>
            <a:r>
              <a:rPr lang="en-US" dirty="0">
                <a:solidFill>
                  <a:prstClr val="black"/>
                </a:solidFill>
              </a:rPr>
              <a:t>Jute</a:t>
            </a:r>
          </a:p>
        </p:txBody>
      </p:sp>
      <p:sp>
        <p:nvSpPr>
          <p:cNvPr id="14" name="TextBox 13"/>
          <p:cNvSpPr txBox="1"/>
          <p:nvPr/>
        </p:nvSpPr>
        <p:spPr>
          <a:xfrm>
            <a:off x="8915401" y="3505200"/>
            <a:ext cx="817853" cy="369332"/>
          </a:xfrm>
          <a:prstGeom prst="rect">
            <a:avLst/>
          </a:prstGeom>
          <a:noFill/>
        </p:spPr>
        <p:txBody>
          <a:bodyPr wrap="none" rtlCol="0">
            <a:spAutoFit/>
          </a:bodyPr>
          <a:lstStyle/>
          <a:p>
            <a:r>
              <a:rPr lang="en-US" dirty="0">
                <a:solidFill>
                  <a:prstClr val="black"/>
                </a:solidFill>
              </a:rPr>
              <a:t>Opium</a:t>
            </a:r>
          </a:p>
        </p:txBody>
      </p:sp>
      <p:sp>
        <p:nvSpPr>
          <p:cNvPr id="15" name="TextBox 14"/>
          <p:cNvSpPr txBox="1"/>
          <p:nvPr/>
        </p:nvSpPr>
        <p:spPr>
          <a:xfrm>
            <a:off x="7696200" y="3810000"/>
            <a:ext cx="2971800" cy="523220"/>
          </a:xfrm>
          <a:prstGeom prst="rect">
            <a:avLst/>
          </a:prstGeom>
          <a:noFill/>
        </p:spPr>
        <p:txBody>
          <a:bodyPr wrap="square" rtlCol="0">
            <a:spAutoFit/>
          </a:bodyPr>
          <a:lstStyle/>
          <a:p>
            <a:r>
              <a:rPr lang="en-US" sz="1400" b="1" dirty="0">
                <a:solidFill>
                  <a:srgbClr val="FF0000"/>
                </a:solidFill>
              </a:rPr>
              <a:t>Shipped to china for Tea that was then sold in England</a:t>
            </a:r>
          </a:p>
        </p:txBody>
      </p:sp>
    </p:spTree>
    <p:extLst>
      <p:ext uri="{BB962C8B-B14F-4D97-AF65-F5344CB8AC3E}">
        <p14:creationId xmlns:p14="http://schemas.microsoft.com/office/powerpoint/2010/main" val="24268827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0"/>
            <a:ext cx="4422621" cy="369332"/>
          </a:xfrm>
          <a:prstGeom prst="rect">
            <a:avLst/>
          </a:prstGeom>
          <a:noFill/>
        </p:spPr>
        <p:txBody>
          <a:bodyPr wrap="none" rtlCol="0">
            <a:spAutoFit/>
          </a:bodyPr>
          <a:lstStyle/>
          <a:p>
            <a:r>
              <a:rPr lang="en-US" dirty="0">
                <a:solidFill>
                  <a:prstClr val="black"/>
                </a:solidFill>
              </a:rPr>
              <a:t>Indian goods benefitted from outside conflict</a:t>
            </a:r>
          </a:p>
        </p:txBody>
      </p:sp>
      <p:sp>
        <p:nvSpPr>
          <p:cNvPr id="3" name="TextBox 2"/>
          <p:cNvSpPr txBox="1"/>
          <p:nvPr/>
        </p:nvSpPr>
        <p:spPr>
          <a:xfrm>
            <a:off x="2286001" y="533400"/>
            <a:ext cx="7173567" cy="369332"/>
          </a:xfrm>
          <a:prstGeom prst="rect">
            <a:avLst/>
          </a:prstGeom>
          <a:noFill/>
        </p:spPr>
        <p:txBody>
          <a:bodyPr wrap="none" rtlCol="0">
            <a:spAutoFit/>
          </a:bodyPr>
          <a:lstStyle/>
          <a:p>
            <a:r>
              <a:rPr lang="en-US" dirty="0">
                <a:solidFill>
                  <a:srgbClr val="996600"/>
                </a:solidFill>
              </a:rPr>
              <a:t>Russian jute couldn’t get to Scottish Jute mills because of the Crimean War</a:t>
            </a:r>
          </a:p>
        </p:txBody>
      </p:sp>
      <p:sp>
        <p:nvSpPr>
          <p:cNvPr id="4" name="TextBox 3"/>
          <p:cNvSpPr txBox="1"/>
          <p:nvPr/>
        </p:nvSpPr>
        <p:spPr>
          <a:xfrm>
            <a:off x="2263456" y="1295400"/>
            <a:ext cx="8404545" cy="369332"/>
          </a:xfrm>
          <a:prstGeom prst="rect">
            <a:avLst/>
          </a:prstGeom>
          <a:noFill/>
        </p:spPr>
        <p:txBody>
          <a:bodyPr wrap="none" rtlCol="0">
            <a:spAutoFit/>
          </a:bodyPr>
          <a:lstStyle/>
          <a:p>
            <a:r>
              <a:rPr lang="en-US" dirty="0">
                <a:solidFill>
                  <a:srgbClr val="C0504D">
                    <a:lumMod val="75000"/>
                  </a:srgbClr>
                </a:solidFill>
              </a:rPr>
              <a:t>Cotton production had to increase when the U.S. Civil war cut off British cotton supplies</a:t>
            </a:r>
          </a:p>
        </p:txBody>
      </p:sp>
      <p:sp>
        <p:nvSpPr>
          <p:cNvPr id="5" name="TextBox 4"/>
          <p:cNvSpPr txBox="1"/>
          <p:nvPr/>
        </p:nvSpPr>
        <p:spPr>
          <a:xfrm>
            <a:off x="2590801" y="914400"/>
            <a:ext cx="4141775" cy="369332"/>
          </a:xfrm>
          <a:prstGeom prst="rect">
            <a:avLst/>
          </a:prstGeom>
          <a:noFill/>
        </p:spPr>
        <p:txBody>
          <a:bodyPr wrap="none" rtlCol="0">
            <a:spAutoFit/>
          </a:bodyPr>
          <a:lstStyle/>
          <a:p>
            <a:r>
              <a:rPr lang="en-US" dirty="0">
                <a:solidFill>
                  <a:srgbClr val="996600"/>
                </a:solidFill>
              </a:rPr>
              <a:t>Increased the demand of jute from Bengal</a:t>
            </a:r>
          </a:p>
        </p:txBody>
      </p:sp>
      <p:sp>
        <p:nvSpPr>
          <p:cNvPr id="6" name="TextBox 5"/>
          <p:cNvSpPr txBox="1"/>
          <p:nvPr/>
        </p:nvSpPr>
        <p:spPr>
          <a:xfrm>
            <a:off x="1524000" y="1676401"/>
            <a:ext cx="9144000" cy="646331"/>
          </a:xfrm>
          <a:prstGeom prst="rect">
            <a:avLst/>
          </a:prstGeom>
          <a:noFill/>
        </p:spPr>
        <p:txBody>
          <a:bodyPr wrap="square" rtlCol="0">
            <a:spAutoFit/>
          </a:bodyPr>
          <a:lstStyle/>
          <a:p>
            <a:pPr algn="ctr"/>
            <a:r>
              <a:rPr lang="en-US" sz="3600" dirty="0">
                <a:ln>
                  <a:solidFill>
                    <a:prstClr val="black">
                      <a:lumMod val="95000"/>
                      <a:lumOff val="5000"/>
                    </a:prstClr>
                  </a:solidFill>
                </a:ln>
                <a:solidFill>
                  <a:srgbClr val="3CFEF5"/>
                </a:solidFill>
                <a:latin typeface="Impact" pitchFamily="34" charset="0"/>
              </a:rPr>
              <a:t>Impact</a:t>
            </a:r>
          </a:p>
        </p:txBody>
      </p:sp>
      <p:sp>
        <p:nvSpPr>
          <p:cNvPr id="7" name="TextBox 6"/>
          <p:cNvSpPr txBox="1"/>
          <p:nvPr/>
        </p:nvSpPr>
        <p:spPr>
          <a:xfrm>
            <a:off x="2362200" y="2706469"/>
            <a:ext cx="1027654" cy="369332"/>
          </a:xfrm>
          <a:prstGeom prst="rect">
            <a:avLst/>
          </a:prstGeom>
          <a:noFill/>
        </p:spPr>
        <p:txBody>
          <a:bodyPr wrap="none" rtlCol="0">
            <a:spAutoFit/>
          </a:bodyPr>
          <a:lstStyle/>
          <a:p>
            <a:r>
              <a:rPr lang="en-US" b="1" dirty="0">
                <a:solidFill>
                  <a:srgbClr val="0000FF"/>
                </a:solidFill>
              </a:rPr>
              <a:t>Negative</a:t>
            </a:r>
          </a:p>
        </p:txBody>
      </p:sp>
      <p:sp>
        <p:nvSpPr>
          <p:cNvPr id="8" name="TextBox 7"/>
          <p:cNvSpPr txBox="1"/>
          <p:nvPr/>
        </p:nvSpPr>
        <p:spPr>
          <a:xfrm>
            <a:off x="8057617" y="2706469"/>
            <a:ext cx="933845" cy="369332"/>
          </a:xfrm>
          <a:prstGeom prst="rect">
            <a:avLst/>
          </a:prstGeom>
          <a:noFill/>
        </p:spPr>
        <p:txBody>
          <a:bodyPr wrap="none" rtlCol="0">
            <a:spAutoFit/>
          </a:bodyPr>
          <a:lstStyle/>
          <a:p>
            <a:r>
              <a:rPr lang="en-US" b="1" dirty="0">
                <a:solidFill>
                  <a:srgbClr val="6600CC"/>
                </a:solidFill>
              </a:rPr>
              <a:t>Positive</a:t>
            </a:r>
          </a:p>
        </p:txBody>
      </p:sp>
      <p:sp>
        <p:nvSpPr>
          <p:cNvPr id="9" name="TextBox 8"/>
          <p:cNvSpPr txBox="1"/>
          <p:nvPr/>
        </p:nvSpPr>
        <p:spPr>
          <a:xfrm>
            <a:off x="1524001" y="3163669"/>
            <a:ext cx="3859005" cy="369332"/>
          </a:xfrm>
          <a:prstGeom prst="rect">
            <a:avLst/>
          </a:prstGeom>
          <a:noFill/>
        </p:spPr>
        <p:txBody>
          <a:bodyPr wrap="none" rtlCol="0">
            <a:spAutoFit/>
          </a:bodyPr>
          <a:lstStyle/>
          <a:p>
            <a:r>
              <a:rPr lang="en-US" dirty="0">
                <a:solidFill>
                  <a:srgbClr val="006600"/>
                </a:solidFill>
              </a:rPr>
              <a:t>India lost political and economic power</a:t>
            </a:r>
          </a:p>
        </p:txBody>
      </p:sp>
      <p:sp>
        <p:nvSpPr>
          <p:cNvPr id="10" name="TextBox 9"/>
          <p:cNvSpPr txBox="1"/>
          <p:nvPr/>
        </p:nvSpPr>
        <p:spPr>
          <a:xfrm>
            <a:off x="1524000" y="3697069"/>
            <a:ext cx="2726708" cy="369332"/>
          </a:xfrm>
          <a:prstGeom prst="rect">
            <a:avLst/>
          </a:prstGeom>
          <a:noFill/>
        </p:spPr>
        <p:txBody>
          <a:bodyPr wrap="none" rtlCol="0">
            <a:spAutoFit/>
          </a:bodyPr>
          <a:lstStyle/>
          <a:p>
            <a:r>
              <a:rPr lang="en-US" dirty="0">
                <a:solidFill>
                  <a:srgbClr val="006600"/>
                </a:solidFill>
              </a:rPr>
              <a:t>Indians lost their industries</a:t>
            </a:r>
          </a:p>
        </p:txBody>
      </p:sp>
      <p:sp>
        <p:nvSpPr>
          <p:cNvPr id="11" name="TextBox 10"/>
          <p:cNvSpPr txBox="1"/>
          <p:nvPr/>
        </p:nvSpPr>
        <p:spPr>
          <a:xfrm>
            <a:off x="1524001" y="4306669"/>
            <a:ext cx="4522135" cy="369332"/>
          </a:xfrm>
          <a:prstGeom prst="rect">
            <a:avLst/>
          </a:prstGeom>
          <a:noFill/>
        </p:spPr>
        <p:txBody>
          <a:bodyPr wrap="none" rtlCol="0">
            <a:spAutoFit/>
          </a:bodyPr>
          <a:lstStyle/>
          <a:p>
            <a:r>
              <a:rPr lang="en-US" dirty="0">
                <a:solidFill>
                  <a:srgbClr val="006600"/>
                </a:solidFill>
              </a:rPr>
              <a:t>Emphasis on cash crops reduced food supplies</a:t>
            </a:r>
          </a:p>
        </p:txBody>
      </p:sp>
      <p:sp>
        <p:nvSpPr>
          <p:cNvPr id="12" name="TextBox 11"/>
          <p:cNvSpPr txBox="1"/>
          <p:nvPr/>
        </p:nvSpPr>
        <p:spPr>
          <a:xfrm>
            <a:off x="1524001" y="4840070"/>
            <a:ext cx="4876800" cy="646331"/>
          </a:xfrm>
          <a:prstGeom prst="rect">
            <a:avLst/>
          </a:prstGeom>
          <a:noFill/>
        </p:spPr>
        <p:txBody>
          <a:bodyPr wrap="square" rtlCol="0">
            <a:spAutoFit/>
          </a:bodyPr>
          <a:lstStyle/>
          <a:p>
            <a:r>
              <a:rPr lang="en-US" dirty="0">
                <a:solidFill>
                  <a:srgbClr val="006600"/>
                </a:solidFill>
              </a:rPr>
              <a:t>Increased presence of missionaries and racist attitudes affected traditional life</a:t>
            </a:r>
          </a:p>
        </p:txBody>
      </p:sp>
      <p:sp>
        <p:nvSpPr>
          <p:cNvPr id="13" name="TextBox 12"/>
          <p:cNvSpPr txBox="1"/>
          <p:nvPr/>
        </p:nvSpPr>
        <p:spPr>
          <a:xfrm>
            <a:off x="7448016" y="3163669"/>
            <a:ext cx="2720296" cy="369332"/>
          </a:xfrm>
          <a:prstGeom prst="rect">
            <a:avLst/>
          </a:prstGeom>
          <a:noFill/>
        </p:spPr>
        <p:txBody>
          <a:bodyPr wrap="none" rtlCol="0">
            <a:spAutoFit/>
          </a:bodyPr>
          <a:lstStyle/>
          <a:p>
            <a:r>
              <a:rPr lang="en-US" dirty="0">
                <a:solidFill>
                  <a:srgbClr val="FF00FF"/>
                </a:solidFill>
              </a:rPr>
              <a:t>Much the same as in Africa</a:t>
            </a:r>
          </a:p>
        </p:txBody>
      </p:sp>
      <p:sp>
        <p:nvSpPr>
          <p:cNvPr id="14" name="TextBox 13"/>
          <p:cNvSpPr txBox="1"/>
          <p:nvPr/>
        </p:nvSpPr>
        <p:spPr>
          <a:xfrm>
            <a:off x="7448017" y="3773269"/>
            <a:ext cx="2695803" cy="369332"/>
          </a:xfrm>
          <a:prstGeom prst="rect">
            <a:avLst/>
          </a:prstGeom>
          <a:noFill/>
        </p:spPr>
        <p:txBody>
          <a:bodyPr wrap="none" rtlCol="0">
            <a:spAutoFit/>
          </a:bodyPr>
          <a:lstStyle/>
          <a:p>
            <a:r>
              <a:rPr lang="en-US" dirty="0">
                <a:solidFill>
                  <a:srgbClr val="FF00FF"/>
                </a:solidFill>
              </a:rPr>
              <a:t>British ended local warfare</a:t>
            </a:r>
          </a:p>
        </p:txBody>
      </p:sp>
      <p:sp>
        <p:nvSpPr>
          <p:cNvPr id="15" name="TextBox 14"/>
          <p:cNvSpPr txBox="1"/>
          <p:nvPr/>
        </p:nvSpPr>
        <p:spPr>
          <a:xfrm>
            <a:off x="7448016" y="4459069"/>
            <a:ext cx="3219984" cy="369332"/>
          </a:xfrm>
          <a:prstGeom prst="rect">
            <a:avLst/>
          </a:prstGeom>
          <a:noFill/>
        </p:spPr>
        <p:txBody>
          <a:bodyPr wrap="none" rtlCol="0">
            <a:spAutoFit/>
          </a:bodyPr>
          <a:lstStyle/>
          <a:p>
            <a:r>
              <a:rPr lang="en-US" dirty="0">
                <a:solidFill>
                  <a:srgbClr val="FF00FF"/>
                </a:solidFill>
              </a:rPr>
              <a:t>Increased sanitation and literacy</a:t>
            </a:r>
          </a:p>
        </p:txBody>
      </p:sp>
      <p:sp>
        <p:nvSpPr>
          <p:cNvPr id="16" name="TextBox 15"/>
          <p:cNvSpPr txBox="1"/>
          <p:nvPr/>
        </p:nvSpPr>
        <p:spPr>
          <a:xfrm>
            <a:off x="7448016" y="4992469"/>
            <a:ext cx="2676310" cy="369332"/>
          </a:xfrm>
          <a:prstGeom prst="rect">
            <a:avLst/>
          </a:prstGeom>
          <a:noFill/>
        </p:spPr>
        <p:txBody>
          <a:bodyPr wrap="none" rtlCol="0">
            <a:spAutoFit/>
          </a:bodyPr>
          <a:lstStyle/>
          <a:p>
            <a:r>
              <a:rPr lang="en-US" dirty="0">
                <a:solidFill>
                  <a:srgbClr val="FF00FF"/>
                </a:solidFill>
              </a:rPr>
              <a:t>Helped India to modernize</a:t>
            </a:r>
          </a:p>
        </p:txBody>
      </p:sp>
    </p:spTree>
    <p:extLst>
      <p:ext uri="{BB962C8B-B14F-4D97-AF65-F5344CB8AC3E}">
        <p14:creationId xmlns:p14="http://schemas.microsoft.com/office/powerpoint/2010/main" val="9745838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alpha val="44000"/>
          </a:schemeClr>
        </a:solidFill>
        <a:effectLst/>
      </p:bgPr>
    </p:bg>
    <p:spTree>
      <p:nvGrpSpPr>
        <p:cNvPr id="1" name=""/>
        <p:cNvGrpSpPr/>
        <p:nvPr/>
      </p:nvGrpSpPr>
      <p:grpSpPr>
        <a:xfrm>
          <a:off x="0" y="0"/>
          <a:ext cx="0" cy="0"/>
          <a:chOff x="0" y="0"/>
          <a:chExt cx="0" cy="0"/>
        </a:xfrm>
      </p:grpSpPr>
      <p:sp>
        <p:nvSpPr>
          <p:cNvPr id="2" name="Rectangle 1"/>
          <p:cNvSpPr/>
          <p:nvPr/>
        </p:nvSpPr>
        <p:spPr>
          <a:xfrm>
            <a:off x="1524000" y="0"/>
            <a:ext cx="9144000" cy="923330"/>
          </a:xfrm>
          <a:prstGeom prst="rect">
            <a:avLst/>
          </a:prstGeom>
          <a:noFill/>
        </p:spPr>
        <p:txBody>
          <a:bodyPr wrap="square" lIns="91440" tIns="45720" rIns="91440" bIns="45720">
            <a:spAutoFit/>
          </a:bodyPr>
          <a:lstStyle/>
          <a:p>
            <a:pPr algn="ctr"/>
            <a:r>
              <a:rPr lang="en-US" sz="54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Impact" pitchFamily="34" charset="0"/>
              </a:rPr>
              <a:t>The Sepoy Mutiny</a:t>
            </a:r>
          </a:p>
        </p:txBody>
      </p:sp>
      <p:sp>
        <p:nvSpPr>
          <p:cNvPr id="3" name="TextBox 2"/>
          <p:cNvSpPr txBox="1"/>
          <p:nvPr/>
        </p:nvSpPr>
        <p:spPr>
          <a:xfrm>
            <a:off x="1524001" y="1143001"/>
            <a:ext cx="1922321" cy="461665"/>
          </a:xfrm>
          <a:prstGeom prst="rect">
            <a:avLst/>
          </a:prstGeom>
          <a:noFill/>
        </p:spPr>
        <p:txBody>
          <a:bodyPr wrap="none" rtlCol="0">
            <a:spAutoFit/>
          </a:bodyPr>
          <a:lstStyle/>
          <a:p>
            <a:r>
              <a:rPr lang="en-US" sz="2400" b="1" dirty="0">
                <a:solidFill>
                  <a:srgbClr val="C00000"/>
                </a:solidFill>
                <a:latin typeface="Impact" pitchFamily="34" charset="0"/>
              </a:rPr>
              <a:t>Indians Rebel</a:t>
            </a:r>
          </a:p>
        </p:txBody>
      </p:sp>
      <p:sp>
        <p:nvSpPr>
          <p:cNvPr id="4" name="TextBox 3"/>
          <p:cNvSpPr txBox="1"/>
          <p:nvPr/>
        </p:nvSpPr>
        <p:spPr>
          <a:xfrm>
            <a:off x="2286000" y="1600200"/>
            <a:ext cx="2824812" cy="369332"/>
          </a:xfrm>
          <a:prstGeom prst="rect">
            <a:avLst/>
          </a:prstGeom>
          <a:noFill/>
        </p:spPr>
        <p:txBody>
          <a:bodyPr wrap="none" rtlCol="0">
            <a:spAutoFit/>
          </a:bodyPr>
          <a:lstStyle/>
          <a:p>
            <a:r>
              <a:rPr lang="en-US" dirty="0">
                <a:solidFill>
                  <a:prstClr val="black"/>
                </a:solidFill>
                <a:latin typeface="Impact" pitchFamily="34" charset="0"/>
              </a:rPr>
              <a:t>Indians resented the British</a:t>
            </a:r>
          </a:p>
        </p:txBody>
      </p:sp>
      <p:sp>
        <p:nvSpPr>
          <p:cNvPr id="5" name="TextBox 4"/>
          <p:cNvSpPr txBox="1"/>
          <p:nvPr/>
        </p:nvSpPr>
        <p:spPr>
          <a:xfrm>
            <a:off x="2362200" y="2057401"/>
            <a:ext cx="8305800" cy="646331"/>
          </a:xfrm>
          <a:prstGeom prst="rect">
            <a:avLst/>
          </a:prstGeom>
          <a:noFill/>
        </p:spPr>
        <p:txBody>
          <a:bodyPr wrap="square" rtlCol="0">
            <a:spAutoFit/>
          </a:bodyPr>
          <a:lstStyle/>
          <a:p>
            <a:r>
              <a:rPr lang="en-US" dirty="0">
                <a:solidFill>
                  <a:prstClr val="black"/>
                </a:solidFill>
                <a:latin typeface="Impact" pitchFamily="34" charset="0"/>
              </a:rPr>
              <a:t>1857 – a rumor spread that the cartridges of the new Enfield rifles were greased with beef and pork fat</a:t>
            </a:r>
          </a:p>
        </p:txBody>
      </p:sp>
      <p:pic>
        <p:nvPicPr>
          <p:cNvPr id="6" name="Picture 5" descr="enfield.jpg"/>
          <p:cNvPicPr>
            <a:picLocks noChangeAspect="1"/>
          </p:cNvPicPr>
          <p:nvPr/>
        </p:nvPicPr>
        <p:blipFill>
          <a:blip r:embed="rId3"/>
          <a:stretch>
            <a:fillRect/>
          </a:stretch>
        </p:blipFill>
        <p:spPr>
          <a:xfrm>
            <a:off x="6829425" y="2514600"/>
            <a:ext cx="2324100" cy="1371600"/>
          </a:xfrm>
          <a:prstGeom prst="rect">
            <a:avLst/>
          </a:prstGeom>
        </p:spPr>
      </p:pic>
      <p:sp>
        <p:nvSpPr>
          <p:cNvPr id="7" name="TextBox 6"/>
          <p:cNvSpPr txBox="1"/>
          <p:nvPr/>
        </p:nvSpPr>
        <p:spPr>
          <a:xfrm>
            <a:off x="2438401" y="3886200"/>
            <a:ext cx="5241499" cy="369332"/>
          </a:xfrm>
          <a:prstGeom prst="rect">
            <a:avLst/>
          </a:prstGeom>
          <a:noFill/>
        </p:spPr>
        <p:txBody>
          <a:bodyPr wrap="none" rtlCol="0">
            <a:spAutoFit/>
          </a:bodyPr>
          <a:lstStyle/>
          <a:p>
            <a:r>
              <a:rPr lang="en-US" dirty="0">
                <a:solidFill>
                  <a:prstClr val="black"/>
                </a:solidFill>
                <a:latin typeface="Impact" pitchFamily="34" charset="0"/>
              </a:rPr>
              <a:t>To use the cartridges, soldiers had to bite off the ends</a:t>
            </a:r>
          </a:p>
        </p:txBody>
      </p:sp>
      <p:sp>
        <p:nvSpPr>
          <p:cNvPr id="8" name="TextBox 7"/>
          <p:cNvSpPr txBox="1"/>
          <p:nvPr/>
        </p:nvSpPr>
        <p:spPr>
          <a:xfrm>
            <a:off x="3048001" y="4267201"/>
            <a:ext cx="6276077" cy="646331"/>
          </a:xfrm>
          <a:prstGeom prst="rect">
            <a:avLst/>
          </a:prstGeom>
          <a:noFill/>
        </p:spPr>
        <p:txBody>
          <a:bodyPr wrap="none" rtlCol="0">
            <a:spAutoFit/>
          </a:bodyPr>
          <a:lstStyle/>
          <a:p>
            <a:r>
              <a:rPr lang="en-US" dirty="0">
                <a:solidFill>
                  <a:prstClr val="black"/>
                </a:solidFill>
                <a:latin typeface="Impact" pitchFamily="34" charset="0"/>
              </a:rPr>
              <a:t>Hindus consider the cow sacred (and are generally vegetarians) </a:t>
            </a:r>
          </a:p>
          <a:p>
            <a:r>
              <a:rPr lang="en-US" dirty="0">
                <a:solidFill>
                  <a:prstClr val="black"/>
                </a:solidFill>
                <a:latin typeface="Impact" pitchFamily="34" charset="0"/>
              </a:rPr>
              <a:t>and Muslims can’t eat pork</a:t>
            </a:r>
          </a:p>
        </p:txBody>
      </p:sp>
      <p:sp>
        <p:nvSpPr>
          <p:cNvPr id="9" name="TextBox 8"/>
          <p:cNvSpPr txBox="1"/>
          <p:nvPr/>
        </p:nvSpPr>
        <p:spPr>
          <a:xfrm>
            <a:off x="3810000" y="4953000"/>
            <a:ext cx="2757486" cy="369332"/>
          </a:xfrm>
          <a:prstGeom prst="rect">
            <a:avLst/>
          </a:prstGeom>
          <a:noFill/>
        </p:spPr>
        <p:txBody>
          <a:bodyPr wrap="none" rtlCol="0">
            <a:spAutoFit/>
          </a:bodyPr>
          <a:lstStyle/>
          <a:p>
            <a:r>
              <a:rPr lang="en-US" dirty="0">
                <a:solidFill>
                  <a:prstClr val="black"/>
                </a:solidFill>
                <a:latin typeface="Impact" pitchFamily="34" charset="0"/>
              </a:rPr>
              <a:t>Both groups were outraged</a:t>
            </a:r>
          </a:p>
        </p:txBody>
      </p:sp>
      <p:sp>
        <p:nvSpPr>
          <p:cNvPr id="10" name="TextBox 9"/>
          <p:cNvSpPr txBox="1"/>
          <p:nvPr/>
        </p:nvSpPr>
        <p:spPr>
          <a:xfrm>
            <a:off x="2286000" y="5334000"/>
            <a:ext cx="6419706" cy="369332"/>
          </a:xfrm>
          <a:prstGeom prst="rect">
            <a:avLst/>
          </a:prstGeom>
          <a:noFill/>
        </p:spPr>
        <p:txBody>
          <a:bodyPr wrap="none" rtlCol="0">
            <a:spAutoFit/>
          </a:bodyPr>
          <a:lstStyle/>
          <a:p>
            <a:r>
              <a:rPr lang="en-US" dirty="0">
                <a:solidFill>
                  <a:prstClr val="black"/>
                </a:solidFill>
                <a:latin typeface="Impact" pitchFamily="34" charset="0"/>
              </a:rPr>
              <a:t>Commanders were shocked when Sepoys refused their cartridges</a:t>
            </a:r>
          </a:p>
        </p:txBody>
      </p:sp>
      <p:sp>
        <p:nvSpPr>
          <p:cNvPr id="11" name="TextBox 10"/>
          <p:cNvSpPr txBox="1"/>
          <p:nvPr/>
        </p:nvSpPr>
        <p:spPr>
          <a:xfrm>
            <a:off x="3124200" y="5943600"/>
            <a:ext cx="7375096" cy="369332"/>
          </a:xfrm>
          <a:prstGeom prst="rect">
            <a:avLst/>
          </a:prstGeom>
          <a:noFill/>
        </p:spPr>
        <p:txBody>
          <a:bodyPr wrap="none" rtlCol="0">
            <a:spAutoFit/>
          </a:bodyPr>
          <a:lstStyle/>
          <a:p>
            <a:r>
              <a:rPr lang="en-US" dirty="0">
                <a:solidFill>
                  <a:prstClr val="black"/>
                </a:solidFill>
                <a:latin typeface="Impact" pitchFamily="34" charset="0"/>
              </a:rPr>
              <a:t>The British reacted badly and those who refused their cartridges were jailed</a:t>
            </a:r>
          </a:p>
        </p:txBody>
      </p:sp>
    </p:spTree>
    <p:extLst>
      <p:ext uri="{BB962C8B-B14F-4D97-AF65-F5344CB8AC3E}">
        <p14:creationId xmlns:p14="http://schemas.microsoft.com/office/powerpoint/2010/main" val="2520185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epoy-Mutiny.jpg"/>
          <p:cNvPicPr>
            <a:picLocks noChangeAspect="1"/>
          </p:cNvPicPr>
          <p:nvPr/>
        </p:nvPicPr>
        <p:blipFill>
          <a:blip r:embed="rId3"/>
          <a:stretch>
            <a:fillRect/>
          </a:stretch>
        </p:blipFill>
        <p:spPr>
          <a:xfrm>
            <a:off x="5258526" y="0"/>
            <a:ext cx="5409475" cy="3727450"/>
          </a:xfrm>
          <a:prstGeom prst="rect">
            <a:avLst/>
          </a:prstGeom>
        </p:spPr>
      </p:pic>
      <p:sp>
        <p:nvSpPr>
          <p:cNvPr id="2" name="TextBox 1"/>
          <p:cNvSpPr txBox="1"/>
          <p:nvPr/>
        </p:nvSpPr>
        <p:spPr>
          <a:xfrm>
            <a:off x="1524000" y="0"/>
            <a:ext cx="3366178" cy="369332"/>
          </a:xfrm>
          <a:prstGeom prst="rect">
            <a:avLst/>
          </a:prstGeom>
          <a:noFill/>
        </p:spPr>
        <p:txBody>
          <a:bodyPr wrap="none" rtlCol="0">
            <a:spAutoFit/>
          </a:bodyPr>
          <a:lstStyle/>
          <a:p>
            <a:r>
              <a:rPr lang="en-US" dirty="0">
                <a:solidFill>
                  <a:prstClr val="black"/>
                </a:solidFill>
                <a:latin typeface="Impact" pitchFamily="34" charset="0"/>
              </a:rPr>
              <a:t>May 10, 1857 – The Sepoy Rebelled</a:t>
            </a:r>
          </a:p>
        </p:txBody>
      </p:sp>
      <p:sp>
        <p:nvSpPr>
          <p:cNvPr id="3" name="TextBox 2"/>
          <p:cNvSpPr txBox="1"/>
          <p:nvPr/>
        </p:nvSpPr>
        <p:spPr>
          <a:xfrm>
            <a:off x="1524000" y="3733800"/>
            <a:ext cx="5748690" cy="369332"/>
          </a:xfrm>
          <a:prstGeom prst="rect">
            <a:avLst/>
          </a:prstGeom>
          <a:noFill/>
        </p:spPr>
        <p:txBody>
          <a:bodyPr wrap="none" rtlCol="0">
            <a:spAutoFit/>
          </a:bodyPr>
          <a:lstStyle/>
          <a:p>
            <a:r>
              <a:rPr lang="en-US" dirty="0">
                <a:solidFill>
                  <a:prstClr val="black"/>
                </a:solidFill>
                <a:latin typeface="Impact" pitchFamily="34" charset="0"/>
              </a:rPr>
              <a:t>The East India Co. took over a year to put down the rebellion</a:t>
            </a:r>
          </a:p>
        </p:txBody>
      </p:sp>
      <p:sp>
        <p:nvSpPr>
          <p:cNvPr id="4" name="TextBox 3"/>
          <p:cNvSpPr txBox="1"/>
          <p:nvPr/>
        </p:nvSpPr>
        <p:spPr>
          <a:xfrm>
            <a:off x="2286000" y="1066800"/>
            <a:ext cx="5252720" cy="369332"/>
          </a:xfrm>
          <a:prstGeom prst="rect">
            <a:avLst/>
          </a:prstGeom>
          <a:noFill/>
        </p:spPr>
        <p:txBody>
          <a:bodyPr wrap="none" rtlCol="0">
            <a:spAutoFit/>
          </a:bodyPr>
          <a:lstStyle/>
          <a:p>
            <a:r>
              <a:rPr lang="en-US" dirty="0">
                <a:solidFill>
                  <a:prstClr val="black"/>
                </a:solidFill>
                <a:latin typeface="Impact" pitchFamily="34" charset="0"/>
              </a:rPr>
              <a:t>From there they moved through</a:t>
            </a:r>
            <a:r>
              <a:rPr lang="en-US" dirty="0">
                <a:ln>
                  <a:solidFill>
                    <a:prstClr val="white"/>
                  </a:solidFill>
                </a:ln>
                <a:solidFill>
                  <a:prstClr val="black"/>
                </a:solidFill>
                <a:latin typeface="Impact" pitchFamily="34" charset="0"/>
              </a:rPr>
              <a:t> the rest of the country</a:t>
            </a:r>
          </a:p>
        </p:txBody>
      </p:sp>
      <p:sp>
        <p:nvSpPr>
          <p:cNvPr id="5" name="TextBox 4"/>
          <p:cNvSpPr txBox="1"/>
          <p:nvPr/>
        </p:nvSpPr>
        <p:spPr>
          <a:xfrm>
            <a:off x="2286001" y="533400"/>
            <a:ext cx="3887411" cy="369332"/>
          </a:xfrm>
          <a:prstGeom prst="rect">
            <a:avLst/>
          </a:prstGeom>
          <a:noFill/>
        </p:spPr>
        <p:txBody>
          <a:bodyPr wrap="none" rtlCol="0">
            <a:spAutoFit/>
          </a:bodyPr>
          <a:lstStyle/>
          <a:p>
            <a:r>
              <a:rPr lang="en-US" dirty="0">
                <a:solidFill>
                  <a:prstClr val="black"/>
                </a:solidFill>
                <a:latin typeface="Impact" pitchFamily="34" charset="0"/>
              </a:rPr>
              <a:t>They marched to Delhi and took </a:t>
            </a:r>
            <a:r>
              <a:rPr lang="en-US" dirty="0">
                <a:ln>
                  <a:solidFill>
                    <a:prstClr val="white"/>
                  </a:solidFill>
                </a:ln>
                <a:solidFill>
                  <a:prstClr val="black"/>
                </a:solidFill>
                <a:latin typeface="Impact" pitchFamily="34" charset="0"/>
              </a:rPr>
              <a:t>the city</a:t>
            </a:r>
          </a:p>
        </p:txBody>
      </p:sp>
      <p:sp>
        <p:nvSpPr>
          <p:cNvPr id="7" name="TextBox 6"/>
          <p:cNvSpPr txBox="1"/>
          <p:nvPr/>
        </p:nvSpPr>
        <p:spPr>
          <a:xfrm>
            <a:off x="1989022" y="4191000"/>
            <a:ext cx="8678979" cy="369332"/>
          </a:xfrm>
          <a:prstGeom prst="rect">
            <a:avLst/>
          </a:prstGeom>
          <a:noFill/>
        </p:spPr>
        <p:txBody>
          <a:bodyPr wrap="none" rtlCol="0">
            <a:spAutoFit/>
          </a:bodyPr>
          <a:lstStyle/>
          <a:p>
            <a:r>
              <a:rPr lang="en-US" dirty="0">
                <a:ln>
                  <a:solidFill>
                    <a:prstClr val="black"/>
                  </a:solidFill>
                </a:ln>
                <a:solidFill>
                  <a:srgbClr val="FF00FF"/>
                </a:solidFill>
                <a:latin typeface="Impact" pitchFamily="34" charset="0"/>
              </a:rPr>
              <a:t>Indians couldn’t unite against the British because of weak leadership and religious issues</a:t>
            </a:r>
          </a:p>
        </p:txBody>
      </p:sp>
      <p:sp>
        <p:nvSpPr>
          <p:cNvPr id="8" name="TextBox 7"/>
          <p:cNvSpPr txBox="1"/>
          <p:nvPr/>
        </p:nvSpPr>
        <p:spPr>
          <a:xfrm>
            <a:off x="2514601" y="4648200"/>
            <a:ext cx="4131259" cy="369332"/>
          </a:xfrm>
          <a:prstGeom prst="rect">
            <a:avLst/>
          </a:prstGeom>
          <a:noFill/>
        </p:spPr>
        <p:txBody>
          <a:bodyPr wrap="none" rtlCol="0">
            <a:spAutoFit/>
          </a:bodyPr>
          <a:lstStyle/>
          <a:p>
            <a:r>
              <a:rPr lang="en-US" dirty="0">
                <a:solidFill>
                  <a:srgbClr val="002060"/>
                </a:solidFill>
                <a:latin typeface="Impact" pitchFamily="34" charset="0"/>
              </a:rPr>
              <a:t>Muslims didn’t want the Mughals restored</a:t>
            </a:r>
          </a:p>
        </p:txBody>
      </p:sp>
      <p:sp>
        <p:nvSpPr>
          <p:cNvPr id="9" name="TextBox 8"/>
          <p:cNvSpPr txBox="1"/>
          <p:nvPr/>
        </p:nvSpPr>
        <p:spPr>
          <a:xfrm>
            <a:off x="2514600" y="5105400"/>
            <a:ext cx="5586786" cy="369332"/>
          </a:xfrm>
          <a:prstGeom prst="rect">
            <a:avLst/>
          </a:prstGeom>
          <a:noFill/>
        </p:spPr>
        <p:txBody>
          <a:bodyPr wrap="none" rtlCol="0">
            <a:spAutoFit/>
          </a:bodyPr>
          <a:lstStyle/>
          <a:p>
            <a:r>
              <a:rPr lang="en-US" dirty="0">
                <a:solidFill>
                  <a:srgbClr val="002060"/>
                </a:solidFill>
                <a:latin typeface="Impact" pitchFamily="34" charset="0"/>
              </a:rPr>
              <a:t>Hindus preferred British leadership to Muslim leadership</a:t>
            </a:r>
          </a:p>
        </p:txBody>
      </p:sp>
      <p:sp>
        <p:nvSpPr>
          <p:cNvPr id="10" name="TextBox 9"/>
          <p:cNvSpPr txBox="1"/>
          <p:nvPr/>
        </p:nvSpPr>
        <p:spPr>
          <a:xfrm>
            <a:off x="2514601" y="5562600"/>
            <a:ext cx="6319359" cy="369332"/>
          </a:xfrm>
          <a:prstGeom prst="rect">
            <a:avLst/>
          </a:prstGeom>
          <a:noFill/>
        </p:spPr>
        <p:txBody>
          <a:bodyPr wrap="none" rtlCol="0">
            <a:spAutoFit/>
          </a:bodyPr>
          <a:lstStyle/>
          <a:p>
            <a:r>
              <a:rPr lang="en-US" dirty="0">
                <a:solidFill>
                  <a:srgbClr val="002060"/>
                </a:solidFill>
                <a:latin typeface="Impact" pitchFamily="34" charset="0"/>
              </a:rPr>
              <a:t>Local leaders who had made deals with the </a:t>
            </a:r>
            <a:r>
              <a:rPr lang="en-US" dirty="0" err="1">
                <a:solidFill>
                  <a:srgbClr val="002060"/>
                </a:solidFill>
                <a:latin typeface="Impact" pitchFamily="34" charset="0"/>
              </a:rPr>
              <a:t>EIC</a:t>
            </a:r>
            <a:r>
              <a:rPr lang="en-US" dirty="0">
                <a:solidFill>
                  <a:srgbClr val="002060"/>
                </a:solidFill>
                <a:latin typeface="Impact" pitchFamily="34" charset="0"/>
              </a:rPr>
              <a:t> didn’t get involved</a:t>
            </a:r>
          </a:p>
        </p:txBody>
      </p:sp>
      <p:sp>
        <p:nvSpPr>
          <p:cNvPr id="11" name="TextBox 10"/>
          <p:cNvSpPr txBox="1"/>
          <p:nvPr/>
        </p:nvSpPr>
        <p:spPr>
          <a:xfrm>
            <a:off x="2514600" y="5943600"/>
            <a:ext cx="3809056" cy="369332"/>
          </a:xfrm>
          <a:prstGeom prst="rect">
            <a:avLst/>
          </a:prstGeom>
          <a:noFill/>
        </p:spPr>
        <p:txBody>
          <a:bodyPr wrap="none" rtlCol="0">
            <a:spAutoFit/>
          </a:bodyPr>
          <a:lstStyle/>
          <a:p>
            <a:r>
              <a:rPr lang="en-US" dirty="0">
                <a:solidFill>
                  <a:srgbClr val="002060"/>
                </a:solidFill>
                <a:latin typeface="Impact" pitchFamily="34" charset="0"/>
              </a:rPr>
              <a:t>The Sikhs remained loyal to the British</a:t>
            </a:r>
          </a:p>
        </p:txBody>
      </p:sp>
    </p:spTree>
    <p:extLst>
      <p:ext uri="{BB962C8B-B14F-4D97-AF65-F5344CB8AC3E}">
        <p14:creationId xmlns:p14="http://schemas.microsoft.com/office/powerpoint/2010/main" val="31393849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queen victoria.jpg"/>
          <p:cNvPicPr>
            <a:picLocks noChangeAspect="1"/>
          </p:cNvPicPr>
          <p:nvPr/>
        </p:nvPicPr>
        <p:blipFill>
          <a:blip r:embed="rId3"/>
          <a:stretch>
            <a:fillRect/>
          </a:stretch>
        </p:blipFill>
        <p:spPr>
          <a:xfrm>
            <a:off x="8382000" y="1"/>
            <a:ext cx="2286000" cy="3182367"/>
          </a:xfrm>
          <a:prstGeom prst="rect">
            <a:avLst/>
          </a:prstGeom>
        </p:spPr>
      </p:pic>
      <p:sp>
        <p:nvSpPr>
          <p:cNvPr id="2" name="TextBox 1"/>
          <p:cNvSpPr txBox="1"/>
          <p:nvPr/>
        </p:nvSpPr>
        <p:spPr>
          <a:xfrm>
            <a:off x="1524000" y="0"/>
            <a:ext cx="1444626" cy="369332"/>
          </a:xfrm>
          <a:prstGeom prst="rect">
            <a:avLst/>
          </a:prstGeom>
          <a:noFill/>
        </p:spPr>
        <p:txBody>
          <a:bodyPr wrap="none" rtlCol="0">
            <a:spAutoFit/>
          </a:bodyPr>
          <a:lstStyle/>
          <a:p>
            <a:r>
              <a:rPr lang="en-US" dirty="0">
                <a:solidFill>
                  <a:srgbClr val="FF0000"/>
                </a:solidFill>
                <a:latin typeface="Impact" pitchFamily="34" charset="0"/>
              </a:rPr>
              <a:t>Turning Point</a:t>
            </a:r>
          </a:p>
        </p:txBody>
      </p:sp>
      <p:sp>
        <p:nvSpPr>
          <p:cNvPr id="3" name="TextBox 2"/>
          <p:cNvSpPr txBox="1"/>
          <p:nvPr/>
        </p:nvSpPr>
        <p:spPr>
          <a:xfrm>
            <a:off x="2133601" y="533400"/>
            <a:ext cx="4012637" cy="369332"/>
          </a:xfrm>
          <a:prstGeom prst="rect">
            <a:avLst/>
          </a:prstGeom>
          <a:noFill/>
        </p:spPr>
        <p:txBody>
          <a:bodyPr wrap="none" rtlCol="0">
            <a:spAutoFit/>
          </a:bodyPr>
          <a:lstStyle/>
          <a:p>
            <a:r>
              <a:rPr lang="en-US" dirty="0">
                <a:solidFill>
                  <a:prstClr val="black"/>
                </a:solidFill>
                <a:latin typeface="Impact" pitchFamily="34" charset="0"/>
              </a:rPr>
              <a:t>1858  - British take direct control of India</a:t>
            </a:r>
          </a:p>
        </p:txBody>
      </p:sp>
      <p:sp>
        <p:nvSpPr>
          <p:cNvPr id="4" name="TextBox 3"/>
          <p:cNvSpPr txBox="1"/>
          <p:nvPr/>
        </p:nvSpPr>
        <p:spPr>
          <a:xfrm>
            <a:off x="2667000" y="1066800"/>
            <a:ext cx="1489510" cy="369332"/>
          </a:xfrm>
          <a:prstGeom prst="rect">
            <a:avLst/>
          </a:prstGeom>
          <a:noFill/>
        </p:spPr>
        <p:txBody>
          <a:bodyPr wrap="none" rtlCol="0">
            <a:spAutoFit/>
          </a:bodyPr>
          <a:lstStyle/>
          <a:p>
            <a:r>
              <a:rPr lang="en-US" dirty="0">
                <a:solidFill>
                  <a:prstClr val="black"/>
                </a:solidFill>
                <a:latin typeface="Impact" pitchFamily="34" charset="0"/>
              </a:rPr>
              <a:t>Called the </a:t>
            </a:r>
            <a:r>
              <a:rPr lang="en-US" dirty="0">
                <a:ln>
                  <a:solidFill>
                    <a:srgbClr val="FF00FF"/>
                  </a:solidFill>
                </a:ln>
                <a:solidFill>
                  <a:srgbClr val="00FF00"/>
                </a:solidFill>
                <a:latin typeface="Impact" pitchFamily="34" charset="0"/>
              </a:rPr>
              <a:t>Raj</a:t>
            </a:r>
          </a:p>
        </p:txBody>
      </p:sp>
      <p:sp>
        <p:nvSpPr>
          <p:cNvPr id="5" name="TextBox 3"/>
          <p:cNvSpPr txBox="1"/>
          <p:nvPr/>
        </p:nvSpPr>
        <p:spPr>
          <a:xfrm>
            <a:off x="3124201" y="1524000"/>
            <a:ext cx="521488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British rule in India during the reign of Queen Victoria</a:t>
            </a:r>
          </a:p>
        </p:txBody>
      </p:sp>
      <p:sp>
        <p:nvSpPr>
          <p:cNvPr id="7" name="TextBox 3"/>
          <p:cNvSpPr txBox="1"/>
          <p:nvPr/>
        </p:nvSpPr>
        <p:spPr>
          <a:xfrm>
            <a:off x="3124200" y="1981201"/>
            <a:ext cx="5186676"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Cabinet ministers in England made policy, a governor</a:t>
            </a:r>
          </a:p>
          <a:p>
            <a:r>
              <a:rPr lang="en-US" dirty="0">
                <a:solidFill>
                  <a:prstClr val="black"/>
                </a:solidFill>
                <a:latin typeface="Impact" pitchFamily="34" charset="0"/>
              </a:rPr>
              <a:t>general in India carried it out</a:t>
            </a:r>
          </a:p>
        </p:txBody>
      </p:sp>
      <p:sp>
        <p:nvSpPr>
          <p:cNvPr id="8" name="TextBox 3"/>
          <p:cNvSpPr txBox="1"/>
          <p:nvPr/>
        </p:nvSpPr>
        <p:spPr>
          <a:xfrm>
            <a:off x="4343400" y="3135868"/>
            <a:ext cx="399500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Princes who stayed loyal were rewarded</a:t>
            </a:r>
          </a:p>
        </p:txBody>
      </p:sp>
      <p:sp>
        <p:nvSpPr>
          <p:cNvPr id="9" name="TextBox 3"/>
          <p:cNvSpPr txBox="1"/>
          <p:nvPr/>
        </p:nvSpPr>
        <p:spPr>
          <a:xfrm>
            <a:off x="4350986" y="3669268"/>
            <a:ext cx="410721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The British gained more and more control</a:t>
            </a:r>
          </a:p>
        </p:txBody>
      </p:sp>
      <p:sp>
        <p:nvSpPr>
          <p:cNvPr id="10" name="TextBox 3"/>
          <p:cNvSpPr txBox="1"/>
          <p:nvPr/>
        </p:nvSpPr>
        <p:spPr>
          <a:xfrm>
            <a:off x="4389576" y="4355068"/>
            <a:ext cx="63546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Mutiny increased the distrust between the British and the Indians</a:t>
            </a:r>
          </a:p>
        </p:txBody>
      </p:sp>
    </p:spTree>
    <p:extLst>
      <p:ext uri="{BB962C8B-B14F-4D97-AF65-F5344CB8AC3E}">
        <p14:creationId xmlns:p14="http://schemas.microsoft.com/office/powerpoint/2010/main" val="17202096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24001" y="0"/>
            <a:ext cx="207620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FF3300"/>
                </a:solidFill>
                <a:latin typeface="Impact" pitchFamily="34" charset="0"/>
              </a:rPr>
              <a:t>Nationalism in India</a:t>
            </a:r>
          </a:p>
        </p:txBody>
      </p:sp>
      <p:sp>
        <p:nvSpPr>
          <p:cNvPr id="3" name="TextBox 3"/>
          <p:cNvSpPr txBox="1"/>
          <p:nvPr/>
        </p:nvSpPr>
        <p:spPr>
          <a:xfrm>
            <a:off x="2286000" y="609600"/>
            <a:ext cx="167706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Ram Mohun Roy</a:t>
            </a:r>
          </a:p>
        </p:txBody>
      </p:sp>
      <p:pic>
        <p:nvPicPr>
          <p:cNvPr id="4" name="Picture 3" descr="rajaram.jpg"/>
          <p:cNvPicPr>
            <a:picLocks noChangeAspect="1"/>
          </p:cNvPicPr>
          <p:nvPr/>
        </p:nvPicPr>
        <p:blipFill>
          <a:blip r:embed="rId3"/>
          <a:stretch>
            <a:fillRect/>
          </a:stretch>
        </p:blipFill>
        <p:spPr>
          <a:xfrm>
            <a:off x="4114800" y="1"/>
            <a:ext cx="1866900" cy="2669667"/>
          </a:xfrm>
          <a:prstGeom prst="rect">
            <a:avLst/>
          </a:prstGeom>
        </p:spPr>
      </p:pic>
      <p:sp>
        <p:nvSpPr>
          <p:cNvPr id="5" name="TextBox 3"/>
          <p:cNvSpPr txBox="1"/>
          <p:nvPr/>
        </p:nvSpPr>
        <p:spPr>
          <a:xfrm>
            <a:off x="6096000" y="609601"/>
            <a:ext cx="4572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Well educated Indian who began a campaign to modernize India</a:t>
            </a:r>
          </a:p>
        </p:txBody>
      </p:sp>
      <p:sp>
        <p:nvSpPr>
          <p:cNvPr id="6" name="TextBox 3"/>
          <p:cNvSpPr txBox="1"/>
          <p:nvPr/>
        </p:nvSpPr>
        <p:spPr>
          <a:xfrm>
            <a:off x="6019800" y="1371601"/>
            <a:ext cx="46482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Others began to attach themselves to Roy’s ideas and push for westernization</a:t>
            </a:r>
          </a:p>
        </p:txBody>
      </p:sp>
      <p:sp>
        <p:nvSpPr>
          <p:cNvPr id="7" name="TextBox 3"/>
          <p:cNvSpPr txBox="1"/>
          <p:nvPr/>
        </p:nvSpPr>
        <p:spPr>
          <a:xfrm>
            <a:off x="2133600" y="3276600"/>
            <a:ext cx="241925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Nationalist groups form</a:t>
            </a:r>
          </a:p>
        </p:txBody>
      </p:sp>
      <p:sp>
        <p:nvSpPr>
          <p:cNvPr id="8" name="TextBox 3"/>
          <p:cNvSpPr txBox="1"/>
          <p:nvPr/>
        </p:nvSpPr>
        <p:spPr>
          <a:xfrm>
            <a:off x="4267200" y="4114800"/>
            <a:ext cx="3265638" cy="92333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Indian National Congress – 1885 </a:t>
            </a:r>
          </a:p>
          <a:p>
            <a:endParaRPr lang="en-US" dirty="0">
              <a:solidFill>
                <a:prstClr val="black"/>
              </a:solidFill>
              <a:latin typeface="Impact" pitchFamily="34" charset="0"/>
            </a:endParaRPr>
          </a:p>
          <a:p>
            <a:r>
              <a:rPr lang="en-US" dirty="0">
                <a:solidFill>
                  <a:prstClr val="black"/>
                </a:solidFill>
                <a:latin typeface="Impact" pitchFamily="34" charset="0"/>
              </a:rPr>
              <a:t>Muslim League - 1906</a:t>
            </a:r>
          </a:p>
        </p:txBody>
      </p:sp>
      <p:sp>
        <p:nvSpPr>
          <p:cNvPr id="9" name="TextBox 3"/>
          <p:cNvSpPr txBox="1"/>
          <p:nvPr/>
        </p:nvSpPr>
        <p:spPr>
          <a:xfrm>
            <a:off x="4800601" y="5562600"/>
            <a:ext cx="334097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Wanted self government for India</a:t>
            </a:r>
          </a:p>
        </p:txBody>
      </p:sp>
      <p:pic>
        <p:nvPicPr>
          <p:cNvPr id="10" name="Picture 9" descr="inc.png"/>
          <p:cNvPicPr>
            <a:picLocks noChangeAspect="1"/>
          </p:cNvPicPr>
          <p:nvPr/>
        </p:nvPicPr>
        <p:blipFill>
          <a:blip r:embed="rId4"/>
          <a:stretch>
            <a:fillRect/>
          </a:stretch>
        </p:blipFill>
        <p:spPr>
          <a:xfrm>
            <a:off x="7696200" y="2971800"/>
            <a:ext cx="2095500" cy="1371600"/>
          </a:xfrm>
          <a:prstGeom prst="rect">
            <a:avLst/>
          </a:prstGeom>
        </p:spPr>
      </p:pic>
      <p:pic>
        <p:nvPicPr>
          <p:cNvPr id="11" name="Picture 10" descr="flag_of_Muslim_League.png"/>
          <p:cNvPicPr>
            <a:picLocks noChangeAspect="1"/>
          </p:cNvPicPr>
          <p:nvPr/>
        </p:nvPicPr>
        <p:blipFill>
          <a:blip r:embed="rId5" cstate="print"/>
          <a:stretch>
            <a:fillRect/>
          </a:stretch>
        </p:blipFill>
        <p:spPr>
          <a:xfrm>
            <a:off x="8534400" y="4343400"/>
            <a:ext cx="2133600" cy="1371600"/>
          </a:xfrm>
          <a:prstGeom prst="rect">
            <a:avLst/>
          </a:prstGeom>
        </p:spPr>
      </p:pic>
      <p:sp>
        <p:nvSpPr>
          <p:cNvPr id="12" name="TextBox 3"/>
          <p:cNvSpPr txBox="1"/>
          <p:nvPr/>
        </p:nvSpPr>
        <p:spPr>
          <a:xfrm>
            <a:off x="1524000" y="6019800"/>
            <a:ext cx="715292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1905 – The British divide Bengal into a Muslim section and a Hindu section</a:t>
            </a:r>
          </a:p>
        </p:txBody>
      </p:sp>
      <p:sp>
        <p:nvSpPr>
          <p:cNvPr id="13" name="TextBox 3"/>
          <p:cNvSpPr txBox="1"/>
          <p:nvPr/>
        </p:nvSpPr>
        <p:spPr>
          <a:xfrm>
            <a:off x="1524000" y="6488668"/>
            <a:ext cx="68194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1911 – Pressure from nationalist groups forces Britain to unite the area</a:t>
            </a:r>
          </a:p>
        </p:txBody>
      </p:sp>
    </p:spTree>
    <p:extLst>
      <p:ext uri="{BB962C8B-B14F-4D97-AF65-F5344CB8AC3E}">
        <p14:creationId xmlns:p14="http://schemas.microsoft.com/office/powerpoint/2010/main" val="24519191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3000"/>
            <a:lum/>
          </a:blip>
          <a:srcRect/>
          <a:stretch>
            <a:fillRect l="-1000" t="-35000" r="-1000" b="-2000"/>
          </a:stretch>
        </a:blipFill>
        <a:effectLst/>
      </p:bgPr>
    </p:bg>
    <p:spTree>
      <p:nvGrpSpPr>
        <p:cNvPr id="1" name=""/>
        <p:cNvGrpSpPr/>
        <p:nvPr/>
      </p:nvGrpSpPr>
      <p:grpSpPr>
        <a:xfrm>
          <a:off x="0" y="0"/>
          <a:ext cx="0" cy="0"/>
          <a:chOff x="0" y="0"/>
          <a:chExt cx="0" cy="0"/>
        </a:xfrm>
      </p:grpSpPr>
      <p:sp>
        <p:nvSpPr>
          <p:cNvPr id="2" name="Rectangle 1"/>
          <p:cNvSpPr/>
          <p:nvPr/>
        </p:nvSpPr>
        <p:spPr>
          <a:xfrm>
            <a:off x="1524001" y="29718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rPr>
              <a:t>Imperialism in Southeast Asia</a:t>
            </a:r>
          </a:p>
        </p:txBody>
      </p:sp>
    </p:spTree>
    <p:extLst>
      <p:ext uri="{BB962C8B-B14F-4D97-AF65-F5344CB8AC3E}">
        <p14:creationId xmlns:p14="http://schemas.microsoft.com/office/powerpoint/2010/main" val="12466880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24001" y="0"/>
            <a:ext cx="331533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Europeans invade the Pacific Rim</a:t>
            </a:r>
          </a:p>
        </p:txBody>
      </p:sp>
      <p:sp>
        <p:nvSpPr>
          <p:cNvPr id="3" name="TextBox 3"/>
          <p:cNvSpPr txBox="1"/>
          <p:nvPr/>
        </p:nvSpPr>
        <p:spPr>
          <a:xfrm>
            <a:off x="1676400" y="2743200"/>
            <a:ext cx="258596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The Dutch expand control</a:t>
            </a:r>
          </a:p>
        </p:txBody>
      </p:sp>
      <p:pic>
        <p:nvPicPr>
          <p:cNvPr id="4" name="Picture 3" descr="pacific rim.gif"/>
          <p:cNvPicPr>
            <a:picLocks noChangeAspect="1"/>
          </p:cNvPicPr>
          <p:nvPr/>
        </p:nvPicPr>
        <p:blipFill>
          <a:blip r:embed="rId3"/>
          <a:stretch>
            <a:fillRect/>
          </a:stretch>
        </p:blipFill>
        <p:spPr>
          <a:xfrm>
            <a:off x="4724400" y="0"/>
            <a:ext cx="3886200" cy="3093244"/>
          </a:xfrm>
          <a:prstGeom prst="rect">
            <a:avLst/>
          </a:prstGeom>
        </p:spPr>
      </p:pic>
      <p:sp>
        <p:nvSpPr>
          <p:cNvPr id="5" name="TextBox 3"/>
          <p:cNvSpPr txBox="1"/>
          <p:nvPr/>
        </p:nvSpPr>
        <p:spPr>
          <a:xfrm>
            <a:off x="3276600" y="3505200"/>
            <a:ext cx="7391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The Dutch East India Company seized land in Malacca, fought for Java, and took Sumatra, part of Borneo, Celebes, the Moluccas, Bali, and part of Indonesia</a:t>
            </a:r>
          </a:p>
        </p:txBody>
      </p:sp>
      <p:sp>
        <p:nvSpPr>
          <p:cNvPr id="6" name="TextBox 3"/>
          <p:cNvSpPr txBox="1"/>
          <p:nvPr/>
        </p:nvSpPr>
        <p:spPr>
          <a:xfrm>
            <a:off x="1447801" y="4648200"/>
            <a:ext cx="725070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To manage these colonies the Dutch brought settlers to run the plantations</a:t>
            </a:r>
          </a:p>
        </p:txBody>
      </p:sp>
      <p:sp>
        <p:nvSpPr>
          <p:cNvPr id="7" name="TextBox 3"/>
          <p:cNvSpPr txBox="1"/>
          <p:nvPr/>
        </p:nvSpPr>
        <p:spPr>
          <a:xfrm>
            <a:off x="1714908" y="5105400"/>
            <a:ext cx="895309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Created a strict social class system of Dutch,  educated Indonesians, then plantation workers</a:t>
            </a:r>
          </a:p>
        </p:txBody>
      </p:sp>
      <p:sp>
        <p:nvSpPr>
          <p:cNvPr id="8" name="TextBox 3"/>
          <p:cNvSpPr txBox="1"/>
          <p:nvPr/>
        </p:nvSpPr>
        <p:spPr>
          <a:xfrm>
            <a:off x="1676401" y="5715000"/>
            <a:ext cx="714426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Impact" pitchFamily="34" charset="0"/>
              </a:rPr>
              <a:t>Dutch forced the farmers to plant 1/5 of their land as specific export crops.</a:t>
            </a:r>
          </a:p>
        </p:txBody>
      </p:sp>
    </p:spTree>
    <p:extLst>
      <p:ext uri="{BB962C8B-B14F-4D97-AF65-F5344CB8AC3E}">
        <p14:creationId xmlns:p14="http://schemas.microsoft.com/office/powerpoint/2010/main" val="34208589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24000" y="0"/>
            <a:ext cx="254909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The British take Malaya</a:t>
            </a:r>
          </a:p>
        </p:txBody>
      </p:sp>
      <p:pic>
        <p:nvPicPr>
          <p:cNvPr id="3" name="Picture 2" descr="malaya.jpg"/>
          <p:cNvPicPr>
            <a:picLocks noChangeAspect="1"/>
          </p:cNvPicPr>
          <p:nvPr/>
        </p:nvPicPr>
        <p:blipFill>
          <a:blip r:embed="rId3"/>
          <a:srcRect l="2943" t="3333" r="59412" b="18889"/>
          <a:stretch>
            <a:fillRect/>
          </a:stretch>
        </p:blipFill>
        <p:spPr>
          <a:xfrm>
            <a:off x="4114801" y="0"/>
            <a:ext cx="2538549" cy="2971800"/>
          </a:xfrm>
          <a:prstGeom prst="rect">
            <a:avLst/>
          </a:prstGeom>
        </p:spPr>
      </p:pic>
      <p:sp>
        <p:nvSpPr>
          <p:cNvPr id="4" name="TextBox 3"/>
          <p:cNvSpPr txBox="1"/>
          <p:nvPr/>
        </p:nvSpPr>
        <p:spPr>
          <a:xfrm>
            <a:off x="6629400" y="1"/>
            <a:ext cx="40386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The British wanted a trading port to compete with the Dutch</a:t>
            </a:r>
          </a:p>
        </p:txBody>
      </p:sp>
      <p:sp>
        <p:nvSpPr>
          <p:cNvPr id="6" name="Explosion 1 5"/>
          <p:cNvSpPr/>
          <p:nvPr/>
        </p:nvSpPr>
        <p:spPr>
          <a:xfrm>
            <a:off x="6096000" y="2286000"/>
            <a:ext cx="609600" cy="762000"/>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TextBox 3"/>
          <p:cNvSpPr txBox="1"/>
          <p:nvPr/>
        </p:nvSpPr>
        <p:spPr>
          <a:xfrm>
            <a:off x="6629401" y="914401"/>
            <a:ext cx="40386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Took Singapore on the tip of the Malay Peninsula</a:t>
            </a:r>
          </a:p>
        </p:txBody>
      </p:sp>
      <p:sp>
        <p:nvSpPr>
          <p:cNvPr id="8" name="TextBox 3"/>
          <p:cNvSpPr txBox="1"/>
          <p:nvPr/>
        </p:nvSpPr>
        <p:spPr>
          <a:xfrm>
            <a:off x="1524001" y="3048000"/>
            <a:ext cx="517160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Also took land in Malaysia and Burma (Myanmar)</a:t>
            </a:r>
          </a:p>
        </p:txBody>
      </p:sp>
      <p:pic>
        <p:nvPicPr>
          <p:cNvPr id="9" name="Picture 8" descr="malaysia.bmp"/>
          <p:cNvPicPr>
            <a:picLocks noChangeAspect="1"/>
          </p:cNvPicPr>
          <p:nvPr/>
        </p:nvPicPr>
        <p:blipFill>
          <a:blip r:embed="rId4"/>
          <a:srcRect t="7270" r="1613" b="23888"/>
          <a:stretch>
            <a:fillRect/>
          </a:stretch>
        </p:blipFill>
        <p:spPr>
          <a:xfrm>
            <a:off x="1524001" y="3352800"/>
            <a:ext cx="3686503" cy="1752600"/>
          </a:xfrm>
          <a:prstGeom prst="rect">
            <a:avLst/>
          </a:prstGeom>
        </p:spPr>
      </p:pic>
      <p:pic>
        <p:nvPicPr>
          <p:cNvPr id="10" name="Picture 9" descr="map-burma.jpg"/>
          <p:cNvPicPr>
            <a:picLocks noChangeAspect="1"/>
          </p:cNvPicPr>
          <p:nvPr/>
        </p:nvPicPr>
        <p:blipFill>
          <a:blip r:embed="rId5"/>
          <a:srcRect l="3042" t="1111" r="11208" b="3333"/>
          <a:stretch>
            <a:fillRect/>
          </a:stretch>
        </p:blipFill>
        <p:spPr>
          <a:xfrm>
            <a:off x="5334000" y="3429000"/>
            <a:ext cx="1451344" cy="2971800"/>
          </a:xfrm>
          <a:prstGeom prst="rect">
            <a:avLst/>
          </a:prstGeom>
        </p:spPr>
      </p:pic>
      <p:sp>
        <p:nvSpPr>
          <p:cNvPr id="11" name="TextBox 3"/>
          <p:cNvSpPr txBox="1"/>
          <p:nvPr/>
        </p:nvSpPr>
        <p:spPr>
          <a:xfrm>
            <a:off x="6858000" y="3733800"/>
            <a:ext cx="2715808"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Exported Tin and Rubber</a:t>
            </a:r>
          </a:p>
        </p:txBody>
      </p:sp>
      <p:pic>
        <p:nvPicPr>
          <p:cNvPr id="12" name="Picture 11" descr="tin.jpg"/>
          <p:cNvPicPr>
            <a:picLocks noChangeAspect="1"/>
          </p:cNvPicPr>
          <p:nvPr/>
        </p:nvPicPr>
        <p:blipFill>
          <a:blip r:embed="rId6" cstate="print"/>
          <a:srcRect l="14423" t="10161" r="17307" b="14990"/>
          <a:stretch>
            <a:fillRect/>
          </a:stretch>
        </p:blipFill>
        <p:spPr>
          <a:xfrm>
            <a:off x="7086600" y="4114800"/>
            <a:ext cx="1219200" cy="1064654"/>
          </a:xfrm>
          <a:prstGeom prst="rect">
            <a:avLst/>
          </a:prstGeom>
        </p:spPr>
      </p:pic>
      <p:pic>
        <p:nvPicPr>
          <p:cNvPr id="13" name="Picture 12" descr="rubber-tap.jpg"/>
          <p:cNvPicPr>
            <a:picLocks noChangeAspect="1"/>
          </p:cNvPicPr>
          <p:nvPr/>
        </p:nvPicPr>
        <p:blipFill>
          <a:blip r:embed="rId7"/>
          <a:stretch>
            <a:fillRect/>
          </a:stretch>
        </p:blipFill>
        <p:spPr>
          <a:xfrm>
            <a:off x="8534400" y="4038600"/>
            <a:ext cx="1066800" cy="1066800"/>
          </a:xfrm>
          <a:prstGeom prst="rect">
            <a:avLst/>
          </a:prstGeom>
        </p:spPr>
      </p:pic>
      <p:sp>
        <p:nvSpPr>
          <p:cNvPr id="14" name="TextBox 3"/>
          <p:cNvSpPr txBox="1"/>
          <p:nvPr/>
        </p:nvSpPr>
        <p:spPr>
          <a:xfrm>
            <a:off x="1524001" y="5181601"/>
            <a:ext cx="3810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Chinese encouraged to immigrate to be workers on rubber plantations</a:t>
            </a:r>
          </a:p>
        </p:txBody>
      </p:sp>
      <p:sp>
        <p:nvSpPr>
          <p:cNvPr id="15" name="TextBox 3"/>
          <p:cNvSpPr txBox="1"/>
          <p:nvPr/>
        </p:nvSpPr>
        <p:spPr>
          <a:xfrm>
            <a:off x="1524000" y="6324600"/>
            <a:ext cx="916148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Harrington" pitchFamily="82" charset="0"/>
              </a:rPr>
              <a:t>So many came to Malaysia that the native Malay became the minority in their own country</a:t>
            </a:r>
          </a:p>
        </p:txBody>
      </p:sp>
    </p:spTree>
    <p:extLst>
      <p:ext uri="{BB962C8B-B14F-4D97-AF65-F5344CB8AC3E}">
        <p14:creationId xmlns:p14="http://schemas.microsoft.com/office/powerpoint/2010/main" val="1238456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dochina.gif"/>
          <p:cNvPicPr>
            <a:picLocks noChangeAspect="1"/>
          </p:cNvPicPr>
          <p:nvPr/>
        </p:nvPicPr>
        <p:blipFill>
          <a:blip r:embed="rId3"/>
          <a:srcRect l="10667" r="41333" b="38838"/>
          <a:stretch>
            <a:fillRect/>
          </a:stretch>
        </p:blipFill>
        <p:spPr>
          <a:xfrm>
            <a:off x="4343400" y="0"/>
            <a:ext cx="1371600" cy="1905000"/>
          </a:xfrm>
          <a:prstGeom prst="rect">
            <a:avLst/>
          </a:prstGeom>
        </p:spPr>
      </p:pic>
      <p:cxnSp>
        <p:nvCxnSpPr>
          <p:cNvPr id="15" name="Straight Arrow Connector 14"/>
          <p:cNvCxnSpPr/>
          <p:nvPr/>
        </p:nvCxnSpPr>
        <p:spPr>
          <a:xfrm rot="16200000" flipV="1">
            <a:off x="4953000" y="533400"/>
            <a:ext cx="2971800" cy="2819400"/>
          </a:xfrm>
          <a:prstGeom prst="straightConnector1">
            <a:avLst/>
          </a:prstGeom>
          <a:ln w="28575">
            <a:solidFill>
              <a:srgbClr val="9900FF"/>
            </a:solidFill>
            <a:tailEnd type="arrow"/>
          </a:ln>
        </p:spPr>
        <p:style>
          <a:lnRef idx="1">
            <a:schemeClr val="accent1"/>
          </a:lnRef>
          <a:fillRef idx="0">
            <a:schemeClr val="accent1"/>
          </a:fillRef>
          <a:effectRef idx="0">
            <a:schemeClr val="accent1"/>
          </a:effectRef>
          <a:fontRef idx="minor">
            <a:schemeClr val="tx1"/>
          </a:fontRef>
        </p:style>
      </p:cxnSp>
      <p:pic>
        <p:nvPicPr>
          <p:cNvPr id="7" name="Picture 6" descr="nguyen dynasty.jpg"/>
          <p:cNvPicPr>
            <a:picLocks noChangeAspect="1"/>
          </p:cNvPicPr>
          <p:nvPr/>
        </p:nvPicPr>
        <p:blipFill>
          <a:blip r:embed="rId4" cstate="print"/>
          <a:stretch>
            <a:fillRect/>
          </a:stretch>
        </p:blipFill>
        <p:spPr>
          <a:xfrm>
            <a:off x="9361800" y="1066801"/>
            <a:ext cx="1306200" cy="1783735"/>
          </a:xfrm>
          <a:prstGeom prst="rect">
            <a:avLst/>
          </a:prstGeom>
        </p:spPr>
      </p:pic>
      <p:sp>
        <p:nvSpPr>
          <p:cNvPr id="2" name="TextBox 3"/>
          <p:cNvSpPr txBox="1"/>
          <p:nvPr/>
        </p:nvSpPr>
        <p:spPr>
          <a:xfrm>
            <a:off x="1524001" y="0"/>
            <a:ext cx="291618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French Control Indochina</a:t>
            </a:r>
          </a:p>
        </p:txBody>
      </p:sp>
      <p:sp>
        <p:nvSpPr>
          <p:cNvPr id="4" name="TextBox 3"/>
          <p:cNvSpPr txBox="1"/>
          <p:nvPr/>
        </p:nvSpPr>
        <p:spPr>
          <a:xfrm>
            <a:off x="5783330" y="228600"/>
            <a:ext cx="488467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French had been in SE Asia since the </a:t>
            </a:r>
            <a:r>
              <a:rPr lang="en-US" dirty="0" err="1">
                <a:solidFill>
                  <a:prstClr val="black"/>
                </a:solidFill>
                <a:latin typeface="Comic Sans MS" pitchFamily="66" charset="0"/>
              </a:rPr>
              <a:t>1600s</a:t>
            </a:r>
            <a:endParaRPr lang="en-US" dirty="0">
              <a:solidFill>
                <a:prstClr val="black"/>
              </a:solidFill>
              <a:latin typeface="Comic Sans MS" pitchFamily="66" charset="0"/>
            </a:endParaRPr>
          </a:p>
        </p:txBody>
      </p:sp>
      <p:sp>
        <p:nvSpPr>
          <p:cNvPr id="5" name="TextBox 3"/>
          <p:cNvSpPr txBox="1"/>
          <p:nvPr/>
        </p:nvSpPr>
        <p:spPr>
          <a:xfrm>
            <a:off x="5868288" y="685800"/>
            <a:ext cx="479971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Helped the Nguyen Dynasty come to power</a:t>
            </a:r>
          </a:p>
        </p:txBody>
      </p:sp>
      <p:sp>
        <p:nvSpPr>
          <p:cNvPr id="6" name="TextBox 3"/>
          <p:cNvSpPr txBox="1"/>
          <p:nvPr/>
        </p:nvSpPr>
        <p:spPr>
          <a:xfrm>
            <a:off x="1524001" y="1981200"/>
            <a:ext cx="784541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1840 – 7 French Missionaries were killed by the anti-Christian Emperor</a:t>
            </a:r>
          </a:p>
        </p:txBody>
      </p:sp>
      <p:sp>
        <p:nvSpPr>
          <p:cNvPr id="8" name="TextBox 3"/>
          <p:cNvSpPr txBox="1"/>
          <p:nvPr/>
        </p:nvSpPr>
        <p:spPr>
          <a:xfrm>
            <a:off x="2438400" y="2590800"/>
            <a:ext cx="710162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Napoleon III ordered the French army to invade South Vietnam</a:t>
            </a:r>
          </a:p>
        </p:txBody>
      </p:sp>
      <p:sp>
        <p:nvSpPr>
          <p:cNvPr id="9" name="Rectangle 8"/>
          <p:cNvSpPr/>
          <p:nvPr/>
        </p:nvSpPr>
        <p:spPr>
          <a:xfrm>
            <a:off x="5257800" y="1066800"/>
            <a:ext cx="457200" cy="7620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TextBox 3"/>
          <p:cNvSpPr txBox="1"/>
          <p:nvPr/>
        </p:nvSpPr>
        <p:spPr>
          <a:xfrm>
            <a:off x="1524001" y="3429000"/>
            <a:ext cx="757450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They also added Laos, Cambodia (Kampuchea), and Northern Vietnam</a:t>
            </a:r>
          </a:p>
        </p:txBody>
      </p:sp>
      <p:sp>
        <p:nvSpPr>
          <p:cNvPr id="11" name="TextBox 3"/>
          <p:cNvSpPr txBox="1"/>
          <p:nvPr/>
        </p:nvSpPr>
        <p:spPr>
          <a:xfrm>
            <a:off x="1524000" y="6019800"/>
            <a:ext cx="434285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They called the area French Indochina</a:t>
            </a:r>
          </a:p>
        </p:txBody>
      </p:sp>
      <p:pic>
        <p:nvPicPr>
          <p:cNvPr id="12" name="Picture 11" descr="mcambod.gif"/>
          <p:cNvPicPr>
            <a:picLocks noChangeAspect="1"/>
          </p:cNvPicPr>
          <p:nvPr/>
        </p:nvPicPr>
        <p:blipFill>
          <a:blip r:embed="rId5"/>
          <a:stretch>
            <a:fillRect/>
          </a:stretch>
        </p:blipFill>
        <p:spPr>
          <a:xfrm>
            <a:off x="4267201" y="3810001"/>
            <a:ext cx="1800225" cy="2205809"/>
          </a:xfrm>
          <a:prstGeom prst="rect">
            <a:avLst/>
          </a:prstGeom>
        </p:spPr>
      </p:pic>
      <p:pic>
        <p:nvPicPr>
          <p:cNvPr id="13" name="Picture 12" descr="map_of_laos.jpg"/>
          <p:cNvPicPr>
            <a:picLocks noChangeAspect="1"/>
          </p:cNvPicPr>
          <p:nvPr/>
        </p:nvPicPr>
        <p:blipFill>
          <a:blip r:embed="rId6"/>
          <a:stretch>
            <a:fillRect/>
          </a:stretch>
        </p:blipFill>
        <p:spPr>
          <a:xfrm>
            <a:off x="1828800" y="3886200"/>
            <a:ext cx="2349500" cy="1764646"/>
          </a:xfrm>
          <a:prstGeom prst="rect">
            <a:avLst/>
          </a:prstGeom>
        </p:spPr>
      </p:pic>
    </p:spTree>
    <p:extLst>
      <p:ext uri="{BB962C8B-B14F-4D97-AF65-F5344CB8AC3E}">
        <p14:creationId xmlns:p14="http://schemas.microsoft.com/office/powerpoint/2010/main" val="1921563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24000" y="0"/>
            <a:ext cx="234872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Used Direct Control</a:t>
            </a:r>
          </a:p>
        </p:txBody>
      </p:sp>
      <p:sp>
        <p:nvSpPr>
          <p:cNvPr id="3" name="TextBox 3"/>
          <p:cNvSpPr txBox="1"/>
          <p:nvPr/>
        </p:nvSpPr>
        <p:spPr>
          <a:xfrm>
            <a:off x="2438400" y="533401"/>
            <a:ext cx="4378122"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Filled all the </a:t>
            </a:r>
            <a:r>
              <a:rPr lang="en-US" dirty="0" err="1">
                <a:solidFill>
                  <a:prstClr val="black"/>
                </a:solidFill>
                <a:latin typeface="Comic Sans MS" pitchFamily="66" charset="0"/>
              </a:rPr>
              <a:t>gov</a:t>
            </a:r>
            <a:r>
              <a:rPr lang="en-US" dirty="0">
                <a:solidFill>
                  <a:prstClr val="black"/>
                </a:solidFill>
                <a:latin typeface="Comic Sans MS" pitchFamily="66" charset="0"/>
              </a:rPr>
              <a:t>. positions with French</a:t>
            </a:r>
          </a:p>
          <a:p>
            <a:endParaRPr lang="en-US" dirty="0">
              <a:solidFill>
                <a:prstClr val="black"/>
              </a:solidFill>
              <a:latin typeface="Comic Sans MS" pitchFamily="66" charset="0"/>
            </a:endParaRPr>
          </a:p>
        </p:txBody>
      </p:sp>
      <p:sp>
        <p:nvSpPr>
          <p:cNvPr id="4" name="TextBox 3"/>
          <p:cNvSpPr txBox="1"/>
          <p:nvPr/>
        </p:nvSpPr>
        <p:spPr>
          <a:xfrm>
            <a:off x="2438401" y="914400"/>
            <a:ext cx="349166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Didn’t encourage local industry</a:t>
            </a:r>
          </a:p>
        </p:txBody>
      </p:sp>
      <p:sp>
        <p:nvSpPr>
          <p:cNvPr id="5" name="TextBox 3"/>
          <p:cNvSpPr txBox="1"/>
          <p:nvPr/>
        </p:nvSpPr>
        <p:spPr>
          <a:xfrm>
            <a:off x="2438400" y="1295400"/>
            <a:ext cx="783099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Increased the production of rice by 400% but most of it was exported</a:t>
            </a:r>
          </a:p>
        </p:txBody>
      </p:sp>
      <p:sp>
        <p:nvSpPr>
          <p:cNvPr id="6" name="TextBox 3"/>
          <p:cNvSpPr txBox="1"/>
          <p:nvPr/>
        </p:nvSpPr>
        <p:spPr>
          <a:xfrm>
            <a:off x="3733801" y="1981200"/>
            <a:ext cx="655980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black"/>
                </a:solidFill>
                <a:latin typeface="Comic Sans MS" pitchFamily="66" charset="0"/>
              </a:rPr>
              <a:t>This started the Vietnamese resistance against the French</a:t>
            </a:r>
          </a:p>
        </p:txBody>
      </p:sp>
      <p:pic>
        <p:nvPicPr>
          <p:cNvPr id="7" name="Picture 6" descr="dien_bien_phu.jpg"/>
          <p:cNvPicPr>
            <a:picLocks noChangeAspect="1"/>
          </p:cNvPicPr>
          <p:nvPr/>
        </p:nvPicPr>
        <p:blipFill>
          <a:blip r:embed="rId3"/>
          <a:stretch>
            <a:fillRect/>
          </a:stretch>
        </p:blipFill>
        <p:spPr>
          <a:xfrm>
            <a:off x="1524000" y="2286000"/>
            <a:ext cx="9144000" cy="4572000"/>
          </a:xfrm>
          <a:prstGeom prst="rect">
            <a:avLst/>
          </a:prstGeom>
        </p:spPr>
      </p:pic>
    </p:spTree>
    <p:extLst>
      <p:ext uri="{BB962C8B-B14F-4D97-AF65-F5344CB8AC3E}">
        <p14:creationId xmlns:p14="http://schemas.microsoft.com/office/powerpoint/2010/main" val="17410005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24000" y="0"/>
            <a:ext cx="1664238"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FF00FF"/>
                </a:solidFill>
                <a:latin typeface="Baskerville Old Face" pitchFamily="18" charset="0"/>
              </a:rPr>
              <a:t>Colonial Impact</a:t>
            </a:r>
          </a:p>
        </p:txBody>
      </p:sp>
      <p:sp>
        <p:nvSpPr>
          <p:cNvPr id="5" name="TextBox 4"/>
          <p:cNvSpPr txBox="1"/>
          <p:nvPr/>
        </p:nvSpPr>
        <p:spPr>
          <a:xfrm>
            <a:off x="2743200" y="838200"/>
            <a:ext cx="447430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prstClr val="black"/>
                </a:solidFill>
                <a:latin typeface="Baskerville Old Face" pitchFamily="18" charset="0"/>
              </a:rPr>
              <a:t>Economies grew based on export of cash crops</a:t>
            </a:r>
          </a:p>
        </p:txBody>
      </p:sp>
      <p:sp>
        <p:nvSpPr>
          <p:cNvPr id="6" name="TextBox 5"/>
          <p:cNvSpPr txBox="1"/>
          <p:nvPr/>
        </p:nvSpPr>
        <p:spPr>
          <a:xfrm>
            <a:off x="2743200" y="1219200"/>
            <a:ext cx="495360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prstClr val="black"/>
                </a:solidFill>
                <a:latin typeface="Baskerville Old Face" pitchFamily="18" charset="0"/>
              </a:rPr>
              <a:t>Modernization mostly benefitted European business</a:t>
            </a:r>
          </a:p>
        </p:txBody>
      </p:sp>
      <p:sp>
        <p:nvSpPr>
          <p:cNvPr id="7" name="TextBox 6"/>
          <p:cNvSpPr txBox="1"/>
          <p:nvPr/>
        </p:nvSpPr>
        <p:spPr>
          <a:xfrm>
            <a:off x="2362200" y="609600"/>
            <a:ext cx="1483098"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prstClr val="black"/>
                </a:solidFill>
                <a:latin typeface="Baskerville Old Face" pitchFamily="18" charset="0"/>
              </a:rPr>
              <a:t>Mixed Results</a:t>
            </a:r>
          </a:p>
        </p:txBody>
      </p:sp>
      <p:sp>
        <p:nvSpPr>
          <p:cNvPr id="8" name="TextBox 7"/>
          <p:cNvSpPr txBox="1"/>
          <p:nvPr/>
        </p:nvSpPr>
        <p:spPr>
          <a:xfrm>
            <a:off x="2743201" y="1600200"/>
            <a:ext cx="435728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prstClr val="black"/>
                </a:solidFill>
                <a:latin typeface="Baskerville Old Face" pitchFamily="18" charset="0"/>
              </a:rPr>
              <a:t>Education, sanitation, and health did improve</a:t>
            </a:r>
          </a:p>
        </p:txBody>
      </p:sp>
      <p:sp>
        <p:nvSpPr>
          <p:cNvPr id="9" name="TextBox 8"/>
          <p:cNvSpPr txBox="1"/>
          <p:nvPr/>
        </p:nvSpPr>
        <p:spPr>
          <a:xfrm>
            <a:off x="2743201" y="1981201"/>
            <a:ext cx="80772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prstClr val="black"/>
                </a:solidFill>
                <a:latin typeface="Baskerville Old Face" pitchFamily="18" charset="0"/>
              </a:rPr>
              <a:t>Area became a melting pot of culture and religion because of huge influx of immigrant workers</a:t>
            </a:r>
          </a:p>
        </p:txBody>
      </p:sp>
      <p:sp>
        <p:nvSpPr>
          <p:cNvPr id="10" name="TextBox 9"/>
          <p:cNvSpPr txBox="1"/>
          <p:nvPr/>
        </p:nvSpPr>
        <p:spPr>
          <a:xfrm>
            <a:off x="3657601" y="2743200"/>
            <a:ext cx="6308137"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prstClr val="black"/>
                </a:solidFill>
                <a:latin typeface="Baskerville Old Face" pitchFamily="18" charset="0"/>
              </a:rPr>
              <a:t>There are still religious and cultural problems today because of this</a:t>
            </a:r>
          </a:p>
        </p:txBody>
      </p:sp>
      <p:pic>
        <p:nvPicPr>
          <p:cNvPr id="11" name="Picture 10" descr="18cott.jpg"/>
          <p:cNvPicPr>
            <a:picLocks noChangeAspect="1"/>
          </p:cNvPicPr>
          <p:nvPr/>
        </p:nvPicPr>
        <p:blipFill>
          <a:blip r:embed="rId3"/>
          <a:stretch>
            <a:fillRect/>
          </a:stretch>
        </p:blipFill>
        <p:spPr>
          <a:xfrm>
            <a:off x="4572000" y="3429000"/>
            <a:ext cx="3276600" cy="3294408"/>
          </a:xfrm>
          <a:prstGeom prst="rect">
            <a:avLst/>
          </a:prstGeom>
        </p:spPr>
      </p:pic>
    </p:spTree>
    <p:extLst>
      <p:ext uri="{BB962C8B-B14F-4D97-AF65-F5344CB8AC3E}">
        <p14:creationId xmlns:p14="http://schemas.microsoft.com/office/powerpoint/2010/main" val="37933905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1"/>
            <a:ext cx="3894015" cy="58477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000FF"/>
                </a:solidFill>
                <a:latin typeface="Pristina" pitchFamily="66" charset="0"/>
              </a:rPr>
              <a:t>Siam Remains Independent</a:t>
            </a:r>
          </a:p>
        </p:txBody>
      </p:sp>
      <p:pic>
        <p:nvPicPr>
          <p:cNvPr id="3" name="Picture 2" descr="siamMap2.jpg"/>
          <p:cNvPicPr>
            <a:picLocks noChangeAspect="1"/>
          </p:cNvPicPr>
          <p:nvPr/>
        </p:nvPicPr>
        <p:blipFill>
          <a:blip r:embed="rId3"/>
          <a:stretch>
            <a:fillRect/>
          </a:stretch>
        </p:blipFill>
        <p:spPr>
          <a:xfrm>
            <a:off x="5791201" y="0"/>
            <a:ext cx="2297723" cy="3200400"/>
          </a:xfrm>
          <a:prstGeom prst="rect">
            <a:avLst/>
          </a:prstGeom>
        </p:spPr>
      </p:pic>
      <p:sp>
        <p:nvSpPr>
          <p:cNvPr id="4" name="TextBox 3"/>
          <p:cNvSpPr txBox="1"/>
          <p:nvPr/>
        </p:nvSpPr>
        <p:spPr>
          <a:xfrm>
            <a:off x="8001000" y="0"/>
            <a:ext cx="2667000"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prstClr val="black"/>
                </a:solidFill>
                <a:latin typeface="Pristina" pitchFamily="66" charset="0"/>
              </a:rPr>
              <a:t>Siam (Thailand) maintained independence all through the colonial period</a:t>
            </a:r>
          </a:p>
        </p:txBody>
      </p:sp>
      <p:sp>
        <p:nvSpPr>
          <p:cNvPr id="5" name="TextBox 4"/>
          <p:cNvSpPr txBox="1"/>
          <p:nvPr/>
        </p:nvSpPr>
        <p:spPr>
          <a:xfrm>
            <a:off x="1524001" y="1600201"/>
            <a:ext cx="44196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prstClr val="black"/>
                </a:solidFill>
                <a:latin typeface="Pristina" pitchFamily="66" charset="0"/>
              </a:rPr>
              <a:t>It lay between British Burma and French Indochina</a:t>
            </a:r>
          </a:p>
        </p:txBody>
      </p:sp>
      <p:sp>
        <p:nvSpPr>
          <p:cNvPr id="6" name="TextBox 5"/>
          <p:cNvSpPr txBox="1"/>
          <p:nvPr/>
        </p:nvSpPr>
        <p:spPr>
          <a:xfrm>
            <a:off x="1524001" y="2743201"/>
            <a:ext cx="8935459"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prstClr val="black"/>
                </a:solidFill>
                <a:latin typeface="Pristina" pitchFamily="66" charset="0"/>
              </a:rPr>
              <a:t>Siamese  kings played the British and French against each other to keep their independence</a:t>
            </a:r>
          </a:p>
        </p:txBody>
      </p:sp>
      <p:sp>
        <p:nvSpPr>
          <p:cNvPr id="7" name="TextBox 6"/>
          <p:cNvSpPr txBox="1"/>
          <p:nvPr/>
        </p:nvSpPr>
        <p:spPr>
          <a:xfrm>
            <a:off x="1524001" y="3429001"/>
            <a:ext cx="6239209"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prstClr val="black"/>
                </a:solidFill>
                <a:latin typeface="Pristina" pitchFamily="66" charset="0"/>
              </a:rPr>
              <a:t>Modernized under King Mongkut and his son Chulalongkorn</a:t>
            </a:r>
          </a:p>
        </p:txBody>
      </p:sp>
      <p:pic>
        <p:nvPicPr>
          <p:cNvPr id="8" name="Picture 7" descr="mongkut1.jpg"/>
          <p:cNvPicPr>
            <a:picLocks noChangeAspect="1"/>
          </p:cNvPicPr>
          <p:nvPr/>
        </p:nvPicPr>
        <p:blipFill>
          <a:blip r:embed="rId4"/>
          <a:srcRect r="50000"/>
          <a:stretch>
            <a:fillRect/>
          </a:stretch>
        </p:blipFill>
        <p:spPr>
          <a:xfrm>
            <a:off x="1524000" y="3962401"/>
            <a:ext cx="685800" cy="1982351"/>
          </a:xfrm>
          <a:prstGeom prst="rect">
            <a:avLst/>
          </a:prstGeom>
        </p:spPr>
      </p:pic>
      <p:pic>
        <p:nvPicPr>
          <p:cNvPr id="9" name="Picture 8" descr="King_Chulalongkorn_portrait_photograph.jpg"/>
          <p:cNvPicPr>
            <a:picLocks noChangeAspect="1"/>
          </p:cNvPicPr>
          <p:nvPr/>
        </p:nvPicPr>
        <p:blipFill>
          <a:blip r:embed="rId5"/>
          <a:stretch>
            <a:fillRect/>
          </a:stretch>
        </p:blipFill>
        <p:spPr>
          <a:xfrm>
            <a:off x="2819401" y="4038600"/>
            <a:ext cx="1094301" cy="1371600"/>
          </a:xfrm>
          <a:prstGeom prst="rect">
            <a:avLst/>
          </a:prstGeom>
        </p:spPr>
      </p:pic>
      <p:sp>
        <p:nvSpPr>
          <p:cNvPr id="10" name="TextBox 9"/>
          <p:cNvSpPr txBox="1"/>
          <p:nvPr/>
        </p:nvSpPr>
        <p:spPr>
          <a:xfrm>
            <a:off x="3886201" y="4114801"/>
            <a:ext cx="6781800"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b="1" dirty="0">
                <a:solidFill>
                  <a:srgbClr val="0000FF"/>
                </a:solidFill>
                <a:latin typeface="Pristina" pitchFamily="66" charset="0"/>
              </a:rPr>
              <a:t>Started schools, reformed the legal system and reorganized government</a:t>
            </a:r>
          </a:p>
        </p:txBody>
      </p:sp>
      <p:sp>
        <p:nvSpPr>
          <p:cNvPr id="11" name="TextBox 10"/>
          <p:cNvSpPr txBox="1"/>
          <p:nvPr/>
        </p:nvSpPr>
        <p:spPr>
          <a:xfrm>
            <a:off x="4648200" y="4648201"/>
            <a:ext cx="4480714"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latin typeface="Pristina" pitchFamily="66" charset="0"/>
              </a:rPr>
              <a:t>Built its own railroads and telegraph systems</a:t>
            </a:r>
          </a:p>
        </p:txBody>
      </p:sp>
      <p:sp>
        <p:nvSpPr>
          <p:cNvPr id="12" name="TextBox 11"/>
          <p:cNvSpPr txBox="1"/>
          <p:nvPr/>
        </p:nvSpPr>
        <p:spPr>
          <a:xfrm>
            <a:off x="4648201" y="5105401"/>
            <a:ext cx="1659429"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latin typeface="Pristina" pitchFamily="66" charset="0"/>
              </a:rPr>
              <a:t>Ended Slavery</a:t>
            </a:r>
          </a:p>
        </p:txBody>
      </p:sp>
      <p:sp>
        <p:nvSpPr>
          <p:cNvPr id="13" name="TextBox 12"/>
          <p:cNvSpPr txBox="1"/>
          <p:nvPr/>
        </p:nvSpPr>
        <p:spPr>
          <a:xfrm>
            <a:off x="1524001" y="5943601"/>
            <a:ext cx="91440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prstClr val="black"/>
                </a:solidFill>
                <a:latin typeface="Pristina" pitchFamily="66" charset="0"/>
              </a:rPr>
              <a:t>Because the changes came from within, the Siamese people escaped problems other countries faced</a:t>
            </a:r>
          </a:p>
        </p:txBody>
      </p:sp>
    </p:spTree>
    <p:extLst>
      <p:ext uri="{BB962C8B-B14F-4D97-AF65-F5344CB8AC3E}">
        <p14:creationId xmlns:p14="http://schemas.microsoft.com/office/powerpoint/2010/main" val="1804439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b="1" dirty="0" smtClean="0">
                <a:ln>
                  <a:solidFill>
                    <a:schemeClr val="tx1"/>
                  </a:solidFill>
                </a:ln>
                <a:solidFill>
                  <a:srgbClr val="FF0000"/>
                </a:solidFill>
              </a:rPr>
              <a:t>The World At War</a:t>
            </a:r>
            <a:endParaRPr lang="en-US" sz="8800" b="1" dirty="0">
              <a:ln>
                <a:solidFill>
                  <a:schemeClr val="tx1"/>
                </a:solidFill>
              </a:ln>
              <a:solidFill>
                <a:srgbClr val="FF0000"/>
              </a:solidFill>
            </a:endParaRPr>
          </a:p>
        </p:txBody>
      </p:sp>
      <p:sp>
        <p:nvSpPr>
          <p:cNvPr id="3" name="Subtitle 2"/>
          <p:cNvSpPr>
            <a:spLocks noGrp="1"/>
          </p:cNvSpPr>
          <p:nvPr>
            <p:ph type="subTitle" idx="1"/>
          </p:nvPr>
        </p:nvSpPr>
        <p:spPr/>
        <p:txBody>
          <a:bodyPr>
            <a:normAutofit/>
          </a:bodyPr>
          <a:lstStyle/>
          <a:p>
            <a:r>
              <a:rPr lang="en-US" sz="6600" b="1" dirty="0" smtClean="0">
                <a:ln>
                  <a:solidFill>
                    <a:schemeClr val="tx1"/>
                  </a:solidFill>
                </a:ln>
                <a:solidFill>
                  <a:schemeClr val="bg1"/>
                </a:solidFill>
              </a:rPr>
              <a:t>1914 - 1918</a:t>
            </a:r>
            <a:endParaRPr lang="en-US" sz="6600" b="1" dirty="0">
              <a:ln>
                <a:solidFill>
                  <a:schemeClr val="tx1"/>
                </a:solidFill>
              </a:ln>
              <a:solidFill>
                <a:schemeClr val="bg1"/>
              </a:solidFill>
            </a:endParaRPr>
          </a:p>
        </p:txBody>
      </p:sp>
    </p:spTree>
    <p:extLst>
      <p:ext uri="{BB962C8B-B14F-4D97-AF65-F5344CB8AC3E}">
        <p14:creationId xmlns:p14="http://schemas.microsoft.com/office/powerpoint/2010/main" val="34277182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1999" cy="3847207"/>
          </a:xfrm>
          <a:prstGeom prst="rect">
            <a:avLst/>
          </a:prstGeom>
          <a:noFill/>
        </p:spPr>
        <p:txBody>
          <a:bodyPr wrap="square" rtlCol="0">
            <a:spAutoFit/>
          </a:bodyPr>
          <a:lstStyle/>
          <a:p>
            <a:r>
              <a:rPr lang="en-US" sz="4000" b="1" dirty="0" smtClean="0">
                <a:solidFill>
                  <a:srgbClr val="7030A0"/>
                </a:solidFill>
              </a:rPr>
              <a:t>Rising Tensions in Europe</a:t>
            </a:r>
          </a:p>
          <a:p>
            <a:endParaRPr lang="en-US" dirty="0"/>
          </a:p>
          <a:p>
            <a:endParaRPr lang="en-US" dirty="0" smtClean="0"/>
          </a:p>
          <a:p>
            <a:r>
              <a:rPr lang="en-US" sz="5400" b="1" dirty="0" smtClean="0">
                <a:ln w="22225">
                  <a:solidFill>
                    <a:schemeClr val="accent2"/>
                  </a:solidFill>
                  <a:prstDash val="solid"/>
                </a:ln>
                <a:solidFill>
                  <a:schemeClr val="accent2">
                    <a:lumMod val="40000"/>
                    <a:lumOff val="60000"/>
                  </a:schemeClr>
                </a:solidFill>
              </a:rPr>
              <a:t>Nationalism:  </a:t>
            </a:r>
            <a:r>
              <a:rPr lang="en-US" sz="3200" dirty="0" smtClean="0"/>
              <a:t>Pride and devotion to your country and culture.</a:t>
            </a:r>
          </a:p>
          <a:p>
            <a:endParaRPr lang="en-US" dirty="0"/>
          </a:p>
          <a:p>
            <a:r>
              <a:rPr lang="en-US" sz="2400" b="1" dirty="0" smtClean="0"/>
              <a:t>It can unify and it can tear apart.  </a:t>
            </a:r>
          </a:p>
          <a:p>
            <a:endParaRPr lang="en-US" sz="2400" b="1" dirty="0"/>
          </a:p>
          <a:p>
            <a:r>
              <a:rPr lang="en-US" sz="2400" b="1" dirty="0" smtClean="0"/>
              <a:t>People with similar backgrounds and cultures can become a country or they can try to remove themselves and form a new one</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47207"/>
            <a:ext cx="12191999" cy="3010793"/>
          </a:xfrm>
          <a:prstGeom prst="rect">
            <a:avLst/>
          </a:prstGeom>
        </p:spPr>
      </p:pic>
    </p:spTree>
    <p:extLst>
      <p:ext uri="{BB962C8B-B14F-4D97-AF65-F5344CB8AC3E}">
        <p14:creationId xmlns:p14="http://schemas.microsoft.com/office/powerpoint/2010/main" val="79450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2905125" cy="5909310"/>
          </a:xfrm>
          <a:prstGeom prst="rect">
            <a:avLst/>
          </a:prstGeom>
          <a:noFill/>
        </p:spPr>
        <p:txBody>
          <a:bodyPr wrap="square" rtlCol="0">
            <a:spAutoFit/>
          </a:bodyPr>
          <a:lstStyle/>
          <a:p>
            <a:r>
              <a:rPr lang="en-US" b="1" dirty="0" smtClean="0"/>
              <a:t>The 6 major powers of Europe:</a:t>
            </a:r>
          </a:p>
          <a:p>
            <a:endParaRPr lang="en-US" b="1" dirty="0"/>
          </a:p>
          <a:p>
            <a:r>
              <a:rPr lang="en-US" b="1" dirty="0" smtClean="0"/>
              <a:t>                           Great Britain</a:t>
            </a:r>
          </a:p>
          <a:p>
            <a:endParaRPr lang="en-US" b="1" dirty="0"/>
          </a:p>
          <a:p>
            <a:endParaRPr lang="en-US" b="1" dirty="0"/>
          </a:p>
          <a:p>
            <a:r>
              <a:rPr lang="en-US" b="1" dirty="0" smtClean="0"/>
              <a:t>                                       Russia</a:t>
            </a:r>
          </a:p>
          <a:p>
            <a:r>
              <a:rPr lang="en-US" b="1" dirty="0" smtClean="0"/>
              <a:t>                                                           </a:t>
            </a:r>
          </a:p>
          <a:p>
            <a:r>
              <a:rPr lang="en-US" b="1" dirty="0"/>
              <a:t> </a:t>
            </a:r>
            <a:r>
              <a:rPr lang="en-US" b="1" dirty="0" smtClean="0"/>
              <a:t>                            Germany</a:t>
            </a:r>
          </a:p>
          <a:p>
            <a:endParaRPr lang="en-US" b="1" dirty="0" smtClean="0"/>
          </a:p>
          <a:p>
            <a:r>
              <a:rPr lang="en-US" b="1" dirty="0" smtClean="0"/>
              <a:t>                 Austria-Hungary</a:t>
            </a:r>
          </a:p>
          <a:p>
            <a:endParaRPr lang="en-US" b="1" dirty="0" smtClean="0"/>
          </a:p>
          <a:p>
            <a:r>
              <a:rPr lang="en-US" b="1" dirty="0"/>
              <a:t> </a:t>
            </a:r>
            <a:r>
              <a:rPr lang="en-US" b="1" dirty="0" smtClean="0"/>
              <a:t>                                    France</a:t>
            </a:r>
          </a:p>
          <a:p>
            <a:endParaRPr lang="en-US" b="1" dirty="0"/>
          </a:p>
          <a:p>
            <a:r>
              <a:rPr lang="en-US" b="1" dirty="0" smtClean="0"/>
              <a:t>                                          Italy</a:t>
            </a:r>
          </a:p>
          <a:p>
            <a:endParaRPr lang="en-US" b="1" dirty="0"/>
          </a:p>
          <a:p>
            <a:endParaRPr lang="en-US" b="1" dirty="0"/>
          </a:p>
          <a:p>
            <a:r>
              <a:rPr lang="en-US" b="1" dirty="0" smtClean="0"/>
              <a:t>Were often competing with each other because of nationalism</a:t>
            </a:r>
            <a:r>
              <a:rPr lang="en-US" dirty="0" smtClean="0"/>
              <a:t>.</a:t>
            </a:r>
            <a:endParaRPr lang="en-US" b="1" dirty="0" smtClean="0"/>
          </a:p>
          <a:p>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5125" y="0"/>
            <a:ext cx="9286875" cy="6858000"/>
          </a:xfrm>
          <a:prstGeom prst="rect">
            <a:avLst/>
          </a:prstGeom>
        </p:spPr>
      </p:pic>
      <p:cxnSp>
        <p:nvCxnSpPr>
          <p:cNvPr id="5" name="Straight Arrow Connector 4"/>
          <p:cNvCxnSpPr/>
          <p:nvPr/>
        </p:nvCxnSpPr>
        <p:spPr>
          <a:xfrm>
            <a:off x="2644799" y="1259059"/>
            <a:ext cx="1965815" cy="46335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528741" y="2374691"/>
            <a:ext cx="3288397" cy="3298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2803208" y="1849684"/>
            <a:ext cx="6129777" cy="1611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p:cNvCxnSpPr/>
          <p:nvPr/>
        </p:nvCxnSpPr>
        <p:spPr>
          <a:xfrm>
            <a:off x="2644799" y="2981471"/>
            <a:ext cx="4171145" cy="746467"/>
          </a:xfrm>
          <a:prstGeom prst="straightConnector1">
            <a:avLst/>
          </a:prstGeom>
          <a:ln w="76200">
            <a:solidFill>
              <a:srgbClr val="7030A0"/>
            </a:solidFill>
            <a:tailEnd type="triangle"/>
          </a:ln>
        </p:spPr>
        <p:style>
          <a:lnRef idx="3">
            <a:schemeClr val="accent6"/>
          </a:lnRef>
          <a:fillRef idx="0">
            <a:schemeClr val="accent6"/>
          </a:fillRef>
          <a:effectRef idx="2">
            <a:schemeClr val="accent6"/>
          </a:effectRef>
          <a:fontRef idx="minor">
            <a:schemeClr val="tx1"/>
          </a:fontRef>
        </p:style>
      </p:cxnSp>
      <p:cxnSp>
        <p:nvCxnSpPr>
          <p:cNvPr id="24" name="Straight Arrow Connector 23"/>
          <p:cNvCxnSpPr/>
          <p:nvPr/>
        </p:nvCxnSpPr>
        <p:spPr>
          <a:xfrm>
            <a:off x="2771335" y="3536706"/>
            <a:ext cx="1631999" cy="19123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644799" y="4166179"/>
            <a:ext cx="2926007" cy="42604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15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p:cTn id="27"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8"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29"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30" dur="1000"/>
                                        <p:tgtEl>
                                          <p:spTgt spid="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p:cTn id="35"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6"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37"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38" dur="1000"/>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 calcmode="lin" valueType="num">
                                      <p:cBhvr>
                                        <p:cTn id="48"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9"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50"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51" dur="1000"/>
                                        <p:tgtEl>
                                          <p:spTgt spid="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arn(inVertical)">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p:cTn id="61"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9" end="9"/>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circle(in)">
                                      <p:cBhvr>
                                        <p:cTn id="69" dur="20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childTnLst>
                                    <p:set>
                                      <p:cBhvr>
                                        <p:cTn id="73" dur="1" fill="hold">
                                          <p:stCondLst>
                                            <p:cond delay="0"/>
                                          </p:stCondLst>
                                        </p:cTn>
                                        <p:tgtEl>
                                          <p:spTgt spid="2">
                                            <p:txEl>
                                              <p:pRg st="11" end="11"/>
                                            </p:txEl>
                                          </p:spTgt>
                                        </p:tgtEl>
                                        <p:attrNameLst>
                                          <p:attrName>style.visibility</p:attrName>
                                        </p:attrNameLst>
                                      </p:cBhvr>
                                      <p:to>
                                        <p:strVal val="visible"/>
                                      </p:to>
                                    </p:set>
                                    <p:anim calcmode="lin" valueType="num">
                                      <p:cBhvr>
                                        <p:cTn id="74" dur="10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75" dur="1000" fill="hold"/>
                                        <p:tgtEl>
                                          <p:spTgt spid="2">
                                            <p:txEl>
                                              <p:pRg st="11" end="11"/>
                                            </p:txEl>
                                          </p:spTgt>
                                        </p:tgtEl>
                                        <p:attrNameLst>
                                          <p:attrName>ppt_h</p:attrName>
                                        </p:attrNameLst>
                                      </p:cBhvr>
                                      <p:tavLst>
                                        <p:tav tm="0">
                                          <p:val>
                                            <p:fltVal val="0"/>
                                          </p:val>
                                        </p:tav>
                                        <p:tav tm="100000">
                                          <p:val>
                                            <p:strVal val="#ppt_h"/>
                                          </p:val>
                                        </p:tav>
                                      </p:tavLst>
                                    </p:anim>
                                    <p:anim calcmode="lin" valueType="num">
                                      <p:cBhvr>
                                        <p:cTn id="76" dur="1000" fill="hold"/>
                                        <p:tgtEl>
                                          <p:spTgt spid="2">
                                            <p:txEl>
                                              <p:pRg st="11" end="11"/>
                                            </p:txEl>
                                          </p:spTgt>
                                        </p:tgtEl>
                                        <p:attrNameLst>
                                          <p:attrName>style.rotation</p:attrName>
                                        </p:attrNameLst>
                                      </p:cBhvr>
                                      <p:tavLst>
                                        <p:tav tm="0">
                                          <p:val>
                                            <p:fltVal val="90"/>
                                          </p:val>
                                        </p:tav>
                                        <p:tav tm="100000">
                                          <p:val>
                                            <p:fltVal val="0"/>
                                          </p:val>
                                        </p:tav>
                                      </p:tavLst>
                                    </p:anim>
                                    <p:animEffect transition="in" filter="fade">
                                      <p:cBhvr>
                                        <p:cTn id="77" dur="1000"/>
                                        <p:tgtEl>
                                          <p:spTgt spid="2">
                                            <p:txEl>
                                              <p:pRg st="11" end="1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4"/>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grpId="0" nodeType="clickEffect">
                                  <p:stCondLst>
                                    <p:cond delay="0"/>
                                  </p:stCondLst>
                                  <p:childTnLst>
                                    <p:set>
                                      <p:cBhvr>
                                        <p:cTn id="85" dur="1" fill="hold">
                                          <p:stCondLst>
                                            <p:cond delay="0"/>
                                          </p:stCondLst>
                                        </p:cTn>
                                        <p:tgtEl>
                                          <p:spTgt spid="2">
                                            <p:txEl>
                                              <p:pRg st="13" end="13"/>
                                            </p:txEl>
                                          </p:spTgt>
                                        </p:tgtEl>
                                        <p:attrNameLst>
                                          <p:attrName>style.visibility</p:attrName>
                                        </p:attrNameLst>
                                      </p:cBhvr>
                                      <p:to>
                                        <p:strVal val="visible"/>
                                      </p:to>
                                    </p:set>
                                    <p:anim calcmode="lin" valueType="num">
                                      <p:cBhvr>
                                        <p:cTn id="86" dur="1000" fill="hold"/>
                                        <p:tgtEl>
                                          <p:spTgt spid="2">
                                            <p:txEl>
                                              <p:pRg st="13" end="13"/>
                                            </p:txEl>
                                          </p:spTgt>
                                        </p:tgtEl>
                                        <p:attrNameLst>
                                          <p:attrName>ppt_w</p:attrName>
                                        </p:attrNameLst>
                                      </p:cBhvr>
                                      <p:tavLst>
                                        <p:tav tm="0">
                                          <p:val>
                                            <p:fltVal val="0"/>
                                          </p:val>
                                        </p:tav>
                                        <p:tav tm="100000">
                                          <p:val>
                                            <p:strVal val="#ppt_w"/>
                                          </p:val>
                                        </p:tav>
                                      </p:tavLst>
                                    </p:anim>
                                    <p:anim calcmode="lin" valueType="num">
                                      <p:cBhvr>
                                        <p:cTn id="87" dur="1000" fill="hold"/>
                                        <p:tgtEl>
                                          <p:spTgt spid="2">
                                            <p:txEl>
                                              <p:pRg st="13" end="13"/>
                                            </p:txEl>
                                          </p:spTgt>
                                        </p:tgtEl>
                                        <p:attrNameLst>
                                          <p:attrName>ppt_h</p:attrName>
                                        </p:attrNameLst>
                                      </p:cBhvr>
                                      <p:tavLst>
                                        <p:tav tm="0">
                                          <p:val>
                                            <p:fltVal val="0"/>
                                          </p:val>
                                        </p:tav>
                                        <p:tav tm="100000">
                                          <p:val>
                                            <p:strVal val="#ppt_h"/>
                                          </p:val>
                                        </p:tav>
                                      </p:tavLst>
                                    </p:anim>
                                    <p:anim calcmode="lin" valueType="num">
                                      <p:cBhvr>
                                        <p:cTn id="88" dur="1000" fill="hold"/>
                                        <p:tgtEl>
                                          <p:spTgt spid="2">
                                            <p:txEl>
                                              <p:pRg st="13" end="13"/>
                                            </p:txEl>
                                          </p:spTgt>
                                        </p:tgtEl>
                                        <p:attrNameLst>
                                          <p:attrName>style.rotation</p:attrName>
                                        </p:attrNameLst>
                                      </p:cBhvr>
                                      <p:tavLst>
                                        <p:tav tm="0">
                                          <p:val>
                                            <p:fltVal val="90"/>
                                          </p:val>
                                        </p:tav>
                                        <p:tav tm="100000">
                                          <p:val>
                                            <p:fltVal val="0"/>
                                          </p:val>
                                        </p:tav>
                                      </p:tavLst>
                                    </p:anim>
                                    <p:animEffect transition="in" filter="fade">
                                      <p:cBhvr>
                                        <p:cTn id="89" dur="1000"/>
                                        <p:tgtEl>
                                          <p:spTgt spid="2">
                                            <p:txEl>
                                              <p:pRg st="13" end="1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45" presetClass="entr" presetSubtype="0" fill="hold"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2000"/>
                                        <p:tgtEl>
                                          <p:spTgt spid="28"/>
                                        </p:tgtEl>
                                      </p:cBhvr>
                                    </p:animEffect>
                                    <p:anim calcmode="lin" valueType="num">
                                      <p:cBhvr>
                                        <p:cTn id="95" dur="2000" fill="hold"/>
                                        <p:tgtEl>
                                          <p:spTgt spid="28"/>
                                        </p:tgtEl>
                                        <p:attrNameLst>
                                          <p:attrName>ppt_w</p:attrName>
                                        </p:attrNameLst>
                                      </p:cBhvr>
                                      <p:tavLst>
                                        <p:tav tm="0" fmla="#ppt_w*sin(2.5*pi*$)">
                                          <p:val>
                                            <p:fltVal val="0"/>
                                          </p:val>
                                        </p:tav>
                                        <p:tav tm="100000">
                                          <p:val>
                                            <p:fltVal val="1"/>
                                          </p:val>
                                        </p:tav>
                                      </p:tavLst>
                                    </p:anim>
                                    <p:anim calcmode="lin" valueType="num">
                                      <p:cBhvr>
                                        <p:cTn id="96"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grpId="0" nodeType="clickEffect">
                                  <p:stCondLst>
                                    <p:cond delay="0"/>
                                  </p:stCondLst>
                                  <p:childTnLst>
                                    <p:set>
                                      <p:cBhvr>
                                        <p:cTn id="100" dur="1" fill="hold">
                                          <p:stCondLst>
                                            <p:cond delay="0"/>
                                          </p:stCondLst>
                                        </p:cTn>
                                        <p:tgtEl>
                                          <p:spTgt spid="2">
                                            <p:txEl>
                                              <p:pRg st="16" end="16"/>
                                            </p:txEl>
                                          </p:spTgt>
                                        </p:tgtEl>
                                        <p:attrNameLst>
                                          <p:attrName>style.visibility</p:attrName>
                                        </p:attrNameLst>
                                      </p:cBhvr>
                                      <p:to>
                                        <p:strVal val="visible"/>
                                      </p:to>
                                    </p:set>
                                    <p:anim calcmode="lin" valueType="num">
                                      <p:cBhvr>
                                        <p:cTn id="101" dur="1000" fill="hold"/>
                                        <p:tgtEl>
                                          <p:spTgt spid="2">
                                            <p:txEl>
                                              <p:pRg st="16" end="16"/>
                                            </p:txEl>
                                          </p:spTgt>
                                        </p:tgtEl>
                                        <p:attrNameLst>
                                          <p:attrName>ppt_w</p:attrName>
                                        </p:attrNameLst>
                                      </p:cBhvr>
                                      <p:tavLst>
                                        <p:tav tm="0">
                                          <p:val>
                                            <p:fltVal val="0"/>
                                          </p:val>
                                        </p:tav>
                                        <p:tav tm="100000">
                                          <p:val>
                                            <p:strVal val="#ppt_w"/>
                                          </p:val>
                                        </p:tav>
                                      </p:tavLst>
                                    </p:anim>
                                    <p:anim calcmode="lin" valueType="num">
                                      <p:cBhvr>
                                        <p:cTn id="102" dur="1000" fill="hold"/>
                                        <p:tgtEl>
                                          <p:spTgt spid="2">
                                            <p:txEl>
                                              <p:pRg st="16" end="16"/>
                                            </p:txEl>
                                          </p:spTgt>
                                        </p:tgtEl>
                                        <p:attrNameLst>
                                          <p:attrName>ppt_h</p:attrName>
                                        </p:attrNameLst>
                                      </p:cBhvr>
                                      <p:tavLst>
                                        <p:tav tm="0">
                                          <p:val>
                                            <p:fltVal val="0"/>
                                          </p:val>
                                        </p:tav>
                                        <p:tav tm="100000">
                                          <p:val>
                                            <p:strVal val="#ppt_h"/>
                                          </p:val>
                                        </p:tav>
                                      </p:tavLst>
                                    </p:anim>
                                    <p:anim calcmode="lin" valueType="num">
                                      <p:cBhvr>
                                        <p:cTn id="103" dur="1000" fill="hold"/>
                                        <p:tgtEl>
                                          <p:spTgt spid="2">
                                            <p:txEl>
                                              <p:pRg st="16" end="16"/>
                                            </p:txEl>
                                          </p:spTgt>
                                        </p:tgtEl>
                                        <p:attrNameLst>
                                          <p:attrName>style.rotation</p:attrName>
                                        </p:attrNameLst>
                                      </p:cBhvr>
                                      <p:tavLst>
                                        <p:tav tm="0">
                                          <p:val>
                                            <p:fltVal val="90"/>
                                          </p:val>
                                        </p:tav>
                                        <p:tav tm="100000">
                                          <p:val>
                                            <p:fltVal val="0"/>
                                          </p:val>
                                        </p:tav>
                                      </p:tavLst>
                                    </p:anim>
                                    <p:animEffect transition="in" filter="fade">
                                      <p:cBhvr>
                                        <p:cTn id="104" dur="1000"/>
                                        <p:tgtEl>
                                          <p:spTgt spid="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0325685" cy="5632311"/>
          </a:xfrm>
          <a:prstGeom prst="rect">
            <a:avLst/>
          </a:prstGeom>
          <a:noFill/>
        </p:spPr>
        <p:txBody>
          <a:bodyPr wrap="square" rtlCol="0">
            <a:spAutoFit/>
          </a:bodyPr>
          <a:lstStyle/>
          <a:p>
            <a:r>
              <a:rPr lang="en-US" dirty="0" smtClean="0"/>
              <a:t>There were a couple big sources of tension between the powers</a:t>
            </a:r>
          </a:p>
          <a:p>
            <a:endParaRPr lang="en-US" dirty="0"/>
          </a:p>
          <a:p>
            <a:pPr marL="342900" indent="-342900">
              <a:buAutoNum type="arabicPeriod"/>
            </a:pPr>
            <a:r>
              <a:rPr lang="en-US" dirty="0" smtClean="0"/>
              <a:t>Competition for materials and markets</a:t>
            </a:r>
          </a:p>
          <a:p>
            <a:pPr marL="342900" indent="-342900">
              <a:buAutoNum type="arabicPeriod"/>
            </a:pPr>
            <a:endParaRPr lang="en-US" dirty="0"/>
          </a:p>
          <a:p>
            <a:pPr marL="342900" indent="-342900">
              <a:buAutoNum type="arabicPeriod"/>
            </a:pPr>
            <a:r>
              <a:rPr lang="en-US" dirty="0" smtClean="0"/>
              <a:t>Territorial disputes</a:t>
            </a:r>
          </a:p>
          <a:p>
            <a:pPr marL="342900" indent="-342900">
              <a:buAutoNum type="arabicPeriod"/>
            </a:pPr>
            <a:endParaRPr lang="en-US" dirty="0"/>
          </a:p>
          <a:p>
            <a:pPr marL="800100" lvl="1" indent="-342900">
              <a:buAutoNum type="alphaLcPeriod"/>
            </a:pPr>
            <a:r>
              <a:rPr lang="en-US" dirty="0" smtClean="0"/>
              <a:t>The French lost Alsace Lorraine to the Germans in 1870 during the Franco-Prussian War and they were still unhappy about it in 1914</a:t>
            </a:r>
          </a:p>
          <a:p>
            <a:pPr lvl="1"/>
            <a:endParaRPr lang="en-US" dirty="0" smtClean="0"/>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lvl="1"/>
            <a:r>
              <a:rPr lang="en-US" dirty="0" smtClean="0"/>
              <a:t>b.                                                      Austria Hungary and Russia were both trying to dominate in the Balkans</a:t>
            </a:r>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lvl="1"/>
            <a:endParaRPr lang="en-US" dirty="0"/>
          </a:p>
          <a:p>
            <a:pPr lvl="1"/>
            <a:r>
              <a:rPr lang="en-US" dirty="0" smtClean="0"/>
              <a:t>c.  In the Balkans there were multiple ethnic groups that all wanted their independence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1640" y="0"/>
            <a:ext cx="2880360" cy="28803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129" y="2230970"/>
            <a:ext cx="2658170" cy="221514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7390" y="4494385"/>
            <a:ext cx="3194573" cy="2363614"/>
          </a:xfrm>
          <a:prstGeom prst="rect">
            <a:avLst/>
          </a:prstGeom>
        </p:spPr>
      </p:pic>
    </p:spTree>
    <p:extLst>
      <p:ext uri="{BB962C8B-B14F-4D97-AF65-F5344CB8AC3E}">
        <p14:creationId xmlns:p14="http://schemas.microsoft.com/office/powerpoint/2010/main" val="141376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p:cTn id="16" dur="500" fill="hold"/>
                                        <p:tgtEl>
                                          <p:spTgt spid="2">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2">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ppt_y"/>
                                          </p:val>
                                        </p:tav>
                                        <p:tav tm="100000">
                                          <p:val>
                                            <p:strVal val="#ppt_y"/>
                                          </p:val>
                                        </p:tav>
                                      </p:tavLst>
                                    </p:anim>
                                    <p:anim calcmode="lin" valueType="num">
                                      <p:cBhvr>
                                        <p:cTn id="27" dur="500" fill="hold"/>
                                        <p:tgtEl>
                                          <p:spTgt spid="2">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p:cTn id="34" dur="500" fill="hold"/>
                                        <p:tgtEl>
                                          <p:spTgt spid="2">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
                                            <p:txEl>
                                              <p:pRg st="6" end="6"/>
                                            </p:txEl>
                                          </p:spTgt>
                                        </p:tgtEl>
                                        <p:attrNameLst>
                                          <p:attrName>ppt_y</p:attrName>
                                        </p:attrNameLst>
                                      </p:cBhvr>
                                      <p:tavLst>
                                        <p:tav tm="0">
                                          <p:val>
                                            <p:strVal val="#ppt_y"/>
                                          </p:val>
                                        </p:tav>
                                        <p:tav tm="100000">
                                          <p:val>
                                            <p:strVal val="#ppt_y"/>
                                          </p:val>
                                        </p:tav>
                                      </p:tavLst>
                                    </p:anim>
                                    <p:anim calcmode="lin" valueType="num">
                                      <p:cBhvr>
                                        <p:cTn id="36" dur="500" fill="hold"/>
                                        <p:tgtEl>
                                          <p:spTgt spid="2">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41" presetClass="entr" presetSubtype="0" fill="hold" grpId="0" nodeType="clickEffect">
                                  <p:stCondLst>
                                    <p:cond delay="0"/>
                                  </p:stCondLst>
                                  <p:iterate type="lt">
                                    <p:tmPct val="10000"/>
                                  </p:iterate>
                                  <p:childTnLst>
                                    <p:set>
                                      <p:cBhvr>
                                        <p:cTn id="47" dur="1" fill="hold">
                                          <p:stCondLst>
                                            <p:cond delay="0"/>
                                          </p:stCondLst>
                                        </p:cTn>
                                        <p:tgtEl>
                                          <p:spTgt spid="2">
                                            <p:txEl>
                                              <p:pRg st="13" end="13"/>
                                            </p:txEl>
                                          </p:spTgt>
                                        </p:tgtEl>
                                        <p:attrNameLst>
                                          <p:attrName>style.visibility</p:attrName>
                                        </p:attrNameLst>
                                      </p:cBhvr>
                                      <p:to>
                                        <p:strVal val="visible"/>
                                      </p:to>
                                    </p:set>
                                    <p:anim calcmode="lin" valueType="num">
                                      <p:cBhvr>
                                        <p:cTn id="48" dur="500" fill="hold"/>
                                        <p:tgtEl>
                                          <p:spTgt spid="2">
                                            <p:txEl>
                                              <p:pRg st="13" end="1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
                                            <p:txEl>
                                              <p:pRg st="13" end="13"/>
                                            </p:txEl>
                                          </p:spTgt>
                                        </p:tgtEl>
                                        <p:attrNameLst>
                                          <p:attrName>ppt_y</p:attrName>
                                        </p:attrNameLst>
                                      </p:cBhvr>
                                      <p:tavLst>
                                        <p:tav tm="0">
                                          <p:val>
                                            <p:strVal val="#ppt_y"/>
                                          </p:val>
                                        </p:tav>
                                        <p:tav tm="100000">
                                          <p:val>
                                            <p:strVal val="#ppt_y"/>
                                          </p:val>
                                        </p:tav>
                                      </p:tavLst>
                                    </p:anim>
                                    <p:anim calcmode="lin" valueType="num">
                                      <p:cBhvr>
                                        <p:cTn id="50" dur="500" fill="hold"/>
                                        <p:tgtEl>
                                          <p:spTgt spid="2">
                                            <p:txEl>
                                              <p:pRg st="13" end="1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
                                            <p:txEl>
                                              <p:pRg st="13" end="1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circle(in)">
                                      <p:cBhvr>
                                        <p:cTn id="57" dur="20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2">
                                            <p:txEl>
                                              <p:pRg st="18" end="18"/>
                                            </p:txEl>
                                          </p:spTgt>
                                        </p:tgtEl>
                                        <p:attrNameLst>
                                          <p:attrName>style.visibility</p:attrName>
                                        </p:attrNameLst>
                                      </p:cBhvr>
                                      <p:to>
                                        <p:strVal val="visible"/>
                                      </p:to>
                                    </p:set>
                                    <p:anim calcmode="lin" valueType="num">
                                      <p:cBhvr>
                                        <p:cTn id="62" dur="500" fill="hold"/>
                                        <p:tgtEl>
                                          <p:spTgt spid="2">
                                            <p:txEl>
                                              <p:pRg st="18" end="18"/>
                                            </p:txEl>
                                          </p:spTgt>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
                                            <p:txEl>
                                              <p:pRg st="18" end="18"/>
                                            </p:txEl>
                                          </p:spTgt>
                                        </p:tgtEl>
                                        <p:attrNameLst>
                                          <p:attrName>ppt_y</p:attrName>
                                        </p:attrNameLst>
                                      </p:cBhvr>
                                      <p:tavLst>
                                        <p:tav tm="0">
                                          <p:val>
                                            <p:strVal val="#ppt_y"/>
                                          </p:val>
                                        </p:tav>
                                        <p:tav tm="100000">
                                          <p:val>
                                            <p:strVal val="#ppt_y"/>
                                          </p:val>
                                        </p:tav>
                                      </p:tavLst>
                                    </p:anim>
                                    <p:anim calcmode="lin" valueType="num">
                                      <p:cBhvr>
                                        <p:cTn id="64" dur="500" fill="hold"/>
                                        <p:tgtEl>
                                          <p:spTgt spid="2">
                                            <p:txEl>
                                              <p:pRg st="18" end="1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
                                            <p:txEl>
                                              <p:pRg st="18" end="1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
                                            <p:txEl>
                                              <p:pRg st="18" end="1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barn(inVertical)">
                                      <p:cBhvr>
                                        <p:cTn id="7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extBox 1"/>
          <p:cNvSpPr txBox="1"/>
          <p:nvPr/>
        </p:nvSpPr>
        <p:spPr>
          <a:xfrm>
            <a:off x="1" y="0"/>
            <a:ext cx="12191999" cy="1015663"/>
          </a:xfrm>
          <a:prstGeom prst="rect">
            <a:avLst/>
          </a:prstGeom>
          <a:noFill/>
        </p:spPr>
        <p:txBody>
          <a:bodyPr wrap="square" rtlCol="0">
            <a:spAutoFit/>
          </a:bodyPr>
          <a:lstStyle/>
          <a:p>
            <a:pPr algn="ctr"/>
            <a:r>
              <a:rPr lang="en-US" sz="6000" b="1" dirty="0" smtClean="0">
                <a:ln>
                  <a:solidFill>
                    <a:schemeClr val="bg1"/>
                  </a:solidFill>
                </a:ln>
              </a:rPr>
              <a:t>Imperialism and Militarism</a:t>
            </a:r>
            <a:endParaRPr lang="en-US" sz="6000" b="1" dirty="0">
              <a:ln>
                <a:solidFill>
                  <a:schemeClr val="bg1"/>
                </a:solidFill>
              </a:ln>
            </a:endParaRPr>
          </a:p>
        </p:txBody>
      </p:sp>
      <p:sp>
        <p:nvSpPr>
          <p:cNvPr id="3" name="TextBox 2"/>
          <p:cNvSpPr txBox="1"/>
          <p:nvPr/>
        </p:nvSpPr>
        <p:spPr>
          <a:xfrm>
            <a:off x="1" y="1015663"/>
            <a:ext cx="12192000" cy="954107"/>
          </a:xfrm>
          <a:prstGeom prst="rect">
            <a:avLst/>
          </a:prstGeom>
          <a:noFill/>
        </p:spPr>
        <p:txBody>
          <a:bodyPr wrap="square" rtlCol="0">
            <a:spAutoFit/>
          </a:bodyPr>
          <a:lstStyle/>
          <a:p>
            <a:r>
              <a:rPr lang="en-US" sz="2800" b="1" spc="50" dirty="0" smtClean="0">
                <a:ln w="0">
                  <a:solidFill>
                    <a:schemeClr val="tx1">
                      <a:lumMod val="95000"/>
                      <a:lumOff val="5000"/>
                    </a:schemeClr>
                  </a:solidFill>
                </a:ln>
                <a:effectLst>
                  <a:innerShdw blurRad="63500" dist="50800" dir="13500000">
                    <a:srgbClr val="000000">
                      <a:alpha val="50000"/>
                    </a:srgbClr>
                  </a:innerShdw>
                </a:effectLst>
              </a:rPr>
              <a:t>Imperialism</a:t>
            </a:r>
            <a:r>
              <a:rPr lang="en-US" sz="2800" b="1" dirty="0" smtClean="0">
                <a:solidFill>
                  <a:schemeClr val="bg1"/>
                </a:solidFill>
              </a:rPr>
              <a:t> is the domination of one country economically, socially, and/or politically by another country</a:t>
            </a:r>
            <a:endParaRPr lang="en-US" sz="2800" b="1" dirty="0">
              <a:solidFill>
                <a:schemeClr val="bg1"/>
              </a:solidFill>
            </a:endParaRPr>
          </a:p>
        </p:txBody>
      </p:sp>
      <p:sp>
        <p:nvSpPr>
          <p:cNvPr id="4" name="TextBox 3"/>
          <p:cNvSpPr txBox="1"/>
          <p:nvPr/>
        </p:nvSpPr>
        <p:spPr>
          <a:xfrm>
            <a:off x="745586" y="2082947"/>
            <a:ext cx="10841502" cy="830997"/>
          </a:xfrm>
          <a:prstGeom prst="rect">
            <a:avLst/>
          </a:prstGeom>
          <a:noFill/>
        </p:spPr>
        <p:txBody>
          <a:bodyPr wrap="square" rtlCol="0">
            <a:spAutoFit/>
          </a:bodyPr>
          <a:lstStyle/>
          <a:p>
            <a:r>
              <a:rPr lang="en-US" sz="2400" b="1" dirty="0" smtClean="0">
                <a:solidFill>
                  <a:schemeClr val="bg1"/>
                </a:solidFill>
              </a:rPr>
              <a:t>The major powers came to the brink of war more than once over their colonies in Africa and Asia and it led them to a lot of mistrust</a:t>
            </a:r>
            <a:endParaRPr lang="en-US" sz="2400" b="1" dirty="0">
              <a:solidFill>
                <a:schemeClr val="bg1"/>
              </a:solidFill>
            </a:endParaRPr>
          </a:p>
        </p:txBody>
      </p:sp>
      <p:sp>
        <p:nvSpPr>
          <p:cNvPr id="5" name="TextBox 4"/>
          <p:cNvSpPr txBox="1"/>
          <p:nvPr/>
        </p:nvSpPr>
        <p:spPr>
          <a:xfrm>
            <a:off x="70338" y="3165231"/>
            <a:ext cx="12051323" cy="4154984"/>
          </a:xfrm>
          <a:prstGeom prst="rect">
            <a:avLst/>
          </a:prstGeom>
          <a:noFill/>
        </p:spPr>
        <p:txBody>
          <a:bodyPr wrap="square" rtlCol="0">
            <a:spAutoFit/>
          </a:bodyPr>
          <a:lstStyle/>
          <a:p>
            <a:r>
              <a:rPr lang="en-US" sz="2400" b="1" dirty="0" smtClean="0">
                <a:ln>
                  <a:solidFill>
                    <a:schemeClr val="tx1"/>
                  </a:solidFill>
                </a:ln>
              </a:rPr>
              <a:t>Militarism</a:t>
            </a:r>
            <a:r>
              <a:rPr lang="en-US" sz="2400" b="1" dirty="0" smtClean="0">
                <a:solidFill>
                  <a:schemeClr val="bg1"/>
                </a:solidFill>
              </a:rPr>
              <a:t> is the love and glorification of the military and of war</a:t>
            </a:r>
          </a:p>
          <a:p>
            <a:endParaRPr lang="en-US" sz="2400" b="1" dirty="0">
              <a:solidFill>
                <a:schemeClr val="bg1"/>
              </a:solidFill>
            </a:endParaRPr>
          </a:p>
          <a:p>
            <a:r>
              <a:rPr lang="en-US" sz="2400" b="1" dirty="0" smtClean="0">
                <a:solidFill>
                  <a:schemeClr val="bg1"/>
                </a:solidFill>
              </a:rPr>
              <a:t>	This leads to an arms race as each country tried to outdo the others with </a:t>
            </a:r>
          </a:p>
          <a:p>
            <a:r>
              <a:rPr lang="en-US" sz="2400" b="1" dirty="0">
                <a:solidFill>
                  <a:schemeClr val="bg1"/>
                </a:solidFill>
              </a:rPr>
              <a:t>	</a:t>
            </a:r>
            <a:r>
              <a:rPr lang="en-US" sz="2400" b="1" dirty="0" smtClean="0">
                <a:solidFill>
                  <a:schemeClr val="bg1"/>
                </a:solidFill>
              </a:rPr>
              <a:t>the number and strength of troops, weapons, etc.</a:t>
            </a:r>
          </a:p>
          <a:p>
            <a:endParaRPr lang="en-US" sz="2400" b="1" dirty="0">
              <a:solidFill>
                <a:schemeClr val="bg1"/>
              </a:solidFill>
            </a:endParaRPr>
          </a:p>
          <a:p>
            <a:r>
              <a:rPr lang="en-US" sz="2400" b="1" dirty="0" smtClean="0">
                <a:solidFill>
                  <a:schemeClr val="bg1"/>
                </a:solidFill>
              </a:rPr>
              <a:t>	By 1914 all of the major powers except Great Britain have large standing </a:t>
            </a:r>
          </a:p>
          <a:p>
            <a:r>
              <a:rPr lang="en-US" sz="2400" b="1" dirty="0">
                <a:solidFill>
                  <a:schemeClr val="bg1"/>
                </a:solidFill>
              </a:rPr>
              <a:t>	</a:t>
            </a:r>
            <a:r>
              <a:rPr lang="en-US" sz="2400" b="1" dirty="0" smtClean="0">
                <a:solidFill>
                  <a:schemeClr val="bg1"/>
                </a:solidFill>
              </a:rPr>
              <a:t>armies</a:t>
            </a:r>
          </a:p>
          <a:p>
            <a:endParaRPr lang="en-US" sz="2400" b="1" dirty="0">
              <a:solidFill>
                <a:schemeClr val="bg1"/>
              </a:solidFill>
            </a:endParaRPr>
          </a:p>
          <a:p>
            <a:r>
              <a:rPr lang="en-US" sz="2400" b="1" dirty="0" smtClean="0">
                <a:solidFill>
                  <a:schemeClr val="bg1"/>
                </a:solidFill>
              </a:rPr>
              <a:t>	This leads to people feeling patriotic, but also to fear other countries, increasing the </a:t>
            </a:r>
          </a:p>
          <a:p>
            <a:r>
              <a:rPr lang="en-US" sz="2400" b="1" dirty="0">
                <a:solidFill>
                  <a:schemeClr val="bg1"/>
                </a:solidFill>
              </a:rPr>
              <a:t>	</a:t>
            </a:r>
            <a:r>
              <a:rPr lang="en-US" sz="2400" b="1" dirty="0" smtClean="0">
                <a:solidFill>
                  <a:schemeClr val="bg1"/>
                </a:solidFill>
              </a:rPr>
              <a:t>levels of mistrust</a:t>
            </a:r>
          </a:p>
          <a:p>
            <a:endParaRPr lang="en-US" sz="2400" b="1" dirty="0">
              <a:solidFill>
                <a:schemeClr val="bg1"/>
              </a:solidFill>
            </a:endParaRPr>
          </a:p>
        </p:txBody>
      </p:sp>
    </p:spTree>
    <p:extLst>
      <p:ext uri="{BB962C8B-B14F-4D97-AF65-F5344CB8AC3E}">
        <p14:creationId xmlns:p14="http://schemas.microsoft.com/office/powerpoint/2010/main" val="243484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additive="base">
                                        <p:cTn id="2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additive="base">
                                        <p:cTn id="2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 calcmode="lin" valueType="num">
                                      <p:cBhvr additive="base">
                                        <p:cTn id="40"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 calcmode="lin" valueType="num">
                                      <p:cBhvr additive="base">
                                        <p:cTn id="4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 calcmode="lin" valueType="num">
                                      <p:cBhvr additive="base">
                                        <p:cTn id="52"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
                                            <p:txEl>
                                              <p:pRg st="9" end="9"/>
                                            </p:txEl>
                                          </p:spTgt>
                                        </p:tgtEl>
                                        <p:attrNameLst>
                                          <p:attrName>style.visibility</p:attrName>
                                        </p:attrNameLst>
                                      </p:cBhvr>
                                      <p:to>
                                        <p:strVal val="visible"/>
                                      </p:to>
                                    </p:set>
                                    <p:anim calcmode="lin" valueType="num">
                                      <p:cBhvr additive="base">
                                        <p:cTn id="58"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542"/>
            <a:ext cx="2832891" cy="461665"/>
          </a:xfrm>
          <a:prstGeom prst="rect">
            <a:avLst/>
          </a:prstGeom>
          <a:noFill/>
        </p:spPr>
        <p:txBody>
          <a:bodyPr wrap="none" rtlCol="0">
            <a:spAutoFit/>
          </a:bodyPr>
          <a:lstStyle/>
          <a:p>
            <a:r>
              <a:rPr lang="en-US" sz="2400" b="1" dirty="0" smtClean="0"/>
              <a:t>Alliances lead to war</a:t>
            </a:r>
            <a:endParaRPr lang="en-US" sz="24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2639"/>
            <a:ext cx="2912159" cy="3887882"/>
          </a:xfrm>
          <a:prstGeom prst="rect">
            <a:avLst/>
          </a:prstGeom>
        </p:spPr>
      </p:pic>
      <p:sp>
        <p:nvSpPr>
          <p:cNvPr id="4" name="Rectangle 3"/>
          <p:cNvSpPr/>
          <p:nvPr/>
        </p:nvSpPr>
        <p:spPr>
          <a:xfrm>
            <a:off x="23378" y="944497"/>
            <a:ext cx="5521961" cy="923330"/>
          </a:xfrm>
          <a:prstGeom prst="rect">
            <a:avLst/>
          </a:prstGeom>
          <a:noFill/>
        </p:spPr>
        <p:txBody>
          <a:bodyPr wrap="none" lIns="91440" tIns="45720" rIns="91440" bIns="45720">
            <a:spAutoFit/>
          </a:bodyPr>
          <a:lstStyle/>
          <a:p>
            <a:pPr algn="ctr"/>
            <a:r>
              <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rPr>
              <a:t>Otto Von Bismarck</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TextBox 4"/>
          <p:cNvSpPr txBox="1"/>
          <p:nvPr/>
        </p:nvSpPr>
        <p:spPr>
          <a:xfrm>
            <a:off x="3051856" y="2047631"/>
            <a:ext cx="8780032" cy="369332"/>
          </a:xfrm>
          <a:prstGeom prst="rect">
            <a:avLst/>
          </a:prstGeom>
          <a:noFill/>
        </p:spPr>
        <p:txBody>
          <a:bodyPr wrap="none" rtlCol="0">
            <a:spAutoFit/>
          </a:bodyPr>
          <a:lstStyle/>
          <a:p>
            <a:r>
              <a:rPr lang="en-US" dirty="0" smtClean="0"/>
              <a:t>Between 1864 and 1871 Bismarck used war to unite Germany out of 309 independent states</a:t>
            </a:r>
            <a:endParaRPr lang="en-US" dirty="0"/>
          </a:p>
        </p:txBody>
      </p:sp>
      <p:sp>
        <p:nvSpPr>
          <p:cNvPr id="6" name="TextBox 5"/>
          <p:cNvSpPr txBox="1"/>
          <p:nvPr/>
        </p:nvSpPr>
        <p:spPr>
          <a:xfrm>
            <a:off x="3051857" y="2813538"/>
            <a:ext cx="9140144" cy="1754326"/>
          </a:xfrm>
          <a:prstGeom prst="rect">
            <a:avLst/>
          </a:prstGeom>
          <a:noFill/>
        </p:spPr>
        <p:txBody>
          <a:bodyPr wrap="square" rtlCol="0">
            <a:spAutoFit/>
          </a:bodyPr>
          <a:lstStyle/>
          <a:p>
            <a:r>
              <a:rPr lang="en-US" dirty="0" smtClean="0"/>
              <a:t>In 1871 Germany declared itself a “satisfied power” and decided to seek peace instead</a:t>
            </a:r>
          </a:p>
          <a:p>
            <a:endParaRPr lang="en-US" dirty="0"/>
          </a:p>
          <a:p>
            <a:r>
              <a:rPr lang="en-US" dirty="0" smtClean="0"/>
              <a:t>	They knew France was still angry about Alsace Lorraine and decided that isolating 	France was the best way to keep peace in Europe.  </a:t>
            </a:r>
          </a:p>
          <a:p>
            <a:endParaRPr lang="en-US" dirty="0"/>
          </a:p>
          <a:p>
            <a:r>
              <a:rPr lang="en-US" dirty="0" smtClean="0"/>
              <a:t>	To do that Bismarck will make alliances with other European Powers</a:t>
            </a:r>
            <a:endParaRPr lang="en-US" dirty="0"/>
          </a:p>
        </p:txBody>
      </p:sp>
      <p:sp>
        <p:nvSpPr>
          <p:cNvPr id="7" name="TextBox 6"/>
          <p:cNvSpPr txBox="1"/>
          <p:nvPr/>
        </p:nvSpPr>
        <p:spPr>
          <a:xfrm>
            <a:off x="112542" y="5430129"/>
            <a:ext cx="8175828" cy="1477328"/>
          </a:xfrm>
          <a:prstGeom prst="rect">
            <a:avLst/>
          </a:prstGeom>
          <a:noFill/>
        </p:spPr>
        <p:txBody>
          <a:bodyPr wrap="none" rtlCol="0">
            <a:spAutoFit/>
          </a:bodyPr>
          <a:lstStyle/>
          <a:p>
            <a:r>
              <a:rPr lang="en-US" b="1" dirty="0" smtClean="0">
                <a:solidFill>
                  <a:srgbClr val="FF0000"/>
                </a:solidFill>
              </a:rPr>
              <a:t>1879</a:t>
            </a:r>
            <a:r>
              <a:rPr lang="en-US" dirty="0" smtClean="0"/>
              <a:t> – </a:t>
            </a:r>
            <a:r>
              <a:rPr lang="en-US" b="1" dirty="0" smtClean="0"/>
              <a:t>The Dual Alliance </a:t>
            </a:r>
            <a:r>
              <a:rPr lang="en-US" dirty="0" smtClean="0"/>
              <a:t>– Austria-Hungary and Germany</a:t>
            </a:r>
          </a:p>
          <a:p>
            <a:endParaRPr lang="en-US" dirty="0"/>
          </a:p>
          <a:p>
            <a:r>
              <a:rPr lang="en-US" b="1" dirty="0" smtClean="0">
                <a:solidFill>
                  <a:srgbClr val="FF0000"/>
                </a:solidFill>
              </a:rPr>
              <a:t>1881</a:t>
            </a:r>
            <a:r>
              <a:rPr lang="en-US" dirty="0" smtClean="0"/>
              <a:t> – Germany signs a treaty with Russia so they won’t have to fight war on 2 fronts</a:t>
            </a:r>
          </a:p>
          <a:p>
            <a:endParaRPr lang="en-US" dirty="0"/>
          </a:p>
          <a:p>
            <a:r>
              <a:rPr lang="en-US" b="1" dirty="0" smtClean="0">
                <a:solidFill>
                  <a:srgbClr val="FF0000"/>
                </a:solidFill>
              </a:rPr>
              <a:t>1882</a:t>
            </a:r>
            <a:r>
              <a:rPr lang="en-US" dirty="0" smtClean="0"/>
              <a:t> – </a:t>
            </a:r>
            <a:r>
              <a:rPr lang="en-US" b="1" dirty="0" smtClean="0"/>
              <a:t>The Triple Alliance </a:t>
            </a:r>
            <a:r>
              <a:rPr lang="en-US" dirty="0" smtClean="0"/>
              <a:t>– Germany, Italy, and Austria-Hungary</a:t>
            </a:r>
            <a:endParaRPr lang="en-US" dirty="0"/>
          </a:p>
        </p:txBody>
      </p:sp>
    </p:spTree>
    <p:extLst>
      <p:ext uri="{BB962C8B-B14F-4D97-AF65-F5344CB8AC3E}">
        <p14:creationId xmlns:p14="http://schemas.microsoft.com/office/powerpoint/2010/main" val="349743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iterate type="lt">
                                    <p:tmPct val="5000"/>
                                  </p:iterate>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wd">
                                    <p:tmAbs val="1000"/>
                                  </p:iterate>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grpId="0" nodeType="click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360"/>
                                          </p:val>
                                        </p:tav>
                                        <p:tav tm="100000">
                                          <p:val>
                                            <p:fltVal val="0"/>
                                          </p:val>
                                        </p:tav>
                                      </p:tavLst>
                                    </p:anim>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85" y="0"/>
            <a:ext cx="47498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049" y="27942"/>
            <a:ext cx="5115951" cy="6830058"/>
          </a:xfrm>
          <a:prstGeom prst="rect">
            <a:avLst/>
          </a:prstGeom>
        </p:spPr>
      </p:pic>
      <p:sp>
        <p:nvSpPr>
          <p:cNvPr id="4" name="TextBox 3"/>
          <p:cNvSpPr txBox="1"/>
          <p:nvPr/>
        </p:nvSpPr>
        <p:spPr>
          <a:xfrm>
            <a:off x="-80185" y="0"/>
            <a:ext cx="12272185" cy="1569660"/>
          </a:xfrm>
          <a:prstGeom prst="rect">
            <a:avLst/>
          </a:prstGeom>
          <a:noFill/>
        </p:spPr>
        <p:txBody>
          <a:bodyPr wrap="square" rtlCol="0">
            <a:spAutoFit/>
          </a:bodyPr>
          <a:lstStyle/>
          <a:p>
            <a:r>
              <a:rPr lang="en-US" sz="4800" b="1" dirty="0" smtClean="0">
                <a:solidFill>
                  <a:srgbClr val="FF0000"/>
                </a:solidFill>
              </a:rPr>
              <a:t>Kaiser Wilhelm II forces Bismarck to resign and then things really get bad</a:t>
            </a:r>
            <a:endParaRPr lang="en-US" sz="4800" b="1" dirty="0">
              <a:solidFill>
                <a:srgbClr val="FF0000"/>
              </a:solidFill>
            </a:endParaRPr>
          </a:p>
        </p:txBody>
      </p:sp>
    </p:spTree>
    <p:extLst>
      <p:ext uri="{BB962C8B-B14F-4D97-AF65-F5344CB8AC3E}">
        <p14:creationId xmlns:p14="http://schemas.microsoft.com/office/powerpoint/2010/main" val="25266377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4733476" cy="5909310"/>
          </a:xfrm>
          <a:prstGeom prst="rect">
            <a:avLst/>
          </a:prstGeom>
          <a:noFill/>
        </p:spPr>
        <p:txBody>
          <a:bodyPr wrap="square" rtlCol="0">
            <a:spAutoFit/>
          </a:bodyPr>
          <a:lstStyle/>
          <a:p>
            <a:r>
              <a:rPr lang="en-US" dirty="0" smtClean="0"/>
              <a:t>Kaiser Wilhelm II lets the Russian treaty lapse</a:t>
            </a:r>
          </a:p>
          <a:p>
            <a:endParaRPr lang="en-US" dirty="0" smtClean="0"/>
          </a:p>
          <a:p>
            <a:endParaRPr lang="en-US" dirty="0"/>
          </a:p>
          <a:p>
            <a:endParaRPr lang="en-US" dirty="0" smtClean="0"/>
          </a:p>
          <a:p>
            <a:endParaRPr lang="en-US" dirty="0"/>
          </a:p>
          <a:p>
            <a:endParaRPr lang="en-US" dirty="0" smtClean="0"/>
          </a:p>
          <a:p>
            <a:endParaRPr lang="en-US" dirty="0"/>
          </a:p>
          <a:p>
            <a:endParaRPr lang="en-US" dirty="0"/>
          </a:p>
          <a:p>
            <a:r>
              <a:rPr lang="en-US" dirty="0" smtClean="0"/>
              <a:t>When this happens Russia signs a treaty with France in 1892 and again in 1894</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When the war starts, Germany will have to fight on two fronts.  This was Bismarck’s nightmare.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476" y="2574388"/>
            <a:ext cx="7458523" cy="428361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2478" y="0"/>
            <a:ext cx="1412761" cy="2039815"/>
          </a:xfrm>
          <a:prstGeom prst="rect">
            <a:avLst/>
          </a:prstGeom>
        </p:spPr>
      </p:pic>
    </p:spTree>
    <p:extLst>
      <p:ext uri="{BB962C8B-B14F-4D97-AF65-F5344CB8AC3E}">
        <p14:creationId xmlns:p14="http://schemas.microsoft.com/office/powerpoint/2010/main" val="38957327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968" y="3154680"/>
            <a:ext cx="5971032" cy="370332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7204243" cy="4051495"/>
          </a:xfrm>
          <a:prstGeom prst="rect">
            <a:avLst/>
          </a:prstGeom>
        </p:spPr>
      </p:pic>
      <p:sp>
        <p:nvSpPr>
          <p:cNvPr id="4" name="TextBox 3"/>
          <p:cNvSpPr txBox="1"/>
          <p:nvPr/>
        </p:nvSpPr>
        <p:spPr>
          <a:xfrm>
            <a:off x="7315201" y="337625"/>
            <a:ext cx="4876800" cy="2554545"/>
          </a:xfrm>
          <a:prstGeom prst="rect">
            <a:avLst/>
          </a:prstGeom>
          <a:noFill/>
        </p:spPr>
        <p:txBody>
          <a:bodyPr wrap="square" rtlCol="0">
            <a:spAutoFit/>
          </a:bodyPr>
          <a:lstStyle/>
          <a:p>
            <a:r>
              <a:rPr lang="en-US" sz="3200" dirty="0" smtClean="0"/>
              <a:t>Wilhelm II then goes on a ship building spree trying to make the German Navy equal or greater than that of Britain</a:t>
            </a:r>
            <a:endParaRPr lang="en-US" sz="3200" dirty="0"/>
          </a:p>
        </p:txBody>
      </p:sp>
      <p:sp>
        <p:nvSpPr>
          <p:cNvPr id="5" name="TextBox 4"/>
          <p:cNvSpPr txBox="1"/>
          <p:nvPr/>
        </p:nvSpPr>
        <p:spPr>
          <a:xfrm>
            <a:off x="126609" y="4417255"/>
            <a:ext cx="6094359" cy="2031325"/>
          </a:xfrm>
          <a:prstGeom prst="rect">
            <a:avLst/>
          </a:prstGeom>
          <a:noFill/>
        </p:spPr>
        <p:txBody>
          <a:bodyPr wrap="square" rtlCol="0">
            <a:spAutoFit/>
          </a:bodyPr>
          <a:lstStyle/>
          <a:p>
            <a:r>
              <a:rPr lang="en-US" dirty="0" smtClean="0"/>
              <a:t>Britain now joins the </a:t>
            </a:r>
            <a:r>
              <a:rPr lang="en-US" b="1" dirty="0" smtClean="0"/>
              <a:t>Triple Entente </a:t>
            </a:r>
            <a:r>
              <a:rPr lang="en-US" dirty="0" smtClean="0"/>
              <a:t>with Russia and France</a:t>
            </a:r>
          </a:p>
          <a:p>
            <a:endParaRPr lang="en-US" dirty="0"/>
          </a:p>
          <a:p>
            <a:endParaRPr lang="en-US" dirty="0" smtClean="0"/>
          </a:p>
          <a:p>
            <a:r>
              <a:rPr lang="en-US" dirty="0" smtClean="0"/>
              <a:t>This means there are now 2 major alliances in Europe:</a:t>
            </a:r>
          </a:p>
          <a:p>
            <a:endParaRPr lang="en-US" dirty="0">
              <a:solidFill>
                <a:srgbClr val="FF0000"/>
              </a:solidFill>
            </a:endParaRPr>
          </a:p>
          <a:p>
            <a:r>
              <a:rPr lang="en-US" b="1" dirty="0" smtClean="0">
                <a:solidFill>
                  <a:srgbClr val="FF0000"/>
                </a:solidFill>
              </a:rPr>
              <a:t>Triple Alliance  (Germany, AH, Italy) </a:t>
            </a:r>
            <a:r>
              <a:rPr lang="en-US" dirty="0" smtClean="0"/>
              <a:t>and </a:t>
            </a:r>
            <a:r>
              <a:rPr lang="en-US" b="1" dirty="0" smtClean="0">
                <a:solidFill>
                  <a:srgbClr val="FF0000"/>
                </a:solidFill>
              </a:rPr>
              <a:t>Triple Entente (GB, Russia, France)</a:t>
            </a:r>
            <a:endParaRPr lang="en-US" b="1" dirty="0">
              <a:solidFill>
                <a:srgbClr val="FF0000"/>
              </a:solidFill>
            </a:endParaRPr>
          </a:p>
        </p:txBody>
      </p:sp>
    </p:spTree>
    <p:extLst>
      <p:ext uri="{BB962C8B-B14F-4D97-AF65-F5344CB8AC3E}">
        <p14:creationId xmlns:p14="http://schemas.microsoft.com/office/powerpoint/2010/main" val="1055491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307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0525" y="3917705"/>
            <a:ext cx="4181475" cy="29051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87397" cy="6822831"/>
          </a:xfrm>
          <a:prstGeom prst="rect">
            <a:avLst/>
          </a:prstGeom>
        </p:spPr>
      </p:pic>
      <p:sp>
        <p:nvSpPr>
          <p:cNvPr id="4" name="TextBox 3"/>
          <p:cNvSpPr txBox="1"/>
          <p:nvPr/>
        </p:nvSpPr>
        <p:spPr>
          <a:xfrm>
            <a:off x="6105378" y="1758462"/>
            <a:ext cx="6086624" cy="646331"/>
          </a:xfrm>
          <a:prstGeom prst="rect">
            <a:avLst/>
          </a:prstGeom>
          <a:noFill/>
        </p:spPr>
        <p:txBody>
          <a:bodyPr wrap="square" rtlCol="0">
            <a:spAutoFit/>
          </a:bodyPr>
          <a:lstStyle/>
          <a:p>
            <a:r>
              <a:rPr lang="en-US" b="1" dirty="0" smtClean="0"/>
              <a:t>A few, Greece, Bulgaria, Montenegro, Romania, and Serbia had succeeded</a:t>
            </a:r>
            <a:endParaRPr lang="en-US" b="1" dirty="0"/>
          </a:p>
        </p:txBody>
      </p:sp>
      <p:sp>
        <p:nvSpPr>
          <p:cNvPr id="3" name="TextBox 2"/>
          <p:cNvSpPr txBox="1"/>
          <p:nvPr/>
        </p:nvSpPr>
        <p:spPr>
          <a:xfrm>
            <a:off x="5620043" y="232899"/>
            <a:ext cx="6571959" cy="646331"/>
          </a:xfrm>
          <a:prstGeom prst="rect">
            <a:avLst/>
          </a:prstGeom>
          <a:noFill/>
        </p:spPr>
        <p:txBody>
          <a:bodyPr wrap="square" rtlCol="0">
            <a:spAutoFit/>
          </a:bodyPr>
          <a:lstStyle/>
          <a:p>
            <a:r>
              <a:rPr lang="en-US" b="1" dirty="0" smtClean="0"/>
              <a:t>The people of the Balkans had been pushing for independence from the Ottoman Empire for years</a:t>
            </a:r>
            <a:endParaRPr lang="en-US" b="1" dirty="0"/>
          </a:p>
        </p:txBody>
      </p:sp>
    </p:spTree>
    <p:extLst>
      <p:ext uri="{BB962C8B-B14F-4D97-AF65-F5344CB8AC3E}">
        <p14:creationId xmlns:p14="http://schemas.microsoft.com/office/powerpoint/2010/main" val="8133935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0"/>
            <a:ext cx="12192000" cy="2800767"/>
          </a:xfrm>
          <a:prstGeom prst="rect">
            <a:avLst/>
          </a:prstGeom>
          <a:noFill/>
        </p:spPr>
        <p:txBody>
          <a:bodyPr wrap="square" rtlCol="0">
            <a:spAutoFit/>
          </a:bodyPr>
          <a:lstStyle/>
          <a:p>
            <a:r>
              <a:rPr lang="en-US" sz="4400" b="1" dirty="0" smtClean="0">
                <a:solidFill>
                  <a:srgbClr val="C44F21"/>
                </a:solidFill>
              </a:rPr>
              <a:t>Pan-Slavism </a:t>
            </a:r>
            <a:r>
              <a:rPr lang="en-US" sz="4400" b="1" dirty="0" smtClean="0"/>
              <a:t> - Unity for all Slavic Peoples (Especially those controlled by non-Slavic empires)</a:t>
            </a:r>
            <a:endParaRPr lang="en-US" sz="4400" b="1" dirty="0" smtClean="0">
              <a:solidFill>
                <a:srgbClr val="C44F21"/>
              </a:solidFill>
            </a:endParaRPr>
          </a:p>
          <a:p>
            <a:endParaRPr lang="en-US" sz="4400" b="1" dirty="0">
              <a:solidFill>
                <a:srgbClr val="C44F21"/>
              </a:solidFill>
            </a:endParaRPr>
          </a:p>
          <a:p>
            <a:endParaRPr lang="en-US" sz="4400" b="1" dirty="0">
              <a:solidFill>
                <a:srgbClr val="C44F21"/>
              </a:solidFill>
            </a:endParaRPr>
          </a:p>
        </p:txBody>
      </p:sp>
      <p:sp>
        <p:nvSpPr>
          <p:cNvPr id="3" name="TextBox 2"/>
          <p:cNvSpPr txBox="1"/>
          <p:nvPr/>
        </p:nvSpPr>
        <p:spPr>
          <a:xfrm>
            <a:off x="4900248" y="1758462"/>
            <a:ext cx="7291752" cy="2308324"/>
          </a:xfrm>
          <a:prstGeom prst="rect">
            <a:avLst/>
          </a:prstGeom>
          <a:noFill/>
        </p:spPr>
        <p:txBody>
          <a:bodyPr wrap="square" rtlCol="0">
            <a:spAutoFit/>
          </a:bodyPr>
          <a:lstStyle/>
          <a:p>
            <a:r>
              <a:rPr lang="en-US" b="1" dirty="0" smtClean="0"/>
              <a:t>This is the reason why Serbians wanted to extend through the Balkans</a:t>
            </a:r>
          </a:p>
          <a:p>
            <a:endParaRPr lang="en-US" b="1" dirty="0"/>
          </a:p>
          <a:p>
            <a:endParaRPr lang="en-US" b="1" dirty="0" smtClean="0"/>
          </a:p>
          <a:p>
            <a:r>
              <a:rPr lang="en-US" b="1" dirty="0" smtClean="0"/>
              <a:t>Austria – Hungary doesn’t want them to because they control some of those states</a:t>
            </a:r>
          </a:p>
          <a:p>
            <a:endParaRPr lang="en-US" b="1" dirty="0"/>
          </a:p>
          <a:p>
            <a:endParaRPr lang="en-US" b="1" dirty="0" smtClean="0"/>
          </a:p>
          <a:p>
            <a:r>
              <a:rPr lang="en-US" b="1" dirty="0" smtClean="0"/>
              <a:t>Russia does support Serbia however because they’re also Slavic</a:t>
            </a:r>
            <a:endParaRPr lang="en-US" b="1" dirty="0"/>
          </a:p>
        </p:txBody>
      </p:sp>
      <p:sp>
        <p:nvSpPr>
          <p:cNvPr id="4" name="TextBox 3"/>
          <p:cNvSpPr txBox="1"/>
          <p:nvPr/>
        </p:nvSpPr>
        <p:spPr>
          <a:xfrm>
            <a:off x="351692" y="5458265"/>
            <a:ext cx="8646534" cy="1015663"/>
          </a:xfrm>
          <a:prstGeom prst="rect">
            <a:avLst/>
          </a:prstGeom>
          <a:noFill/>
        </p:spPr>
        <p:txBody>
          <a:bodyPr wrap="none" rtlCol="0">
            <a:spAutoFit/>
          </a:bodyPr>
          <a:lstStyle/>
          <a:p>
            <a:r>
              <a:rPr lang="en-US" sz="2000" b="1" dirty="0" smtClean="0"/>
              <a:t>In 1908 A – H took over Bosnia and Herzegovina (Both areas were largely Slavic)</a:t>
            </a:r>
          </a:p>
          <a:p>
            <a:endParaRPr lang="en-US" sz="2000" b="1" dirty="0"/>
          </a:p>
          <a:p>
            <a:r>
              <a:rPr lang="en-US" sz="2000" b="1" dirty="0" smtClean="0"/>
              <a:t>Serbia vowed to take them back, Austria – Hungary vowed to crush Serbia</a:t>
            </a:r>
            <a:endParaRPr lang="en-US" sz="2000" b="1" dirty="0"/>
          </a:p>
        </p:txBody>
      </p:sp>
    </p:spTree>
    <p:extLst>
      <p:ext uri="{BB962C8B-B14F-4D97-AF65-F5344CB8AC3E}">
        <p14:creationId xmlns:p14="http://schemas.microsoft.com/office/powerpoint/2010/main" val="238057748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91999" cy="1323439"/>
          </a:xfrm>
          <a:prstGeom prst="rect">
            <a:avLst/>
          </a:prstGeom>
          <a:noFill/>
        </p:spPr>
        <p:txBody>
          <a:bodyPr wrap="square" rtlCol="0">
            <a:spAutoFit/>
          </a:bodyPr>
          <a:lstStyle/>
          <a:p>
            <a:pPr algn="ctr"/>
            <a:r>
              <a:rPr lang="en-US" sz="8000" dirty="0" smtClean="0">
                <a:solidFill>
                  <a:srgbClr val="FF0000"/>
                </a:solidFill>
                <a:latin typeface="Mistral" panose="03090702030407020403" pitchFamily="66" charset="0"/>
              </a:rPr>
              <a:t>The Assassination at Sarajevo</a:t>
            </a:r>
            <a:endParaRPr lang="en-US" sz="8000" dirty="0">
              <a:solidFill>
                <a:srgbClr val="FF0000"/>
              </a:solidFill>
              <a:latin typeface="Mistral" panose="03090702030407020403" pitchFamily="66" charset="0"/>
            </a:endParaRPr>
          </a:p>
        </p:txBody>
      </p:sp>
      <p:sp>
        <p:nvSpPr>
          <p:cNvPr id="3" name="TextBox 2"/>
          <p:cNvSpPr txBox="1"/>
          <p:nvPr/>
        </p:nvSpPr>
        <p:spPr>
          <a:xfrm>
            <a:off x="360608" y="1672711"/>
            <a:ext cx="9447971" cy="369332"/>
          </a:xfrm>
          <a:prstGeom prst="rect">
            <a:avLst/>
          </a:prstGeom>
          <a:noFill/>
        </p:spPr>
        <p:txBody>
          <a:bodyPr wrap="none" rtlCol="0">
            <a:spAutoFit/>
          </a:bodyPr>
          <a:lstStyle/>
          <a:p>
            <a:r>
              <a:rPr lang="en-US" dirty="0" smtClean="0"/>
              <a:t>June 28 1914 – Archduke Franz Ferdinand and his wife Sophie make a state visit to Sarajevo, Bosnia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201" y="2042043"/>
            <a:ext cx="5036224" cy="3840856"/>
          </a:xfrm>
          <a:prstGeom prst="rect">
            <a:avLst/>
          </a:prstGeom>
        </p:spPr>
      </p:pic>
      <p:sp>
        <p:nvSpPr>
          <p:cNvPr id="5" name="TextBox 4"/>
          <p:cNvSpPr txBox="1"/>
          <p:nvPr/>
        </p:nvSpPr>
        <p:spPr>
          <a:xfrm>
            <a:off x="91595" y="5882899"/>
            <a:ext cx="12100405" cy="646331"/>
          </a:xfrm>
          <a:prstGeom prst="rect">
            <a:avLst/>
          </a:prstGeom>
          <a:noFill/>
        </p:spPr>
        <p:txBody>
          <a:bodyPr wrap="square" rtlCol="0">
            <a:spAutoFit/>
          </a:bodyPr>
          <a:lstStyle/>
          <a:p>
            <a:r>
              <a:rPr lang="en-US" dirty="0" smtClean="0"/>
              <a:t>Unfortunately this had traditionally been Bosnia’s Independence Day.  Serbia was angry that Austria-Hungary had taken Bosnia away from them</a:t>
            </a:r>
            <a:endParaRPr lang="en-US" dirty="0"/>
          </a:p>
        </p:txBody>
      </p:sp>
    </p:spTree>
    <p:extLst>
      <p:ext uri="{BB962C8B-B14F-4D97-AF65-F5344CB8AC3E}">
        <p14:creationId xmlns:p14="http://schemas.microsoft.com/office/powerpoint/2010/main" val="42255613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670" y="1098997"/>
            <a:ext cx="7815330" cy="5181600"/>
          </a:xfrm>
          <a:prstGeom prst="rect">
            <a:avLst/>
          </a:prstGeom>
        </p:spPr>
      </p:pic>
      <p:sp>
        <p:nvSpPr>
          <p:cNvPr id="2" name="TextBox 1"/>
          <p:cNvSpPr txBox="1"/>
          <p:nvPr/>
        </p:nvSpPr>
        <p:spPr>
          <a:xfrm>
            <a:off x="167425" y="296214"/>
            <a:ext cx="12024575" cy="646331"/>
          </a:xfrm>
          <a:prstGeom prst="rect">
            <a:avLst/>
          </a:prstGeom>
          <a:noFill/>
        </p:spPr>
        <p:txBody>
          <a:bodyPr wrap="square" rtlCol="0">
            <a:spAutoFit/>
          </a:bodyPr>
          <a:lstStyle/>
          <a:p>
            <a:r>
              <a:rPr lang="en-US" dirty="0" smtClean="0"/>
              <a:t>As the motorcade travelled along a well published route, a hand grenade was thrown by a man named  </a:t>
            </a:r>
            <a:r>
              <a:rPr lang="en-US" dirty="0" err="1" smtClean="0"/>
              <a:t>Nedeljko</a:t>
            </a:r>
            <a:r>
              <a:rPr lang="en-US" dirty="0" smtClean="0"/>
              <a:t> </a:t>
            </a:r>
            <a:r>
              <a:rPr lang="en-US" dirty="0" err="1" smtClean="0"/>
              <a:t>Cabrinovic</a:t>
            </a:r>
            <a:r>
              <a:rPr lang="en-US" dirty="0" smtClean="0"/>
              <a:t>.  It bounced of the door and injured a bodyguard</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424" y="1098997"/>
            <a:ext cx="5842000" cy="3810000"/>
          </a:xfrm>
          <a:prstGeom prst="rect">
            <a:avLst/>
          </a:prstGeom>
        </p:spPr>
      </p:pic>
    </p:spTree>
    <p:extLst>
      <p:ext uri="{BB962C8B-B14F-4D97-AF65-F5344CB8AC3E}">
        <p14:creationId xmlns:p14="http://schemas.microsoft.com/office/powerpoint/2010/main" val="29376032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141" y="0"/>
            <a:ext cx="4034728" cy="40347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098" y="2188751"/>
            <a:ext cx="4373719" cy="3103930"/>
          </a:xfrm>
          <a:prstGeom prst="rect">
            <a:avLst/>
          </a:prstGeom>
        </p:spPr>
      </p:pic>
      <p:sp>
        <p:nvSpPr>
          <p:cNvPr id="2" name="TextBox 1"/>
          <p:cNvSpPr txBox="1"/>
          <p:nvPr/>
        </p:nvSpPr>
        <p:spPr>
          <a:xfrm>
            <a:off x="309094" y="167425"/>
            <a:ext cx="6465192" cy="5632311"/>
          </a:xfrm>
          <a:prstGeom prst="rect">
            <a:avLst/>
          </a:prstGeom>
          <a:noFill/>
        </p:spPr>
        <p:txBody>
          <a:bodyPr wrap="square" rtlCol="0">
            <a:spAutoFit/>
          </a:bodyPr>
          <a:lstStyle/>
          <a:p>
            <a:r>
              <a:rPr lang="en-US" b="1" dirty="0" smtClean="0">
                <a:solidFill>
                  <a:srgbClr val="FF0000"/>
                </a:solidFill>
              </a:rPr>
              <a:t>At this point, the security guards should have gotten the royal family out of there. Instead Franz-Ferdinand decided he wanted to visit the injured bodyguard then continue on with his trip.  AND THEY LET HIM!!!</a:t>
            </a:r>
          </a:p>
          <a:p>
            <a:endParaRPr lang="en-US" dirty="0"/>
          </a:p>
          <a:p>
            <a:r>
              <a:rPr lang="en-US" dirty="0" smtClean="0"/>
              <a:t>As the car continued down the same (!) route it reached a sharp turn and it was too large to make the turn without backing up.</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a:p>
            <a:endParaRPr lang="en-US" dirty="0" smtClean="0"/>
          </a:p>
          <a:p>
            <a:r>
              <a:rPr lang="en-US" dirty="0" smtClean="0"/>
              <a:t>When the car backed up it stopped right in front of Gavrilo Princip, a 19 year-old member of the Black Hand (Freedom Fighters?  Terrorists?  Depends on who you ask)</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4286" y="3788211"/>
            <a:ext cx="2176531" cy="3069789"/>
          </a:xfrm>
          <a:prstGeom prst="rect">
            <a:avLst/>
          </a:prstGeom>
        </p:spPr>
      </p:pic>
      <p:sp>
        <p:nvSpPr>
          <p:cNvPr id="6" name="TextBox 5"/>
          <p:cNvSpPr txBox="1"/>
          <p:nvPr/>
        </p:nvSpPr>
        <p:spPr>
          <a:xfrm>
            <a:off x="8901529" y="4034728"/>
            <a:ext cx="3141629" cy="369332"/>
          </a:xfrm>
          <a:prstGeom prst="rect">
            <a:avLst/>
          </a:prstGeom>
          <a:noFill/>
        </p:spPr>
        <p:txBody>
          <a:bodyPr wrap="none" rtlCol="0">
            <a:spAutoFit/>
          </a:bodyPr>
          <a:lstStyle/>
          <a:p>
            <a:r>
              <a:rPr lang="en-US" dirty="0" smtClean="0"/>
              <a:t>Their motto was Unity or Death</a:t>
            </a:r>
            <a:endParaRPr lang="en-US" dirty="0"/>
          </a:p>
        </p:txBody>
      </p:sp>
    </p:spTree>
    <p:extLst>
      <p:ext uri="{BB962C8B-B14F-4D97-AF65-F5344CB8AC3E}">
        <p14:creationId xmlns:p14="http://schemas.microsoft.com/office/powerpoint/2010/main" val="31560043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215991"/>
          </a:xfrm>
          <a:prstGeom prst="rect">
            <a:avLst/>
          </a:prstGeom>
          <a:noFill/>
        </p:spPr>
        <p:txBody>
          <a:bodyPr wrap="square" rtlCol="0">
            <a:spAutoFit/>
          </a:bodyPr>
          <a:lstStyle/>
          <a:p>
            <a:r>
              <a:rPr lang="en-US" sz="2400" dirty="0" smtClean="0">
                <a:latin typeface="AR BLANCA" panose="02000000000000000000" pitchFamily="2" charset="0"/>
              </a:rPr>
              <a:t>Princip shot the Archduke and his wife point blank, killing both of them</a:t>
            </a:r>
          </a:p>
          <a:p>
            <a:endParaRPr lang="en-US" sz="2400" dirty="0">
              <a:latin typeface="AR BLANCA" panose="02000000000000000000" pitchFamily="2" charset="0"/>
            </a:endParaRPr>
          </a:p>
          <a:p>
            <a:endParaRPr lang="en-US" sz="2400" dirty="0" smtClean="0">
              <a:latin typeface="AR BLANCA" panose="02000000000000000000" pitchFamily="2" charset="0"/>
            </a:endParaRPr>
          </a:p>
          <a:p>
            <a:r>
              <a:rPr lang="en-US" sz="2400" dirty="0" smtClean="0">
                <a:latin typeface="AR BLANCA" panose="02000000000000000000" pitchFamily="2" charset="0"/>
              </a:rPr>
              <a:t>The Archduke’s last words were </a:t>
            </a:r>
            <a:r>
              <a:rPr lang="en-US" sz="2400" b="1" dirty="0" smtClean="0">
                <a:solidFill>
                  <a:srgbClr val="FF0000"/>
                </a:solidFill>
                <a:latin typeface="AR BLANCA" panose="02000000000000000000" pitchFamily="2" charset="0"/>
              </a:rPr>
              <a:t>“Sophie, Sophie! Don’t die! Stay alive for the children!”</a:t>
            </a:r>
          </a:p>
          <a:p>
            <a:endParaRPr lang="en-US" sz="2400" b="1" dirty="0">
              <a:solidFill>
                <a:srgbClr val="FF0000"/>
              </a:solidFill>
              <a:latin typeface="AR BLANCA" panose="02000000000000000000" pitchFamily="2" charset="0"/>
            </a:endParaRPr>
          </a:p>
          <a:p>
            <a:endParaRPr lang="en-US" b="1" dirty="0">
              <a:solidFill>
                <a:srgbClr val="FF0000"/>
              </a:solidFill>
              <a:latin typeface="AR BLANCA"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2890" y="1559134"/>
            <a:ext cx="7122017" cy="5298866"/>
          </a:xfrm>
          <a:prstGeom prst="rect">
            <a:avLst/>
          </a:prstGeom>
        </p:spPr>
      </p:pic>
    </p:spTree>
    <p:extLst>
      <p:ext uri="{BB962C8B-B14F-4D97-AF65-F5344CB8AC3E}">
        <p14:creationId xmlns:p14="http://schemas.microsoft.com/office/powerpoint/2010/main" val="9962684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291" y="3721328"/>
            <a:ext cx="4861842" cy="3136672"/>
          </a:xfrm>
          <a:prstGeom prst="rect">
            <a:avLst/>
          </a:prstGeom>
        </p:spPr>
      </p:pic>
      <p:sp>
        <p:nvSpPr>
          <p:cNvPr id="2" name="TextBox 1"/>
          <p:cNvSpPr txBox="1"/>
          <p:nvPr/>
        </p:nvSpPr>
        <p:spPr>
          <a:xfrm>
            <a:off x="193183" y="117693"/>
            <a:ext cx="7623241" cy="6740307"/>
          </a:xfrm>
          <a:prstGeom prst="rect">
            <a:avLst/>
          </a:prstGeom>
          <a:noFill/>
        </p:spPr>
        <p:txBody>
          <a:bodyPr wrap="square" rtlCol="0">
            <a:spAutoFit/>
          </a:bodyPr>
          <a:lstStyle/>
          <a:p>
            <a:r>
              <a:rPr lang="en-US" dirty="0" err="1" smtClean="0"/>
              <a:t>Pricip</a:t>
            </a:r>
            <a:r>
              <a:rPr lang="en-US" dirty="0" smtClean="0"/>
              <a:t> was a Serbian so Austria-Hungary blamed Serbia for the murders.</a:t>
            </a:r>
          </a:p>
          <a:p>
            <a:endParaRPr lang="en-US" dirty="0"/>
          </a:p>
          <a:p>
            <a:endParaRPr lang="en-US" dirty="0" smtClean="0"/>
          </a:p>
          <a:p>
            <a:endParaRPr lang="en-US" dirty="0" smtClean="0"/>
          </a:p>
          <a:p>
            <a:endParaRPr lang="en-US" dirty="0"/>
          </a:p>
          <a:p>
            <a:r>
              <a:rPr lang="en-US" dirty="0" smtClean="0"/>
              <a:t>They issued an </a:t>
            </a:r>
            <a:r>
              <a:rPr lang="en-US" b="1" dirty="0" smtClean="0">
                <a:solidFill>
                  <a:srgbClr val="FF0000"/>
                </a:solidFill>
              </a:rPr>
              <a:t>ultimatum</a:t>
            </a:r>
            <a:r>
              <a:rPr lang="en-US" dirty="0" smtClean="0"/>
              <a:t> that said that Serbia had to allow Austrian investigators into the country to investigate the murders.</a:t>
            </a:r>
          </a:p>
          <a:p>
            <a:endParaRPr lang="en-US" dirty="0" smtClean="0"/>
          </a:p>
          <a:p>
            <a:r>
              <a:rPr lang="en-US" dirty="0" smtClean="0"/>
              <a:t>                                                       </a:t>
            </a:r>
            <a:r>
              <a:rPr lang="en-US" b="1" dirty="0" smtClean="0">
                <a:solidFill>
                  <a:srgbClr val="FF0000"/>
                </a:solidFill>
              </a:rPr>
              <a:t>Do what we say or else!</a:t>
            </a:r>
            <a:endParaRPr lang="en-US" b="1" dirty="0">
              <a:solidFill>
                <a:srgbClr val="FF0000"/>
              </a:solidFill>
            </a:endParaRPr>
          </a:p>
          <a:p>
            <a:endParaRPr lang="en-US" dirty="0" smtClean="0"/>
          </a:p>
          <a:p>
            <a:endParaRPr lang="en-US" dirty="0"/>
          </a:p>
          <a:p>
            <a:endParaRPr lang="en-US" dirty="0" smtClean="0"/>
          </a:p>
          <a:p>
            <a:r>
              <a:rPr lang="en-US" dirty="0" smtClean="0"/>
              <a:t>Serbia couldn’t agree without giving up their sovereignty to Austria – Hungary</a:t>
            </a:r>
          </a:p>
          <a:p>
            <a:endParaRPr lang="en-US" dirty="0" smtClean="0"/>
          </a:p>
          <a:p>
            <a:endParaRPr lang="en-US" dirty="0"/>
          </a:p>
          <a:p>
            <a:endParaRPr lang="en-US" dirty="0" smtClean="0"/>
          </a:p>
          <a:p>
            <a:endParaRPr lang="en-US" dirty="0"/>
          </a:p>
          <a:p>
            <a:r>
              <a:rPr lang="en-US" dirty="0" smtClean="0"/>
              <a:t>BUT they couldn’t say no without going to war.</a:t>
            </a:r>
          </a:p>
          <a:p>
            <a:endParaRPr lang="en-US" dirty="0" smtClean="0"/>
          </a:p>
          <a:p>
            <a:endParaRPr lang="en-US" dirty="0"/>
          </a:p>
          <a:p>
            <a:endParaRPr lang="en-US" dirty="0"/>
          </a:p>
          <a:p>
            <a:endParaRPr lang="en-US" dirty="0" smtClean="0"/>
          </a:p>
          <a:p>
            <a:r>
              <a:rPr lang="en-US" dirty="0" smtClean="0"/>
              <a:t>Serbia agreed to most of the terms of the ultimatum and offered to have an international council determine what should be done</a:t>
            </a:r>
            <a:endParaRPr lang="en-US" dirty="0"/>
          </a:p>
        </p:txBody>
      </p:sp>
      <p:cxnSp>
        <p:nvCxnSpPr>
          <p:cNvPr id="4" name="Elbow Connector 3"/>
          <p:cNvCxnSpPr/>
          <p:nvPr/>
        </p:nvCxnSpPr>
        <p:spPr>
          <a:xfrm>
            <a:off x="2318197" y="2150772"/>
            <a:ext cx="811369" cy="334851"/>
          </a:xfrm>
          <a:prstGeom prst="bentConnector3">
            <a:avLst/>
          </a:prstGeom>
          <a:ln>
            <a:solidFill>
              <a:srgbClr val="FF0000"/>
            </a:solidFill>
            <a:tailEnd type="triangle"/>
          </a:ln>
          <a:effectLst>
            <a:glow rad="228600">
              <a:schemeClr val="accent2">
                <a:satMod val="175000"/>
                <a:alpha val="40000"/>
              </a:schemeClr>
            </a:glow>
          </a:effectLst>
        </p:spPr>
        <p:style>
          <a:lnRef idx="3">
            <a:schemeClr val="accent2"/>
          </a:lnRef>
          <a:fillRef idx="0">
            <a:schemeClr val="accent2"/>
          </a:fillRef>
          <a:effectRef idx="2">
            <a:schemeClr val="accent2"/>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6424" y="0"/>
            <a:ext cx="4375576" cy="292350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0378" y="0"/>
            <a:ext cx="2071622" cy="1378039"/>
          </a:xfrm>
          <a:prstGeom prst="rect">
            <a:avLst/>
          </a:prstGeom>
          <a:ln>
            <a:solidFill>
              <a:schemeClr val="tx1"/>
            </a:solidFill>
          </a:ln>
        </p:spPr>
      </p:pic>
    </p:spTree>
    <p:extLst>
      <p:ext uri="{BB962C8B-B14F-4D97-AF65-F5344CB8AC3E}">
        <p14:creationId xmlns:p14="http://schemas.microsoft.com/office/powerpoint/2010/main" val="3977198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31147" y="0"/>
            <a:ext cx="3882794" cy="923330"/>
          </a:xfrm>
          <a:prstGeom prst="rect">
            <a:avLst/>
          </a:prstGeom>
          <a:noFill/>
        </p:spPr>
        <p:txBody>
          <a:bodyPr wrap="none" lIns="91440" tIns="45720" rIns="91440" bIns="45720">
            <a:spAutoFit/>
          </a:bodyPr>
          <a:lstStyle/>
          <a:p>
            <a:pPr algn="ctr"/>
            <a:r>
              <a:rPr lang="en-US" sz="5400" b="1" cap="none" spc="0" dirty="0" smtClean="0">
                <a:ln w="12700">
                  <a:solidFill>
                    <a:schemeClr val="tx2">
                      <a:lumMod val="75000"/>
                    </a:schemeClr>
                  </a:solidFill>
                  <a:prstDash val="solid"/>
                </a:ln>
                <a:solidFill>
                  <a:srgbClr val="FFC000"/>
                </a:solidFill>
                <a:effectLst>
                  <a:outerShdw dist="38100" dir="2640000" algn="bl" rotWithShape="0">
                    <a:schemeClr val="tx2">
                      <a:lumMod val="75000"/>
                    </a:schemeClr>
                  </a:outerShdw>
                </a:effectLst>
              </a:rPr>
              <a:t>July 28, 1914</a:t>
            </a:r>
            <a:endParaRPr lang="en-US" sz="5400" b="1" cap="none" spc="0" dirty="0">
              <a:ln w="12700">
                <a:solidFill>
                  <a:schemeClr val="tx2">
                    <a:lumMod val="75000"/>
                  </a:schemeClr>
                </a:solidFill>
                <a:prstDash val="solid"/>
              </a:ln>
              <a:solidFill>
                <a:srgbClr val="FFC000"/>
              </a:solidFill>
              <a:effectLst>
                <a:outerShdw dist="38100" dir="2640000" algn="bl" rotWithShape="0">
                  <a:schemeClr val="tx2">
                    <a:lumMod val="75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57671"/>
            <a:ext cx="2884868" cy="1923245"/>
          </a:xfrm>
          <a:prstGeom prst="rect">
            <a:avLst/>
          </a:prstGeom>
        </p:spPr>
      </p:pic>
      <p:sp>
        <p:nvSpPr>
          <p:cNvPr id="2" name="TextBox 1"/>
          <p:cNvSpPr txBox="1"/>
          <p:nvPr/>
        </p:nvSpPr>
        <p:spPr>
          <a:xfrm>
            <a:off x="0" y="230832"/>
            <a:ext cx="8246341" cy="461665"/>
          </a:xfrm>
          <a:prstGeom prst="rect">
            <a:avLst/>
          </a:prstGeom>
          <a:noFill/>
        </p:spPr>
        <p:txBody>
          <a:bodyPr wrap="square" rtlCol="0">
            <a:spAutoFit/>
          </a:bodyPr>
          <a:lstStyle/>
          <a:p>
            <a:r>
              <a:rPr lang="en-US" sz="2400" dirty="0" smtClean="0"/>
              <a:t>Austria – Hungary said </a:t>
            </a:r>
            <a:r>
              <a:rPr lang="en-US" sz="2400" b="1" dirty="0" smtClean="0">
                <a:solidFill>
                  <a:srgbClr val="FF0000"/>
                </a:solidFill>
              </a:rPr>
              <a:t>NO </a:t>
            </a:r>
            <a:r>
              <a:rPr lang="en-US" sz="2400" dirty="0" smtClean="0"/>
              <a:t>to these terms and declared war on </a:t>
            </a:r>
            <a:endParaRPr lang="en-US" sz="2400" b="1" dirty="0">
              <a:solidFill>
                <a:srgbClr val="FF0000"/>
              </a:solidFill>
            </a:endParaRPr>
          </a:p>
        </p:txBody>
      </p:sp>
      <p:sp>
        <p:nvSpPr>
          <p:cNvPr id="5" name="TextBox 4"/>
          <p:cNvSpPr txBox="1"/>
          <p:nvPr/>
        </p:nvSpPr>
        <p:spPr>
          <a:xfrm>
            <a:off x="0" y="3683358"/>
            <a:ext cx="8373511" cy="369332"/>
          </a:xfrm>
          <a:prstGeom prst="rect">
            <a:avLst/>
          </a:prstGeom>
          <a:noFill/>
        </p:spPr>
        <p:txBody>
          <a:bodyPr wrap="none" rtlCol="0">
            <a:spAutoFit/>
          </a:bodyPr>
          <a:lstStyle/>
          <a:p>
            <a:r>
              <a:rPr lang="en-US" dirty="0" smtClean="0"/>
              <a:t>Also on July 28</a:t>
            </a:r>
            <a:r>
              <a:rPr lang="en-US" baseline="30000" dirty="0" smtClean="0"/>
              <a:t>th</a:t>
            </a:r>
            <a:r>
              <a:rPr lang="en-US" dirty="0" smtClean="0"/>
              <a:t>, Russia started mobilizing its army because they were allies with Serbia</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1391" y="600607"/>
            <a:ext cx="2484323" cy="317464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298" y="4052690"/>
            <a:ext cx="4130491" cy="2443874"/>
          </a:xfrm>
          <a:prstGeom prst="rect">
            <a:avLst/>
          </a:prstGeom>
        </p:spPr>
      </p:pic>
    </p:spTree>
    <p:extLst>
      <p:ext uri="{BB962C8B-B14F-4D97-AF65-F5344CB8AC3E}">
        <p14:creationId xmlns:p14="http://schemas.microsoft.com/office/powerpoint/2010/main" val="24586737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2" t="997" r="212" b="-377"/>
          <a:stretch/>
        </p:blipFill>
        <p:spPr>
          <a:xfrm>
            <a:off x="6297972" y="1918952"/>
            <a:ext cx="6076950" cy="3398247"/>
          </a:xfrm>
          <a:prstGeom prst="rect">
            <a:avLst/>
          </a:prstGeom>
        </p:spPr>
      </p:pic>
      <p:sp>
        <p:nvSpPr>
          <p:cNvPr id="2" name="TextBox 1"/>
          <p:cNvSpPr txBox="1"/>
          <p:nvPr/>
        </p:nvSpPr>
        <p:spPr>
          <a:xfrm>
            <a:off x="270457" y="553792"/>
            <a:ext cx="11526591" cy="5909310"/>
          </a:xfrm>
          <a:prstGeom prst="rect">
            <a:avLst/>
          </a:prstGeom>
          <a:noFill/>
        </p:spPr>
        <p:txBody>
          <a:bodyPr wrap="square" rtlCol="0">
            <a:spAutoFit/>
          </a:bodyPr>
          <a:lstStyle/>
          <a:p>
            <a:r>
              <a:rPr lang="en-US" dirty="0" smtClean="0"/>
              <a:t>Everyone urged Austria-Hungary to negotiate but they wouldn’t.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Then Kaiser Wilhelm                                                   gave Austria-Hungary “Blank Check”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support for whatever they decided to do</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213" y="1562872"/>
            <a:ext cx="2290091" cy="3306549"/>
          </a:xfrm>
          <a:prstGeom prst="rect">
            <a:avLst/>
          </a:prstGeom>
        </p:spPr>
      </p:pic>
    </p:spTree>
    <p:extLst>
      <p:ext uri="{BB962C8B-B14F-4D97-AF65-F5344CB8AC3E}">
        <p14:creationId xmlns:p14="http://schemas.microsoft.com/office/powerpoint/2010/main" val="2172675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86654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rgbClr val="FF0000"/>
                </a:solidFill>
                <a:effectLst/>
              </a:rPr>
              <a:t>World War I Begins:</a:t>
            </a:r>
            <a:endParaRPr lang="en-US" sz="5400" b="1" cap="none" spc="0" dirty="0">
              <a:ln/>
              <a:solidFill>
                <a:srgbClr val="FF0000"/>
              </a:solidFill>
              <a:effectLst/>
            </a:endParaRPr>
          </a:p>
        </p:txBody>
      </p:sp>
      <p:sp>
        <p:nvSpPr>
          <p:cNvPr id="3" name="TextBox 2"/>
          <p:cNvSpPr txBox="1"/>
          <p:nvPr/>
        </p:nvSpPr>
        <p:spPr>
          <a:xfrm>
            <a:off x="2464620" y="1033355"/>
            <a:ext cx="2968633" cy="523220"/>
          </a:xfrm>
          <a:prstGeom prst="rect">
            <a:avLst/>
          </a:prstGeom>
          <a:noFill/>
        </p:spPr>
        <p:txBody>
          <a:bodyPr wrap="none" rtlCol="0">
            <a:spAutoFit/>
          </a:bodyPr>
          <a:lstStyle/>
          <a:p>
            <a:r>
              <a:rPr lang="en-US" sz="2800" b="1" dirty="0" smtClean="0">
                <a:solidFill>
                  <a:srgbClr val="FF0000"/>
                </a:solidFill>
              </a:rPr>
              <a:t>A Timeline to War:</a:t>
            </a:r>
          </a:p>
        </p:txBody>
      </p:sp>
      <p:sp>
        <p:nvSpPr>
          <p:cNvPr id="4" name="TextBox 3"/>
          <p:cNvSpPr txBox="1"/>
          <p:nvPr/>
        </p:nvSpPr>
        <p:spPr>
          <a:xfrm>
            <a:off x="245224" y="1857134"/>
            <a:ext cx="6880858" cy="4893647"/>
          </a:xfrm>
          <a:prstGeom prst="rect">
            <a:avLst/>
          </a:prstGeom>
          <a:noFill/>
        </p:spPr>
        <p:txBody>
          <a:bodyPr wrap="none" rtlCol="0">
            <a:spAutoFit/>
          </a:bodyPr>
          <a:lstStyle/>
          <a:p>
            <a:pPr marL="285750" indent="-285750">
              <a:buFont typeface="Arial" panose="020B0604020202020204" pitchFamily="34" charset="0"/>
              <a:buChar char="•"/>
            </a:pPr>
            <a:r>
              <a:rPr lang="en-US" sz="2400" b="1" dirty="0" smtClean="0">
                <a:solidFill>
                  <a:srgbClr val="C00000"/>
                </a:solidFill>
              </a:rPr>
              <a:t>July 28</a:t>
            </a:r>
            <a:r>
              <a:rPr lang="en-US" sz="2400" b="1" baseline="30000" dirty="0" smtClean="0">
                <a:solidFill>
                  <a:srgbClr val="C00000"/>
                </a:solidFill>
              </a:rPr>
              <a:t>th</a:t>
            </a:r>
            <a:r>
              <a:rPr lang="en-US" sz="2400" b="1" dirty="0" smtClean="0">
                <a:solidFill>
                  <a:srgbClr val="C00000"/>
                </a:solidFill>
              </a:rPr>
              <a:t>: </a:t>
            </a:r>
            <a:r>
              <a:rPr lang="en-US" sz="2400" b="1" dirty="0" smtClean="0"/>
              <a:t>Austria Hungary declares </a:t>
            </a:r>
            <a:r>
              <a:rPr lang="en-US" sz="2400" b="1" dirty="0"/>
              <a:t>w</a:t>
            </a:r>
            <a:r>
              <a:rPr lang="en-US" sz="2400" b="1" dirty="0" smtClean="0"/>
              <a:t>ar on Serbia</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rgbClr val="C00000"/>
                </a:solidFill>
              </a:rPr>
              <a:t>July 28</a:t>
            </a:r>
            <a:r>
              <a:rPr lang="en-US" sz="2400" b="1" baseline="30000" dirty="0" smtClean="0">
                <a:solidFill>
                  <a:srgbClr val="C00000"/>
                </a:solidFill>
              </a:rPr>
              <a:t>th</a:t>
            </a:r>
            <a:r>
              <a:rPr lang="en-US" sz="2400" b="1" dirty="0" smtClean="0">
                <a:solidFill>
                  <a:srgbClr val="C00000"/>
                </a:solidFill>
              </a:rPr>
              <a:t>: </a:t>
            </a:r>
            <a:r>
              <a:rPr lang="en-US" sz="2400" b="1" dirty="0" smtClean="0"/>
              <a:t>Russia begins to mobilize their troops</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rgbClr val="FFC000"/>
                </a:solidFill>
              </a:rPr>
              <a:t>August 1</a:t>
            </a:r>
            <a:r>
              <a:rPr lang="en-US" sz="2400" b="1" baseline="30000" dirty="0" smtClean="0">
                <a:solidFill>
                  <a:srgbClr val="FFC000"/>
                </a:solidFill>
              </a:rPr>
              <a:t>st</a:t>
            </a:r>
            <a:r>
              <a:rPr lang="en-US" sz="2400" b="1" dirty="0" smtClean="0">
                <a:solidFill>
                  <a:srgbClr val="FFC000"/>
                </a:solidFill>
              </a:rPr>
              <a:t>: </a:t>
            </a:r>
            <a:r>
              <a:rPr lang="en-US" sz="2400" b="1" dirty="0" smtClean="0"/>
              <a:t>Germany declares war on Russia</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chemeClr val="accent4">
                    <a:lumMod val="75000"/>
                  </a:schemeClr>
                </a:solidFill>
              </a:rPr>
              <a:t>August 3</a:t>
            </a:r>
            <a:r>
              <a:rPr lang="en-US" sz="2400" b="1" baseline="30000" dirty="0" smtClean="0">
                <a:solidFill>
                  <a:schemeClr val="accent4">
                    <a:lumMod val="75000"/>
                  </a:schemeClr>
                </a:solidFill>
              </a:rPr>
              <a:t>rd</a:t>
            </a:r>
            <a:r>
              <a:rPr lang="en-US" sz="2400" b="1" dirty="0" smtClean="0"/>
              <a:t>: Germany declares war on France</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chemeClr val="accent2">
                    <a:lumMod val="75000"/>
                  </a:schemeClr>
                </a:solidFill>
              </a:rPr>
              <a:t>August 5</a:t>
            </a:r>
            <a:r>
              <a:rPr lang="en-US" sz="2400" b="1" baseline="30000" dirty="0" smtClean="0">
                <a:solidFill>
                  <a:schemeClr val="accent2">
                    <a:lumMod val="75000"/>
                  </a:schemeClr>
                </a:solidFill>
              </a:rPr>
              <a:t>th</a:t>
            </a:r>
            <a:r>
              <a:rPr lang="en-US" sz="2400" b="1" dirty="0" smtClean="0">
                <a:solidFill>
                  <a:schemeClr val="accent2">
                    <a:lumMod val="75000"/>
                  </a:schemeClr>
                </a:solidFill>
              </a:rPr>
              <a:t>: </a:t>
            </a:r>
            <a:r>
              <a:rPr lang="en-US" sz="2400" b="1" dirty="0" smtClean="0"/>
              <a:t>Great Britain declares war on Germany</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194" y="0"/>
            <a:ext cx="5334000" cy="5038725"/>
          </a:xfrm>
          <a:prstGeom prst="rect">
            <a:avLst/>
          </a:prstGeom>
        </p:spPr>
      </p:pic>
    </p:spTree>
    <p:extLst>
      <p:ext uri="{BB962C8B-B14F-4D97-AF65-F5344CB8AC3E}">
        <p14:creationId xmlns:p14="http://schemas.microsoft.com/office/powerpoint/2010/main" val="37318006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34000" cy="5038725"/>
          </a:xfrm>
          <a:prstGeom prst="rect">
            <a:avLst/>
          </a:prstGeom>
        </p:spPr>
      </p:pic>
      <p:sp>
        <p:nvSpPr>
          <p:cNvPr id="3" name="TextBox 2"/>
          <p:cNvSpPr txBox="1"/>
          <p:nvPr/>
        </p:nvSpPr>
        <p:spPr>
          <a:xfrm>
            <a:off x="5570806" y="365760"/>
            <a:ext cx="6621194" cy="5201424"/>
          </a:xfrm>
          <a:prstGeom prst="rect">
            <a:avLst/>
          </a:prstGeom>
          <a:noFill/>
        </p:spPr>
        <p:txBody>
          <a:bodyPr wrap="square" rtlCol="0">
            <a:spAutoFit/>
          </a:bodyPr>
          <a:lstStyle/>
          <a:p>
            <a:r>
              <a:rPr lang="en-US" sz="2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Europe is divided into two warring powers:</a:t>
            </a:r>
          </a:p>
          <a:p>
            <a:endParaRPr lang="en-US" dirty="0" smtClean="0"/>
          </a:p>
          <a:p>
            <a:endParaRPr lang="en-US" dirty="0"/>
          </a:p>
          <a:p>
            <a:endParaRPr lang="en-US" dirty="0" smtClean="0"/>
          </a:p>
          <a:p>
            <a:endParaRPr lang="en-US" dirty="0"/>
          </a:p>
          <a:p>
            <a:r>
              <a:rPr lang="en-US" sz="3200" b="1" dirty="0" smtClean="0">
                <a:ln w="6600">
                  <a:solidFill>
                    <a:schemeClr val="tx1"/>
                  </a:solidFill>
                  <a:prstDash val="solid"/>
                </a:ln>
                <a:solidFill>
                  <a:srgbClr val="FFFFFF"/>
                </a:solidFill>
                <a:effectLst>
                  <a:outerShdw dist="38100" dir="2700000" algn="tl" rotWithShape="0">
                    <a:schemeClr val="accent2"/>
                  </a:outerShdw>
                  <a:reflection blurRad="6350" stA="55000" endA="300" endPos="45500" dir="5400000" sy="-100000" algn="bl" rotWithShape="0"/>
                </a:effectLst>
              </a:rPr>
              <a:t>The Central Powers: </a:t>
            </a:r>
            <a:r>
              <a:rPr lang="en-US" sz="3200" b="1" dirty="0" smtClean="0">
                <a:ln w="6600">
                  <a:solidFill>
                    <a:schemeClr val="accent2"/>
                  </a:solidFill>
                  <a:prstDash val="solid"/>
                </a:ln>
                <a:solidFill>
                  <a:srgbClr val="FFFFFF"/>
                </a:solidFill>
                <a:effectLst>
                  <a:outerShdw dist="38100" dir="2700000" algn="tl" rotWithShape="0">
                    <a:schemeClr val="accent2"/>
                  </a:outerShdw>
                </a:effectLst>
              </a:rPr>
              <a:t>Germany, Austria-Hungary, Bulgaria, and the Ottoman Empire</a:t>
            </a:r>
          </a:p>
          <a:p>
            <a:endParaRPr lang="en-US" dirty="0"/>
          </a:p>
          <a:p>
            <a:endParaRPr lang="en-US" dirty="0" smtClean="0"/>
          </a:p>
          <a:p>
            <a:endParaRPr lang="en-US" dirty="0" smtClean="0"/>
          </a:p>
          <a:p>
            <a:endParaRPr lang="en-US" dirty="0"/>
          </a:p>
          <a:p>
            <a:r>
              <a:rPr lang="en-US" sz="3200" b="1" dirty="0" smtClean="0">
                <a:ln w="10160">
                  <a:solidFill>
                    <a:srgbClr val="C00000"/>
                  </a:solidFill>
                  <a:prstDash val="solid"/>
                </a:ln>
                <a:solidFill>
                  <a:srgbClr val="FFFFFF"/>
                </a:solidFill>
                <a:effectLst>
                  <a:outerShdw blurRad="38100" dist="22860" dir="5400000" algn="tl" rotWithShape="0">
                    <a:srgbClr val="000000">
                      <a:alpha val="30000"/>
                    </a:srgbClr>
                  </a:outerShdw>
                  <a:reflection blurRad="6350" stA="55000" endA="300" endPos="45500" dir="5400000" sy="-100000" algn="bl" rotWithShape="0"/>
                </a:effectLst>
              </a:rPr>
              <a:t>The Allied Powers:  </a:t>
            </a:r>
            <a:r>
              <a:rPr lang="en-US" sz="3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Great Britain, France, Russia, Italy, and Japan</a:t>
            </a:r>
          </a:p>
        </p:txBody>
      </p:sp>
    </p:spTree>
    <p:extLst>
      <p:ext uri="{BB962C8B-B14F-4D97-AF65-F5344CB8AC3E}">
        <p14:creationId xmlns:p14="http://schemas.microsoft.com/office/powerpoint/2010/main" val="37238333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102311" cy="4687910"/>
          </a:xfrm>
          <a:prstGeom prst="rect">
            <a:avLst/>
          </a:prstGeom>
        </p:spPr>
      </p:pic>
      <p:sp>
        <p:nvSpPr>
          <p:cNvPr id="3" name="Rectangle 2"/>
          <p:cNvSpPr/>
          <p:nvPr/>
        </p:nvSpPr>
        <p:spPr>
          <a:xfrm>
            <a:off x="4983040" y="0"/>
            <a:ext cx="7089690"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Everyone thought that the war would end quickly</a:t>
            </a: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Instead it turned into a </a:t>
            </a:r>
            <a:r>
              <a:rPr lang="en-US" sz="5400" b="0" cap="none" spc="0" dirty="0" smtClean="0">
                <a:ln w="0"/>
                <a:solidFill>
                  <a:schemeClr val="accent1"/>
                </a:solidFill>
                <a:effectLst>
                  <a:outerShdw blurRad="38100" dist="19050" dir="2700000" algn="tl" rotWithShape="0">
                    <a:schemeClr val="dk1">
                      <a:alpha val="40000"/>
                    </a:schemeClr>
                  </a:outerShdw>
                </a:effectLst>
              </a:rPr>
              <a:t>stalemate</a:t>
            </a:r>
            <a:r>
              <a:rPr lang="en-US" sz="5400" b="0" cap="none" spc="0" dirty="0" smtClean="0">
                <a:ln w="0"/>
                <a:solidFill>
                  <a:schemeClr val="tx1"/>
                </a:solidFill>
                <a:effectLst>
                  <a:outerShdw blurRad="38100" dist="19050" dir="2700000" algn="tl" rotWithShape="0">
                    <a:schemeClr val="dk1">
                      <a:alpha val="40000"/>
                    </a:schemeClr>
                  </a:outerShdw>
                </a:effectLst>
              </a:rPr>
              <a:t> along an area in Northern France called the </a:t>
            </a:r>
            <a:r>
              <a:rPr lang="en-US" sz="5400" b="0" cap="none" spc="0" dirty="0" smtClean="0">
                <a:ln w="0"/>
                <a:solidFill>
                  <a:srgbClr val="FF0000"/>
                </a:solidFill>
                <a:effectLst>
                  <a:outerShdw blurRad="38100" dist="19050" dir="2700000" algn="tl" rotWithShape="0">
                    <a:schemeClr val="dk1">
                      <a:alpha val="40000"/>
                    </a:schemeClr>
                  </a:outerShdw>
                </a:effectLst>
              </a:rPr>
              <a:t>Western Front</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4" name="TextBox 3"/>
          <p:cNvSpPr txBox="1"/>
          <p:nvPr/>
        </p:nvSpPr>
        <p:spPr>
          <a:xfrm>
            <a:off x="0" y="5067777"/>
            <a:ext cx="4771005" cy="646331"/>
          </a:xfrm>
          <a:prstGeom prst="rect">
            <a:avLst/>
          </a:prstGeom>
          <a:noFill/>
        </p:spPr>
        <p:txBody>
          <a:bodyPr wrap="square" rtlCol="0">
            <a:spAutoFit/>
          </a:bodyPr>
          <a:lstStyle/>
          <a:p>
            <a:r>
              <a:rPr lang="en-US" dirty="0" smtClean="0"/>
              <a:t>A stalemate is a draw or a time when there is no winner</a:t>
            </a:r>
            <a:endParaRPr lang="en-US" dirty="0"/>
          </a:p>
        </p:txBody>
      </p:sp>
    </p:spTree>
    <p:extLst>
      <p:ext uri="{BB962C8B-B14F-4D97-AF65-F5344CB8AC3E}">
        <p14:creationId xmlns:p14="http://schemas.microsoft.com/office/powerpoint/2010/main" val="18672232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9726" y="295604"/>
            <a:ext cx="2053492" cy="2566865"/>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Schlieffen Plan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Rectangle 2"/>
          <p:cNvSpPr/>
          <p:nvPr/>
        </p:nvSpPr>
        <p:spPr>
          <a:xfrm>
            <a:off x="-1" y="1403578"/>
            <a:ext cx="9939727" cy="1077218"/>
          </a:xfrm>
          <a:prstGeom prst="rect">
            <a:avLst/>
          </a:prstGeom>
          <a:noFill/>
        </p:spPr>
        <p:txBody>
          <a:bodyPr wrap="square" lIns="91440" tIns="45720" rIns="91440" bIns="45720">
            <a:spAutoFit/>
          </a:bodyPr>
          <a:lstStyle/>
          <a:p>
            <a:r>
              <a:rPr lang="en-US" sz="3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Germany had developed a strategy named after General Alfred Graf von Schlieffen</a:t>
            </a:r>
            <a:endParaRPr 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 name="TextBox 4"/>
          <p:cNvSpPr txBox="1"/>
          <p:nvPr/>
        </p:nvSpPr>
        <p:spPr>
          <a:xfrm>
            <a:off x="86437" y="3047998"/>
            <a:ext cx="12105563" cy="3416320"/>
          </a:xfrm>
          <a:prstGeom prst="rect">
            <a:avLst/>
          </a:prstGeom>
          <a:noFill/>
        </p:spPr>
        <p:txBody>
          <a:bodyPr wrap="square" rtlCol="0">
            <a:spAutoFit/>
          </a:bodyPr>
          <a:lstStyle/>
          <a:p>
            <a:r>
              <a:rPr lang="en-US" dirty="0" smtClean="0"/>
              <a:t>This was a plan for Germany to be able to fight a successful 2 front war</a:t>
            </a:r>
          </a:p>
          <a:p>
            <a:endParaRPr lang="en-US" dirty="0"/>
          </a:p>
          <a:p>
            <a:r>
              <a:rPr lang="en-US" dirty="0" smtClean="0"/>
              <a:t>It called for attacking and defeating France then quickly marching east and attacking Russia</a:t>
            </a:r>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r>
              <a:rPr lang="en-US" dirty="0" smtClean="0"/>
              <a:t>This depended on speed, because of the size of the Russian war machine (ridiculously huge), it should take them a very long time to mobilize.  The Germans thought they would have time to implement the Schlieffen Plan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3757" y="3628454"/>
            <a:ext cx="3008243" cy="2129519"/>
          </a:xfrm>
          <a:prstGeom prst="rect">
            <a:avLst/>
          </a:prstGeom>
        </p:spPr>
      </p:pic>
    </p:spTree>
    <p:extLst>
      <p:ext uri="{BB962C8B-B14F-4D97-AF65-F5344CB8AC3E}">
        <p14:creationId xmlns:p14="http://schemas.microsoft.com/office/powerpoint/2010/main" val="3320572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0883"/>
            <a:ext cx="12192001"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September 1914: The Germans are just outside of Paris</a:t>
            </a: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                                    </a:t>
            </a:r>
          </a:p>
          <a:p>
            <a:r>
              <a:rPr lang="en-US" sz="5400" dirty="0">
                <a:ln w="0"/>
                <a:effectLst>
                  <a:outerShdw blurRad="38100" dist="19050" dir="2700000" algn="tl" rotWithShape="0">
                    <a:schemeClr val="dk1">
                      <a:alpha val="40000"/>
                    </a:schemeClr>
                  </a:outerShdw>
                </a:effectLst>
              </a:rPr>
              <a:t> </a:t>
            </a:r>
            <a:r>
              <a:rPr lang="en-US" sz="5400" dirty="0" smtClean="0">
                <a:ln w="0"/>
                <a:effectLst>
                  <a:outerShdw blurRad="38100" dist="19050" dir="2700000" algn="tl" rotWithShape="0">
                    <a:schemeClr val="dk1">
                      <a:alpha val="40000"/>
                    </a:schemeClr>
                  </a:outerShdw>
                </a:effectLst>
              </a:rPr>
              <a:t>                                  </a:t>
            </a: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r>
              <a:rPr lang="en-US" sz="5400" dirty="0" smtClean="0">
                <a:ln w="0"/>
                <a:effectLst>
                  <a:outerShdw blurRad="38100" dist="19050" dir="2700000" algn="tl" rotWithShape="0">
                    <a:schemeClr val="dk1">
                      <a:alpha val="40000"/>
                    </a:schemeClr>
                  </a:outerShdw>
                </a:effectLst>
              </a:rPr>
              <a:t> </a:t>
            </a:r>
            <a:r>
              <a:rPr lang="en-US" sz="2400" dirty="0" smtClean="0">
                <a:ln w="0"/>
                <a:effectLst>
                  <a:outerShdw blurRad="38100" dist="19050" dir="2700000" algn="tl" rotWithShape="0">
                    <a:schemeClr val="dk1">
                      <a:alpha val="40000"/>
                    </a:schemeClr>
                  </a:outerShdw>
                </a:effectLst>
              </a:rPr>
              <a:t>If they can take the city, they will defeat the French</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364" y="1033528"/>
            <a:ext cx="7052141" cy="5148331"/>
          </a:xfrm>
          <a:prstGeom prst="rect">
            <a:avLst/>
          </a:prstGeom>
        </p:spPr>
      </p:pic>
    </p:spTree>
    <p:extLst>
      <p:ext uri="{BB962C8B-B14F-4D97-AF65-F5344CB8AC3E}">
        <p14:creationId xmlns:p14="http://schemas.microsoft.com/office/powerpoint/2010/main" val="4878506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50" dirty="0" smtClean="0">
                <a:ln w="0"/>
                <a:solidFill>
                  <a:schemeClr val="bg2"/>
                </a:solidFill>
                <a:effectLst>
                  <a:innerShdw blurRad="63500" dist="50800" dir="13500000">
                    <a:srgbClr val="000000">
                      <a:alpha val="50000"/>
                    </a:srgbClr>
                  </a:innerShdw>
                </a:effectLst>
              </a:rPr>
              <a:t>On September 5</a:t>
            </a:r>
            <a:r>
              <a:rPr lang="en-US" sz="5400" b="1" cap="none" spc="50" baseline="30000" dirty="0" smtClean="0">
                <a:ln w="0"/>
                <a:solidFill>
                  <a:schemeClr val="bg2"/>
                </a:solidFill>
                <a:effectLst>
                  <a:innerShdw blurRad="63500" dist="50800" dir="13500000">
                    <a:srgbClr val="000000">
                      <a:alpha val="50000"/>
                    </a:srgbClr>
                  </a:innerShdw>
                </a:effectLst>
              </a:rPr>
              <a:t>th</a:t>
            </a:r>
            <a:r>
              <a:rPr lang="en-US" sz="5400" b="1" cap="none" spc="50" dirty="0" smtClean="0">
                <a:ln w="0"/>
                <a:solidFill>
                  <a:schemeClr val="bg2"/>
                </a:solidFill>
                <a:effectLst>
                  <a:innerShdw blurRad="63500" dist="50800" dir="13500000">
                    <a:srgbClr val="000000">
                      <a:alpha val="50000"/>
                    </a:srgbClr>
                  </a:innerShdw>
                </a:effectLst>
              </a:rPr>
              <a:t> 1914 the Allies attack the Germans at the 1</a:t>
            </a:r>
            <a:r>
              <a:rPr lang="en-US" sz="5400" b="1" cap="none" spc="50" baseline="30000" dirty="0" smtClean="0">
                <a:ln w="0"/>
                <a:solidFill>
                  <a:schemeClr val="bg2"/>
                </a:solidFill>
                <a:effectLst>
                  <a:innerShdw blurRad="63500" dist="50800" dir="13500000">
                    <a:srgbClr val="000000">
                      <a:alpha val="50000"/>
                    </a:srgbClr>
                  </a:innerShdw>
                </a:effectLst>
              </a:rPr>
              <a:t>st</a:t>
            </a:r>
            <a:r>
              <a:rPr lang="en-US" sz="5400" b="1" cap="none" spc="50" dirty="0" smtClean="0">
                <a:ln w="0"/>
                <a:solidFill>
                  <a:schemeClr val="bg2"/>
                </a:solidFill>
                <a:effectLst>
                  <a:innerShdw blurRad="63500" dist="50800" dir="13500000">
                    <a:srgbClr val="000000">
                      <a:alpha val="50000"/>
                    </a:srgbClr>
                  </a:innerShdw>
                </a:effectLst>
              </a:rPr>
              <a:t> Battle of the Marne</a:t>
            </a:r>
            <a:endParaRPr lang="en-US" sz="5400" b="1" cap="none" spc="50" dirty="0">
              <a:ln w="0"/>
              <a:solidFill>
                <a:schemeClr val="bg2"/>
              </a:solidFill>
              <a:effectLst>
                <a:innerShdw blurRad="63500" dist="50800" dir="13500000">
                  <a:srgbClr val="000000">
                    <a:alpha val="50000"/>
                  </a:srgbClr>
                </a:inn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8436" y="2406286"/>
            <a:ext cx="7113563" cy="4451714"/>
          </a:xfrm>
          <a:prstGeom prst="rect">
            <a:avLst/>
          </a:prstGeom>
        </p:spPr>
      </p:pic>
      <p:sp>
        <p:nvSpPr>
          <p:cNvPr id="4" name="TextBox 3"/>
          <p:cNvSpPr txBox="1"/>
          <p:nvPr/>
        </p:nvSpPr>
        <p:spPr>
          <a:xfrm>
            <a:off x="239151" y="3530991"/>
            <a:ext cx="4839285" cy="923330"/>
          </a:xfrm>
          <a:prstGeom prst="rect">
            <a:avLst/>
          </a:prstGeom>
          <a:noFill/>
        </p:spPr>
        <p:txBody>
          <a:bodyPr wrap="square" rtlCol="0">
            <a:spAutoFit/>
          </a:bodyPr>
          <a:lstStyle/>
          <a:p>
            <a:r>
              <a:rPr lang="en-US" b="1" dirty="0" smtClean="0">
                <a:solidFill>
                  <a:schemeClr val="bg1"/>
                </a:solidFill>
              </a:rPr>
              <a:t>Also called the Taxicab battle because 600 civilian taxis were used to transport every available soldier to the front line</a:t>
            </a:r>
            <a:endParaRPr lang="en-US" b="1" dirty="0">
              <a:solidFill>
                <a:schemeClr val="bg1"/>
              </a:solidFill>
            </a:endParaRPr>
          </a:p>
        </p:txBody>
      </p:sp>
    </p:spTree>
    <p:extLst>
      <p:ext uri="{BB962C8B-B14F-4D97-AF65-F5344CB8AC3E}">
        <p14:creationId xmlns:p14="http://schemas.microsoft.com/office/powerpoint/2010/main" val="40975046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5400" b="1" dirty="0" smtClean="0">
                <a:ln/>
                <a:solidFill>
                  <a:schemeClr val="accent4"/>
                </a:solidFill>
              </a:rPr>
              <a:t>On September 9</a:t>
            </a:r>
            <a:r>
              <a:rPr lang="en-US" sz="5400" b="1" baseline="30000" dirty="0" smtClean="0">
                <a:ln/>
                <a:solidFill>
                  <a:schemeClr val="accent4"/>
                </a:solidFill>
              </a:rPr>
              <a:t>th</a:t>
            </a:r>
            <a:r>
              <a:rPr lang="en-US" sz="5400" b="1" dirty="0" smtClean="0">
                <a:ln/>
                <a:solidFill>
                  <a:schemeClr val="accent4"/>
                </a:solidFill>
              </a:rPr>
              <a:t> the Germans retreated and this ruined any hopes for the Schlieffen plan to work</a:t>
            </a:r>
            <a:endParaRPr lang="en-US" sz="5400" b="1" dirty="0">
              <a:ln/>
              <a:solidFill>
                <a:schemeClr val="accent4"/>
              </a:solidFill>
            </a:endParaRPr>
          </a:p>
        </p:txBody>
      </p:sp>
      <p:sp>
        <p:nvSpPr>
          <p:cNvPr id="3" name="TextBox 2"/>
          <p:cNvSpPr txBox="1"/>
          <p:nvPr/>
        </p:nvSpPr>
        <p:spPr>
          <a:xfrm>
            <a:off x="196948" y="4867422"/>
            <a:ext cx="8327088" cy="1477328"/>
          </a:xfrm>
          <a:prstGeom prst="rect">
            <a:avLst/>
          </a:prstGeom>
          <a:noFill/>
        </p:spPr>
        <p:txBody>
          <a:bodyPr wrap="none" rtlCol="0">
            <a:spAutoFit/>
          </a:bodyPr>
          <a:lstStyle/>
          <a:p>
            <a:r>
              <a:rPr lang="en-US" b="1" dirty="0" smtClean="0">
                <a:solidFill>
                  <a:srgbClr val="FFC000"/>
                </a:solidFill>
              </a:rPr>
              <a:t>The Russians now invade Germany from the east.</a:t>
            </a:r>
          </a:p>
          <a:p>
            <a:endParaRPr lang="en-US" b="1" dirty="0">
              <a:solidFill>
                <a:srgbClr val="FFC000"/>
              </a:solidFill>
            </a:endParaRPr>
          </a:p>
          <a:p>
            <a:r>
              <a:rPr lang="en-US" b="1" dirty="0" smtClean="0">
                <a:solidFill>
                  <a:srgbClr val="FFC000"/>
                </a:solidFill>
              </a:rPr>
              <a:t>The Germans pull troops from the Western Front and send them to the Eastern Front </a:t>
            </a:r>
          </a:p>
          <a:p>
            <a:endParaRPr lang="en-US" b="1" dirty="0">
              <a:solidFill>
                <a:srgbClr val="FFC000"/>
              </a:solidFill>
            </a:endParaRPr>
          </a:p>
          <a:p>
            <a:r>
              <a:rPr lang="en-US" b="1" dirty="0" smtClean="0">
                <a:solidFill>
                  <a:srgbClr val="FFC000"/>
                </a:solidFill>
              </a:rPr>
              <a:t>This pretty much puts a stop to any further advances into France</a:t>
            </a:r>
            <a:endParaRPr lang="en-US" b="1" dirty="0">
              <a:solidFill>
                <a:srgbClr val="FFC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1553" y="1744393"/>
            <a:ext cx="4040447" cy="4424289"/>
          </a:xfrm>
          <a:prstGeom prst="rect">
            <a:avLst/>
          </a:prstGeom>
        </p:spPr>
      </p:pic>
    </p:spTree>
    <p:extLst>
      <p:ext uri="{BB962C8B-B14F-4D97-AF65-F5344CB8AC3E}">
        <p14:creationId xmlns:p14="http://schemas.microsoft.com/office/powerpoint/2010/main" val="33259243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a:stretch>
        </a:blipFill>
        <a:effectLst/>
      </p:bgPr>
    </p:bg>
    <p:spTree>
      <p:nvGrpSpPr>
        <p:cNvPr id="1" name=""/>
        <p:cNvGrpSpPr/>
        <p:nvPr/>
      </p:nvGrpSpPr>
      <p:grpSpPr>
        <a:xfrm>
          <a:off x="0" y="0"/>
          <a:ext cx="0" cy="0"/>
          <a:chOff x="0" y="0"/>
          <a:chExt cx="0" cy="0"/>
        </a:xfrm>
      </p:grpSpPr>
      <p:sp>
        <p:nvSpPr>
          <p:cNvPr id="2" name="Rectangle 1"/>
          <p:cNvSpPr/>
          <p:nvPr/>
        </p:nvSpPr>
        <p:spPr>
          <a:xfrm>
            <a:off x="876318" y="0"/>
            <a:ext cx="9848530" cy="923330"/>
          </a:xfrm>
          <a:prstGeom prst="rect">
            <a:avLst/>
          </a:prstGeom>
          <a:noFill/>
        </p:spPr>
        <p:txBody>
          <a:bodyPr wrap="none" lIns="91440" tIns="45720" rIns="91440" bIns="45720">
            <a:spAutoFit/>
          </a:bodyPr>
          <a:lstStyle/>
          <a:p>
            <a:pPr algn="ctr"/>
            <a:r>
              <a:rPr lang="en-US" sz="5400" b="1" cap="none" spc="0" dirty="0" smtClean="0">
                <a:ln w="10160">
                  <a:solidFill>
                    <a:schemeClr val="tx1"/>
                  </a:solidFill>
                  <a:prstDash val="solid"/>
                </a:ln>
                <a:solidFill>
                  <a:schemeClr val="bg1"/>
                </a:solidFill>
                <a:effectLst>
                  <a:outerShdw blurRad="38100" dist="22860" dir="5400000" algn="tl" rotWithShape="0">
                    <a:srgbClr val="000000">
                      <a:alpha val="30000"/>
                    </a:srgbClr>
                  </a:outerShdw>
                </a:effectLst>
              </a:rPr>
              <a:t>The Beginnings of Trench Warfare</a:t>
            </a:r>
            <a:endParaRPr lang="en-US" sz="5400" b="1" cap="none" spc="0" dirty="0">
              <a:ln w="10160">
                <a:solidFill>
                  <a:schemeClr val="tx1"/>
                </a:solidFill>
                <a:prstDash val="solid"/>
              </a:ln>
              <a:solidFill>
                <a:schemeClr val="bg1"/>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149516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By 1915 the opposing armies had dug miles of parallel trenches to protect themselves from enemy fire.</a:t>
            </a: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People would fight from these trenches</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70730"/>
            <a:ext cx="4965895" cy="34347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086" y="2403450"/>
            <a:ext cx="4675383" cy="3502025"/>
          </a:xfrm>
          <a:prstGeom prst="rect">
            <a:avLst/>
          </a:prstGeom>
        </p:spPr>
      </p:pic>
    </p:spTree>
    <p:extLst>
      <p:ext uri="{BB962C8B-B14F-4D97-AF65-F5344CB8AC3E}">
        <p14:creationId xmlns:p14="http://schemas.microsoft.com/office/powerpoint/2010/main" val="9072588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1" cy="3970318"/>
          </a:xfrm>
          <a:prstGeom prst="rect">
            <a:avLst/>
          </a:prstGeom>
          <a:noFill/>
        </p:spPr>
        <p:txBody>
          <a:bodyPr wrap="square" rtlCol="0">
            <a:spAutoFit/>
          </a:bodyPr>
          <a:lstStyle/>
          <a:p>
            <a:r>
              <a:rPr lang="en-US" dirty="0" smtClean="0"/>
              <a:t>A Commander would call out “Over the Top!” and everyone in the trench would go.  They then got mowed down by enemy fire in “No Man’s Land”</a:t>
            </a:r>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smtClean="0"/>
          </a:p>
          <a:p>
            <a:r>
              <a:rPr lang="en-US" dirty="0" smtClean="0"/>
              <a:t>Staying in the trench wasn’t necessarily save either because artillery shells would fall on them and blow them, and whomever was still in them, to pieces</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484" y="380853"/>
            <a:ext cx="3662510" cy="2637976"/>
          </a:xfrm>
          <a:prstGeom prst="rect">
            <a:avLst/>
          </a:prstGeom>
        </p:spPr>
      </p:pic>
      <p:sp>
        <p:nvSpPr>
          <p:cNvPr id="4" name="TextBox 3"/>
          <p:cNvSpPr txBox="1"/>
          <p:nvPr/>
        </p:nvSpPr>
        <p:spPr>
          <a:xfrm>
            <a:off x="3821502" y="786741"/>
            <a:ext cx="1684244" cy="369332"/>
          </a:xfrm>
          <a:prstGeom prst="rect">
            <a:avLst/>
          </a:prstGeom>
          <a:noFill/>
        </p:spPr>
        <p:txBody>
          <a:bodyPr wrap="none" rtlCol="0">
            <a:spAutoFit/>
          </a:bodyPr>
          <a:lstStyle/>
          <a:p>
            <a:r>
              <a:rPr lang="en-US" b="1" dirty="0" smtClean="0">
                <a:solidFill>
                  <a:srgbClr val="C00000"/>
                </a:solidFill>
              </a:rPr>
              <a:t>“Over the Top!”</a:t>
            </a:r>
            <a:endParaRPr lang="en-US" b="1" dirty="0">
              <a:solidFill>
                <a:srgbClr val="C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7735" y="392458"/>
            <a:ext cx="3675552" cy="2626371"/>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49774"/>
          <a:stretch/>
        </p:blipFill>
        <p:spPr>
          <a:xfrm>
            <a:off x="6351562" y="3649840"/>
            <a:ext cx="3812345" cy="310968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699" y="3575948"/>
            <a:ext cx="4174384" cy="3183577"/>
          </a:xfrm>
          <a:prstGeom prst="rect">
            <a:avLst/>
          </a:prstGeom>
        </p:spPr>
      </p:pic>
    </p:spTree>
    <p:extLst>
      <p:ext uri="{BB962C8B-B14F-4D97-AF65-F5344CB8AC3E}">
        <p14:creationId xmlns:p14="http://schemas.microsoft.com/office/powerpoint/2010/main" val="5124865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766" y="5414212"/>
            <a:ext cx="2755122" cy="1239805"/>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New Weapons make the stalemate worse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Rectangle 2"/>
          <p:cNvSpPr/>
          <p:nvPr/>
        </p:nvSpPr>
        <p:spPr>
          <a:xfrm>
            <a:off x="0" y="1288779"/>
            <a:ext cx="2649829" cy="707886"/>
          </a:xfrm>
          <a:prstGeom prst="rect">
            <a:avLst/>
          </a:prstGeom>
          <a:noFill/>
        </p:spPr>
        <p:txBody>
          <a:bodyPr wrap="non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rPr>
              <a:t>Poison Gas:</a:t>
            </a:r>
            <a:endParaRPr lang="en-US" sz="4000" b="1" cap="none" spc="0" dirty="0">
              <a:ln w="22225">
                <a:solidFill>
                  <a:schemeClr val="accent2"/>
                </a:solidFill>
                <a:prstDash val="solid"/>
              </a:ln>
              <a:solidFill>
                <a:schemeClr val="accent2">
                  <a:lumMod val="40000"/>
                  <a:lumOff val="60000"/>
                </a:schemeClr>
              </a:solidFill>
              <a:effectLst/>
            </a:endParaRPr>
          </a:p>
        </p:txBody>
      </p:sp>
      <p:sp>
        <p:nvSpPr>
          <p:cNvPr id="4" name="Rectangle 3"/>
          <p:cNvSpPr/>
          <p:nvPr/>
        </p:nvSpPr>
        <p:spPr>
          <a:xfrm>
            <a:off x="0" y="2828280"/>
            <a:ext cx="3172663" cy="707886"/>
          </a:xfrm>
          <a:prstGeom prst="rect">
            <a:avLst/>
          </a:prstGeom>
          <a:noFill/>
        </p:spPr>
        <p:txBody>
          <a:bodyPr wrap="none" lIns="91440" tIns="45720" rIns="91440" bIns="45720">
            <a:spAutoFit/>
          </a:bodyPr>
          <a:lstStyle/>
          <a:p>
            <a:pPr algn="ctr"/>
            <a:r>
              <a:rPr lang="en-US" sz="4000" b="1" dirty="0" smtClean="0">
                <a:ln w="12700" cmpd="sng">
                  <a:solidFill>
                    <a:schemeClr val="accent4"/>
                  </a:solidFill>
                  <a:prstDash val="solid"/>
                </a:ln>
                <a:solidFill>
                  <a:srgbClr val="FF0000"/>
                </a:solidFill>
              </a:rPr>
              <a:t>Machine Gun:</a:t>
            </a:r>
            <a:endParaRPr lang="en-US" sz="4000" b="1" cap="none" spc="0" dirty="0">
              <a:ln w="12700" cmpd="sng">
                <a:solidFill>
                  <a:schemeClr val="accent4"/>
                </a:solidFill>
                <a:prstDash val="solid"/>
              </a:ln>
              <a:solidFill>
                <a:srgbClr val="FF0000"/>
              </a:solidFill>
              <a:effectLst/>
            </a:endParaRPr>
          </a:p>
        </p:txBody>
      </p:sp>
      <p:sp>
        <p:nvSpPr>
          <p:cNvPr id="5" name="Rectangle 4"/>
          <p:cNvSpPr/>
          <p:nvPr/>
        </p:nvSpPr>
        <p:spPr>
          <a:xfrm>
            <a:off x="0" y="4367781"/>
            <a:ext cx="1390894" cy="769441"/>
          </a:xfrm>
          <a:prstGeom prst="rect">
            <a:avLst/>
          </a:prstGeom>
          <a:noFill/>
        </p:spPr>
        <p:txBody>
          <a:bodyPr wrap="none" lIns="91440" tIns="45720" rIns="91440" bIns="45720">
            <a:spAutoFit/>
          </a:bodyPr>
          <a:lstStyle/>
          <a:p>
            <a:pPr algn="ctr"/>
            <a:r>
              <a:rPr lang="en-US" sz="4400" b="0" cap="none" spc="0" dirty="0" smtClean="0">
                <a:ln w="0"/>
                <a:solidFill>
                  <a:schemeClr val="tx1"/>
                </a:solidFill>
                <a:effectLst>
                  <a:outerShdw blurRad="38100" dist="19050" dir="2700000" algn="tl" rotWithShape="0">
                    <a:schemeClr val="dk1">
                      <a:alpha val="40000"/>
                    </a:schemeClr>
                  </a:outerShdw>
                </a:effectLst>
              </a:rPr>
              <a:t>Tank:</a:t>
            </a:r>
            <a:endParaRPr lang="en-US" sz="4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0" y="5584116"/>
            <a:ext cx="2813591" cy="769441"/>
          </a:xfrm>
          <a:prstGeom prst="rect">
            <a:avLst/>
          </a:prstGeom>
          <a:noFill/>
        </p:spPr>
        <p:txBody>
          <a:bodyPr wrap="none" lIns="91440" tIns="45720" rIns="91440" bIns="45720">
            <a:spAutoFit/>
          </a:bodyPr>
          <a:lstStyle/>
          <a:p>
            <a:pPr algn="ctr"/>
            <a:r>
              <a:rPr lang="en-US" sz="4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Submarine:</a:t>
            </a:r>
            <a:endParaRPr lang="en-US"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3175" y="924798"/>
            <a:ext cx="2028825" cy="2257425"/>
          </a:xfrm>
          <a:prstGeom prst="rect">
            <a:avLst/>
          </a:prstGeom>
        </p:spPr>
      </p:pic>
      <p:sp>
        <p:nvSpPr>
          <p:cNvPr id="7" name="TextBox 6"/>
          <p:cNvSpPr txBox="1"/>
          <p:nvPr/>
        </p:nvSpPr>
        <p:spPr>
          <a:xfrm>
            <a:off x="2649829" y="1106010"/>
            <a:ext cx="7718060" cy="1200329"/>
          </a:xfrm>
          <a:prstGeom prst="rect">
            <a:avLst/>
          </a:prstGeom>
          <a:noFill/>
        </p:spPr>
        <p:txBody>
          <a:bodyPr wrap="square" rtlCol="0">
            <a:spAutoFit/>
          </a:bodyPr>
          <a:lstStyle/>
          <a:p>
            <a:r>
              <a:rPr lang="en-US" sz="2400" dirty="0" smtClean="0"/>
              <a:t>Mustard Gas and Chlorine Gas burned lungs and soft tissue.  They were introduced by the Germans but both sides used them.</a:t>
            </a:r>
            <a:endParaRPr lang="en-US" sz="2400" dirty="0"/>
          </a:p>
        </p:txBody>
      </p:sp>
      <p:sp>
        <p:nvSpPr>
          <p:cNvPr id="10" name="TextBox 9"/>
          <p:cNvSpPr txBox="1"/>
          <p:nvPr/>
        </p:nvSpPr>
        <p:spPr>
          <a:xfrm>
            <a:off x="3172663" y="2719810"/>
            <a:ext cx="4958463" cy="830997"/>
          </a:xfrm>
          <a:prstGeom prst="rect">
            <a:avLst/>
          </a:prstGeom>
          <a:noFill/>
        </p:spPr>
        <p:txBody>
          <a:bodyPr wrap="square" rtlCol="0">
            <a:spAutoFit/>
          </a:bodyPr>
          <a:lstStyle/>
          <a:p>
            <a:r>
              <a:rPr lang="en-US" sz="2400" dirty="0" smtClean="0"/>
              <a:t>These fired ammunition automatically and made advances nearly impossible.</a:t>
            </a:r>
            <a:endParaRPr lang="en-US" sz="24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53" y="2509269"/>
            <a:ext cx="2133436" cy="1621411"/>
          </a:xfrm>
          <a:prstGeom prst="rect">
            <a:avLst/>
          </a:prstGeom>
        </p:spPr>
      </p:pic>
      <p:sp>
        <p:nvSpPr>
          <p:cNvPr id="13" name="TextBox 12"/>
          <p:cNvSpPr txBox="1"/>
          <p:nvPr/>
        </p:nvSpPr>
        <p:spPr>
          <a:xfrm>
            <a:off x="1324914" y="4130680"/>
            <a:ext cx="8367726" cy="1569660"/>
          </a:xfrm>
          <a:prstGeom prst="rect">
            <a:avLst/>
          </a:prstGeom>
          <a:noFill/>
        </p:spPr>
        <p:txBody>
          <a:bodyPr wrap="square" rtlCol="0">
            <a:spAutoFit/>
          </a:bodyPr>
          <a:lstStyle/>
          <a:p>
            <a:r>
              <a:rPr lang="en-US" sz="2400" dirty="0" smtClean="0"/>
              <a:t>Armored combat vehicle with chain tracks that could cross all kinds of terrain.  Introduced by the British in 1916 at the Somme.</a:t>
            </a:r>
          </a:p>
          <a:p>
            <a:r>
              <a:rPr lang="en-US" sz="2400" dirty="0" smtClean="0"/>
              <a:t>Called Tanks because they were shipped in boxes labelled “Water Tank.”</a:t>
            </a:r>
            <a:endParaRPr lang="en-US" sz="2400"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7568" y="3967089"/>
            <a:ext cx="2796138" cy="1447124"/>
          </a:xfrm>
          <a:prstGeom prst="rect">
            <a:avLst/>
          </a:prstGeom>
        </p:spPr>
      </p:pic>
      <p:sp>
        <p:nvSpPr>
          <p:cNvPr id="16" name="TextBox 15"/>
          <p:cNvSpPr txBox="1"/>
          <p:nvPr/>
        </p:nvSpPr>
        <p:spPr>
          <a:xfrm>
            <a:off x="2813591" y="5578765"/>
            <a:ext cx="7718060" cy="830997"/>
          </a:xfrm>
          <a:prstGeom prst="rect">
            <a:avLst/>
          </a:prstGeom>
          <a:noFill/>
        </p:spPr>
        <p:txBody>
          <a:bodyPr wrap="square" rtlCol="0">
            <a:spAutoFit/>
          </a:bodyPr>
          <a:lstStyle/>
          <a:p>
            <a:r>
              <a:rPr lang="en-US" sz="2400" dirty="0" smtClean="0"/>
              <a:t>1914 Germans introduced them against British warships.  Their primary weapon was the torpedo</a:t>
            </a:r>
            <a:endParaRPr lang="en-US" sz="2400" dirty="0"/>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7210" y="5992837"/>
            <a:ext cx="1727169" cy="898527"/>
          </a:xfrm>
          <a:prstGeom prst="rect">
            <a:avLst/>
          </a:prstGeom>
        </p:spPr>
      </p:pic>
    </p:spTree>
    <p:extLst>
      <p:ext uri="{BB962C8B-B14F-4D97-AF65-F5344CB8AC3E}">
        <p14:creationId xmlns:p14="http://schemas.microsoft.com/office/powerpoint/2010/main" val="20361628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dirty="0" smtClean="0">
                <a:ln w="13462">
                  <a:solidFill>
                    <a:schemeClr val="tx1"/>
                  </a:solidFill>
                  <a:prstDash val="solid"/>
                </a:ln>
                <a:solidFill>
                  <a:srgbClr val="FF0000"/>
                </a:solidFill>
                <a:effectLst>
                  <a:outerShdw dist="38100" dir="2700000" algn="bl" rotWithShape="0">
                    <a:schemeClr val="accent5"/>
                  </a:outerShdw>
                </a:effectLst>
              </a:rPr>
              <a:t>The Mincing Machine of Verdun</a:t>
            </a:r>
            <a:endParaRPr lang="en-US" sz="5400" b="1" dirty="0">
              <a:ln w="13462">
                <a:solidFill>
                  <a:schemeClr val="tx1"/>
                </a:solidFill>
                <a:prstDash val="solid"/>
              </a:ln>
              <a:solidFill>
                <a:srgbClr val="FF0000"/>
              </a:solidFill>
              <a:effectLst>
                <a:outerShdw dist="38100" dir="2700000" algn="bl" rotWithShape="0">
                  <a:schemeClr val="accent5"/>
                </a:outerShdw>
              </a:effectLst>
            </a:endParaRPr>
          </a:p>
        </p:txBody>
      </p:sp>
      <p:sp>
        <p:nvSpPr>
          <p:cNvPr id="3" name="TextBox 2"/>
          <p:cNvSpPr txBox="1"/>
          <p:nvPr/>
        </p:nvSpPr>
        <p:spPr>
          <a:xfrm>
            <a:off x="450166" y="1477108"/>
            <a:ext cx="184731" cy="369332"/>
          </a:xfrm>
          <a:prstGeom prst="rect">
            <a:avLst/>
          </a:prstGeom>
          <a:noFill/>
        </p:spPr>
        <p:txBody>
          <a:bodyPr wrap="none" rtlCol="0">
            <a:spAutoFit/>
          </a:bodyPr>
          <a:lstStyle/>
          <a:p>
            <a:endParaRPr lang="en-US" dirty="0"/>
          </a:p>
        </p:txBody>
      </p:sp>
      <p:sp>
        <p:nvSpPr>
          <p:cNvPr id="5" name="Rectangle 4"/>
          <p:cNvSpPr/>
          <p:nvPr/>
        </p:nvSpPr>
        <p:spPr>
          <a:xfrm>
            <a:off x="0" y="1123165"/>
            <a:ext cx="12192000" cy="1446550"/>
          </a:xfrm>
          <a:prstGeom prst="rect">
            <a:avLst/>
          </a:prstGeom>
          <a:noFill/>
        </p:spPr>
        <p:txBody>
          <a:bodyPr wrap="square" lIns="91440" tIns="45720" rIns="91440" bIns="45720">
            <a:spAutoFit/>
          </a:bodyPr>
          <a:lstStyle/>
          <a:p>
            <a:r>
              <a:rPr lang="en-US" sz="4400" b="1" cap="none" spc="0" dirty="0" smtClean="0">
                <a:ln w="25400">
                  <a:solidFill>
                    <a:schemeClr val="bg2">
                      <a:lumMod val="10000"/>
                    </a:schemeClr>
                  </a:solidFill>
                  <a:prstDash val="solid"/>
                </a:ln>
                <a:solidFill>
                  <a:srgbClr val="FFFFFF"/>
                </a:solidFill>
                <a:effectLst>
                  <a:outerShdw blurRad="38100" dist="22860" dir="5400000" algn="tl" rotWithShape="0">
                    <a:srgbClr val="000000">
                      <a:alpha val="30000"/>
                    </a:srgbClr>
                  </a:outerShdw>
                </a:effectLst>
              </a:rPr>
              <a:t>In 1916 the Germans launched an offensive against the French at Verdun</a:t>
            </a:r>
            <a:endParaRPr lang="en-US" sz="4400" b="1" cap="none" spc="0" dirty="0">
              <a:ln w="25400">
                <a:solidFill>
                  <a:schemeClr val="bg2">
                    <a:lumMod val="10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6" name="Rectangle 5"/>
          <p:cNvSpPr/>
          <p:nvPr/>
        </p:nvSpPr>
        <p:spPr>
          <a:xfrm>
            <a:off x="0" y="3173304"/>
            <a:ext cx="12192000" cy="830997"/>
          </a:xfrm>
          <a:prstGeom prst="rect">
            <a:avLst/>
          </a:prstGeom>
          <a:noFill/>
        </p:spPr>
        <p:txBody>
          <a:bodyPr wrap="square" lIns="91440" tIns="45720" rIns="91440" bIns="45720">
            <a:spAutoFit/>
          </a:bodyPr>
          <a:lstStyle/>
          <a:p>
            <a:r>
              <a:rPr lang="en-US" sz="4800" b="1" cap="none" spc="50" dirty="0" smtClean="0">
                <a:ln w="31750">
                  <a:solidFill>
                    <a:schemeClr val="bg2">
                      <a:lumMod val="10000"/>
                    </a:schemeClr>
                  </a:solidFill>
                </a:ln>
                <a:gradFill>
                  <a:gsLst>
                    <a:gs pos="0">
                      <a:schemeClr val="accent1">
                        <a:lumMod val="5000"/>
                        <a:lumOff val="95000"/>
                      </a:schemeClr>
                    </a:gs>
                    <a:gs pos="15000">
                      <a:schemeClr val="accent1">
                        <a:lumMod val="45000"/>
                        <a:lumOff val="55000"/>
                      </a:schemeClr>
                    </a:gs>
                    <a:gs pos="28000">
                      <a:schemeClr val="accent1">
                        <a:lumMod val="45000"/>
                        <a:lumOff val="55000"/>
                      </a:schemeClr>
                    </a:gs>
                    <a:gs pos="36000">
                      <a:schemeClr val="bg1">
                        <a:lumMod val="95000"/>
                      </a:schemeClr>
                    </a:gs>
                    <a:gs pos="44000">
                      <a:schemeClr val="accent1">
                        <a:lumMod val="30000"/>
                        <a:lumOff val="70000"/>
                      </a:schemeClr>
                    </a:gs>
                  </a:gsLst>
                  <a:lin ang="5400000" scaled="1"/>
                </a:gradFill>
                <a:effectLst>
                  <a:innerShdw blurRad="63500" dist="50800" dir="13500000">
                    <a:srgbClr val="000000">
                      <a:alpha val="50000"/>
                    </a:srgbClr>
                  </a:innerShdw>
                </a:effectLst>
              </a:rPr>
              <a:t>Both sides lost about 300,000 men (each)</a:t>
            </a:r>
            <a:endParaRPr lang="en-US" sz="4800" b="1" cap="none" spc="50" dirty="0">
              <a:ln w="31750">
                <a:solidFill>
                  <a:schemeClr val="bg2">
                    <a:lumMod val="10000"/>
                  </a:schemeClr>
                </a:solidFill>
              </a:ln>
              <a:gradFill>
                <a:gsLst>
                  <a:gs pos="0">
                    <a:schemeClr val="accent1">
                      <a:lumMod val="5000"/>
                      <a:lumOff val="95000"/>
                    </a:schemeClr>
                  </a:gs>
                  <a:gs pos="15000">
                    <a:schemeClr val="accent1">
                      <a:lumMod val="45000"/>
                      <a:lumOff val="55000"/>
                    </a:schemeClr>
                  </a:gs>
                  <a:gs pos="28000">
                    <a:schemeClr val="accent1">
                      <a:lumMod val="45000"/>
                      <a:lumOff val="55000"/>
                    </a:schemeClr>
                  </a:gs>
                  <a:gs pos="36000">
                    <a:schemeClr val="bg1">
                      <a:lumMod val="95000"/>
                    </a:schemeClr>
                  </a:gs>
                  <a:gs pos="44000">
                    <a:schemeClr val="accent1">
                      <a:lumMod val="30000"/>
                      <a:lumOff val="70000"/>
                    </a:schemeClr>
                  </a:gs>
                </a:gsLst>
                <a:lin ang="5400000" scaled="1"/>
              </a:gradFill>
              <a:effectLst>
                <a:innerShdw blurRad="63500" dist="50800" dir="13500000">
                  <a:srgbClr val="000000">
                    <a:alpha val="50000"/>
                  </a:srgbClr>
                </a:inn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1478" y="4004301"/>
            <a:ext cx="4126980" cy="2734124"/>
          </a:xfrm>
          <a:prstGeom prst="rect">
            <a:avLst/>
          </a:prstGeom>
        </p:spPr>
      </p:pic>
    </p:spTree>
    <p:extLst>
      <p:ext uri="{BB962C8B-B14F-4D97-AF65-F5344CB8AC3E}">
        <p14:creationId xmlns:p14="http://schemas.microsoft.com/office/powerpoint/2010/main" val="32590427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gs>
            <a:gs pos="23000">
              <a:srgbClr val="FF3300"/>
            </a:gs>
            <a:gs pos="69000">
              <a:srgbClr val="FFC000"/>
            </a:gs>
            <a:gs pos="97000">
              <a:schemeClr val="accent6">
                <a:lumMod val="70000"/>
              </a:schemeClr>
            </a:gs>
          </a:gsLst>
          <a:lin ang="27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0" y="0"/>
            <a:ext cx="2989922"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July 1916:</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2989922" y="0"/>
            <a:ext cx="9170524" cy="954107"/>
          </a:xfrm>
          <a:prstGeom prst="rect">
            <a:avLst/>
          </a:prstGeom>
          <a:noFill/>
        </p:spPr>
        <p:txBody>
          <a:bodyPr wrap="square" rtlCol="0">
            <a:spAutoFit/>
          </a:bodyPr>
          <a:lstStyle/>
          <a:p>
            <a:r>
              <a:rPr lang="en-US" sz="2800" dirty="0" smtClean="0"/>
              <a:t>The British send help to the French and attach the Germans at the Somme River NW of Verdun</a:t>
            </a:r>
            <a:endParaRPr lang="en-US" sz="2800" dirty="0"/>
          </a:p>
        </p:txBody>
      </p:sp>
      <p:sp>
        <p:nvSpPr>
          <p:cNvPr id="4" name="Rectangle 3"/>
          <p:cNvSpPr/>
          <p:nvPr/>
        </p:nvSpPr>
        <p:spPr>
          <a:xfrm>
            <a:off x="25058" y="1377686"/>
            <a:ext cx="12160446" cy="1754326"/>
          </a:xfrm>
          <a:prstGeom prst="rect">
            <a:avLst/>
          </a:prstGeom>
          <a:noFill/>
        </p:spPr>
        <p:txBody>
          <a:bodyPr wrap="square" lIns="91440" tIns="45720" rIns="91440" bIns="45720">
            <a:spAutoFit/>
          </a:bodyPr>
          <a:lstStyle/>
          <a:p>
            <a:r>
              <a:rPr lang="en-US" sz="3600" b="1" cap="none" spc="0"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On the first day of battle 20,000 British troops were killed.  </a:t>
            </a:r>
          </a:p>
          <a:p>
            <a:r>
              <a:rPr lang="en-US" sz="3600" b="1"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By the end of the battle in November 1916 there were over ½ a million casualties on both sides</a:t>
            </a:r>
            <a:endParaRPr lang="en-US" sz="3600" b="1" cap="none" spc="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sp>
        <p:nvSpPr>
          <p:cNvPr id="5" name="Rectangle 4"/>
          <p:cNvSpPr/>
          <p:nvPr/>
        </p:nvSpPr>
        <p:spPr>
          <a:xfrm>
            <a:off x="3771194" y="3234621"/>
            <a:ext cx="461805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solidFill>
                  <a:schemeClr val="bg1"/>
                </a:solidFill>
                <a:effectLst/>
              </a:rPr>
              <a:t>The Advances? </a:t>
            </a:r>
            <a:endParaRPr lang="en-US" sz="5400" b="1" cap="none" spc="0" dirty="0">
              <a:solidFill>
                <a:schemeClr val="bg1"/>
              </a:solidFill>
              <a:effectLst/>
            </a:endParaRPr>
          </a:p>
        </p:txBody>
      </p:sp>
      <p:sp>
        <p:nvSpPr>
          <p:cNvPr id="6" name="Rectangle 5"/>
          <p:cNvSpPr/>
          <p:nvPr/>
        </p:nvSpPr>
        <p:spPr>
          <a:xfrm>
            <a:off x="1153817" y="4036534"/>
            <a:ext cx="9371092" cy="2585323"/>
          </a:xfrm>
          <a:prstGeom prst="rect">
            <a:avLst/>
          </a:prstGeom>
          <a:noFill/>
          <a:ln>
            <a:noFill/>
          </a:ln>
        </p:spPr>
        <p:txBody>
          <a:bodyPr wrap="none" lIns="91440" tIns="45720" rIns="91440" bIns="45720">
            <a:spAutoFit/>
          </a:bodyPr>
          <a:lstStyle/>
          <a:p>
            <a:pPr algn="ctr"/>
            <a:r>
              <a:rPr lang="en-US" sz="5400" b="0" cap="none" spc="0" dirty="0" smtClean="0">
                <a:ln w="0">
                  <a:solidFill>
                    <a:schemeClr val="tx1"/>
                  </a:solidFill>
                </a:ln>
                <a:solidFill>
                  <a:srgbClr val="FF0000"/>
                </a:solidFill>
                <a:effectLst>
                  <a:outerShdw blurRad="38100" dist="25400" dir="5400000" algn="ctr" rotWithShape="0">
                    <a:srgbClr val="6E747A">
                      <a:alpha val="43000"/>
                    </a:srgbClr>
                  </a:outerShdw>
                </a:effectLst>
              </a:rPr>
              <a:t>Germany got 4 miles at Verdun</a:t>
            </a:r>
          </a:p>
          <a:p>
            <a:pPr algn="ctr"/>
            <a:endParaRPr lang="en-US" sz="5400" dirty="0">
              <a:ln w="0">
                <a:solidFill>
                  <a:schemeClr val="tx1"/>
                </a:solidFill>
              </a:ln>
              <a:solidFill>
                <a:srgbClr val="FF0000"/>
              </a:solidFill>
              <a:effectLst>
                <a:outerShdw blurRad="38100" dist="25400" dir="5400000" algn="ctr" rotWithShape="0">
                  <a:srgbClr val="6E747A">
                    <a:alpha val="43000"/>
                  </a:srgbClr>
                </a:outerShdw>
              </a:effectLst>
            </a:endParaRPr>
          </a:p>
          <a:p>
            <a:pPr algn="ctr"/>
            <a:r>
              <a:rPr lang="en-US" sz="5400" b="0" cap="none" spc="0" dirty="0" smtClean="0">
                <a:ln w="0">
                  <a:solidFill>
                    <a:schemeClr val="tx1"/>
                  </a:solidFill>
                </a:ln>
                <a:solidFill>
                  <a:srgbClr val="FF0000"/>
                </a:solidFill>
                <a:effectLst>
                  <a:outerShdw blurRad="38100" dist="25400" dir="5400000" algn="ctr" rotWithShape="0">
                    <a:srgbClr val="6E747A">
                      <a:alpha val="43000"/>
                    </a:srgbClr>
                  </a:outerShdw>
                </a:effectLst>
              </a:rPr>
              <a:t>Britain got 5 miles at the Somme</a:t>
            </a:r>
            <a:endParaRPr lang="en-US" sz="5400" b="0" cap="none" spc="0" dirty="0">
              <a:ln w="0">
                <a:solidFill>
                  <a:schemeClr val="tx1"/>
                </a:solidFill>
              </a:ln>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6633668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880747" y="322609"/>
            <a:ext cx="8599342"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War on the Eastern Front</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angle 2"/>
          <p:cNvSpPr/>
          <p:nvPr/>
        </p:nvSpPr>
        <p:spPr>
          <a:xfrm>
            <a:off x="147722" y="1715311"/>
            <a:ext cx="12065391" cy="1754326"/>
          </a:xfrm>
          <a:prstGeom prst="rect">
            <a:avLst/>
          </a:prstGeom>
          <a:noFill/>
        </p:spPr>
        <p:txBody>
          <a:bodyPr wrap="square" lIns="91440" tIns="45720" rIns="91440" bIns="45720">
            <a:spAutoFit/>
          </a:bodyPr>
          <a:lstStyle/>
          <a:p>
            <a:pPr algn="ctr"/>
            <a:r>
              <a:rPr lang="en-US" sz="5400" b="0" cap="none" spc="0" dirty="0" smtClean="0">
                <a:ln w="0">
                  <a:solidFill>
                    <a:schemeClr val="tx1"/>
                  </a:solidFill>
                </a:ln>
                <a:solidFill>
                  <a:schemeClr val="bg1"/>
                </a:solidFill>
                <a:effectLst>
                  <a:outerShdw blurRad="38100" dist="19050" dir="2700000" algn="tl" rotWithShape="0">
                    <a:schemeClr val="dk1">
                      <a:alpha val="40000"/>
                    </a:schemeClr>
                  </a:outerShdw>
                </a:effectLst>
              </a:rPr>
              <a:t>This was a stretch of battlefield on the German/Russian border</a:t>
            </a:r>
            <a:endParaRPr lang="en-US" sz="5400" b="0" cap="none" spc="0" dirty="0">
              <a:ln w="0">
                <a:solidFill>
                  <a:schemeClr val="tx1"/>
                </a:solidFill>
              </a:ln>
              <a:solidFill>
                <a:schemeClr val="bg1"/>
              </a:solidFill>
              <a:effectLst>
                <a:outerShdw blurRad="38100" dist="19050" dir="2700000" algn="tl" rotWithShape="0">
                  <a:schemeClr val="dk1">
                    <a:alpha val="40000"/>
                  </a:schemeClr>
                </a:outerShdw>
              </a:effectLst>
            </a:endParaRPr>
          </a:p>
        </p:txBody>
      </p:sp>
      <p:sp>
        <p:nvSpPr>
          <p:cNvPr id="4" name="Rectangle 3"/>
          <p:cNvSpPr/>
          <p:nvPr/>
        </p:nvSpPr>
        <p:spPr>
          <a:xfrm>
            <a:off x="0" y="3646621"/>
            <a:ext cx="12213113" cy="206210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smtClean="0">
                <a:ln/>
                <a:solidFill>
                  <a:srgbClr val="FF0000"/>
                </a:solidFill>
                <a:effectLst/>
              </a:rPr>
              <a:t>It was a war between Germany/Austria-Hungary and Russia/Serbs</a:t>
            </a:r>
          </a:p>
          <a:p>
            <a:pPr algn="ctr"/>
            <a:endParaRPr lang="en-US" sz="3200" b="1" dirty="0">
              <a:ln/>
              <a:solidFill>
                <a:srgbClr val="FF0000"/>
              </a:solidFill>
            </a:endParaRPr>
          </a:p>
          <a:p>
            <a:pPr algn="ctr"/>
            <a:r>
              <a:rPr lang="en-US" sz="3200" b="1" cap="none" spc="0" dirty="0" smtClean="0">
                <a:ln/>
                <a:solidFill>
                  <a:srgbClr val="FF0000"/>
                </a:solidFill>
                <a:effectLst/>
              </a:rPr>
              <a:t>This front was much more mobile but slaughter and stalemate happened here too.</a:t>
            </a:r>
            <a:endParaRPr lang="en-US" sz="3200" b="1" cap="none" spc="0" dirty="0">
              <a:ln/>
              <a:solidFill>
                <a:srgbClr val="FF0000"/>
              </a:solidFill>
              <a:effectLst/>
            </a:endParaRPr>
          </a:p>
        </p:txBody>
      </p:sp>
    </p:spTree>
    <p:extLst>
      <p:ext uri="{BB962C8B-B14F-4D97-AF65-F5344CB8AC3E}">
        <p14:creationId xmlns:p14="http://schemas.microsoft.com/office/powerpoint/2010/main" val="35195568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1932"/>
            <a:ext cx="393768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Early Battles:</a:t>
            </a:r>
            <a:endParaRPr lang="en-US" sz="5400" b="1" cap="none" spc="0" dirty="0">
              <a:ln/>
              <a:solidFill>
                <a:schemeClr val="accent4"/>
              </a:solidFill>
              <a:effectLst/>
            </a:endParaRPr>
          </a:p>
        </p:txBody>
      </p:sp>
      <p:sp>
        <p:nvSpPr>
          <p:cNvPr id="3" name="TextBox 2"/>
          <p:cNvSpPr txBox="1"/>
          <p:nvPr/>
        </p:nvSpPr>
        <p:spPr>
          <a:xfrm>
            <a:off x="509953" y="1915073"/>
            <a:ext cx="11221330" cy="2862322"/>
          </a:xfrm>
          <a:prstGeom prst="rect">
            <a:avLst/>
          </a:prstGeom>
          <a:noFill/>
        </p:spPr>
        <p:txBody>
          <a:bodyPr wrap="square" rtlCol="0">
            <a:spAutoFit/>
          </a:bodyPr>
          <a:lstStyle/>
          <a:p>
            <a:r>
              <a:rPr lang="en-US" dirty="0" smtClean="0"/>
              <a:t>In the beginning, Russian forces launched an attack into both Germany and Austria-Hungary.  </a:t>
            </a:r>
            <a:endParaRPr lang="en-US" dirty="0"/>
          </a:p>
          <a:p>
            <a:endParaRPr lang="en-US" dirty="0" smtClean="0"/>
          </a:p>
          <a:p>
            <a:endParaRPr lang="en-US" dirty="0"/>
          </a:p>
          <a:p>
            <a:r>
              <a:rPr lang="en-US" dirty="0" smtClean="0"/>
              <a:t>By the end of August Germany had counter attacked at </a:t>
            </a:r>
            <a:r>
              <a:rPr lang="en-US" dirty="0" err="1" smtClean="0"/>
              <a:t>Tannenberg</a:t>
            </a:r>
            <a:r>
              <a:rPr lang="en-US" dirty="0" smtClean="0"/>
              <a:t> and crushed the Russians, driving them into full retreat</a:t>
            </a:r>
          </a:p>
          <a:p>
            <a:endParaRPr lang="en-US" dirty="0"/>
          </a:p>
          <a:p>
            <a:endParaRPr lang="en-US" dirty="0" smtClean="0"/>
          </a:p>
          <a:p>
            <a:r>
              <a:rPr lang="en-US" dirty="0" smtClean="0"/>
              <a:t>Over 30,000 Russians were killed and 140,000 were wounded.</a:t>
            </a:r>
          </a:p>
          <a:p>
            <a:endParaRPr lang="en-US" dirty="0"/>
          </a:p>
          <a:p>
            <a:r>
              <a:rPr lang="en-US" dirty="0" smtClean="0"/>
              <a:t>The Germans had 12,000 casualties (Dead and wounded).</a:t>
            </a:r>
            <a:endParaRPr lang="en-US" dirty="0"/>
          </a:p>
        </p:txBody>
      </p:sp>
      <p:sp>
        <p:nvSpPr>
          <p:cNvPr id="4" name="Rectangle 3"/>
          <p:cNvSpPr/>
          <p:nvPr/>
        </p:nvSpPr>
        <p:spPr>
          <a:xfrm>
            <a:off x="4062185" y="1105262"/>
            <a:ext cx="3758145" cy="923330"/>
          </a:xfrm>
          <a:prstGeom prst="rect">
            <a:avLst/>
          </a:prstGeom>
          <a:noFill/>
        </p:spPr>
        <p:txBody>
          <a:bodyPr wrap="none" lIns="91440" tIns="45720" rIns="91440" bIns="45720">
            <a:spAutoFit/>
          </a:bodyPr>
          <a:lstStyle/>
          <a:p>
            <a:pPr algn="ctr"/>
            <a:r>
              <a:rPr lang="en-US" sz="5400" b="1" cap="none" spc="0" dirty="0" err="1"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Tannenberg</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154" y="3172040"/>
            <a:ext cx="5049129" cy="3521219"/>
          </a:xfrm>
          <a:prstGeom prst="rect">
            <a:avLst/>
          </a:prstGeom>
        </p:spPr>
      </p:pic>
    </p:spTree>
    <p:extLst>
      <p:ext uri="{BB962C8B-B14F-4D97-AF65-F5344CB8AC3E}">
        <p14:creationId xmlns:p14="http://schemas.microsoft.com/office/powerpoint/2010/main" val="10302329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91390" y="463286"/>
            <a:ext cx="238719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Vienna:</a:t>
            </a:r>
            <a:endParaRPr lang="en-US" sz="5400" b="1" cap="none" spc="0" dirty="0">
              <a:ln/>
              <a:solidFill>
                <a:schemeClr val="accent3"/>
              </a:solidFill>
              <a:effectLst/>
            </a:endParaRPr>
          </a:p>
        </p:txBody>
      </p:sp>
      <p:sp>
        <p:nvSpPr>
          <p:cNvPr id="3" name="TextBox 2"/>
          <p:cNvSpPr txBox="1"/>
          <p:nvPr/>
        </p:nvSpPr>
        <p:spPr>
          <a:xfrm>
            <a:off x="154746" y="1459997"/>
            <a:ext cx="11460480" cy="1200329"/>
          </a:xfrm>
          <a:prstGeom prst="rect">
            <a:avLst/>
          </a:prstGeom>
          <a:noFill/>
        </p:spPr>
        <p:txBody>
          <a:bodyPr wrap="square" rtlCol="0">
            <a:spAutoFit/>
          </a:bodyPr>
          <a:lstStyle/>
          <a:p>
            <a:r>
              <a:rPr lang="en-US" dirty="0" smtClean="0"/>
              <a:t>Russia did better against the Austro-Hungarian forces.  They defeated A-H twice in September of 1914 and almost reached the Austrian capitol of Vienna.</a:t>
            </a:r>
          </a:p>
          <a:p>
            <a:endParaRPr lang="en-US" dirty="0"/>
          </a:p>
          <a:p>
            <a:r>
              <a:rPr lang="en-US" dirty="0" smtClean="0"/>
              <a:t>However, by December the Russians were pushed out of Austria.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7404" y="2733708"/>
            <a:ext cx="5996877" cy="3990649"/>
          </a:xfrm>
          <a:prstGeom prst="rect">
            <a:avLst/>
          </a:prstGeom>
        </p:spPr>
      </p:pic>
    </p:spTree>
    <p:extLst>
      <p:ext uri="{BB962C8B-B14F-4D97-AF65-F5344CB8AC3E}">
        <p14:creationId xmlns:p14="http://schemas.microsoft.com/office/powerpoint/2010/main" val="534202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5086"/>
            <a:ext cx="12192000" cy="4572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9483" y="0"/>
            <a:ext cx="3432517" cy="2286914"/>
          </a:xfrm>
          <a:prstGeom prst="rect">
            <a:avLst/>
          </a:prstGeom>
          <a:ln>
            <a:solidFill>
              <a:schemeClr val="tx1"/>
            </a:solidFill>
          </a:ln>
        </p:spPr>
      </p:pic>
      <p:sp>
        <p:nvSpPr>
          <p:cNvPr id="5" name="TextBox 4"/>
          <p:cNvSpPr txBox="1"/>
          <p:nvPr/>
        </p:nvSpPr>
        <p:spPr>
          <a:xfrm>
            <a:off x="182880" y="225083"/>
            <a:ext cx="5859809" cy="923330"/>
          </a:xfrm>
          <a:prstGeom prst="rect">
            <a:avLst/>
          </a:prstGeom>
          <a:noFill/>
        </p:spPr>
        <p:txBody>
          <a:bodyPr wrap="none" rtlCol="0">
            <a:spAutoFit/>
          </a:bodyPr>
          <a:lstStyle/>
          <a:p>
            <a:r>
              <a:rPr lang="en-US" sz="5400" dirty="0" smtClean="0"/>
              <a:t>The Russian Empire:</a:t>
            </a:r>
            <a:endParaRPr lang="en-US" sz="5400" dirty="0"/>
          </a:p>
        </p:txBody>
      </p:sp>
    </p:spTree>
    <p:extLst>
      <p:ext uri="{BB962C8B-B14F-4D97-AF65-F5344CB8AC3E}">
        <p14:creationId xmlns:p14="http://schemas.microsoft.com/office/powerpoint/2010/main" val="16242377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562707" y="661182"/>
            <a:ext cx="8492581" cy="584775"/>
          </a:xfrm>
          <a:prstGeom prst="rect">
            <a:avLst/>
          </a:prstGeom>
          <a:noFill/>
        </p:spPr>
        <p:txBody>
          <a:bodyPr wrap="none" rtlCol="0">
            <a:spAutoFit/>
          </a:bodyPr>
          <a:lstStyle/>
          <a:p>
            <a:r>
              <a:rPr lang="en-US" sz="3200" b="1" dirty="0" smtClean="0"/>
              <a:t>By 1916 the Russian war effort was near collapse</a:t>
            </a:r>
          </a:p>
        </p:txBody>
      </p:sp>
      <p:sp>
        <p:nvSpPr>
          <p:cNvPr id="3" name="TextBox 2"/>
          <p:cNvSpPr txBox="1"/>
          <p:nvPr/>
        </p:nvSpPr>
        <p:spPr>
          <a:xfrm>
            <a:off x="1" y="2082018"/>
            <a:ext cx="12192000" cy="954107"/>
          </a:xfrm>
          <a:prstGeom prst="rect">
            <a:avLst/>
          </a:prstGeom>
          <a:noFill/>
        </p:spPr>
        <p:txBody>
          <a:bodyPr wrap="square" rtlCol="0">
            <a:spAutoFit/>
          </a:bodyPr>
          <a:lstStyle/>
          <a:p>
            <a:r>
              <a:rPr lang="en-US" sz="2800" b="1" dirty="0" smtClean="0">
                <a:solidFill>
                  <a:schemeClr val="bg1"/>
                </a:solidFill>
              </a:rPr>
              <a:t>They hadn’t industrialized like western Europe and their army was continuously short on food, guns, ammunition, clothes, boots, and blankets</a:t>
            </a:r>
            <a:endParaRPr lang="en-US" sz="28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522" y="3214057"/>
            <a:ext cx="5017477" cy="3643943"/>
          </a:xfrm>
          <a:prstGeom prst="rect">
            <a:avLst/>
          </a:prstGeom>
        </p:spPr>
      </p:pic>
      <p:sp>
        <p:nvSpPr>
          <p:cNvPr id="5" name="TextBox 4"/>
          <p:cNvSpPr txBox="1"/>
          <p:nvPr/>
        </p:nvSpPr>
        <p:spPr>
          <a:xfrm>
            <a:off x="1181685" y="3214057"/>
            <a:ext cx="7230794" cy="646331"/>
          </a:xfrm>
          <a:prstGeom prst="rect">
            <a:avLst/>
          </a:prstGeom>
          <a:noFill/>
        </p:spPr>
        <p:txBody>
          <a:bodyPr wrap="square" rtlCol="0">
            <a:spAutoFit/>
          </a:bodyPr>
          <a:lstStyle/>
          <a:p>
            <a:r>
              <a:rPr lang="en-US" b="1" dirty="0" smtClean="0">
                <a:solidFill>
                  <a:schemeClr val="bg1"/>
                </a:solidFill>
              </a:rPr>
              <a:t>Allied ships had trouble getting supplies to Russia because the </a:t>
            </a:r>
            <a:r>
              <a:rPr lang="en-US" b="1" dirty="0" smtClean="0"/>
              <a:t>Germans </a:t>
            </a:r>
            <a:r>
              <a:rPr lang="en-US" b="1" dirty="0" smtClean="0">
                <a:solidFill>
                  <a:schemeClr val="bg1"/>
                </a:solidFill>
              </a:rPr>
              <a:t>and the Ottomans controlled the sea routes</a:t>
            </a:r>
            <a:endParaRPr lang="en-US" b="1" dirty="0">
              <a:solidFill>
                <a:schemeClr val="bg1"/>
              </a:solidFill>
            </a:endParaRPr>
          </a:p>
        </p:txBody>
      </p:sp>
      <p:sp>
        <p:nvSpPr>
          <p:cNvPr id="6" name="TextBox 5"/>
          <p:cNvSpPr txBox="1"/>
          <p:nvPr/>
        </p:nvSpPr>
        <p:spPr>
          <a:xfrm>
            <a:off x="1" y="4835974"/>
            <a:ext cx="7174521" cy="954107"/>
          </a:xfrm>
          <a:prstGeom prst="rect">
            <a:avLst/>
          </a:prstGeom>
          <a:noFill/>
        </p:spPr>
        <p:txBody>
          <a:bodyPr wrap="square" rtlCol="0">
            <a:spAutoFit/>
          </a:bodyPr>
          <a:lstStyle/>
          <a:p>
            <a:r>
              <a:rPr lang="en-US" sz="2800" b="1" dirty="0" smtClean="0">
                <a:solidFill>
                  <a:schemeClr val="bg1"/>
                </a:solidFill>
              </a:rPr>
              <a:t>The only thing keeping them in the war was their numbers. </a:t>
            </a:r>
            <a:endParaRPr lang="en-US" sz="2800" b="1" dirty="0">
              <a:solidFill>
                <a:schemeClr val="bg1"/>
              </a:solidFill>
            </a:endParaRPr>
          </a:p>
        </p:txBody>
      </p:sp>
      <p:sp>
        <p:nvSpPr>
          <p:cNvPr id="7" name="TextBox 6"/>
          <p:cNvSpPr txBox="1"/>
          <p:nvPr/>
        </p:nvSpPr>
        <p:spPr>
          <a:xfrm>
            <a:off x="731521" y="5790081"/>
            <a:ext cx="6274190" cy="923330"/>
          </a:xfrm>
          <a:prstGeom prst="rect">
            <a:avLst/>
          </a:prstGeom>
          <a:noFill/>
        </p:spPr>
        <p:txBody>
          <a:bodyPr wrap="square" rtlCol="0">
            <a:spAutoFit/>
          </a:bodyPr>
          <a:lstStyle/>
          <a:p>
            <a:r>
              <a:rPr lang="en-US" b="1" dirty="0" smtClean="0">
                <a:solidFill>
                  <a:schemeClr val="bg1"/>
                </a:solidFill>
              </a:rPr>
              <a:t>They suffered staggering losses but still managed to pull troops from their huge population to keep the Germans tied up for years</a:t>
            </a:r>
            <a:endParaRPr lang="en-US" b="1" dirty="0">
              <a:solidFill>
                <a:schemeClr val="bg1"/>
              </a:solidFill>
            </a:endParaRPr>
          </a:p>
        </p:txBody>
      </p:sp>
    </p:spTree>
    <p:extLst>
      <p:ext uri="{BB962C8B-B14F-4D97-AF65-F5344CB8AC3E}">
        <p14:creationId xmlns:p14="http://schemas.microsoft.com/office/powerpoint/2010/main" val="23336293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 y="2217190"/>
            <a:ext cx="12191999" cy="1569660"/>
          </a:xfrm>
          <a:prstGeom prst="rect">
            <a:avLst/>
          </a:prstGeom>
          <a:noFill/>
        </p:spPr>
        <p:txBody>
          <a:bodyPr wrap="square" lIns="91440" tIns="45720" rIns="91440" bIns="45720">
            <a:spAutoFit/>
          </a:bodyPr>
          <a:lstStyle/>
          <a:p>
            <a:pPr algn="ctr"/>
            <a:r>
              <a:rPr lang="en-US" sz="9600" b="1" cap="none" spc="0" dirty="0" smtClean="0">
                <a:ln w="9525">
                  <a:solidFill>
                    <a:schemeClr val="tx1"/>
                  </a:solidFill>
                  <a:prstDash val="solid"/>
                </a:ln>
                <a:solidFill>
                  <a:srgbClr val="FF0000"/>
                </a:solidFill>
                <a:effectLst>
                  <a:outerShdw blurRad="60007" dir="2000400" sy="-30000" kx="-800400" algn="bl" rotWithShape="0">
                    <a:prstClr val="black">
                      <a:alpha val="20000"/>
                    </a:prstClr>
                  </a:outerShdw>
                </a:effectLst>
              </a:rPr>
              <a:t>A Global Conflict</a:t>
            </a:r>
            <a:endParaRPr lang="en-US" sz="9600" b="1" cap="none" spc="0" dirty="0">
              <a:ln w="9525">
                <a:solidFill>
                  <a:schemeClr val="tx1"/>
                </a:solidFill>
                <a:prstDash val="solid"/>
              </a:ln>
              <a:solidFill>
                <a:srgbClr val="FF0000"/>
              </a:solidFill>
              <a:effectLst>
                <a:outerShdw blurRad="60007" dir="2000400" sy="-30000" kx="-800400" algn="bl" rotWithShape="0">
                  <a:prstClr val="black">
                    <a:alpha val="20000"/>
                  </a:prstClr>
                </a:outerShdw>
              </a:effectLst>
            </a:endParaRPr>
          </a:p>
        </p:txBody>
      </p:sp>
    </p:spTree>
    <p:extLst>
      <p:ext uri="{BB962C8B-B14F-4D97-AF65-F5344CB8AC3E}">
        <p14:creationId xmlns:p14="http://schemas.microsoft.com/office/powerpoint/2010/main" val="20707557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068"/>
            <a:ext cx="12192000"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cap="none" spc="0" dirty="0" smtClean="0">
                <a:ln/>
                <a:solidFill>
                  <a:srgbClr val="FF0000"/>
                </a:solidFill>
                <a:effectLst/>
              </a:rPr>
              <a:t>War affects the world</a:t>
            </a:r>
            <a:endParaRPr lang="en-US" sz="4800" b="1" cap="none" spc="0" dirty="0">
              <a:ln/>
              <a:solidFill>
                <a:srgbClr val="FF0000"/>
              </a:solidFill>
              <a:effectLst/>
            </a:endParaRPr>
          </a:p>
        </p:txBody>
      </p:sp>
      <p:sp>
        <p:nvSpPr>
          <p:cNvPr id="4" name="Rectangle 3"/>
          <p:cNvSpPr/>
          <p:nvPr/>
        </p:nvSpPr>
        <p:spPr>
          <a:xfrm>
            <a:off x="0" y="816929"/>
            <a:ext cx="4099199"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smtClean="0">
                <a:ln/>
                <a:solidFill>
                  <a:schemeClr val="accent3"/>
                </a:solidFill>
                <a:effectLst/>
              </a:rPr>
              <a:t>The Gallipoli Campaign</a:t>
            </a:r>
            <a:endParaRPr lang="en-US" sz="3200" b="1" cap="none" spc="0" dirty="0">
              <a:ln/>
              <a:solidFill>
                <a:schemeClr val="accent3"/>
              </a:solidFill>
              <a:effectLs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1686" b="7606"/>
          <a:stretch/>
        </p:blipFill>
        <p:spPr>
          <a:xfrm>
            <a:off x="49349" y="1401704"/>
            <a:ext cx="4000500" cy="3108960"/>
          </a:xfrm>
          <a:prstGeom prst="rect">
            <a:avLst/>
          </a:prstGeom>
        </p:spPr>
      </p:pic>
      <p:sp>
        <p:nvSpPr>
          <p:cNvPr id="6" name="TextBox 5"/>
          <p:cNvSpPr txBox="1"/>
          <p:nvPr/>
        </p:nvSpPr>
        <p:spPr>
          <a:xfrm>
            <a:off x="4099199" y="2002077"/>
            <a:ext cx="8092802" cy="923330"/>
          </a:xfrm>
          <a:prstGeom prst="rect">
            <a:avLst/>
          </a:prstGeom>
          <a:noFill/>
        </p:spPr>
        <p:txBody>
          <a:bodyPr wrap="square" rtlCol="0">
            <a:spAutoFit/>
          </a:bodyPr>
          <a:lstStyle/>
          <a:p>
            <a:r>
              <a:rPr lang="en-US" b="1" dirty="0" smtClean="0"/>
              <a:t>The point was for the Allies to be able to attack the Ottoman Empire at the Dardanelles which were the gateway to Constantinople and a way to create a supply line to Russia</a:t>
            </a:r>
            <a:endParaRPr lang="en-US" b="1" dirty="0"/>
          </a:p>
        </p:txBody>
      </p:sp>
      <p:sp>
        <p:nvSpPr>
          <p:cNvPr id="8" name="Up Arrow 7"/>
          <p:cNvSpPr/>
          <p:nvPr/>
        </p:nvSpPr>
        <p:spPr>
          <a:xfrm>
            <a:off x="1365161" y="3387143"/>
            <a:ext cx="484632" cy="978408"/>
          </a:xfrm>
          <a:prstGeom prst="upArrow">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49849" y="3525780"/>
            <a:ext cx="6338571" cy="1200329"/>
          </a:xfrm>
          <a:prstGeom prst="rect">
            <a:avLst/>
          </a:prstGeom>
          <a:noFill/>
        </p:spPr>
        <p:txBody>
          <a:bodyPr wrap="square" rtlCol="0">
            <a:spAutoFit/>
          </a:bodyPr>
          <a:lstStyle/>
          <a:p>
            <a:r>
              <a:rPr lang="en-US" b="1" dirty="0" smtClean="0"/>
              <a:t>Began in </a:t>
            </a:r>
            <a:r>
              <a:rPr lang="en-US" b="1" dirty="0" smtClean="0">
                <a:solidFill>
                  <a:srgbClr val="FF0000"/>
                </a:solidFill>
              </a:rPr>
              <a:t>February of 1915: </a:t>
            </a:r>
            <a:r>
              <a:rPr lang="en-US" b="1" dirty="0" smtClean="0"/>
              <a:t>British, Australian, and New Zealand troops made repeated assaults on the Gallipoli Peninsula.</a:t>
            </a:r>
          </a:p>
          <a:p>
            <a:endParaRPr lang="en-US" b="1" dirty="0"/>
          </a:p>
          <a:p>
            <a:r>
              <a:rPr lang="en-US" b="1" dirty="0" smtClean="0"/>
              <a:t>The Turks, often led by Germans, defended the region.</a:t>
            </a:r>
          </a:p>
        </p:txBody>
      </p:sp>
      <p:sp>
        <p:nvSpPr>
          <p:cNvPr id="10" name="TextBox 9"/>
          <p:cNvSpPr txBox="1"/>
          <p:nvPr/>
        </p:nvSpPr>
        <p:spPr>
          <a:xfrm>
            <a:off x="49349" y="5344732"/>
            <a:ext cx="8618000" cy="923330"/>
          </a:xfrm>
          <a:prstGeom prst="rect">
            <a:avLst/>
          </a:prstGeom>
          <a:noFill/>
        </p:spPr>
        <p:txBody>
          <a:bodyPr wrap="none" rtlCol="0">
            <a:spAutoFit/>
          </a:bodyPr>
          <a:lstStyle/>
          <a:p>
            <a:r>
              <a:rPr lang="en-US" b="1" dirty="0" smtClean="0"/>
              <a:t>By </a:t>
            </a:r>
            <a:r>
              <a:rPr lang="en-US" b="1" dirty="0" smtClean="0">
                <a:solidFill>
                  <a:srgbClr val="FF0000"/>
                </a:solidFill>
              </a:rPr>
              <a:t>May of 1915 </a:t>
            </a:r>
            <a:r>
              <a:rPr lang="en-US" b="1" dirty="0" smtClean="0"/>
              <a:t>Gallipoli was a stalemate too.</a:t>
            </a:r>
          </a:p>
          <a:p>
            <a:endParaRPr lang="en-US" b="1" dirty="0"/>
          </a:p>
          <a:p>
            <a:r>
              <a:rPr lang="en-US" b="1" dirty="0" smtClean="0"/>
              <a:t>In </a:t>
            </a:r>
            <a:r>
              <a:rPr lang="en-US" b="1" dirty="0" smtClean="0">
                <a:solidFill>
                  <a:srgbClr val="FF0000"/>
                </a:solidFill>
              </a:rPr>
              <a:t>December of 1915 </a:t>
            </a:r>
            <a:r>
              <a:rPr lang="en-US" b="1" dirty="0" smtClean="0"/>
              <a:t>the Allies gave up and retreated.  They had lost about </a:t>
            </a:r>
            <a:r>
              <a:rPr lang="en-US" b="1" dirty="0" smtClean="0">
                <a:solidFill>
                  <a:srgbClr val="FF0000"/>
                </a:solidFill>
              </a:rPr>
              <a:t>250,000</a:t>
            </a:r>
            <a:r>
              <a:rPr lang="en-US" b="1" dirty="0" smtClean="0"/>
              <a:t> men.</a:t>
            </a:r>
            <a:endParaRPr lang="en-US" b="1" dirty="0"/>
          </a:p>
        </p:txBody>
      </p:sp>
    </p:spTree>
    <p:extLst>
      <p:ext uri="{BB962C8B-B14F-4D97-AF65-F5344CB8AC3E}">
        <p14:creationId xmlns:p14="http://schemas.microsoft.com/office/powerpoint/2010/main" val="36448615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067" y="64394"/>
            <a:ext cx="3734873"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2800" b="1" cap="none" spc="0" dirty="0" smtClean="0">
                <a:ln/>
                <a:solidFill>
                  <a:schemeClr val="accent3"/>
                </a:solidFill>
                <a:effectLst/>
              </a:rPr>
              <a:t>War in Africa and Asia:</a:t>
            </a:r>
            <a:endParaRPr lang="en-US" sz="2800" b="1" cap="none" spc="0" dirty="0">
              <a:ln/>
              <a:solidFill>
                <a:schemeClr val="accent3"/>
              </a:solidFill>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5969"/>
            <a:ext cx="3337610" cy="251155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7610" y="621839"/>
            <a:ext cx="3346526" cy="2574666"/>
          </a:xfrm>
          <a:prstGeom prst="rect">
            <a:avLst/>
          </a:prstGeom>
        </p:spPr>
      </p:pic>
      <p:sp>
        <p:nvSpPr>
          <p:cNvPr id="5" name="TextBox 4"/>
          <p:cNvSpPr txBox="1"/>
          <p:nvPr/>
        </p:nvSpPr>
        <p:spPr>
          <a:xfrm>
            <a:off x="6675220" y="1429385"/>
            <a:ext cx="5507864" cy="1477328"/>
          </a:xfrm>
          <a:prstGeom prst="rect">
            <a:avLst/>
          </a:prstGeom>
          <a:noFill/>
        </p:spPr>
        <p:txBody>
          <a:bodyPr wrap="square" rtlCol="0">
            <a:spAutoFit/>
          </a:bodyPr>
          <a:lstStyle/>
          <a:p>
            <a:r>
              <a:rPr lang="en-US" b="1" dirty="0" smtClean="0"/>
              <a:t>The Japanese quickly overtook China and captured Germany’s Island Colonies</a:t>
            </a:r>
          </a:p>
          <a:p>
            <a:endParaRPr lang="en-US" b="1" dirty="0"/>
          </a:p>
          <a:p>
            <a:r>
              <a:rPr lang="en-US" b="1" dirty="0" smtClean="0"/>
              <a:t>England and France attacked Germany’s 4 African possessions and took 3 of them. </a:t>
            </a:r>
            <a:endParaRPr lang="en-US" b="1" dirty="0"/>
          </a:p>
        </p:txBody>
      </p:sp>
      <p:sp>
        <p:nvSpPr>
          <p:cNvPr id="6" name="TextBox 5"/>
          <p:cNvSpPr txBox="1"/>
          <p:nvPr/>
        </p:nvSpPr>
        <p:spPr>
          <a:xfrm>
            <a:off x="0" y="4262385"/>
            <a:ext cx="10751619" cy="1754326"/>
          </a:xfrm>
          <a:prstGeom prst="rect">
            <a:avLst/>
          </a:prstGeom>
          <a:noFill/>
        </p:spPr>
        <p:txBody>
          <a:bodyPr wrap="square" rtlCol="0">
            <a:spAutoFit/>
          </a:bodyPr>
          <a:lstStyle/>
          <a:p>
            <a:r>
              <a:rPr lang="en-US" b="1" dirty="0" smtClean="0">
                <a:solidFill>
                  <a:schemeClr val="accent1">
                    <a:lumMod val="75000"/>
                  </a:schemeClr>
                </a:solidFill>
              </a:rPr>
              <a:t>All of the major powers looked for help from their colonies.  </a:t>
            </a:r>
          </a:p>
          <a:p>
            <a:endParaRPr lang="en-US" b="1" dirty="0" smtClean="0">
              <a:solidFill>
                <a:schemeClr val="accent1">
                  <a:lumMod val="75000"/>
                </a:schemeClr>
              </a:solidFill>
            </a:endParaRPr>
          </a:p>
          <a:p>
            <a:endParaRPr lang="en-US" b="1" dirty="0">
              <a:solidFill>
                <a:schemeClr val="accent1">
                  <a:lumMod val="75000"/>
                </a:schemeClr>
              </a:solidFill>
            </a:endParaRPr>
          </a:p>
          <a:p>
            <a:r>
              <a:rPr lang="en-US" b="1" dirty="0">
                <a:solidFill>
                  <a:schemeClr val="accent1">
                    <a:lumMod val="75000"/>
                  </a:schemeClr>
                </a:solidFill>
              </a:rPr>
              <a:t/>
            </a:r>
            <a:br>
              <a:rPr lang="en-US" b="1" dirty="0">
                <a:solidFill>
                  <a:schemeClr val="accent1">
                    <a:lumMod val="75000"/>
                  </a:schemeClr>
                </a:solidFill>
              </a:rPr>
            </a:br>
            <a:r>
              <a:rPr lang="en-US" b="1" dirty="0" smtClean="0">
                <a:solidFill>
                  <a:schemeClr val="accent1">
                    <a:lumMod val="75000"/>
                  </a:schemeClr>
                </a:solidFill>
              </a:rPr>
              <a:t>Some colonists didn’t want to help. Others, like Mohandas Gandhi                                           felt that if the Indians helped the British it would help them gain independence later on</a:t>
            </a:r>
            <a:endParaRPr lang="en-US" b="1" dirty="0">
              <a:solidFill>
                <a:schemeClr val="accent1">
                  <a:lumMod val="75000"/>
                </a:schemeClr>
              </a:solidFil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0937" r="20255"/>
          <a:stretch/>
        </p:blipFill>
        <p:spPr>
          <a:xfrm>
            <a:off x="6468236" y="4327626"/>
            <a:ext cx="2066164" cy="1689085"/>
          </a:xfrm>
          <a:prstGeom prst="rect">
            <a:avLst/>
          </a:prstGeom>
        </p:spPr>
      </p:pic>
    </p:spTree>
    <p:extLst>
      <p:ext uri="{BB962C8B-B14F-4D97-AF65-F5344CB8AC3E}">
        <p14:creationId xmlns:p14="http://schemas.microsoft.com/office/powerpoint/2010/main" val="40580783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6000"/>
          </a:stretch>
        </a:blipFill>
        <a:effectLst/>
      </p:bgPr>
    </p:bg>
    <p:spTree>
      <p:nvGrpSpPr>
        <p:cNvPr id="1" name=""/>
        <p:cNvGrpSpPr/>
        <p:nvPr/>
      </p:nvGrpSpPr>
      <p:grpSpPr>
        <a:xfrm>
          <a:off x="0" y="0"/>
          <a:ext cx="0" cy="0"/>
          <a:chOff x="0" y="0"/>
          <a:chExt cx="0" cy="0"/>
        </a:xfrm>
      </p:grpSpPr>
      <p:sp>
        <p:nvSpPr>
          <p:cNvPr id="3" name="Rectangle 2"/>
          <p:cNvSpPr/>
          <p:nvPr/>
        </p:nvSpPr>
        <p:spPr>
          <a:xfrm>
            <a:off x="0" y="2559372"/>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America Enters the War</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2126015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03" y="4017340"/>
            <a:ext cx="4803298" cy="284066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5605" y="0"/>
            <a:ext cx="5379593" cy="2420817"/>
          </a:xfrm>
          <a:prstGeom prst="rect">
            <a:avLst/>
          </a:prstGeom>
        </p:spPr>
      </p:pic>
      <p:sp>
        <p:nvSpPr>
          <p:cNvPr id="3" name="TextBox 2"/>
          <p:cNvSpPr txBox="1"/>
          <p:nvPr/>
        </p:nvSpPr>
        <p:spPr>
          <a:xfrm>
            <a:off x="295422" y="281354"/>
            <a:ext cx="8271803" cy="646331"/>
          </a:xfrm>
          <a:prstGeom prst="rect">
            <a:avLst/>
          </a:prstGeom>
          <a:noFill/>
        </p:spPr>
        <p:txBody>
          <a:bodyPr wrap="square" rtlCol="0">
            <a:spAutoFit/>
          </a:bodyPr>
          <a:lstStyle/>
          <a:p>
            <a:r>
              <a:rPr lang="en-US" b="1" dirty="0" smtClean="0">
                <a:solidFill>
                  <a:srgbClr val="002060"/>
                </a:solidFill>
              </a:rPr>
              <a:t>By 1917 the Germans were ruling the seas with submarines and in January of 1917 they announced that they would sink any ship in British waters. </a:t>
            </a:r>
            <a:endParaRPr lang="en-US" b="1" dirty="0">
              <a:solidFill>
                <a:srgbClr val="002060"/>
              </a:solidFill>
            </a:endParaRPr>
          </a:p>
        </p:txBody>
      </p:sp>
      <p:sp>
        <p:nvSpPr>
          <p:cNvPr id="4" name="TextBox 3"/>
          <p:cNvSpPr txBox="1"/>
          <p:nvPr/>
        </p:nvSpPr>
        <p:spPr>
          <a:xfrm>
            <a:off x="323557" y="1603717"/>
            <a:ext cx="4521944" cy="369332"/>
          </a:xfrm>
          <a:prstGeom prst="rect">
            <a:avLst/>
          </a:prstGeom>
          <a:noFill/>
        </p:spPr>
        <p:txBody>
          <a:bodyPr wrap="none" rtlCol="0">
            <a:spAutoFit/>
          </a:bodyPr>
          <a:lstStyle/>
          <a:p>
            <a:r>
              <a:rPr lang="en-US" b="1" dirty="0" smtClean="0">
                <a:solidFill>
                  <a:srgbClr val="002060"/>
                </a:solidFill>
              </a:rPr>
              <a:t>This is called </a:t>
            </a:r>
            <a:r>
              <a:rPr lang="en-US" b="1" dirty="0" smtClean="0">
                <a:solidFill>
                  <a:srgbClr val="FF0000"/>
                </a:solidFill>
              </a:rPr>
              <a:t>unrestricted submarine warfare.</a:t>
            </a:r>
            <a:endParaRPr lang="en-US" b="1" dirty="0">
              <a:solidFill>
                <a:srgbClr val="002060"/>
              </a:solidFill>
            </a:endParaRPr>
          </a:p>
        </p:txBody>
      </p:sp>
      <p:sp>
        <p:nvSpPr>
          <p:cNvPr id="5" name="TextBox 4"/>
          <p:cNvSpPr txBox="1"/>
          <p:nvPr/>
        </p:nvSpPr>
        <p:spPr>
          <a:xfrm>
            <a:off x="209424" y="2420817"/>
            <a:ext cx="7285584" cy="369332"/>
          </a:xfrm>
          <a:prstGeom prst="rect">
            <a:avLst/>
          </a:prstGeom>
          <a:noFill/>
        </p:spPr>
        <p:txBody>
          <a:bodyPr wrap="none" rtlCol="0">
            <a:spAutoFit/>
          </a:bodyPr>
          <a:lstStyle/>
          <a:p>
            <a:r>
              <a:rPr lang="en-US" b="1" dirty="0" smtClean="0">
                <a:solidFill>
                  <a:srgbClr val="002060"/>
                </a:solidFill>
              </a:rPr>
              <a:t>Before this, only ships flying the flags of warring nations would be attacked</a:t>
            </a:r>
            <a:endParaRPr lang="en-US" b="1" dirty="0">
              <a:solidFill>
                <a:srgbClr val="002060"/>
              </a:solidFill>
            </a:endParaRPr>
          </a:p>
        </p:txBody>
      </p:sp>
      <p:sp>
        <p:nvSpPr>
          <p:cNvPr id="6" name="TextBox 5"/>
          <p:cNvSpPr txBox="1"/>
          <p:nvPr/>
        </p:nvSpPr>
        <p:spPr>
          <a:xfrm>
            <a:off x="0" y="3096849"/>
            <a:ext cx="12192000" cy="1477328"/>
          </a:xfrm>
          <a:prstGeom prst="rect">
            <a:avLst/>
          </a:prstGeom>
          <a:noFill/>
          <a:ln>
            <a:solidFill>
              <a:schemeClr val="tx1">
                <a:lumMod val="95000"/>
                <a:lumOff val="5000"/>
              </a:schemeClr>
            </a:solidFill>
          </a:ln>
        </p:spPr>
        <p:txBody>
          <a:bodyPr wrap="square" rtlCol="0">
            <a:spAutoFit/>
          </a:bodyPr>
          <a:lstStyle/>
          <a:p>
            <a:r>
              <a:rPr lang="en-US" b="1" dirty="0" smtClean="0">
                <a:solidFill>
                  <a:srgbClr val="FF3300"/>
                </a:solidFill>
              </a:rPr>
              <a:t>The Germans had used this policy in 1915 but stopped when the British passenger liner Lusitania was sunk on May 7</a:t>
            </a:r>
            <a:r>
              <a:rPr lang="en-US" b="1" baseline="30000" dirty="0" smtClean="0">
                <a:solidFill>
                  <a:srgbClr val="FF3300"/>
                </a:solidFill>
              </a:rPr>
              <a:t>th</a:t>
            </a:r>
            <a:r>
              <a:rPr lang="en-US" b="1" dirty="0" smtClean="0">
                <a:solidFill>
                  <a:srgbClr val="FF3300"/>
                </a:solidFill>
              </a:rPr>
              <a:t> 1915.</a:t>
            </a:r>
          </a:p>
          <a:p>
            <a:r>
              <a:rPr lang="en-US" b="1" dirty="0" smtClean="0">
                <a:solidFill>
                  <a:srgbClr val="FF3300"/>
                </a:solidFill>
              </a:rPr>
              <a:t>1198 people were killed including 128 Americans.</a:t>
            </a:r>
          </a:p>
          <a:p>
            <a:endParaRPr lang="en-US" b="1" dirty="0">
              <a:solidFill>
                <a:srgbClr val="FF3300"/>
              </a:solidFill>
            </a:endParaRPr>
          </a:p>
          <a:p>
            <a:r>
              <a:rPr lang="en-US" b="1" dirty="0" smtClean="0">
                <a:solidFill>
                  <a:srgbClr val="FF3300"/>
                </a:solidFill>
              </a:rPr>
              <a:t>		The Germans argued that the Lusitania was carrying ammo, which was true and was also an act of war</a:t>
            </a:r>
          </a:p>
          <a:p>
            <a:r>
              <a:rPr lang="en-US" b="1" dirty="0">
                <a:solidFill>
                  <a:srgbClr val="FF3300"/>
                </a:solidFill>
              </a:rPr>
              <a:t>	</a:t>
            </a:r>
            <a:r>
              <a:rPr lang="en-US" b="1" dirty="0" smtClean="0">
                <a:solidFill>
                  <a:srgbClr val="FF3300"/>
                </a:solidFill>
              </a:rPr>
              <a:t>	BUT they didn’t want to get the Americans involved so they stopped for a while</a:t>
            </a:r>
            <a:endParaRPr lang="en-US" b="1" dirty="0">
              <a:solidFill>
                <a:srgbClr val="FF3300"/>
              </a:solidFill>
            </a:endParaRPr>
          </a:p>
        </p:txBody>
      </p:sp>
    </p:spTree>
    <p:extLst>
      <p:ext uri="{BB962C8B-B14F-4D97-AF65-F5344CB8AC3E}">
        <p14:creationId xmlns:p14="http://schemas.microsoft.com/office/powerpoint/2010/main" val="38111543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867288" cy="923330"/>
          </a:xfrm>
          <a:prstGeom prst="rect">
            <a:avLst/>
          </a:prstGeom>
          <a:noFill/>
        </p:spPr>
        <p:txBody>
          <a:bodyPr wrap="none" rtlCol="0">
            <a:spAutoFit/>
          </a:bodyPr>
          <a:lstStyle/>
          <a:p>
            <a:r>
              <a:rPr lang="en-US" b="1" dirty="0" smtClean="0">
                <a:solidFill>
                  <a:schemeClr val="accent6">
                    <a:lumMod val="50000"/>
                  </a:schemeClr>
                </a:solidFill>
              </a:rPr>
              <a:t>The point of resuming the unrestricted submarine warfare was to enforce a naval blockade forcing the British to surrender.</a:t>
            </a:r>
          </a:p>
          <a:p>
            <a:endParaRPr lang="en-US" b="1" dirty="0">
              <a:solidFill>
                <a:schemeClr val="accent6">
                  <a:lumMod val="50000"/>
                </a:schemeClr>
              </a:solidFill>
            </a:endParaRPr>
          </a:p>
          <a:p>
            <a:r>
              <a:rPr lang="en-US" b="1" dirty="0" smtClean="0">
                <a:solidFill>
                  <a:schemeClr val="accent6">
                    <a:lumMod val="50000"/>
                  </a:schemeClr>
                </a:solidFill>
              </a:rPr>
              <a:t>3 American ships are sunk by German U-Boats and the U.S. government ‘protests.’</a:t>
            </a:r>
            <a:endParaRPr lang="en-US" b="1" dirty="0">
              <a:solidFill>
                <a:schemeClr val="accent6">
                  <a:lumMod val="50000"/>
                </a:schemeClr>
              </a:solidFill>
            </a:endParaRPr>
          </a:p>
        </p:txBody>
      </p:sp>
      <p:sp>
        <p:nvSpPr>
          <p:cNvPr id="3" name="Rectangle 2"/>
          <p:cNvSpPr/>
          <p:nvPr/>
        </p:nvSpPr>
        <p:spPr>
          <a:xfrm>
            <a:off x="2699649" y="1096332"/>
            <a:ext cx="646798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Zimmerman Note</a:t>
            </a:r>
            <a:endParaRPr lang="en-US" sz="5400" b="1" cap="none" spc="0" dirty="0">
              <a:ln/>
              <a:solidFill>
                <a:schemeClr val="accent4"/>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19662"/>
            <a:ext cx="3798277" cy="48048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1791" y="923329"/>
            <a:ext cx="2135359" cy="3146845"/>
          </a:xfrm>
          <a:prstGeom prst="rect">
            <a:avLst/>
          </a:prstGeom>
        </p:spPr>
      </p:pic>
      <p:sp>
        <p:nvSpPr>
          <p:cNvPr id="6" name="TextBox 5"/>
          <p:cNvSpPr txBox="1"/>
          <p:nvPr/>
        </p:nvSpPr>
        <p:spPr>
          <a:xfrm>
            <a:off x="3798276" y="2192664"/>
            <a:ext cx="6682155" cy="923330"/>
          </a:xfrm>
          <a:prstGeom prst="rect">
            <a:avLst/>
          </a:prstGeom>
          <a:noFill/>
        </p:spPr>
        <p:txBody>
          <a:bodyPr wrap="square" rtlCol="0">
            <a:spAutoFit/>
          </a:bodyPr>
          <a:lstStyle/>
          <a:p>
            <a:r>
              <a:rPr lang="en-US" b="1" dirty="0" smtClean="0">
                <a:solidFill>
                  <a:schemeClr val="accent6">
                    <a:lumMod val="50000"/>
                  </a:schemeClr>
                </a:solidFill>
              </a:rPr>
              <a:t>February 1917 – U.S. officials are sent a telegram by Mexican officials that was written by Arthur Zimmerman the German Foreign secretary</a:t>
            </a:r>
            <a:endParaRPr lang="en-US" b="1" dirty="0">
              <a:solidFill>
                <a:schemeClr val="accent6">
                  <a:lumMod val="50000"/>
                </a:schemeClr>
              </a:solidFill>
            </a:endParaRPr>
          </a:p>
        </p:txBody>
      </p:sp>
      <p:sp>
        <p:nvSpPr>
          <p:cNvPr id="7" name="TextBox 6"/>
          <p:cNvSpPr txBox="1"/>
          <p:nvPr/>
        </p:nvSpPr>
        <p:spPr>
          <a:xfrm>
            <a:off x="3798276" y="3408418"/>
            <a:ext cx="6344530" cy="1754326"/>
          </a:xfrm>
          <a:prstGeom prst="rect">
            <a:avLst/>
          </a:prstGeom>
          <a:noFill/>
        </p:spPr>
        <p:txBody>
          <a:bodyPr wrap="square" rtlCol="0">
            <a:spAutoFit/>
          </a:bodyPr>
          <a:lstStyle/>
          <a:p>
            <a:r>
              <a:rPr lang="en-US" b="1" dirty="0" smtClean="0">
                <a:solidFill>
                  <a:schemeClr val="accent6">
                    <a:lumMod val="50000"/>
                  </a:schemeClr>
                </a:solidFill>
              </a:rPr>
              <a:t>The telegram staid that Germany would help Mexico ‘reconquer’ the land it had lost to the U.S. if Mexico would ally with Germany.  </a:t>
            </a:r>
          </a:p>
          <a:p>
            <a:endParaRPr lang="en-US" b="1" dirty="0">
              <a:solidFill>
                <a:schemeClr val="accent6">
                  <a:lumMod val="50000"/>
                </a:schemeClr>
              </a:solidFill>
            </a:endParaRPr>
          </a:p>
          <a:p>
            <a:endParaRPr lang="en-US" b="1" dirty="0" smtClean="0">
              <a:solidFill>
                <a:schemeClr val="accent6">
                  <a:lumMod val="50000"/>
                </a:schemeClr>
              </a:solidFill>
            </a:endParaRPr>
          </a:p>
          <a:p>
            <a:r>
              <a:rPr lang="en-US" b="1" dirty="0" smtClean="0">
                <a:solidFill>
                  <a:schemeClr val="accent6">
                    <a:lumMod val="50000"/>
                  </a:schemeClr>
                </a:solidFill>
              </a:rPr>
              <a:t>Mexico declines and passes the note on to the U.S.  </a:t>
            </a:r>
            <a:endParaRPr lang="en-US" b="1" dirty="0">
              <a:solidFill>
                <a:schemeClr val="accent6">
                  <a:lumMod val="50000"/>
                </a:schemeClr>
              </a:solidFill>
            </a:endParaRPr>
          </a:p>
        </p:txBody>
      </p:sp>
    </p:spTree>
    <p:extLst>
      <p:ext uri="{BB962C8B-B14F-4D97-AF65-F5344CB8AC3E}">
        <p14:creationId xmlns:p14="http://schemas.microsoft.com/office/powerpoint/2010/main" val="3533914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569660"/>
          </a:xfrm>
          <a:prstGeom prst="rect">
            <a:avLst/>
          </a:prstGeom>
          <a:noFill/>
        </p:spPr>
        <p:txBody>
          <a:bodyPr wrap="square" lIns="91440" tIns="45720" rIns="91440" bIns="45720">
            <a:spAutoFit/>
          </a:bodyPr>
          <a:lstStyle/>
          <a:p>
            <a:r>
              <a:rPr lang="en-US" sz="2400" b="1" cap="none" spc="0" dirty="0" smtClean="0">
                <a:ln w="9525">
                  <a:solidFill>
                    <a:schemeClr val="bg1"/>
                  </a:solidFill>
                  <a:prstDash val="solid"/>
                </a:ln>
                <a:solidFill>
                  <a:schemeClr val="tx1"/>
                </a:solidFill>
              </a:rPr>
              <a:t>The </a:t>
            </a:r>
            <a:r>
              <a:rPr lang="en-US" sz="2400" b="1" dirty="0" smtClean="0">
                <a:ln w="9525">
                  <a:solidFill>
                    <a:schemeClr val="bg1"/>
                  </a:solidFill>
                  <a:prstDash val="solid"/>
                </a:ln>
              </a:rPr>
              <a:t>Zimmerman Telegram probably wouldn’t have been enough on it’s own to get the U.S. involved in a war.  </a:t>
            </a:r>
          </a:p>
          <a:p>
            <a:pPr algn="ctr"/>
            <a:endParaRPr lang="en-US" sz="2400" b="1" cap="none" spc="0" dirty="0">
              <a:ln w="9525">
                <a:solidFill>
                  <a:schemeClr val="bg1"/>
                </a:solidFill>
                <a:prstDash val="solid"/>
              </a:ln>
              <a:solidFill>
                <a:schemeClr val="tx1"/>
              </a:solidFill>
            </a:endParaRPr>
          </a:p>
          <a:p>
            <a:r>
              <a:rPr lang="en-US" sz="2400" b="1" dirty="0" smtClean="0">
                <a:ln w="9525">
                  <a:solidFill>
                    <a:schemeClr val="bg1"/>
                  </a:solidFill>
                  <a:prstDash val="solid"/>
                </a:ln>
                <a:solidFill>
                  <a:srgbClr val="FF0000"/>
                </a:solidFill>
              </a:rPr>
              <a:t>BUT</a:t>
            </a:r>
            <a:r>
              <a:rPr lang="en-US" sz="2400" b="1" dirty="0" smtClean="0">
                <a:ln w="9525">
                  <a:solidFill>
                    <a:schemeClr val="bg1"/>
                  </a:solidFill>
                  <a:prstDash val="solid"/>
                </a:ln>
              </a:rPr>
              <a:t> with submarine warfare and other issues the U.S. decides it’s time to get involved.</a:t>
            </a:r>
            <a:endParaRPr lang="en-US" sz="2400" b="1" cap="none" spc="0" dirty="0">
              <a:ln w="9525">
                <a:solidFill>
                  <a:schemeClr val="bg1"/>
                </a:solidFill>
                <a:prstDash val="solid"/>
              </a:ln>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44717"/>
            <a:ext cx="12192000" cy="3113283"/>
          </a:xfrm>
          <a:prstGeom prst="rect">
            <a:avLst/>
          </a:prstGeom>
        </p:spPr>
      </p:pic>
      <p:sp>
        <p:nvSpPr>
          <p:cNvPr id="4" name="TextBox 3"/>
          <p:cNvSpPr txBox="1"/>
          <p:nvPr/>
        </p:nvSpPr>
        <p:spPr>
          <a:xfrm>
            <a:off x="0" y="1679655"/>
            <a:ext cx="12023188" cy="1200329"/>
          </a:xfrm>
          <a:prstGeom prst="rect">
            <a:avLst/>
          </a:prstGeom>
          <a:noFill/>
        </p:spPr>
        <p:txBody>
          <a:bodyPr wrap="square" rtlCol="0">
            <a:spAutoFit/>
          </a:bodyPr>
          <a:lstStyle/>
          <a:p>
            <a:r>
              <a:rPr lang="en-US" dirty="0" smtClean="0"/>
              <a:t>Most of the U.S. population is on the side of the Allies anyway because of common bonds of language, law, and customs with England.</a:t>
            </a:r>
          </a:p>
          <a:p>
            <a:endParaRPr lang="en-US" dirty="0"/>
          </a:p>
          <a:p>
            <a:r>
              <a:rPr lang="en-US" dirty="0" smtClean="0"/>
              <a:t>U.S. also had stronger economic ties with the Allies.</a:t>
            </a:r>
            <a:endParaRPr lang="en-US" dirty="0"/>
          </a:p>
        </p:txBody>
      </p:sp>
      <p:sp>
        <p:nvSpPr>
          <p:cNvPr id="5" name="Rectangle 4"/>
          <p:cNvSpPr/>
          <p:nvPr/>
        </p:nvSpPr>
        <p:spPr>
          <a:xfrm>
            <a:off x="3124621" y="2821387"/>
            <a:ext cx="4001416"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solidFill>
                  <a:srgbClr val="FF0000"/>
                </a:solidFill>
                <a:effectLst/>
              </a:rPr>
              <a:t>April 2, 1917:</a:t>
            </a:r>
            <a:endParaRPr lang="en-US" sz="5400" b="1" cap="none" spc="0" dirty="0">
              <a:ln w="12700" cmpd="sng">
                <a:solidFill>
                  <a:schemeClr val="accent4"/>
                </a:solidFill>
                <a:prstDash val="solid"/>
              </a:ln>
              <a:solidFill>
                <a:srgbClr val="FF0000"/>
              </a:solidFill>
              <a:effectLst/>
            </a:endParaRPr>
          </a:p>
        </p:txBody>
      </p:sp>
    </p:spTree>
    <p:extLst>
      <p:ext uri="{BB962C8B-B14F-4D97-AF65-F5344CB8AC3E}">
        <p14:creationId xmlns:p14="http://schemas.microsoft.com/office/powerpoint/2010/main" val="15493286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45000"/>
                <a:lumOff val="55000"/>
              </a:schemeClr>
            </a:gs>
            <a:gs pos="82000">
              <a:srgbClr val="00B0F0"/>
            </a:gs>
            <a:gs pos="52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1986131" y="2967335"/>
            <a:ext cx="821975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0000"/>
                </a:solidFill>
              </a:rPr>
              <a:t>War Affects the Home Front</a:t>
            </a:r>
            <a:endParaRPr lang="en-US" sz="5400" b="1" cap="none" spc="0" dirty="0">
              <a:ln/>
              <a:solidFill>
                <a:srgbClr val="FF0000"/>
              </a:solidFill>
              <a:effectLst/>
            </a:endParaRPr>
          </a:p>
        </p:txBody>
      </p:sp>
    </p:spTree>
    <p:extLst>
      <p:ext uri="{BB962C8B-B14F-4D97-AF65-F5344CB8AC3E}">
        <p14:creationId xmlns:p14="http://schemas.microsoft.com/office/powerpoint/2010/main" val="423541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04980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Total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3049809" y="0"/>
            <a:ext cx="8928295" cy="923330"/>
          </a:xfrm>
          <a:prstGeom prst="rect">
            <a:avLst/>
          </a:prstGeom>
          <a:noFill/>
        </p:spPr>
        <p:txBody>
          <a:bodyPr wrap="square" rtlCol="0">
            <a:spAutoFit/>
          </a:bodyPr>
          <a:lstStyle/>
          <a:p>
            <a:r>
              <a:rPr lang="en-US" dirty="0" smtClean="0"/>
              <a:t>The governments involved dedicated all of their resources to the war effort, including taking over the economy, making factories produce war material, and ordering every able bodied person to work.  This includes women.</a:t>
            </a:r>
            <a:endParaRPr lang="en-US" dirty="0"/>
          </a:p>
        </p:txBody>
      </p:sp>
      <p:sp>
        <p:nvSpPr>
          <p:cNvPr id="4" name="TextBox 3"/>
          <p:cNvSpPr txBox="1"/>
          <p:nvPr/>
        </p:nvSpPr>
        <p:spPr>
          <a:xfrm>
            <a:off x="-16036" y="1517487"/>
            <a:ext cx="9073959" cy="369332"/>
          </a:xfrm>
          <a:prstGeom prst="rect">
            <a:avLst/>
          </a:prstGeom>
          <a:noFill/>
        </p:spPr>
        <p:txBody>
          <a:bodyPr wrap="none" rtlCol="0">
            <a:spAutoFit/>
          </a:bodyPr>
          <a:lstStyle/>
          <a:p>
            <a:r>
              <a:rPr lang="en-US" b="1" dirty="0" smtClean="0"/>
              <a:t>While all material was going to the front, goods at home were limited, which led to </a:t>
            </a:r>
            <a:r>
              <a:rPr lang="en-US" b="1" dirty="0" smtClean="0">
                <a:solidFill>
                  <a:srgbClr val="FF0000"/>
                </a:solidFill>
              </a:rPr>
              <a:t>rationing</a:t>
            </a:r>
            <a:r>
              <a:rPr lang="en-US" dirty="0" smtClean="0">
                <a:solidFill>
                  <a:srgbClr val="FF0000"/>
                </a:solidFill>
              </a:rPr>
              <a:t>.</a:t>
            </a:r>
            <a:endParaRPr lang="en-US"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7924" y="1063896"/>
            <a:ext cx="2920180" cy="443946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7" y="1886819"/>
            <a:ext cx="4909625" cy="369643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702" y="3327767"/>
            <a:ext cx="2532184" cy="3656094"/>
          </a:xfrm>
          <a:prstGeom prst="rect">
            <a:avLst/>
          </a:prstGeom>
        </p:spPr>
      </p:pic>
      <p:sp>
        <p:nvSpPr>
          <p:cNvPr id="7" name="TextBox 6"/>
          <p:cNvSpPr txBox="1"/>
          <p:nvPr/>
        </p:nvSpPr>
        <p:spPr>
          <a:xfrm>
            <a:off x="4893588" y="2256151"/>
            <a:ext cx="4148300" cy="1754326"/>
          </a:xfrm>
          <a:prstGeom prst="rect">
            <a:avLst/>
          </a:prstGeom>
          <a:noFill/>
        </p:spPr>
        <p:txBody>
          <a:bodyPr wrap="square" rtlCol="0">
            <a:spAutoFit/>
          </a:bodyPr>
          <a:lstStyle/>
          <a:p>
            <a:r>
              <a:rPr lang="en-US" b="1" dirty="0" smtClean="0">
                <a:solidFill>
                  <a:srgbClr val="FF0000"/>
                </a:solidFill>
              </a:rPr>
              <a:t>Rationing is when the government decides what and how much a person can buy.  </a:t>
            </a:r>
            <a:endParaRPr lang="en-US" b="1" dirty="0">
              <a:solidFill>
                <a:srgbClr val="FF0000"/>
              </a:solidFill>
            </a:endParaRPr>
          </a:p>
          <a:p>
            <a:endParaRPr lang="en-US" b="1" dirty="0" smtClean="0">
              <a:solidFill>
                <a:srgbClr val="FF0000"/>
              </a:solidFill>
            </a:endParaRPr>
          </a:p>
          <a:p>
            <a:r>
              <a:rPr lang="en-US" b="1" dirty="0" smtClean="0">
                <a:solidFill>
                  <a:srgbClr val="FF0000"/>
                </a:solidFill>
              </a:rPr>
              <a:t>This applied to food, clothing, leather, etc.</a:t>
            </a:r>
            <a:endParaRPr lang="en-US" b="1" dirty="0">
              <a:solidFill>
                <a:srgbClr val="FF0000"/>
              </a:solidFill>
            </a:endParaRPr>
          </a:p>
        </p:txBody>
      </p:sp>
    </p:spTree>
    <p:extLst>
      <p:ext uri="{BB962C8B-B14F-4D97-AF65-F5344CB8AC3E}">
        <p14:creationId xmlns:p14="http://schemas.microsoft.com/office/powerpoint/2010/main" val="884059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378" y="0"/>
            <a:ext cx="381117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Propaganda:</a:t>
            </a:r>
            <a:endParaRPr lang="en-US" sz="5400" b="1" cap="none" spc="0" dirty="0">
              <a:ln/>
              <a:solidFill>
                <a:schemeClr val="accent3"/>
              </a:solidFill>
              <a:effectLst/>
            </a:endParaRPr>
          </a:p>
        </p:txBody>
      </p:sp>
      <p:sp>
        <p:nvSpPr>
          <p:cNvPr id="3" name="TextBox 2"/>
          <p:cNvSpPr txBox="1"/>
          <p:nvPr/>
        </p:nvSpPr>
        <p:spPr>
          <a:xfrm>
            <a:off x="3587262" y="138499"/>
            <a:ext cx="8496886" cy="646331"/>
          </a:xfrm>
          <a:prstGeom prst="rect">
            <a:avLst/>
          </a:prstGeom>
          <a:noFill/>
        </p:spPr>
        <p:txBody>
          <a:bodyPr wrap="square" rtlCol="0">
            <a:spAutoFit/>
          </a:bodyPr>
          <a:lstStyle/>
          <a:p>
            <a:r>
              <a:rPr lang="en-US" b="1" dirty="0" smtClean="0">
                <a:solidFill>
                  <a:srgbClr val="FF0000"/>
                </a:solidFill>
              </a:rPr>
              <a:t>One sided pamphlets, posters, newspapers designed to keep up morale and support for the war</a:t>
            </a: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84830"/>
            <a:ext cx="2645355" cy="37308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856" y="3078774"/>
            <a:ext cx="2537875" cy="377922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6166" y="784830"/>
            <a:ext cx="2615819" cy="382890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1935" y="3060964"/>
            <a:ext cx="2481420" cy="372428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71274" y="784831"/>
            <a:ext cx="2756068" cy="3337004"/>
          </a:xfrm>
          <a:prstGeom prst="rect">
            <a:avLst/>
          </a:prstGeom>
        </p:spPr>
      </p:pic>
    </p:spTree>
    <p:extLst>
      <p:ext uri="{BB962C8B-B14F-4D97-AF65-F5344CB8AC3E}">
        <p14:creationId xmlns:p14="http://schemas.microsoft.com/office/powerpoint/2010/main" val="3412544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Women and the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0" y="923330"/>
            <a:ext cx="11980985" cy="4801314"/>
          </a:xfrm>
          <a:prstGeom prst="rect">
            <a:avLst/>
          </a:prstGeom>
          <a:noFill/>
        </p:spPr>
        <p:txBody>
          <a:bodyPr wrap="square" rtlCol="0">
            <a:spAutoFit/>
          </a:bodyPr>
          <a:lstStyle/>
          <a:p>
            <a:r>
              <a:rPr lang="en-US" b="1" dirty="0" smtClean="0"/>
              <a:t>Thousands of women now took jobs outside the home to take the place of the men who were fighting.  Most of them left the workforce when the men returned</a:t>
            </a:r>
            <a:r>
              <a:rPr lang="en-US" dirty="0" smtClean="0"/>
              <a:t>.</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				</a:t>
            </a:r>
            <a:r>
              <a:rPr lang="en-US" dirty="0"/>
              <a:t>	</a:t>
            </a:r>
            <a:r>
              <a:rPr lang="en-US" b="1" dirty="0" smtClean="0">
                <a:solidFill>
                  <a:srgbClr val="FF0000"/>
                </a:solidFill>
              </a:rPr>
              <a:t>Some worked as nurses on the front lines and saw the real horrors of war</a:t>
            </a:r>
            <a:endParaRPr lang="en-US" b="1"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1148" y="1294793"/>
            <a:ext cx="4958624" cy="30951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8028"/>
            <a:ext cx="4564966" cy="3212843"/>
          </a:xfrm>
          <a:prstGeom prst="rect">
            <a:avLst/>
          </a:prstGeom>
        </p:spPr>
      </p:pic>
    </p:spTree>
    <p:extLst>
      <p:ext uri="{BB962C8B-B14F-4D97-AF65-F5344CB8AC3E}">
        <p14:creationId xmlns:p14="http://schemas.microsoft.com/office/powerpoint/2010/main" val="920625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7849773" cy="376564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9772" y="-1"/>
            <a:ext cx="4342228"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77254"/>
            <a:ext cx="7849772" cy="3380745"/>
          </a:xfrm>
          <a:prstGeom prst="rect">
            <a:avLst/>
          </a:prstGeom>
        </p:spPr>
      </p:pic>
    </p:spTree>
    <p:extLst>
      <p:ext uri="{BB962C8B-B14F-4D97-AF65-F5344CB8AC3E}">
        <p14:creationId xmlns:p14="http://schemas.microsoft.com/office/powerpoint/2010/main" val="31231202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2588456"/>
            <a:ext cx="12192000" cy="144655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smtClean="0">
                <a:ln>
                  <a:solidFill>
                    <a:schemeClr val="tx1"/>
                  </a:solidFill>
                </a:ln>
                <a:solidFill>
                  <a:schemeClr val="accent3"/>
                </a:solidFill>
                <a:effectLst/>
              </a:rPr>
              <a:t>The Allies Win</a:t>
            </a:r>
            <a:endParaRPr lang="en-US" sz="8800" b="1" cap="none" spc="0" dirty="0">
              <a:ln>
                <a:solidFill>
                  <a:schemeClr val="tx1"/>
                </a:solidFill>
              </a:ln>
              <a:solidFill>
                <a:schemeClr val="accent3"/>
              </a:solidFill>
              <a:effectLst/>
            </a:endParaRPr>
          </a:p>
        </p:txBody>
      </p:sp>
    </p:spTree>
    <p:extLst>
      <p:ext uri="{BB962C8B-B14F-4D97-AF65-F5344CB8AC3E}">
        <p14:creationId xmlns:p14="http://schemas.microsoft.com/office/powerpoint/2010/main" val="33031640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9083" y="77371"/>
            <a:ext cx="2714573" cy="3767989"/>
          </a:xfrm>
          <a:prstGeom prst="rect">
            <a:avLst/>
          </a:prstGeom>
        </p:spPr>
      </p:pic>
      <p:sp>
        <p:nvSpPr>
          <p:cNvPr id="2" name="Rectangle 1"/>
          <p:cNvSpPr/>
          <p:nvPr/>
        </p:nvSpPr>
        <p:spPr>
          <a:xfrm>
            <a:off x="-95378" y="0"/>
            <a:ext cx="5382243"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Russia withdraws:</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3" name="TextBox 2"/>
          <p:cNvSpPr txBox="1"/>
          <p:nvPr/>
        </p:nvSpPr>
        <p:spPr>
          <a:xfrm>
            <a:off x="5286865" y="22459"/>
            <a:ext cx="6905135" cy="1077218"/>
          </a:xfrm>
          <a:prstGeom prst="rect">
            <a:avLst/>
          </a:prstGeom>
          <a:noFill/>
        </p:spPr>
        <p:txBody>
          <a:bodyPr wrap="square" rtlCol="0">
            <a:spAutoFit/>
          </a:bodyPr>
          <a:lstStyle/>
          <a:p>
            <a:r>
              <a:rPr lang="en-US" sz="3200" b="1" dirty="0" smtClean="0">
                <a:solidFill>
                  <a:srgbClr val="FF0000"/>
                </a:solidFill>
              </a:rPr>
              <a:t>In March of 1917 a civil war in Russia removed Czar Nicholas</a:t>
            </a:r>
            <a:endParaRPr lang="en-US" sz="3200" b="1" dirty="0">
              <a:solidFill>
                <a:srgbClr val="FF0000"/>
              </a:solidFill>
            </a:endParaRPr>
          </a:p>
        </p:txBody>
      </p:sp>
      <p:sp>
        <p:nvSpPr>
          <p:cNvPr id="5" name="TextBox 4"/>
          <p:cNvSpPr txBox="1"/>
          <p:nvPr/>
        </p:nvSpPr>
        <p:spPr>
          <a:xfrm>
            <a:off x="1716258" y="1481501"/>
            <a:ext cx="6287940" cy="923330"/>
          </a:xfrm>
          <a:prstGeom prst="rect">
            <a:avLst/>
          </a:prstGeom>
          <a:noFill/>
        </p:spPr>
        <p:txBody>
          <a:bodyPr wrap="none" rtlCol="0">
            <a:spAutoFit/>
          </a:bodyPr>
          <a:lstStyle/>
          <a:p>
            <a:r>
              <a:rPr lang="en-US" dirty="0" smtClean="0"/>
              <a:t>The government tried to keep fighting but they were falling apart</a:t>
            </a:r>
          </a:p>
          <a:p>
            <a:endParaRPr lang="en-US" dirty="0"/>
          </a:p>
          <a:p>
            <a:r>
              <a:rPr lang="en-US" dirty="0" smtClean="0"/>
              <a:t>5.5 million men had been killed, wounded, or taken prisoner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6655"/>
            <a:ext cx="3348111" cy="3348111"/>
          </a:xfrm>
          <a:prstGeom prst="rect">
            <a:avLst/>
          </a:prstGeom>
        </p:spPr>
      </p:pic>
      <p:sp>
        <p:nvSpPr>
          <p:cNvPr id="7" name="TextBox 6"/>
          <p:cNvSpPr txBox="1"/>
          <p:nvPr/>
        </p:nvSpPr>
        <p:spPr>
          <a:xfrm>
            <a:off x="2691192" y="3827132"/>
            <a:ext cx="9273564" cy="369332"/>
          </a:xfrm>
          <a:prstGeom prst="rect">
            <a:avLst/>
          </a:prstGeom>
          <a:noFill/>
        </p:spPr>
        <p:txBody>
          <a:bodyPr wrap="none" rtlCol="0">
            <a:spAutoFit/>
          </a:bodyPr>
          <a:lstStyle/>
          <a:p>
            <a:r>
              <a:rPr lang="en-US" b="1" dirty="0" smtClean="0">
                <a:solidFill>
                  <a:srgbClr val="7030A0"/>
                </a:solidFill>
              </a:rPr>
              <a:t>In November 1917 Vladimir </a:t>
            </a:r>
            <a:r>
              <a:rPr lang="en-US" b="1" dirty="0" err="1" smtClean="0">
                <a:solidFill>
                  <a:srgbClr val="7030A0"/>
                </a:solidFill>
              </a:rPr>
              <a:t>Ilyich</a:t>
            </a:r>
            <a:r>
              <a:rPr lang="en-US" b="1" dirty="0" smtClean="0">
                <a:solidFill>
                  <a:srgbClr val="7030A0"/>
                </a:solidFill>
              </a:rPr>
              <a:t> Lenin took power in Russia and signed a treaty with Germany</a:t>
            </a:r>
            <a:endParaRPr lang="en-US" b="1" dirty="0">
              <a:solidFill>
                <a:srgbClr val="7030A0"/>
              </a:solidFill>
            </a:endParaRPr>
          </a:p>
        </p:txBody>
      </p:sp>
      <p:sp>
        <p:nvSpPr>
          <p:cNvPr id="8" name="TextBox 7"/>
          <p:cNvSpPr txBox="1"/>
          <p:nvPr/>
        </p:nvSpPr>
        <p:spPr>
          <a:xfrm>
            <a:off x="3387921" y="4796283"/>
            <a:ext cx="8576835" cy="369332"/>
          </a:xfrm>
          <a:prstGeom prst="rect">
            <a:avLst/>
          </a:prstGeom>
          <a:noFill/>
        </p:spPr>
        <p:txBody>
          <a:bodyPr wrap="none" rtlCol="0">
            <a:spAutoFit/>
          </a:bodyPr>
          <a:lstStyle/>
          <a:p>
            <a:r>
              <a:rPr lang="en-US" dirty="0" smtClean="0"/>
              <a:t>The Treaty of Brest-Litovsk in March of 1918 ended the war between Russia and Germany</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9142" y="5165615"/>
            <a:ext cx="2692858" cy="1692385"/>
          </a:xfrm>
          <a:prstGeom prst="rect">
            <a:avLst/>
          </a:prstGeom>
        </p:spPr>
      </p:pic>
    </p:spTree>
    <p:extLst>
      <p:ext uri="{BB962C8B-B14F-4D97-AF65-F5344CB8AC3E}">
        <p14:creationId xmlns:p14="http://schemas.microsoft.com/office/powerpoint/2010/main" val="2620270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9169" y="1798468"/>
            <a:ext cx="3940481" cy="2455863"/>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Central Powers Collapses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0" y="1321415"/>
            <a:ext cx="12192000" cy="954107"/>
          </a:xfrm>
          <a:prstGeom prst="rect">
            <a:avLst/>
          </a:prstGeom>
          <a:noFill/>
        </p:spPr>
        <p:txBody>
          <a:bodyPr wrap="square" lIns="91440" tIns="45720" rIns="91440" bIns="45720">
            <a:spAutoFit/>
          </a:bodyPr>
          <a:lstStyle/>
          <a:p>
            <a:r>
              <a:rPr lang="en-US" sz="2800" b="0" cap="none" spc="0" dirty="0" smtClean="0">
                <a:ln w="0"/>
                <a:solidFill>
                  <a:schemeClr val="tx1"/>
                </a:solidFill>
                <a:effectLst>
                  <a:outerShdw blurRad="38100" dist="19050" dir="2700000" algn="tl" rotWithShape="0">
                    <a:schemeClr val="dk1">
                      <a:alpha val="40000"/>
                    </a:schemeClr>
                  </a:outerShdw>
                </a:effectLst>
              </a:rPr>
              <a:t>Russia’s withdrawal allowed German troops to focus on the Western Front where they launched a massive attack in March of 1918</a:t>
            </a:r>
            <a:endParaRPr lang="en-US" sz="2800" b="0" cap="none" spc="0" dirty="0">
              <a:ln w="0"/>
              <a:solidFill>
                <a:schemeClr val="tx1"/>
              </a:solidFill>
              <a:effectLst>
                <a:outerShdw blurRad="38100" dist="19050" dir="2700000" algn="tl" rotWithShape="0">
                  <a:schemeClr val="dk1">
                    <a:alpha val="40000"/>
                  </a:schemeClr>
                </a:outerShdw>
              </a:effectLst>
            </a:endParaRPr>
          </a:p>
        </p:txBody>
      </p:sp>
      <p:sp>
        <p:nvSpPr>
          <p:cNvPr id="5" name="TextBox 4"/>
          <p:cNvSpPr txBox="1"/>
          <p:nvPr/>
        </p:nvSpPr>
        <p:spPr>
          <a:xfrm>
            <a:off x="7046095" y="4731384"/>
            <a:ext cx="4306628" cy="369332"/>
          </a:xfrm>
          <a:prstGeom prst="rect">
            <a:avLst/>
          </a:prstGeom>
          <a:noFill/>
        </p:spPr>
        <p:txBody>
          <a:bodyPr wrap="none" rtlCol="0">
            <a:spAutoFit/>
          </a:bodyPr>
          <a:lstStyle/>
          <a:p>
            <a:r>
              <a:rPr lang="en-US" b="1" dirty="0" smtClean="0">
                <a:solidFill>
                  <a:srgbClr val="FF0000"/>
                </a:solidFill>
              </a:rPr>
              <a:t>By May they have reached the Marne River</a:t>
            </a:r>
            <a:endParaRPr lang="en-US" b="1" dirty="0">
              <a:solidFill>
                <a:srgbClr val="FF0000"/>
              </a:solidFill>
            </a:endParaRPr>
          </a:p>
        </p:txBody>
      </p:sp>
    </p:spTree>
    <p:extLst>
      <p:ext uri="{BB962C8B-B14F-4D97-AF65-F5344CB8AC3E}">
        <p14:creationId xmlns:p14="http://schemas.microsoft.com/office/powerpoint/2010/main" val="11560486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Second Battle of the Marne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4373217" y="1202683"/>
            <a:ext cx="5214472" cy="1077218"/>
          </a:xfrm>
          <a:prstGeom prst="rect">
            <a:avLst/>
          </a:prstGeom>
          <a:noFill/>
        </p:spPr>
        <p:txBody>
          <a:bodyPr wrap="square" lIns="91440" tIns="45720" rIns="91440" bIns="45720">
            <a:spAutoFit/>
          </a:bodyPr>
          <a:lstStyle/>
          <a:p>
            <a:r>
              <a:rPr lang="en-US" sz="3200" b="0" cap="none" spc="0" dirty="0" smtClean="0">
                <a:ln w="0"/>
                <a:solidFill>
                  <a:schemeClr val="tx1"/>
                </a:solidFill>
                <a:effectLst>
                  <a:outerShdw blurRad="38100" dist="19050" dir="2700000" algn="tl" rotWithShape="0">
                    <a:schemeClr val="dk1">
                      <a:alpha val="40000"/>
                    </a:schemeClr>
                  </a:outerShdw>
                </a:effectLst>
              </a:rPr>
              <a:t>140000 U.S. troops now assist the French and the British</a:t>
            </a:r>
            <a:endParaRPr lang="en-US" sz="3200" b="0" cap="none" spc="0" dirty="0">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4923" y="2279901"/>
            <a:ext cx="4687077" cy="37533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9300"/>
            <a:ext cx="4373217" cy="3378525"/>
          </a:xfrm>
          <a:prstGeom prst="rect">
            <a:avLst/>
          </a:prstGeom>
        </p:spPr>
      </p:pic>
      <p:sp>
        <p:nvSpPr>
          <p:cNvPr id="6" name="Rectangle 5"/>
          <p:cNvSpPr/>
          <p:nvPr/>
        </p:nvSpPr>
        <p:spPr>
          <a:xfrm>
            <a:off x="0" y="4553795"/>
            <a:ext cx="7504923" cy="1569660"/>
          </a:xfrm>
          <a:prstGeom prst="rect">
            <a:avLst/>
          </a:prstGeom>
          <a:noFill/>
        </p:spPr>
        <p:txBody>
          <a:bodyPr wrap="square" lIns="91440" tIns="45720" rIns="91440" bIns="45720">
            <a:spAutoFit/>
          </a:bodyPr>
          <a:lstStyle/>
          <a:p>
            <a:r>
              <a:rPr lang="en-US" sz="3200" b="0" cap="none" spc="0" dirty="0" smtClean="0">
                <a:ln w="0"/>
                <a:solidFill>
                  <a:schemeClr val="tx1"/>
                </a:solidFill>
                <a:effectLst>
                  <a:outerShdw blurRad="38100" dist="19050" dir="2700000" algn="tl" rotWithShape="0">
                    <a:schemeClr val="dk1">
                      <a:alpha val="40000"/>
                    </a:schemeClr>
                  </a:outerShdw>
                </a:effectLst>
              </a:rPr>
              <a:t>The 2</a:t>
            </a:r>
            <a:r>
              <a:rPr lang="en-US" sz="3200" b="0" cap="none" spc="0" baseline="30000" dirty="0" smtClean="0">
                <a:ln w="0"/>
                <a:solidFill>
                  <a:schemeClr val="tx1"/>
                </a:solidFill>
                <a:effectLst>
                  <a:outerShdw blurRad="38100" dist="19050" dir="2700000" algn="tl" rotWithShape="0">
                    <a:schemeClr val="dk1">
                      <a:alpha val="40000"/>
                    </a:schemeClr>
                  </a:outerShdw>
                </a:effectLst>
              </a:rPr>
              <a:t>nd</a:t>
            </a:r>
            <a:r>
              <a:rPr lang="en-US" sz="3200" b="0" cap="none" spc="0" dirty="0" smtClean="0">
                <a:ln w="0"/>
                <a:solidFill>
                  <a:schemeClr val="tx1"/>
                </a:solidFill>
                <a:effectLst>
                  <a:outerShdw blurRad="38100" dist="19050" dir="2700000" algn="tl" rotWithShape="0">
                    <a:schemeClr val="dk1">
                      <a:alpha val="40000"/>
                    </a:schemeClr>
                  </a:outerShdw>
                </a:effectLst>
              </a:rPr>
              <a:t> battle of the Marne takes place in July 1918 and 350 tanks and 2 million more fresh troops push the Germans back</a:t>
            </a:r>
            <a:endParaRPr lang="en-US"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488509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0835" y="2999224"/>
            <a:ext cx="2327205" cy="3747194"/>
          </a:xfrm>
          <a:prstGeom prst="rect">
            <a:avLst/>
          </a:prstGeom>
        </p:spPr>
      </p:pic>
      <p:sp>
        <p:nvSpPr>
          <p:cNvPr id="2" name="Rectangle 1"/>
          <p:cNvSpPr/>
          <p:nvPr/>
        </p:nvSpPr>
        <p:spPr>
          <a:xfrm>
            <a:off x="0" y="95347"/>
            <a:ext cx="12192000" cy="923330"/>
          </a:xfrm>
          <a:prstGeom prst="rect">
            <a:avLst/>
          </a:prstGeom>
          <a:noFill/>
        </p:spPr>
        <p:txBody>
          <a:bodyPr wrap="square" lIns="91440" tIns="45720" rIns="91440" bIns="45720">
            <a:spAutoFit/>
          </a:bodyPr>
          <a:lstStyle/>
          <a:p>
            <a:pPr algn="ctr"/>
            <a:r>
              <a:rPr lang="en-US" sz="5400" b="1" cap="none" spc="0" dirty="0" smtClean="0">
                <a:ln w="22225">
                  <a:solidFill>
                    <a:srgbClr val="FF0000"/>
                  </a:solidFill>
                  <a:prstDash val="solid"/>
                </a:ln>
                <a:solidFill>
                  <a:schemeClr val="accent2">
                    <a:lumMod val="75000"/>
                  </a:schemeClr>
                </a:solidFill>
                <a:effectLst/>
              </a:rPr>
              <a:t>The Central Powers Collapse</a:t>
            </a:r>
            <a:endParaRPr lang="en-US" sz="5400" b="1" cap="none" spc="0" dirty="0">
              <a:ln w="22225">
                <a:solidFill>
                  <a:srgbClr val="FF0000"/>
                </a:solidFill>
                <a:prstDash val="solid"/>
              </a:ln>
              <a:solidFill>
                <a:schemeClr val="accent2">
                  <a:lumMod val="75000"/>
                </a:schemeClr>
              </a:solidFill>
              <a:effectLst/>
            </a:endParaRPr>
          </a:p>
        </p:txBody>
      </p:sp>
      <p:sp>
        <p:nvSpPr>
          <p:cNvPr id="3" name="TextBox 2"/>
          <p:cNvSpPr txBox="1"/>
          <p:nvPr/>
        </p:nvSpPr>
        <p:spPr>
          <a:xfrm>
            <a:off x="386366" y="1018677"/>
            <a:ext cx="11113748" cy="2246769"/>
          </a:xfrm>
          <a:prstGeom prst="rect">
            <a:avLst/>
          </a:prstGeom>
          <a:noFill/>
        </p:spPr>
        <p:txBody>
          <a:bodyPr wrap="none" rtlCol="0">
            <a:spAutoFit/>
          </a:bodyPr>
          <a:lstStyle/>
          <a:p>
            <a:r>
              <a:rPr lang="en-US" sz="2800" b="1" dirty="0" smtClean="0">
                <a:solidFill>
                  <a:srgbClr val="002060"/>
                </a:solidFill>
              </a:rPr>
              <a:t>Bulgaria and the Ottoman Turks surrender</a:t>
            </a:r>
          </a:p>
          <a:p>
            <a:endParaRPr lang="en-US" sz="2800" b="1" dirty="0" smtClean="0">
              <a:solidFill>
                <a:srgbClr val="002060"/>
              </a:solidFill>
            </a:endParaRPr>
          </a:p>
          <a:p>
            <a:r>
              <a:rPr lang="en-US" sz="2800" b="1" dirty="0" smtClean="0">
                <a:solidFill>
                  <a:srgbClr val="002060"/>
                </a:solidFill>
              </a:rPr>
              <a:t>Austria Hungary has a revolution in October</a:t>
            </a:r>
          </a:p>
          <a:p>
            <a:endParaRPr lang="en-US" sz="2800" b="1" dirty="0">
              <a:solidFill>
                <a:srgbClr val="002060"/>
              </a:solidFill>
            </a:endParaRPr>
          </a:p>
          <a:p>
            <a:r>
              <a:rPr lang="en-US" sz="2800" b="1" dirty="0" smtClean="0">
                <a:solidFill>
                  <a:srgbClr val="C00000"/>
                </a:solidFill>
              </a:rPr>
              <a:t>November 9, 1918 </a:t>
            </a:r>
            <a:r>
              <a:rPr lang="en-US" sz="2800" b="1" dirty="0" smtClean="0">
                <a:solidFill>
                  <a:srgbClr val="002060"/>
                </a:solidFill>
              </a:rPr>
              <a:t>Kaiser Wilhelm II steps down when troops turn on him</a:t>
            </a:r>
            <a:endParaRPr lang="en-US" sz="2800" b="1" dirty="0">
              <a:solidFill>
                <a:srgbClr val="002060"/>
              </a:solidFill>
            </a:endParaRPr>
          </a:p>
        </p:txBody>
      </p:sp>
      <p:sp>
        <p:nvSpPr>
          <p:cNvPr id="4" name="TextBox 3"/>
          <p:cNvSpPr txBox="1"/>
          <p:nvPr/>
        </p:nvSpPr>
        <p:spPr>
          <a:xfrm>
            <a:off x="28557" y="4188776"/>
            <a:ext cx="9870817" cy="923330"/>
          </a:xfrm>
          <a:prstGeom prst="rect">
            <a:avLst/>
          </a:prstGeom>
          <a:noFill/>
        </p:spPr>
        <p:txBody>
          <a:bodyPr wrap="square" rtlCol="0">
            <a:spAutoFit/>
          </a:bodyPr>
          <a:lstStyle/>
          <a:p>
            <a:r>
              <a:rPr lang="en-US" b="1" dirty="0" smtClean="0">
                <a:solidFill>
                  <a:schemeClr val="accent6">
                    <a:lumMod val="50000"/>
                  </a:schemeClr>
                </a:solidFill>
              </a:rPr>
              <a:t>Germany now declares itself a republic and a representative of the new government meets with the French commander </a:t>
            </a:r>
            <a:r>
              <a:rPr lang="en-US" b="1" dirty="0" smtClean="0">
                <a:solidFill>
                  <a:srgbClr val="C00000"/>
                </a:solidFill>
              </a:rPr>
              <a:t>Marshal Foch </a:t>
            </a:r>
            <a:r>
              <a:rPr lang="en-US" b="1" dirty="0" smtClean="0">
                <a:solidFill>
                  <a:schemeClr val="accent6">
                    <a:lumMod val="50000"/>
                  </a:schemeClr>
                </a:solidFill>
              </a:rPr>
              <a:t>in a railway car near Paris where they sign an armistice or agreement to end the war</a:t>
            </a:r>
            <a:endParaRPr lang="en-US" b="1" dirty="0">
              <a:solidFill>
                <a:schemeClr val="accent6">
                  <a:lumMod val="50000"/>
                </a:schemeClr>
              </a:solidFill>
            </a:endParaRPr>
          </a:p>
        </p:txBody>
      </p:sp>
    </p:spTree>
    <p:extLst>
      <p:ext uri="{BB962C8B-B14F-4D97-AF65-F5344CB8AC3E}">
        <p14:creationId xmlns:p14="http://schemas.microsoft.com/office/powerpoint/2010/main" val="37783412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effectLst/>
              </a:rPr>
              <a:t>The War ends on </a:t>
            </a:r>
            <a:r>
              <a:rPr lang="en-US" sz="5400" b="1" cap="none" spc="0" dirty="0" smtClean="0">
                <a:ln/>
                <a:solidFill>
                  <a:srgbClr val="C00000"/>
                </a:solidFill>
                <a:effectLst/>
              </a:rPr>
              <a:t>November 11</a:t>
            </a:r>
            <a:r>
              <a:rPr lang="en-US" sz="5400" b="1" cap="none" spc="0" baseline="30000" dirty="0" smtClean="0">
                <a:ln/>
                <a:solidFill>
                  <a:srgbClr val="C00000"/>
                </a:solidFill>
                <a:effectLst/>
              </a:rPr>
              <a:t>th</a:t>
            </a:r>
            <a:r>
              <a:rPr lang="en-US" sz="5400" b="1" cap="none" spc="0" dirty="0" smtClean="0">
                <a:ln/>
                <a:solidFill>
                  <a:srgbClr val="C00000"/>
                </a:solidFill>
                <a:effectLst/>
              </a:rPr>
              <a:t> 1918</a:t>
            </a:r>
            <a:endParaRPr lang="en-US" sz="5400" b="1" cap="none" spc="0" dirty="0">
              <a:ln/>
              <a:solidFill>
                <a:srgbClr val="C00000"/>
              </a:solidFill>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825" y="797725"/>
            <a:ext cx="3872312" cy="25121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7725"/>
            <a:ext cx="4704076" cy="600419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1928" y="3706164"/>
            <a:ext cx="5528141" cy="309575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4137" y="1815921"/>
            <a:ext cx="3897667" cy="4872084"/>
          </a:xfrm>
          <a:prstGeom prst="rect">
            <a:avLst/>
          </a:prstGeom>
        </p:spPr>
      </p:pic>
    </p:spTree>
    <p:extLst>
      <p:ext uri="{BB962C8B-B14F-4D97-AF65-F5344CB8AC3E}">
        <p14:creationId xmlns:p14="http://schemas.microsoft.com/office/powerpoint/2010/main" val="37671919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5886" y="-1"/>
            <a:ext cx="7736114" cy="3767287"/>
          </a:xfrm>
          <a:prstGeom prst="rect">
            <a:avLst/>
          </a:prstGeom>
        </p:spPr>
      </p:pic>
      <p:sp>
        <p:nvSpPr>
          <p:cNvPr id="2" name="Rectangle 1"/>
          <p:cNvSpPr/>
          <p:nvPr/>
        </p:nvSpPr>
        <p:spPr>
          <a:xfrm>
            <a:off x="0" y="0"/>
            <a:ext cx="5519524"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Legacy of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53009" y="811016"/>
            <a:ext cx="4981323" cy="830997"/>
          </a:xfrm>
          <a:prstGeom prst="rect">
            <a:avLst/>
          </a:prstGeom>
          <a:noFill/>
        </p:spPr>
        <p:txBody>
          <a:bodyPr wrap="square" lIns="91440" tIns="45720" rIns="91440" bIns="45720">
            <a:spAutoFit/>
          </a:bodyPr>
          <a:lstStyle/>
          <a:p>
            <a:r>
              <a:rPr lang="en-US" sz="2400" b="1" cap="none" spc="0" dirty="0" smtClean="0">
                <a:ln w="0"/>
                <a:solidFill>
                  <a:srgbClr val="FF0000"/>
                </a:solidFill>
                <a:effectLst>
                  <a:outerShdw blurRad="38100" dist="19050" dir="2700000" algn="tl" rotWithShape="0">
                    <a:schemeClr val="dk1">
                      <a:alpha val="40000"/>
                    </a:schemeClr>
                  </a:outerShdw>
                </a:effectLst>
              </a:rPr>
              <a:t>Nearly an entire generation of Europeans was wiped out</a:t>
            </a:r>
            <a:endParaRPr lang="en-US" sz="2400" b="1" cap="none" spc="0" dirty="0">
              <a:ln w="0"/>
              <a:solidFill>
                <a:srgbClr val="FF0000"/>
              </a:solidFill>
              <a:effectLst>
                <a:outerShdw blurRad="38100" dist="19050" dir="2700000" algn="tl" rotWithShape="0">
                  <a:schemeClr val="dk1">
                    <a:alpha val="40000"/>
                  </a:schemeClr>
                </a:outerShdw>
              </a:effectLst>
            </a:endParaRPr>
          </a:p>
        </p:txBody>
      </p:sp>
      <p:sp>
        <p:nvSpPr>
          <p:cNvPr id="5" name="Rectangle 4"/>
          <p:cNvSpPr/>
          <p:nvPr/>
        </p:nvSpPr>
        <p:spPr>
          <a:xfrm>
            <a:off x="7189619" y="6278258"/>
            <a:ext cx="5002381" cy="461665"/>
          </a:xfrm>
          <a:prstGeom prst="rect">
            <a:avLst/>
          </a:prstGeom>
          <a:noFill/>
        </p:spPr>
        <p:txBody>
          <a:bodyPr wrap="square" lIns="91440" tIns="45720" rIns="91440" bIns="45720">
            <a:spAutoFit/>
          </a:bodyPr>
          <a:lstStyle/>
          <a:p>
            <a:r>
              <a:rPr lang="en-US" sz="2400" b="1" cap="none" spc="0" dirty="0" smtClean="0">
                <a:ln w="0"/>
                <a:solidFill>
                  <a:srgbClr val="FF0000"/>
                </a:solidFill>
                <a:effectLst>
                  <a:outerShdw blurRad="38100" dist="19050" dir="2700000" algn="tl" rotWithShape="0">
                    <a:schemeClr val="dk1">
                      <a:alpha val="40000"/>
                    </a:schemeClr>
                  </a:outerShdw>
                </a:effectLst>
              </a:rPr>
              <a:t>Farmland and villages were destroyed</a:t>
            </a:r>
          </a:p>
        </p:txBody>
      </p:sp>
      <p:sp>
        <p:nvSpPr>
          <p:cNvPr id="8" name="Rectangle 7"/>
          <p:cNvSpPr/>
          <p:nvPr/>
        </p:nvSpPr>
        <p:spPr>
          <a:xfrm>
            <a:off x="-53009" y="2026734"/>
            <a:ext cx="4981323" cy="1200329"/>
          </a:xfrm>
          <a:prstGeom prst="rect">
            <a:avLst/>
          </a:prstGeom>
          <a:noFill/>
        </p:spPr>
        <p:txBody>
          <a:bodyPr wrap="square" lIns="91440" tIns="45720" rIns="91440" bIns="45720">
            <a:spAutoFit/>
          </a:bodyPr>
          <a:lstStyle/>
          <a:p>
            <a:r>
              <a:rPr lang="en-US" sz="2400" b="1" dirty="0" smtClean="0">
                <a:ln w="0"/>
                <a:effectLst>
                  <a:outerShdw blurRad="38100" dist="19050" dir="2700000" algn="tl" rotWithShape="0">
                    <a:schemeClr val="dk1">
                      <a:alpha val="40000"/>
                    </a:schemeClr>
                  </a:outerShdw>
                </a:effectLst>
              </a:rPr>
              <a:t>Between disease, starvation, and battle, nearly 10 million Allied and Central troops died</a:t>
            </a:r>
            <a:endParaRPr lang="en-US" sz="2400" b="1" cap="none" spc="0" dirty="0">
              <a:ln w="0"/>
              <a:solidFill>
                <a:schemeClr val="tx1"/>
              </a:solidFill>
              <a:effectLst>
                <a:outerShdw blurRad="38100" dist="19050" dir="2700000" algn="tl" rotWithShape="0">
                  <a:schemeClr val="dk1">
                    <a:alpha val="40000"/>
                  </a:schemeClr>
                </a:outerShdw>
              </a:effectLs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1931"/>
            <a:ext cx="7300686" cy="3636069"/>
          </a:xfrm>
          <a:prstGeom prst="rect">
            <a:avLst/>
          </a:prstGeom>
        </p:spPr>
      </p:pic>
    </p:spTree>
    <p:extLst>
      <p:ext uri="{BB962C8B-B14F-4D97-AF65-F5344CB8AC3E}">
        <p14:creationId xmlns:p14="http://schemas.microsoft.com/office/powerpoint/2010/main" val="12397801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018" y="0"/>
            <a:ext cx="6666475" cy="830997"/>
          </a:xfrm>
          <a:prstGeom prst="rect">
            <a:avLst/>
          </a:prstGeom>
          <a:noFill/>
        </p:spPr>
        <p:txBody>
          <a:bodyPr wrap="square" lIns="91440" tIns="45720" rIns="91440" bIns="45720">
            <a:spAutoFit/>
          </a:bodyPr>
          <a:lstStyle/>
          <a:p>
            <a:r>
              <a:rPr lang="en-US" sz="2400" b="1" cap="none" spc="0" dirty="0" smtClean="0">
                <a:ln w="0"/>
                <a:solidFill>
                  <a:schemeClr val="accent6">
                    <a:lumMod val="50000"/>
                  </a:schemeClr>
                </a:solidFill>
                <a:effectLst>
                  <a:outerShdw blurRad="38100" dist="19050" dir="2700000" algn="tl" rotWithShape="0">
                    <a:schemeClr val="dk1">
                      <a:alpha val="40000"/>
                    </a:schemeClr>
                  </a:outerShdw>
                </a:effectLst>
              </a:rPr>
              <a:t>The Treasuries of Europe were drained (338 Billion dollars is the current estimate)</a:t>
            </a:r>
            <a:endParaRPr lang="en-US" sz="2400" b="1" cap="none" spc="0" dirty="0">
              <a:ln w="0"/>
              <a:solidFill>
                <a:schemeClr val="accent6">
                  <a:lumMod val="50000"/>
                </a:schemeClr>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0997"/>
            <a:ext cx="6560457" cy="35481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087" y="-1"/>
            <a:ext cx="5716913" cy="472166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2870"/>
            <a:ext cx="4688114" cy="3148223"/>
          </a:xfrm>
          <a:prstGeom prst="rect">
            <a:avLst/>
          </a:prstGeom>
        </p:spPr>
      </p:pic>
      <p:sp>
        <p:nvSpPr>
          <p:cNvPr id="7" name="Rectangle 6"/>
          <p:cNvSpPr/>
          <p:nvPr/>
        </p:nvSpPr>
        <p:spPr>
          <a:xfrm>
            <a:off x="4688114" y="4777283"/>
            <a:ext cx="7503886" cy="1200329"/>
          </a:xfrm>
          <a:prstGeom prst="rect">
            <a:avLst/>
          </a:prstGeom>
          <a:noFill/>
        </p:spPr>
        <p:txBody>
          <a:bodyPr wrap="square" lIns="91440" tIns="45720" rIns="91440" bIns="45720">
            <a:spAutoFit/>
          </a:bodyPr>
          <a:lstStyle/>
          <a:p>
            <a:pPr algn="ctr"/>
            <a:r>
              <a:rPr lang="en-US"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People were also disillusioned and it showed in their art and literature</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8954938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2967335"/>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A FLAWED PEACE</a:t>
            </a:r>
            <a:endParaRPr lang="en-US" sz="5400" b="1" cap="none" spc="0" dirty="0">
              <a:ln/>
              <a:solidFill>
                <a:schemeClr val="accent4"/>
              </a:solidFill>
              <a:effectLst/>
            </a:endParaRPr>
          </a:p>
        </p:txBody>
      </p:sp>
    </p:spTree>
    <p:extLst>
      <p:ext uri="{BB962C8B-B14F-4D97-AF65-F5344CB8AC3E}">
        <p14:creationId xmlns:p14="http://schemas.microsoft.com/office/powerpoint/2010/main" val="24311053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4966" y="0"/>
            <a:ext cx="454752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Allies Meet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4144882" y="1087019"/>
            <a:ext cx="374769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Big Four</a:t>
            </a:r>
            <a:endParaRPr lang="en-US" sz="5400" b="1" cap="none" spc="0" dirty="0">
              <a:ln/>
              <a:solidFill>
                <a:schemeClr val="accent4"/>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82617"/>
            <a:ext cx="2206724" cy="334206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1315" y="2010349"/>
            <a:ext cx="2031011" cy="334206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5769" y="2010349"/>
            <a:ext cx="2206724" cy="334206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6124" y="2010349"/>
            <a:ext cx="2315876" cy="3342068"/>
          </a:xfrm>
          <a:prstGeom prst="rect">
            <a:avLst/>
          </a:prstGeom>
        </p:spPr>
      </p:pic>
      <p:sp>
        <p:nvSpPr>
          <p:cNvPr id="8" name="TextBox 7"/>
          <p:cNvSpPr txBox="1"/>
          <p:nvPr/>
        </p:nvSpPr>
        <p:spPr>
          <a:xfrm>
            <a:off x="0" y="5550795"/>
            <a:ext cx="12351651" cy="369332"/>
          </a:xfrm>
          <a:prstGeom prst="rect">
            <a:avLst/>
          </a:prstGeom>
          <a:noFill/>
        </p:spPr>
        <p:txBody>
          <a:bodyPr wrap="none" rtlCol="0">
            <a:spAutoFit/>
          </a:bodyPr>
          <a:lstStyle/>
          <a:p>
            <a:r>
              <a:rPr lang="en-US" dirty="0" smtClean="0"/>
              <a:t>Woodrow Wilson USA	Georges Clemenceau France 	          Vittorio Orlando Italy	         David Lloyd George United Kingdom</a:t>
            </a:r>
            <a:endParaRPr lang="en-US" dirty="0"/>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974" y="5920127"/>
            <a:ext cx="1628775" cy="85725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7103" y="5910962"/>
            <a:ext cx="1639433" cy="86641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0937" y="5880253"/>
            <a:ext cx="1907870" cy="897124"/>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5267" y="5920127"/>
            <a:ext cx="1617589" cy="885047"/>
          </a:xfrm>
          <a:prstGeom prst="rect">
            <a:avLst/>
          </a:prstGeom>
        </p:spPr>
      </p:pic>
    </p:spTree>
    <p:extLst>
      <p:ext uri="{BB962C8B-B14F-4D97-AF65-F5344CB8AC3E}">
        <p14:creationId xmlns:p14="http://schemas.microsoft.com/office/powerpoint/2010/main" val="15802235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Wilson’s 14 Points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1" y="1017431"/>
            <a:ext cx="12192000" cy="646331"/>
          </a:xfrm>
          <a:prstGeom prst="rect">
            <a:avLst/>
          </a:prstGeom>
          <a:noFill/>
        </p:spPr>
        <p:txBody>
          <a:bodyPr wrap="square" rtlCol="0">
            <a:spAutoFit/>
          </a:bodyPr>
          <a:lstStyle/>
          <a:p>
            <a:r>
              <a:rPr lang="en-US" dirty="0" smtClean="0"/>
              <a:t>Woodrow Wilson had written up a plan for peace before the end of the war in 1918.  This was known as the 14 Points and they were designed to create a fair, lasting, peace.</a:t>
            </a:r>
            <a:endParaRPr lang="en-US" dirty="0"/>
          </a:p>
        </p:txBody>
      </p:sp>
      <p:sp>
        <p:nvSpPr>
          <p:cNvPr id="4" name="TextBox 3"/>
          <p:cNvSpPr txBox="1"/>
          <p:nvPr/>
        </p:nvSpPr>
        <p:spPr>
          <a:xfrm>
            <a:off x="373487" y="2331076"/>
            <a:ext cx="11818513" cy="2308324"/>
          </a:xfrm>
          <a:prstGeom prst="rect">
            <a:avLst/>
          </a:prstGeom>
          <a:noFill/>
        </p:spPr>
        <p:txBody>
          <a:bodyPr wrap="square" rtlCol="0">
            <a:spAutoFit/>
          </a:bodyPr>
          <a:lstStyle/>
          <a:p>
            <a:pPr marL="342900" indent="-342900">
              <a:buAutoNum type="arabicPeriod"/>
            </a:pPr>
            <a:r>
              <a:rPr lang="en-US" dirty="0" smtClean="0"/>
              <a:t>End Secret Treaties</a:t>
            </a:r>
          </a:p>
          <a:p>
            <a:pPr marL="342900" indent="-342900">
              <a:buAutoNum type="arabicPeriod"/>
            </a:pPr>
            <a:r>
              <a:rPr lang="en-US" dirty="0" smtClean="0"/>
              <a:t>Freedom of the Seas</a:t>
            </a:r>
          </a:p>
          <a:p>
            <a:pPr marL="342900" indent="-342900">
              <a:buAutoNum type="arabicPeriod"/>
            </a:pPr>
            <a:r>
              <a:rPr lang="en-US" dirty="0" smtClean="0"/>
              <a:t>Free Trade</a:t>
            </a:r>
          </a:p>
          <a:p>
            <a:pPr marL="342900" indent="-342900">
              <a:buAutoNum type="arabicPeriod"/>
            </a:pPr>
            <a:r>
              <a:rPr lang="en-US" dirty="0" smtClean="0"/>
              <a:t>Reduce the size of armies and navies</a:t>
            </a:r>
          </a:p>
          <a:p>
            <a:pPr marL="342900" indent="-342900">
              <a:buAutoNum type="arabicPeriod"/>
            </a:pPr>
            <a:r>
              <a:rPr lang="en-US" dirty="0" smtClean="0"/>
              <a:t>Adjust colonies in regards to the colonists</a:t>
            </a:r>
          </a:p>
          <a:p>
            <a:pPr marL="342900" indent="-342900">
              <a:buAutoNum type="arabicPeriod"/>
            </a:pPr>
            <a:r>
              <a:rPr lang="en-US" dirty="0" smtClean="0"/>
              <a:t>- 13. Changing borders and create new nations using the principle of </a:t>
            </a:r>
            <a:r>
              <a:rPr lang="en-US" b="1" dirty="0" smtClean="0">
                <a:solidFill>
                  <a:srgbClr val="FF0000"/>
                </a:solidFill>
              </a:rPr>
              <a:t>National Self Determination</a:t>
            </a:r>
            <a:r>
              <a:rPr lang="en-US" dirty="0" smtClean="0"/>
              <a:t>, which is the right of people to decide under which government they wanted to live</a:t>
            </a:r>
          </a:p>
          <a:p>
            <a:r>
              <a:rPr lang="en-US" dirty="0" smtClean="0"/>
              <a:t>14. </a:t>
            </a:r>
            <a:r>
              <a:rPr lang="en-US" b="1" dirty="0" smtClean="0">
                <a:solidFill>
                  <a:srgbClr val="FF0000"/>
                </a:solidFill>
              </a:rPr>
              <a:t>A League of Nations</a:t>
            </a:r>
            <a:endParaRPr lang="en-US" b="1" dirty="0">
              <a:solidFill>
                <a:srgbClr val="FF0000"/>
              </a:solidFill>
            </a:endParaRPr>
          </a:p>
        </p:txBody>
      </p:sp>
      <p:sp>
        <p:nvSpPr>
          <p:cNvPr id="5" name="TextBox 4"/>
          <p:cNvSpPr txBox="1"/>
          <p:nvPr/>
        </p:nvSpPr>
        <p:spPr>
          <a:xfrm>
            <a:off x="2411897" y="5115339"/>
            <a:ext cx="9780104" cy="646331"/>
          </a:xfrm>
          <a:prstGeom prst="rect">
            <a:avLst/>
          </a:prstGeom>
          <a:noFill/>
        </p:spPr>
        <p:txBody>
          <a:bodyPr wrap="square" rtlCol="0">
            <a:spAutoFit/>
          </a:bodyPr>
          <a:lstStyle/>
          <a:p>
            <a:r>
              <a:rPr lang="en-US" dirty="0" smtClean="0"/>
              <a:t>The League of nations would be a general association of countries that would meet to talk about problems and hopefully stop them before they led to war</a:t>
            </a:r>
            <a:endParaRPr lang="en-US" dirty="0"/>
          </a:p>
        </p:txBody>
      </p:sp>
    </p:spTree>
    <p:extLst>
      <p:ext uri="{BB962C8B-B14F-4D97-AF65-F5344CB8AC3E}">
        <p14:creationId xmlns:p14="http://schemas.microsoft.com/office/powerpoint/2010/main" val="16029346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7540" y="1595005"/>
            <a:ext cx="4974460" cy="3421659"/>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Versailles Treaty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0" y="1133340"/>
            <a:ext cx="8716938" cy="923330"/>
          </a:xfrm>
          <a:prstGeom prst="rect">
            <a:avLst/>
          </a:prstGeom>
          <a:noFill/>
        </p:spPr>
        <p:txBody>
          <a:bodyPr wrap="none" rtlCol="0">
            <a:spAutoFit/>
          </a:bodyPr>
          <a:lstStyle/>
          <a:p>
            <a:r>
              <a:rPr lang="en-US" dirty="0" smtClean="0"/>
              <a:t>At the Paris Peace conference, Britain and France ignored Wilson’s proposal.  </a:t>
            </a:r>
          </a:p>
          <a:p>
            <a:endParaRPr lang="en-US" dirty="0"/>
          </a:p>
          <a:p>
            <a:r>
              <a:rPr lang="en-US" dirty="0" smtClean="0"/>
              <a:t>They were concerned with national security and stripping Germany of its war making power</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67" t="260" r="-367" b="3452"/>
          <a:stretch/>
        </p:blipFill>
        <p:spPr>
          <a:xfrm>
            <a:off x="103570" y="2088867"/>
            <a:ext cx="7010400" cy="4769133"/>
          </a:xfrm>
          <a:prstGeom prst="rect">
            <a:avLst/>
          </a:prstGeom>
        </p:spPr>
      </p:pic>
    </p:spTree>
    <p:extLst>
      <p:ext uri="{BB962C8B-B14F-4D97-AF65-F5344CB8AC3E}">
        <p14:creationId xmlns:p14="http://schemas.microsoft.com/office/powerpoint/2010/main" val="35526534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Treaty was signed June 28</a:t>
            </a:r>
            <a:r>
              <a:rPr lang="en-US" sz="5400" b="1" cap="none" spc="0" baseline="3000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1919 – 5 years to the day of the assassination of Franz Ferdinand</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67659"/>
            <a:ext cx="2880733" cy="2305369"/>
          </a:xfrm>
          <a:prstGeom prst="rect">
            <a:avLst/>
          </a:prstGeom>
        </p:spPr>
      </p:pic>
      <p:sp>
        <p:nvSpPr>
          <p:cNvPr id="5" name="TextBox 4"/>
          <p:cNvSpPr txBox="1"/>
          <p:nvPr/>
        </p:nvSpPr>
        <p:spPr>
          <a:xfrm>
            <a:off x="9459723" y="3643410"/>
            <a:ext cx="2456719" cy="2677656"/>
          </a:xfrm>
          <a:prstGeom prst="rect">
            <a:avLst/>
          </a:prstGeom>
          <a:noFill/>
        </p:spPr>
        <p:txBody>
          <a:bodyPr wrap="square" rtlCol="0">
            <a:spAutoFit/>
          </a:bodyPr>
          <a:lstStyle/>
          <a:p>
            <a:r>
              <a:rPr lang="en-US" sz="2800" b="1" dirty="0" smtClean="0">
                <a:solidFill>
                  <a:schemeClr val="bg1"/>
                </a:solidFill>
              </a:rPr>
              <a:t>It adopted a League of Nations, but none of Wilson’s other points</a:t>
            </a:r>
            <a:endParaRPr lang="en-US" sz="2800" b="1"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0733" y="2720343"/>
            <a:ext cx="6578991" cy="4182542"/>
          </a:xfrm>
          <a:prstGeom prst="rect">
            <a:avLst/>
          </a:prstGeom>
        </p:spPr>
      </p:pic>
      <p:sp>
        <p:nvSpPr>
          <p:cNvPr id="7" name="TextBox 6"/>
          <p:cNvSpPr txBox="1"/>
          <p:nvPr/>
        </p:nvSpPr>
        <p:spPr>
          <a:xfrm>
            <a:off x="182880" y="4149969"/>
            <a:ext cx="2697853" cy="646331"/>
          </a:xfrm>
          <a:prstGeom prst="rect">
            <a:avLst/>
          </a:prstGeom>
          <a:noFill/>
        </p:spPr>
        <p:txBody>
          <a:bodyPr wrap="square" rtlCol="0">
            <a:spAutoFit/>
          </a:bodyPr>
          <a:lstStyle/>
          <a:p>
            <a:r>
              <a:rPr lang="en-US" dirty="0" smtClean="0"/>
              <a:t>Spectators waiting for the treaty to be signed</a:t>
            </a:r>
            <a:endParaRPr lang="en-US" dirty="0"/>
          </a:p>
        </p:txBody>
      </p:sp>
    </p:spTree>
    <p:extLst>
      <p:ext uri="{BB962C8B-B14F-4D97-AF65-F5344CB8AC3E}">
        <p14:creationId xmlns:p14="http://schemas.microsoft.com/office/powerpoint/2010/main" val="34695499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18978"/>
            <a:ext cx="12192000" cy="707886"/>
          </a:xfrm>
          <a:prstGeom prst="rect">
            <a:avLst/>
          </a:prstGeom>
          <a:noFill/>
        </p:spPr>
        <p:txBody>
          <a:bodyPr wrap="square" rtlCol="0">
            <a:spAutoFit/>
          </a:bodyPr>
          <a:lstStyle/>
          <a:p>
            <a:pPr algn="ctr"/>
            <a:r>
              <a:rPr lang="en-US" sz="4000" dirty="0" smtClean="0">
                <a:latin typeface="Elephant" panose="02020904090505020303" pitchFamily="18" charset="0"/>
              </a:rPr>
              <a:t>The War Guilt Clause</a:t>
            </a:r>
            <a:endParaRPr lang="en-US" sz="4000" dirty="0">
              <a:latin typeface="Elephant" panose="02020904090505020303" pitchFamily="18" charset="0"/>
            </a:endParaRPr>
          </a:p>
        </p:txBody>
      </p:sp>
      <p:sp>
        <p:nvSpPr>
          <p:cNvPr id="3" name="TextBox 2"/>
          <p:cNvSpPr txBox="1"/>
          <p:nvPr/>
        </p:nvSpPr>
        <p:spPr>
          <a:xfrm>
            <a:off x="1" y="1519310"/>
            <a:ext cx="8123314" cy="2308324"/>
          </a:xfrm>
          <a:prstGeom prst="rect">
            <a:avLst/>
          </a:prstGeom>
          <a:noFill/>
        </p:spPr>
        <p:txBody>
          <a:bodyPr wrap="none" rtlCol="0">
            <a:spAutoFit/>
          </a:bodyPr>
          <a:lstStyle/>
          <a:p>
            <a:r>
              <a:rPr lang="en-US" dirty="0" smtClean="0">
                <a:latin typeface="Elephant" panose="02020904090505020303" pitchFamily="18" charset="0"/>
              </a:rPr>
              <a:t>Germany was blamed for the war (remember who started it?)</a:t>
            </a:r>
          </a:p>
          <a:p>
            <a:endParaRPr lang="en-US" dirty="0">
              <a:latin typeface="Elephant" panose="02020904090505020303" pitchFamily="18" charset="0"/>
            </a:endParaRPr>
          </a:p>
          <a:p>
            <a:r>
              <a:rPr lang="en-US" dirty="0" smtClean="0">
                <a:latin typeface="Elephant" panose="02020904090505020303" pitchFamily="18" charset="0"/>
              </a:rPr>
              <a:t>They: 	Lost Territory</a:t>
            </a:r>
          </a:p>
          <a:p>
            <a:r>
              <a:rPr lang="en-US" dirty="0" smtClean="0">
                <a:latin typeface="Elephant" panose="02020904090505020303" pitchFamily="18" charset="0"/>
              </a:rPr>
              <a:t>	Had their Military Restricted</a:t>
            </a:r>
          </a:p>
          <a:p>
            <a:r>
              <a:rPr lang="en-US" dirty="0">
                <a:latin typeface="Elephant" panose="02020904090505020303" pitchFamily="18" charset="0"/>
              </a:rPr>
              <a:t>	</a:t>
            </a:r>
            <a:r>
              <a:rPr lang="en-US" dirty="0" smtClean="0">
                <a:latin typeface="Elephant" panose="02020904090505020303" pitchFamily="18" charset="0"/>
              </a:rPr>
              <a:t>Took SOLE responsibility for the war</a:t>
            </a:r>
          </a:p>
          <a:p>
            <a:r>
              <a:rPr lang="en-US" dirty="0">
                <a:latin typeface="Elephant" panose="02020904090505020303" pitchFamily="18" charset="0"/>
              </a:rPr>
              <a:t>	</a:t>
            </a:r>
            <a:r>
              <a:rPr lang="en-US" dirty="0" smtClean="0">
                <a:latin typeface="Elephant" panose="02020904090505020303" pitchFamily="18" charset="0"/>
              </a:rPr>
              <a:t>Had to pay </a:t>
            </a:r>
            <a:r>
              <a:rPr lang="en-US" dirty="0" smtClean="0">
                <a:solidFill>
                  <a:srgbClr val="FF0000"/>
                </a:solidFill>
                <a:latin typeface="Elephant" panose="02020904090505020303" pitchFamily="18" charset="0"/>
              </a:rPr>
              <a:t>reparations </a:t>
            </a:r>
            <a:r>
              <a:rPr lang="en-US" dirty="0" smtClean="0">
                <a:latin typeface="Elephant" panose="02020904090505020303" pitchFamily="18" charset="0"/>
              </a:rPr>
              <a:t>to the allies for over 33 billion dollars.</a:t>
            </a:r>
          </a:p>
          <a:p>
            <a:endParaRPr lang="en-US" dirty="0">
              <a:latin typeface="Elephant" panose="02020904090505020303" pitchFamily="18" charset="0"/>
            </a:endParaRPr>
          </a:p>
          <a:p>
            <a:r>
              <a:rPr lang="en-US" dirty="0" smtClean="0">
                <a:latin typeface="Elephant" panose="02020904090505020303" pitchFamily="18" charset="0"/>
              </a:rPr>
              <a:t>		</a:t>
            </a:r>
            <a:endParaRPr lang="en-US" dirty="0">
              <a:latin typeface="Elephant" panose="020209040905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0129" y="3335739"/>
            <a:ext cx="6761871" cy="352226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7075" r="48876"/>
          <a:stretch/>
        </p:blipFill>
        <p:spPr>
          <a:xfrm>
            <a:off x="0" y="3305907"/>
            <a:ext cx="3545058" cy="3792561"/>
          </a:xfrm>
          <a:prstGeom prst="rect">
            <a:avLst/>
          </a:prstGeom>
        </p:spPr>
      </p:pic>
    </p:spTree>
    <p:extLst>
      <p:ext uri="{BB962C8B-B14F-4D97-AF65-F5344CB8AC3E}">
        <p14:creationId xmlns:p14="http://schemas.microsoft.com/office/powerpoint/2010/main" val="21819176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9120" y="970207"/>
            <a:ext cx="9268652" cy="4528457"/>
          </a:xfrm>
          <a:prstGeom prst="rect">
            <a:avLst/>
          </a:prstGeom>
        </p:spPr>
      </p:pic>
      <p:sp>
        <p:nvSpPr>
          <p:cNvPr id="2" name="TextBox 1"/>
          <p:cNvSpPr txBox="1"/>
          <p:nvPr/>
        </p:nvSpPr>
        <p:spPr>
          <a:xfrm>
            <a:off x="0" y="-31945"/>
            <a:ext cx="12192001" cy="1384995"/>
          </a:xfrm>
          <a:prstGeom prst="rect">
            <a:avLst/>
          </a:prstGeom>
          <a:noFill/>
        </p:spPr>
        <p:txBody>
          <a:bodyPr wrap="square" rtlCol="0">
            <a:spAutoFit/>
          </a:bodyPr>
          <a:lstStyle/>
          <a:p>
            <a:r>
              <a:rPr lang="en-US" sz="2800" b="1" dirty="0" smtClean="0">
                <a:solidFill>
                  <a:schemeClr val="accent6">
                    <a:lumMod val="75000"/>
                  </a:schemeClr>
                </a:solidFill>
              </a:rPr>
              <a:t>All of Germany’s territory in Africa and Asia was given to the League of Nations as </a:t>
            </a:r>
            <a:r>
              <a:rPr lang="en-US" sz="2800" b="1" dirty="0" smtClean="0">
                <a:solidFill>
                  <a:schemeClr val="accent4">
                    <a:lumMod val="75000"/>
                  </a:schemeClr>
                </a:solidFill>
              </a:rPr>
              <a:t>MANDATES</a:t>
            </a:r>
            <a:r>
              <a:rPr lang="en-US" sz="2800" b="1" dirty="0" smtClean="0">
                <a:solidFill>
                  <a:schemeClr val="accent6">
                    <a:lumMod val="75000"/>
                  </a:schemeClr>
                </a:solidFill>
              </a:rPr>
              <a:t> (Which basically means they were given to Britain and France and they would be governed by the allies until they could get their independence)</a:t>
            </a:r>
            <a:endParaRPr lang="en-US" sz="2800" b="1" dirty="0">
              <a:solidFill>
                <a:schemeClr val="accent6">
                  <a:lumMod val="75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95229"/>
            <a:ext cx="4688114" cy="3762771"/>
          </a:xfrm>
          <a:prstGeom prst="rect">
            <a:avLst/>
          </a:prstGeom>
        </p:spPr>
      </p:pic>
    </p:spTree>
    <p:extLst>
      <p:ext uri="{BB962C8B-B14F-4D97-AF65-F5344CB8AC3E}">
        <p14:creationId xmlns:p14="http://schemas.microsoft.com/office/powerpoint/2010/main" val="11839562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
            <a:ext cx="9566856" cy="5390848"/>
          </a:xfrm>
          <a:prstGeom prst="rect">
            <a:avLst/>
          </a:prstGeom>
        </p:spPr>
      </p:pic>
      <p:sp>
        <p:nvSpPr>
          <p:cNvPr id="3" name="TextBox 2"/>
          <p:cNvSpPr txBox="1"/>
          <p:nvPr/>
        </p:nvSpPr>
        <p:spPr>
          <a:xfrm>
            <a:off x="9566856" y="0"/>
            <a:ext cx="2625144" cy="5170646"/>
          </a:xfrm>
          <a:prstGeom prst="rect">
            <a:avLst/>
          </a:prstGeom>
          <a:noFill/>
        </p:spPr>
        <p:txBody>
          <a:bodyPr wrap="square" rtlCol="0">
            <a:spAutoFit/>
          </a:bodyPr>
          <a:lstStyle/>
          <a:p>
            <a:r>
              <a:rPr lang="en-US" dirty="0" smtClean="0"/>
              <a:t>The Western powers signed separate treaties in 1919 and 1920 with all other defeated countries.</a:t>
            </a:r>
          </a:p>
          <a:p>
            <a:endParaRPr lang="en-US" dirty="0"/>
          </a:p>
          <a:p>
            <a:endParaRPr lang="en-US" dirty="0" smtClean="0"/>
          </a:p>
          <a:p>
            <a:r>
              <a:rPr lang="en-US" dirty="0" smtClean="0"/>
              <a:t>This will lead to huge losses for these countries.</a:t>
            </a:r>
          </a:p>
          <a:p>
            <a:endParaRPr lang="en-US" dirty="0"/>
          </a:p>
          <a:p>
            <a:endParaRPr lang="en-US" dirty="0" smtClean="0"/>
          </a:p>
          <a:p>
            <a:r>
              <a:rPr lang="en-US" dirty="0" smtClean="0"/>
              <a:t>The Austro-Hungarian empire was broken up into:</a:t>
            </a:r>
          </a:p>
          <a:p>
            <a:pPr marL="342900" indent="-342900">
              <a:buAutoNum type="arabicPeriod"/>
            </a:pPr>
            <a:r>
              <a:rPr lang="en-US" sz="2400" b="1" dirty="0" smtClean="0">
                <a:ln>
                  <a:solidFill>
                    <a:srgbClr val="FFC000"/>
                  </a:solidFill>
                </a:ln>
                <a:solidFill>
                  <a:schemeClr val="accent4">
                    <a:lumMod val="60000"/>
                    <a:lumOff val="40000"/>
                  </a:schemeClr>
                </a:solidFill>
              </a:rPr>
              <a:t>Austria</a:t>
            </a:r>
          </a:p>
          <a:p>
            <a:pPr marL="342900" indent="-342900">
              <a:buAutoNum type="arabicPeriod"/>
            </a:pPr>
            <a:r>
              <a:rPr lang="en-US" sz="2400" b="1" dirty="0" smtClean="0">
                <a:solidFill>
                  <a:srgbClr val="92D050"/>
                </a:solidFill>
              </a:rPr>
              <a:t>Hungary</a:t>
            </a:r>
          </a:p>
          <a:p>
            <a:pPr marL="342900" indent="-342900">
              <a:buAutoNum type="arabicPeriod"/>
            </a:pPr>
            <a:r>
              <a:rPr lang="en-US" sz="2400" b="1" dirty="0" smtClean="0">
                <a:solidFill>
                  <a:srgbClr val="AD8886"/>
                </a:solidFill>
              </a:rPr>
              <a:t>Czechoslovakia</a:t>
            </a:r>
          </a:p>
          <a:p>
            <a:pPr marL="342900" indent="-342900">
              <a:buAutoNum type="arabicPeriod"/>
            </a:pPr>
            <a:r>
              <a:rPr lang="en-US" sz="2400" b="1" dirty="0" smtClean="0">
                <a:solidFill>
                  <a:srgbClr val="C44F21"/>
                </a:solidFill>
              </a:rPr>
              <a:t>Yugoslavia</a:t>
            </a:r>
          </a:p>
        </p:txBody>
      </p:sp>
    </p:spTree>
    <p:extLst>
      <p:ext uri="{BB962C8B-B14F-4D97-AF65-F5344CB8AC3E}">
        <p14:creationId xmlns:p14="http://schemas.microsoft.com/office/powerpoint/2010/main" val="11991013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840686" cy="6191528"/>
          </a:xfrm>
          <a:prstGeom prst="rect">
            <a:avLst/>
          </a:prstGeom>
        </p:spPr>
      </p:pic>
      <p:sp>
        <p:nvSpPr>
          <p:cNvPr id="4" name="TextBox 3"/>
          <p:cNvSpPr txBox="1"/>
          <p:nvPr/>
        </p:nvSpPr>
        <p:spPr>
          <a:xfrm>
            <a:off x="9840686" y="0"/>
            <a:ext cx="2351314" cy="6463308"/>
          </a:xfrm>
          <a:prstGeom prst="rect">
            <a:avLst/>
          </a:prstGeom>
          <a:noFill/>
        </p:spPr>
        <p:txBody>
          <a:bodyPr wrap="square" rtlCol="0">
            <a:spAutoFit/>
          </a:bodyPr>
          <a:lstStyle/>
          <a:p>
            <a:r>
              <a:rPr lang="en-US" b="1" dirty="0" smtClean="0">
                <a:solidFill>
                  <a:schemeClr val="bg1"/>
                </a:solidFill>
              </a:rPr>
              <a:t>The Ottoman Turks  had to give up almost all of their old empire and were left with only </a:t>
            </a:r>
            <a:r>
              <a:rPr lang="en-US" b="1" dirty="0" smtClean="0">
                <a:solidFill>
                  <a:srgbClr val="B3B4A2"/>
                </a:solidFill>
              </a:rPr>
              <a:t>Turkey.</a:t>
            </a:r>
          </a:p>
          <a:p>
            <a:endParaRPr lang="en-US" b="1" dirty="0">
              <a:solidFill>
                <a:schemeClr val="bg1"/>
              </a:solidFill>
            </a:endParaRPr>
          </a:p>
          <a:p>
            <a:endParaRPr lang="en-US" b="1" dirty="0" smtClean="0">
              <a:solidFill>
                <a:schemeClr val="bg1"/>
              </a:solidFill>
            </a:endParaRPr>
          </a:p>
          <a:p>
            <a:r>
              <a:rPr lang="en-US" b="1" dirty="0" smtClean="0">
                <a:solidFill>
                  <a:schemeClr val="bg1"/>
                </a:solidFill>
              </a:rPr>
              <a:t>Land was carved up into mandates instead of independent nations:</a:t>
            </a:r>
          </a:p>
          <a:p>
            <a:endParaRPr lang="en-US" dirty="0"/>
          </a:p>
          <a:p>
            <a:pPr marL="342900" indent="-342900">
              <a:buAutoNum type="arabicPeriod"/>
            </a:pPr>
            <a:r>
              <a:rPr lang="en-US" b="1" dirty="0" smtClean="0">
                <a:solidFill>
                  <a:srgbClr val="ECE5B6"/>
                </a:solidFill>
              </a:rPr>
              <a:t>Palestine</a:t>
            </a:r>
          </a:p>
          <a:p>
            <a:pPr marL="342900" indent="-342900">
              <a:buAutoNum type="arabicPeriod"/>
            </a:pPr>
            <a:r>
              <a:rPr lang="en-US" b="1" dirty="0" smtClean="0">
                <a:solidFill>
                  <a:srgbClr val="ECE5B6"/>
                </a:solidFill>
              </a:rPr>
              <a:t>Iraq (Mesopotamia)</a:t>
            </a:r>
          </a:p>
          <a:p>
            <a:pPr marL="342900" indent="-342900">
              <a:buAutoNum type="arabicPeriod"/>
            </a:pPr>
            <a:r>
              <a:rPr lang="en-US" b="1" dirty="0" smtClean="0">
                <a:solidFill>
                  <a:srgbClr val="ECE5B6"/>
                </a:solidFill>
              </a:rPr>
              <a:t>Transjordan</a:t>
            </a:r>
          </a:p>
          <a:p>
            <a:endParaRPr lang="en-US" dirty="0" smtClean="0">
              <a:solidFill>
                <a:schemeClr val="bg1"/>
              </a:solidFill>
            </a:endParaRPr>
          </a:p>
          <a:p>
            <a:pPr lvl="1"/>
            <a:r>
              <a:rPr lang="en-US" dirty="0" smtClean="0">
                <a:solidFill>
                  <a:schemeClr val="bg1"/>
                </a:solidFill>
              </a:rPr>
              <a:t>Went to GB</a:t>
            </a:r>
          </a:p>
          <a:p>
            <a:pPr lvl="1"/>
            <a:endParaRPr lang="en-US" dirty="0" smtClean="0">
              <a:solidFill>
                <a:schemeClr val="bg1"/>
              </a:solidFill>
            </a:endParaRPr>
          </a:p>
          <a:p>
            <a:pPr marL="342900" indent="-342900">
              <a:buAutoNum type="arabicPeriod"/>
            </a:pPr>
            <a:r>
              <a:rPr lang="en-US" b="1" dirty="0" smtClean="0">
                <a:solidFill>
                  <a:srgbClr val="A9C3CF"/>
                </a:solidFill>
              </a:rPr>
              <a:t>Syria</a:t>
            </a:r>
          </a:p>
          <a:p>
            <a:pPr marL="342900" indent="-342900">
              <a:buAutoNum type="arabicPeriod"/>
            </a:pPr>
            <a:r>
              <a:rPr lang="en-US" b="1" dirty="0" smtClean="0">
                <a:solidFill>
                  <a:srgbClr val="A9C3CF"/>
                </a:solidFill>
              </a:rPr>
              <a:t>Lebanon</a:t>
            </a:r>
          </a:p>
          <a:p>
            <a:pPr lvl="1"/>
            <a:r>
              <a:rPr lang="en-US" dirty="0"/>
              <a:t> </a:t>
            </a:r>
            <a:endParaRPr lang="en-US" dirty="0">
              <a:solidFill>
                <a:schemeClr val="bg1"/>
              </a:solidFill>
            </a:endParaRPr>
          </a:p>
          <a:p>
            <a:pPr lvl="1"/>
            <a:r>
              <a:rPr lang="en-US" dirty="0" smtClean="0">
                <a:solidFill>
                  <a:schemeClr val="bg1"/>
                </a:solidFill>
              </a:rPr>
              <a:t>Went to France</a:t>
            </a:r>
            <a:endParaRPr lang="en-US" dirty="0">
              <a:solidFill>
                <a:schemeClr val="bg1"/>
              </a:solidFill>
            </a:endParaRPr>
          </a:p>
        </p:txBody>
      </p:sp>
    </p:spTree>
    <p:extLst>
      <p:ext uri="{BB962C8B-B14F-4D97-AF65-F5344CB8AC3E}">
        <p14:creationId xmlns:p14="http://schemas.microsoft.com/office/powerpoint/2010/main" val="16102891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824687" cy="6858000"/>
          </a:xfrm>
          <a:prstGeom prst="rect">
            <a:avLst/>
          </a:prstGeom>
        </p:spPr>
      </p:pic>
      <p:sp>
        <p:nvSpPr>
          <p:cNvPr id="5" name="TextBox 4"/>
          <p:cNvSpPr txBox="1"/>
          <p:nvPr/>
        </p:nvSpPr>
        <p:spPr>
          <a:xfrm>
            <a:off x="8824687" y="232229"/>
            <a:ext cx="3367314" cy="4247317"/>
          </a:xfrm>
          <a:prstGeom prst="rect">
            <a:avLst/>
          </a:prstGeom>
          <a:noFill/>
        </p:spPr>
        <p:txBody>
          <a:bodyPr wrap="square" rtlCol="0">
            <a:spAutoFit/>
          </a:bodyPr>
          <a:lstStyle/>
          <a:p>
            <a:r>
              <a:rPr lang="en-US" b="1" dirty="0" smtClean="0"/>
              <a:t>Russia, who’d left the war early, also lost land:</a:t>
            </a:r>
          </a:p>
          <a:p>
            <a:endParaRPr lang="en-US" b="1" dirty="0"/>
          </a:p>
          <a:p>
            <a:pPr marL="342900" indent="-342900">
              <a:buAutoNum type="arabicPeriod"/>
            </a:pPr>
            <a:r>
              <a:rPr lang="en-US" b="1" dirty="0" smtClean="0">
                <a:solidFill>
                  <a:srgbClr val="895A80"/>
                </a:solidFill>
              </a:rPr>
              <a:t>Romania</a:t>
            </a:r>
            <a:r>
              <a:rPr lang="en-US" b="1" dirty="0" smtClean="0"/>
              <a:t> and</a:t>
            </a:r>
          </a:p>
          <a:p>
            <a:pPr marL="342900" indent="-342900">
              <a:buAutoNum type="arabicPeriod"/>
            </a:pPr>
            <a:r>
              <a:rPr lang="en-US" b="1" dirty="0" smtClean="0">
                <a:solidFill>
                  <a:srgbClr val="EA9DBC"/>
                </a:solidFill>
              </a:rPr>
              <a:t>Poland </a:t>
            </a:r>
          </a:p>
          <a:p>
            <a:r>
              <a:rPr lang="en-US" b="1" dirty="0"/>
              <a:t>	</a:t>
            </a:r>
            <a:endParaRPr lang="en-US" b="1" dirty="0" smtClean="0"/>
          </a:p>
          <a:p>
            <a:r>
              <a:rPr lang="en-US" b="1" dirty="0"/>
              <a:t>	</a:t>
            </a:r>
            <a:r>
              <a:rPr lang="en-US" b="1" dirty="0" smtClean="0"/>
              <a:t>Both Gained Territory</a:t>
            </a:r>
          </a:p>
          <a:p>
            <a:endParaRPr lang="en-US" b="1" dirty="0"/>
          </a:p>
          <a:p>
            <a:r>
              <a:rPr lang="en-US" b="1" dirty="0" smtClean="0">
                <a:solidFill>
                  <a:srgbClr val="D8C192"/>
                </a:solidFill>
              </a:rPr>
              <a:t>3. Finland</a:t>
            </a:r>
          </a:p>
          <a:p>
            <a:r>
              <a:rPr lang="en-US" b="1" dirty="0" smtClean="0">
                <a:solidFill>
                  <a:srgbClr val="D0CD78"/>
                </a:solidFill>
              </a:rPr>
              <a:t>4. Latvia</a:t>
            </a:r>
          </a:p>
          <a:p>
            <a:r>
              <a:rPr lang="en-US" b="1" dirty="0" smtClean="0">
                <a:solidFill>
                  <a:srgbClr val="935A29"/>
                </a:solidFill>
              </a:rPr>
              <a:t>5. Lithuania </a:t>
            </a:r>
            <a:r>
              <a:rPr lang="en-US" b="1" dirty="0" smtClean="0"/>
              <a:t>and</a:t>
            </a:r>
          </a:p>
          <a:p>
            <a:r>
              <a:rPr lang="en-US" b="1" dirty="0" smtClean="0">
                <a:solidFill>
                  <a:srgbClr val="80B2D0"/>
                </a:solidFill>
              </a:rPr>
              <a:t>6. Estonia</a:t>
            </a:r>
          </a:p>
          <a:p>
            <a:endParaRPr lang="en-US" b="1" dirty="0"/>
          </a:p>
          <a:p>
            <a:r>
              <a:rPr lang="en-US" b="1" dirty="0" smtClean="0"/>
              <a:t>	Became independent</a:t>
            </a:r>
          </a:p>
          <a:p>
            <a:r>
              <a:rPr lang="en-US" b="1" dirty="0"/>
              <a:t>	</a:t>
            </a:r>
            <a:r>
              <a:rPr lang="en-US" b="1" dirty="0" smtClean="0"/>
              <a:t>nations </a:t>
            </a:r>
          </a:p>
        </p:txBody>
      </p:sp>
    </p:spTree>
    <p:extLst>
      <p:ext uri="{BB962C8B-B14F-4D97-AF65-F5344CB8AC3E}">
        <p14:creationId xmlns:p14="http://schemas.microsoft.com/office/powerpoint/2010/main" val="14676010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5429" y="2132241"/>
            <a:ext cx="6676571" cy="4725760"/>
          </a:xfrm>
          <a:prstGeom prst="rect">
            <a:avLst/>
          </a:prstGeom>
        </p:spPr>
      </p:pic>
      <p:sp>
        <p:nvSpPr>
          <p:cNvPr id="2" name="Rectangle 1"/>
          <p:cNvSpPr/>
          <p:nvPr/>
        </p:nvSpPr>
        <p:spPr>
          <a:xfrm>
            <a:off x="0" y="0"/>
            <a:ext cx="813985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Weakness of the Treaty: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508000" y="1190171"/>
            <a:ext cx="5007429" cy="4524315"/>
          </a:xfrm>
          <a:prstGeom prst="rect">
            <a:avLst/>
          </a:prstGeom>
          <a:noFill/>
        </p:spPr>
        <p:txBody>
          <a:bodyPr wrap="square" rtlCol="0">
            <a:spAutoFit/>
          </a:bodyPr>
          <a:lstStyle/>
          <a:p>
            <a:r>
              <a:rPr lang="en-US" b="1" dirty="0" smtClean="0"/>
              <a:t>When everything was done, the Treaty of Versailles did very little to build a lasting peace</a:t>
            </a:r>
          </a:p>
          <a:p>
            <a:endParaRPr lang="en-US" b="1" dirty="0"/>
          </a:p>
          <a:p>
            <a:endParaRPr lang="en-US" b="1" dirty="0" smtClean="0"/>
          </a:p>
          <a:p>
            <a:r>
              <a:rPr lang="en-US" b="1" dirty="0" smtClean="0"/>
              <a:t>The U.S. rejected the treaty and signed a separate peace with Germany and Austria Hungary</a:t>
            </a:r>
          </a:p>
          <a:p>
            <a:endParaRPr lang="en-US" b="1" dirty="0"/>
          </a:p>
          <a:p>
            <a:endParaRPr lang="en-US" b="1" dirty="0" smtClean="0"/>
          </a:p>
          <a:p>
            <a:r>
              <a:rPr lang="en-US" b="1" dirty="0" smtClean="0"/>
              <a:t>Most Americans were against the League of Nations because they thought that the best way to stay out of war was to stay out of world affairs</a:t>
            </a:r>
          </a:p>
          <a:p>
            <a:endParaRPr lang="en-US" b="1" dirty="0" smtClean="0"/>
          </a:p>
          <a:p>
            <a:endParaRPr lang="en-US" b="1" dirty="0"/>
          </a:p>
          <a:p>
            <a:endParaRPr lang="en-US" b="1" dirty="0" smtClean="0"/>
          </a:p>
          <a:p>
            <a:r>
              <a:rPr lang="en-US" b="1" dirty="0" smtClean="0"/>
              <a:t>This doesn’t work, as the world is back at war in 1939 (30 years later)</a:t>
            </a:r>
            <a:endParaRPr lang="en-US" b="1" dirty="0"/>
          </a:p>
        </p:txBody>
      </p:sp>
    </p:spTree>
    <p:extLst>
      <p:ext uri="{BB962C8B-B14F-4D97-AF65-F5344CB8AC3E}">
        <p14:creationId xmlns:p14="http://schemas.microsoft.com/office/powerpoint/2010/main" val="40480213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425080" cy="923330"/>
          </a:xfrm>
          <a:prstGeom prst="rect">
            <a:avLst/>
          </a:prstGeom>
          <a:no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In the end, very few were happy:</a:t>
            </a:r>
          </a:p>
        </p:txBody>
      </p:sp>
      <p:sp>
        <p:nvSpPr>
          <p:cNvPr id="3" name="TextBox 2"/>
          <p:cNvSpPr txBox="1"/>
          <p:nvPr/>
        </p:nvSpPr>
        <p:spPr>
          <a:xfrm>
            <a:off x="1349829" y="1088571"/>
            <a:ext cx="8609088" cy="2031325"/>
          </a:xfrm>
          <a:prstGeom prst="rect">
            <a:avLst/>
          </a:prstGeom>
          <a:noFill/>
        </p:spPr>
        <p:txBody>
          <a:bodyPr wrap="none" rtlCol="0">
            <a:spAutoFit/>
          </a:bodyPr>
          <a:lstStyle/>
          <a:p>
            <a:r>
              <a:rPr lang="en-US" b="1" dirty="0" smtClean="0"/>
              <a:t>German people were bitter and angry over the war guilt clause</a:t>
            </a:r>
          </a:p>
          <a:p>
            <a:endParaRPr lang="en-US" b="1" dirty="0"/>
          </a:p>
          <a:p>
            <a:r>
              <a:rPr lang="en-US" b="1" dirty="0" smtClean="0"/>
              <a:t>People in Mandates wanted independence</a:t>
            </a:r>
          </a:p>
          <a:p>
            <a:endParaRPr lang="en-US" b="1" dirty="0"/>
          </a:p>
          <a:p>
            <a:r>
              <a:rPr lang="en-US" b="1" dirty="0" smtClean="0"/>
              <a:t>Japan and Italy who had joined the Allies for territory didn’t get as much as they wanted</a:t>
            </a:r>
          </a:p>
          <a:p>
            <a:endParaRPr lang="en-US" b="1" dirty="0"/>
          </a:p>
          <a:p>
            <a:r>
              <a:rPr lang="en-US" b="1" dirty="0" smtClean="0"/>
              <a:t>The League of Nations was practically powerless without the U.S.</a:t>
            </a:r>
          </a:p>
        </p:txBody>
      </p:sp>
      <p:sp>
        <p:nvSpPr>
          <p:cNvPr id="4" name="Rectangle 3"/>
          <p:cNvSpPr/>
          <p:nvPr/>
        </p:nvSpPr>
        <p:spPr>
          <a:xfrm>
            <a:off x="0" y="3119896"/>
            <a:ext cx="12032343" cy="2585323"/>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Within 20 years all this bitterness, fear, anger, and hate will lead to another, more catastrophic war</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0651639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Actual footage of an Atomic bomb explod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000"/>
          </a:xfrm>
          <a:prstGeom prst="rect">
            <a:avLst/>
          </a:prstGeom>
        </p:spPr>
      </p:pic>
    </p:spTree>
    <p:extLst>
      <p:ext uri="{BB962C8B-B14F-4D97-AF65-F5344CB8AC3E}">
        <p14:creationId xmlns:p14="http://schemas.microsoft.com/office/powerpoint/2010/main" val="205290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1155</TotalTime>
  <Words>6847</Words>
  <Application>Microsoft Office PowerPoint</Application>
  <PresentationFormat>Widescreen</PresentationFormat>
  <Paragraphs>949</Paragraphs>
  <Slides>129</Slides>
  <Notes>59</Notes>
  <HiddenSlides>0</HiddenSlides>
  <MMClips>1</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129</vt:i4>
      </vt:variant>
    </vt:vector>
  </HeadingPairs>
  <TitlesOfParts>
    <vt:vector size="145" baseType="lpstr">
      <vt:lpstr>AR BLANCA</vt:lpstr>
      <vt:lpstr>Arial</vt:lpstr>
      <vt:lpstr>Baskerville Old Face</vt:lpstr>
      <vt:lpstr>Bodoni MT Black</vt:lpstr>
      <vt:lpstr>Calibri</vt:lpstr>
      <vt:lpstr>Calibri Light</vt:lpstr>
      <vt:lpstr>Comic Sans MS</vt:lpstr>
      <vt:lpstr>Elephant</vt:lpstr>
      <vt:lpstr>Harrington</vt:lpstr>
      <vt:lpstr>Impact</vt:lpstr>
      <vt:lpstr>Mistral</vt:lpstr>
      <vt:lpstr>Pristina</vt:lpstr>
      <vt:lpstr>Times New Roman</vt:lpstr>
      <vt:lpstr>Verdana</vt:lpstr>
      <vt:lpstr>Office Theme</vt:lpstr>
      <vt:lpstr>1_Office Theme</vt:lpstr>
      <vt:lpstr>The Age of Imperialism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World At War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At War</dc:title>
  <dc:creator>Rebecca Richardson</dc:creator>
  <cp:lastModifiedBy>Rebecca Richardson</cp:lastModifiedBy>
  <cp:revision>68</cp:revision>
  <dcterms:created xsi:type="dcterms:W3CDTF">2015-10-29T11:43:05Z</dcterms:created>
  <dcterms:modified xsi:type="dcterms:W3CDTF">2016-03-08T12:27:00Z</dcterms:modified>
</cp:coreProperties>
</file>