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35" r:id="rId2"/>
    <p:sldId id="256" r:id="rId3"/>
    <p:sldId id="340" r:id="rId4"/>
    <p:sldId id="336" r:id="rId5"/>
    <p:sldId id="261" r:id="rId6"/>
    <p:sldId id="258" r:id="rId7"/>
    <p:sldId id="337" r:id="rId8"/>
    <p:sldId id="269" r:id="rId9"/>
    <p:sldId id="322" r:id="rId10"/>
    <p:sldId id="341" r:id="rId11"/>
    <p:sldId id="342" r:id="rId12"/>
    <p:sldId id="343" r:id="rId13"/>
    <p:sldId id="344" r:id="rId14"/>
    <p:sldId id="267" r:id="rId15"/>
    <p:sldId id="323" r:id="rId16"/>
    <p:sldId id="275" r:id="rId17"/>
    <p:sldId id="283" r:id="rId18"/>
    <p:sldId id="299" r:id="rId19"/>
    <p:sldId id="302" r:id="rId20"/>
    <p:sldId id="303" r:id="rId21"/>
    <p:sldId id="268" r:id="rId22"/>
    <p:sldId id="294" r:id="rId23"/>
    <p:sldId id="304" r:id="rId24"/>
    <p:sldId id="306" r:id="rId25"/>
    <p:sldId id="259" r:id="rId26"/>
    <p:sldId id="260" r:id="rId27"/>
    <p:sldId id="329" r:id="rId28"/>
    <p:sldId id="271" r:id="rId29"/>
    <p:sldId id="274" r:id="rId30"/>
    <p:sldId id="300" r:id="rId31"/>
    <p:sldId id="272" r:id="rId32"/>
    <p:sldId id="273" r:id="rId33"/>
    <p:sldId id="270" r:id="rId34"/>
    <p:sldId id="262" r:id="rId35"/>
    <p:sldId id="328" r:id="rId36"/>
    <p:sldId id="330" r:id="rId37"/>
    <p:sldId id="331" r:id="rId38"/>
    <p:sldId id="333" r:id="rId39"/>
    <p:sldId id="332" r:id="rId40"/>
    <p:sldId id="321" r:id="rId41"/>
    <p:sldId id="310" r:id="rId42"/>
    <p:sldId id="316" r:id="rId43"/>
    <p:sldId id="317" r:id="rId44"/>
    <p:sldId id="318" r:id="rId45"/>
    <p:sldId id="319" r:id="rId46"/>
    <p:sldId id="320" r:id="rId47"/>
    <p:sldId id="264" r:id="rId48"/>
    <p:sldId id="334" r:id="rId49"/>
    <p:sldId id="307" r:id="rId50"/>
    <p:sldId id="308" r:id="rId51"/>
    <p:sldId id="309" r:id="rId52"/>
    <p:sldId id="345"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6600CC"/>
    <a:srgbClr val="FF00FF"/>
    <a:srgbClr val="0000FF"/>
    <a:srgbClr val="00FFFF"/>
    <a:srgbClr val="00FF00"/>
    <a:srgbClr val="FF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4" d="100"/>
          <a:sy n="74" d="100"/>
        </p:scale>
        <p:origin x="1266"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1385A3-2426-41EB-9784-C0E61DEEF701}" type="doc">
      <dgm:prSet loTypeId="urn:microsoft.com/office/officeart/2005/8/layout/rings+Icon" loCatId="officeonline" qsTypeId="urn:microsoft.com/office/officeart/2005/8/quickstyle/simple5" qsCatId="simple" csTypeId="urn:microsoft.com/office/officeart/2005/8/colors/colorful2" csCatId="colorful" phldr="1"/>
      <dgm:spPr/>
    </dgm:pt>
    <dgm:pt modelId="{F3A84E13-4EA0-48E9-9BC9-E3E3BB0517FF}">
      <dgm:prSet phldrT="[Text]"/>
      <dgm:spPr/>
      <dgm:t>
        <a:bodyPr/>
        <a:lstStyle/>
        <a:p>
          <a:r>
            <a:rPr lang="en-US" dirty="0" smtClean="0"/>
            <a:t>1.Peace and Prosperity </a:t>
          </a:r>
          <a:endParaRPr lang="en-US" dirty="0"/>
        </a:p>
      </dgm:t>
    </dgm:pt>
    <dgm:pt modelId="{D7E9A192-F03C-4417-9A2C-BC8CB74B17AE}" type="parTrans" cxnId="{F1848892-9875-460B-9D8C-159646760CBE}">
      <dgm:prSet/>
      <dgm:spPr/>
      <dgm:t>
        <a:bodyPr/>
        <a:lstStyle/>
        <a:p>
          <a:endParaRPr lang="en-US"/>
        </a:p>
      </dgm:t>
    </dgm:pt>
    <dgm:pt modelId="{5F90F520-A9DA-433A-A538-5843D5DFE1A8}" type="sibTrans" cxnId="{F1848892-9875-460B-9D8C-159646760CBE}">
      <dgm:prSet/>
      <dgm:spPr/>
      <dgm:t>
        <a:bodyPr/>
        <a:lstStyle/>
        <a:p>
          <a:endParaRPr lang="en-US"/>
        </a:p>
      </dgm:t>
    </dgm:pt>
    <dgm:pt modelId="{F6A64AC0-5604-465D-9A7A-339282FB0F63}">
      <dgm:prSet/>
      <dgm:spPr/>
      <dgm:t>
        <a:bodyPr/>
        <a:lstStyle/>
        <a:p>
          <a:r>
            <a:rPr lang="en-US" smtClean="0"/>
            <a:t>2.Fear of Nuclear War </a:t>
          </a:r>
          <a:endParaRPr lang="en-US"/>
        </a:p>
      </dgm:t>
    </dgm:pt>
    <dgm:pt modelId="{6D217760-FAE0-4899-AA2E-33289BF0B811}" type="parTrans" cxnId="{F09B9C12-3BE6-460D-AF74-C087A4587B86}">
      <dgm:prSet/>
      <dgm:spPr/>
      <dgm:t>
        <a:bodyPr/>
        <a:lstStyle/>
        <a:p>
          <a:endParaRPr lang="en-US"/>
        </a:p>
      </dgm:t>
    </dgm:pt>
    <dgm:pt modelId="{8FAA6F71-4C20-4E4F-B8FE-B6DA6F2C883B}" type="sibTrans" cxnId="{F09B9C12-3BE6-460D-AF74-C087A4587B86}">
      <dgm:prSet/>
      <dgm:spPr/>
      <dgm:t>
        <a:bodyPr/>
        <a:lstStyle/>
        <a:p>
          <a:endParaRPr lang="en-US"/>
        </a:p>
      </dgm:t>
    </dgm:pt>
    <dgm:pt modelId="{7BF7768E-4D51-48CE-A288-F6B13A3F637E}">
      <dgm:prSet/>
      <dgm:spPr/>
      <dgm:t>
        <a:bodyPr/>
        <a:lstStyle/>
        <a:p>
          <a:r>
            <a:rPr lang="en-US" smtClean="0"/>
            <a:t>3.Civil Rights Movement </a:t>
          </a:r>
          <a:endParaRPr lang="en-US"/>
        </a:p>
      </dgm:t>
    </dgm:pt>
    <dgm:pt modelId="{5CB16DFF-D2BF-4173-A2B7-FFA9B3C02A8E}" type="parTrans" cxnId="{62AEA65A-CE95-45FA-8BA3-D93DFE3CC0D0}">
      <dgm:prSet/>
      <dgm:spPr/>
      <dgm:t>
        <a:bodyPr/>
        <a:lstStyle/>
        <a:p>
          <a:endParaRPr lang="en-US"/>
        </a:p>
      </dgm:t>
    </dgm:pt>
    <dgm:pt modelId="{8D194BBD-88D3-4DC0-A845-ECF992C3E146}" type="sibTrans" cxnId="{62AEA65A-CE95-45FA-8BA3-D93DFE3CC0D0}">
      <dgm:prSet/>
      <dgm:spPr/>
      <dgm:t>
        <a:bodyPr/>
        <a:lstStyle/>
        <a:p>
          <a:endParaRPr lang="en-US"/>
        </a:p>
      </dgm:t>
    </dgm:pt>
    <dgm:pt modelId="{0CC5CA45-736F-46FF-A278-158CAFA810D4}">
      <dgm:prSet/>
      <dgm:spPr/>
      <dgm:t>
        <a:bodyPr/>
        <a:lstStyle/>
        <a:p>
          <a:r>
            <a:rPr lang="en-US" smtClean="0"/>
            <a:t>4.Baby Boom </a:t>
          </a:r>
          <a:endParaRPr lang="en-US"/>
        </a:p>
      </dgm:t>
    </dgm:pt>
    <dgm:pt modelId="{DD5F7B5F-1D69-4770-8788-84EB2706176B}" type="parTrans" cxnId="{E12AD778-4B90-4866-9025-683B4D99EC62}">
      <dgm:prSet/>
      <dgm:spPr/>
      <dgm:t>
        <a:bodyPr/>
        <a:lstStyle/>
        <a:p>
          <a:endParaRPr lang="en-US"/>
        </a:p>
      </dgm:t>
    </dgm:pt>
    <dgm:pt modelId="{831B404D-5CA9-4921-A7C3-542FC0EC2D6E}" type="sibTrans" cxnId="{E12AD778-4B90-4866-9025-683B4D99EC62}">
      <dgm:prSet/>
      <dgm:spPr/>
      <dgm:t>
        <a:bodyPr/>
        <a:lstStyle/>
        <a:p>
          <a:endParaRPr lang="en-US"/>
        </a:p>
      </dgm:t>
    </dgm:pt>
    <dgm:pt modelId="{CADF9176-51EF-4A70-83AD-FABF5413455B}">
      <dgm:prSet/>
      <dgm:spPr/>
      <dgm:t>
        <a:bodyPr/>
        <a:lstStyle/>
        <a:p>
          <a:r>
            <a:rPr lang="en-US" dirty="0" smtClean="0"/>
            <a:t>5.College Enrollment </a:t>
          </a:r>
          <a:endParaRPr lang="en-US" dirty="0"/>
        </a:p>
      </dgm:t>
    </dgm:pt>
    <dgm:pt modelId="{AA8BE673-EED4-470A-BD24-1C80D3E0DAE7}" type="parTrans" cxnId="{C59AE859-1D85-4BF8-AABE-42D01A9510AF}">
      <dgm:prSet/>
      <dgm:spPr/>
      <dgm:t>
        <a:bodyPr/>
        <a:lstStyle/>
        <a:p>
          <a:endParaRPr lang="en-US"/>
        </a:p>
      </dgm:t>
    </dgm:pt>
    <dgm:pt modelId="{66D35D1C-460A-41E1-B023-49DEC4ACAF87}" type="sibTrans" cxnId="{C59AE859-1D85-4BF8-AABE-42D01A9510AF}">
      <dgm:prSet/>
      <dgm:spPr/>
      <dgm:t>
        <a:bodyPr/>
        <a:lstStyle/>
        <a:p>
          <a:endParaRPr lang="en-US"/>
        </a:p>
      </dgm:t>
    </dgm:pt>
    <dgm:pt modelId="{7A56E012-AA1D-4187-98B7-2B2B8777F4AE}" type="pres">
      <dgm:prSet presAssocID="{671385A3-2426-41EB-9784-C0E61DEEF701}" presName="Name0" presStyleCnt="0">
        <dgm:presLayoutVars>
          <dgm:chMax val="7"/>
          <dgm:dir/>
          <dgm:resizeHandles val="exact"/>
        </dgm:presLayoutVars>
      </dgm:prSet>
      <dgm:spPr/>
    </dgm:pt>
    <dgm:pt modelId="{BC3B377B-01D8-4305-9592-D5529BD48B06}" type="pres">
      <dgm:prSet presAssocID="{671385A3-2426-41EB-9784-C0E61DEEF701}" presName="ellipse1" presStyleLbl="vennNode1" presStyleIdx="0" presStyleCnt="5">
        <dgm:presLayoutVars>
          <dgm:bulletEnabled val="1"/>
        </dgm:presLayoutVars>
      </dgm:prSet>
      <dgm:spPr/>
      <dgm:t>
        <a:bodyPr/>
        <a:lstStyle/>
        <a:p>
          <a:endParaRPr lang="en-US"/>
        </a:p>
      </dgm:t>
    </dgm:pt>
    <dgm:pt modelId="{3075D022-1C34-44E2-8A60-D3D517CA3D45}" type="pres">
      <dgm:prSet presAssocID="{671385A3-2426-41EB-9784-C0E61DEEF701}" presName="ellipse2" presStyleLbl="vennNode1" presStyleIdx="1" presStyleCnt="5">
        <dgm:presLayoutVars>
          <dgm:bulletEnabled val="1"/>
        </dgm:presLayoutVars>
      </dgm:prSet>
      <dgm:spPr/>
      <dgm:t>
        <a:bodyPr/>
        <a:lstStyle/>
        <a:p>
          <a:endParaRPr lang="en-US"/>
        </a:p>
      </dgm:t>
    </dgm:pt>
    <dgm:pt modelId="{D9157BD5-0AF4-4D5E-A6D4-0FFDDC4A476F}" type="pres">
      <dgm:prSet presAssocID="{671385A3-2426-41EB-9784-C0E61DEEF701}" presName="ellipse3" presStyleLbl="vennNode1" presStyleIdx="2" presStyleCnt="5">
        <dgm:presLayoutVars>
          <dgm:bulletEnabled val="1"/>
        </dgm:presLayoutVars>
      </dgm:prSet>
      <dgm:spPr/>
      <dgm:t>
        <a:bodyPr/>
        <a:lstStyle/>
        <a:p>
          <a:endParaRPr lang="en-US"/>
        </a:p>
      </dgm:t>
    </dgm:pt>
    <dgm:pt modelId="{A6560DFF-4306-4D00-B322-356EA33A5A9C}" type="pres">
      <dgm:prSet presAssocID="{671385A3-2426-41EB-9784-C0E61DEEF701}" presName="ellipse4" presStyleLbl="vennNode1" presStyleIdx="3" presStyleCnt="5">
        <dgm:presLayoutVars>
          <dgm:bulletEnabled val="1"/>
        </dgm:presLayoutVars>
      </dgm:prSet>
      <dgm:spPr/>
      <dgm:t>
        <a:bodyPr/>
        <a:lstStyle/>
        <a:p>
          <a:endParaRPr lang="en-US"/>
        </a:p>
      </dgm:t>
    </dgm:pt>
    <dgm:pt modelId="{84C66052-7572-4E46-9AA9-6AF70489B3A6}" type="pres">
      <dgm:prSet presAssocID="{671385A3-2426-41EB-9784-C0E61DEEF701}" presName="ellipse5" presStyleLbl="vennNode1" presStyleIdx="4" presStyleCnt="5">
        <dgm:presLayoutVars>
          <dgm:bulletEnabled val="1"/>
        </dgm:presLayoutVars>
      </dgm:prSet>
      <dgm:spPr/>
      <dgm:t>
        <a:bodyPr/>
        <a:lstStyle/>
        <a:p>
          <a:endParaRPr lang="en-US"/>
        </a:p>
      </dgm:t>
    </dgm:pt>
  </dgm:ptLst>
  <dgm:cxnLst>
    <dgm:cxn modelId="{62AEA65A-CE95-45FA-8BA3-D93DFE3CC0D0}" srcId="{671385A3-2426-41EB-9784-C0E61DEEF701}" destId="{7BF7768E-4D51-48CE-A288-F6B13A3F637E}" srcOrd="2" destOrd="0" parTransId="{5CB16DFF-D2BF-4173-A2B7-FFA9B3C02A8E}" sibTransId="{8D194BBD-88D3-4DC0-A845-ECF992C3E146}"/>
    <dgm:cxn modelId="{40C85F8F-0BC0-4BEB-9259-B70F40D1E425}" type="presOf" srcId="{CADF9176-51EF-4A70-83AD-FABF5413455B}" destId="{84C66052-7572-4E46-9AA9-6AF70489B3A6}" srcOrd="0" destOrd="0" presId="urn:microsoft.com/office/officeart/2005/8/layout/rings+Icon"/>
    <dgm:cxn modelId="{5D1D8726-96DC-46A5-95A9-C6A564D162DF}" type="presOf" srcId="{0CC5CA45-736F-46FF-A278-158CAFA810D4}" destId="{A6560DFF-4306-4D00-B322-356EA33A5A9C}" srcOrd="0" destOrd="0" presId="urn:microsoft.com/office/officeart/2005/8/layout/rings+Icon"/>
    <dgm:cxn modelId="{21B63B32-33C5-414C-A5FF-276C29F0A3A7}" type="presOf" srcId="{F3A84E13-4EA0-48E9-9BC9-E3E3BB0517FF}" destId="{BC3B377B-01D8-4305-9592-D5529BD48B06}" srcOrd="0" destOrd="0" presId="urn:microsoft.com/office/officeart/2005/8/layout/rings+Icon"/>
    <dgm:cxn modelId="{08327FA3-4A5C-4D4D-BA07-1C0A6A06E0EC}" type="presOf" srcId="{671385A3-2426-41EB-9784-C0E61DEEF701}" destId="{7A56E012-AA1D-4187-98B7-2B2B8777F4AE}" srcOrd="0" destOrd="0" presId="urn:microsoft.com/office/officeart/2005/8/layout/rings+Icon"/>
    <dgm:cxn modelId="{E12AD778-4B90-4866-9025-683B4D99EC62}" srcId="{671385A3-2426-41EB-9784-C0E61DEEF701}" destId="{0CC5CA45-736F-46FF-A278-158CAFA810D4}" srcOrd="3" destOrd="0" parTransId="{DD5F7B5F-1D69-4770-8788-84EB2706176B}" sibTransId="{831B404D-5CA9-4921-A7C3-542FC0EC2D6E}"/>
    <dgm:cxn modelId="{F1848892-9875-460B-9D8C-159646760CBE}" srcId="{671385A3-2426-41EB-9784-C0E61DEEF701}" destId="{F3A84E13-4EA0-48E9-9BC9-E3E3BB0517FF}" srcOrd="0" destOrd="0" parTransId="{D7E9A192-F03C-4417-9A2C-BC8CB74B17AE}" sibTransId="{5F90F520-A9DA-433A-A538-5843D5DFE1A8}"/>
    <dgm:cxn modelId="{C59AE859-1D85-4BF8-AABE-42D01A9510AF}" srcId="{671385A3-2426-41EB-9784-C0E61DEEF701}" destId="{CADF9176-51EF-4A70-83AD-FABF5413455B}" srcOrd="4" destOrd="0" parTransId="{AA8BE673-EED4-470A-BD24-1C80D3E0DAE7}" sibTransId="{66D35D1C-460A-41E1-B023-49DEC4ACAF87}"/>
    <dgm:cxn modelId="{F09B9C12-3BE6-460D-AF74-C087A4587B86}" srcId="{671385A3-2426-41EB-9784-C0E61DEEF701}" destId="{F6A64AC0-5604-465D-9A7A-339282FB0F63}" srcOrd="1" destOrd="0" parTransId="{6D217760-FAE0-4899-AA2E-33289BF0B811}" sibTransId="{8FAA6F71-4C20-4E4F-B8FE-B6DA6F2C883B}"/>
    <dgm:cxn modelId="{62EC9EEB-87E2-4695-ACBF-354004B7CBA0}" type="presOf" srcId="{F6A64AC0-5604-465D-9A7A-339282FB0F63}" destId="{3075D022-1C34-44E2-8A60-D3D517CA3D45}" srcOrd="0" destOrd="0" presId="urn:microsoft.com/office/officeart/2005/8/layout/rings+Icon"/>
    <dgm:cxn modelId="{1150B920-3FCE-4C5B-8D6B-53621FA4CE08}" type="presOf" srcId="{7BF7768E-4D51-48CE-A288-F6B13A3F637E}" destId="{D9157BD5-0AF4-4D5E-A6D4-0FFDDC4A476F}" srcOrd="0" destOrd="0" presId="urn:microsoft.com/office/officeart/2005/8/layout/rings+Icon"/>
    <dgm:cxn modelId="{EA54BDD4-E6FE-40D5-820E-9D32F358F4F6}" type="presParOf" srcId="{7A56E012-AA1D-4187-98B7-2B2B8777F4AE}" destId="{BC3B377B-01D8-4305-9592-D5529BD48B06}" srcOrd="0" destOrd="0" presId="urn:microsoft.com/office/officeart/2005/8/layout/rings+Icon"/>
    <dgm:cxn modelId="{6D761876-119B-4993-8E68-665F294BBBDD}" type="presParOf" srcId="{7A56E012-AA1D-4187-98B7-2B2B8777F4AE}" destId="{3075D022-1C34-44E2-8A60-D3D517CA3D45}" srcOrd="1" destOrd="0" presId="urn:microsoft.com/office/officeart/2005/8/layout/rings+Icon"/>
    <dgm:cxn modelId="{3186A2D8-A20F-4FCC-819B-63E49EE7D2FB}" type="presParOf" srcId="{7A56E012-AA1D-4187-98B7-2B2B8777F4AE}" destId="{D9157BD5-0AF4-4D5E-A6D4-0FFDDC4A476F}" srcOrd="2" destOrd="0" presId="urn:microsoft.com/office/officeart/2005/8/layout/rings+Icon"/>
    <dgm:cxn modelId="{DD5589E7-2D43-42D1-B1E4-A08D8C095C07}" type="presParOf" srcId="{7A56E012-AA1D-4187-98B7-2B2B8777F4AE}" destId="{A6560DFF-4306-4D00-B322-356EA33A5A9C}" srcOrd="3" destOrd="0" presId="urn:microsoft.com/office/officeart/2005/8/layout/rings+Icon"/>
    <dgm:cxn modelId="{EAA74DB6-164E-49C1-8352-B747EC8FF795}" type="presParOf" srcId="{7A56E012-AA1D-4187-98B7-2B2B8777F4AE}" destId="{84C66052-7572-4E46-9AA9-6AF70489B3A6}" srcOrd="4" destOrd="0" presId="urn:microsoft.com/office/officeart/2005/8/layout/rings+Icon"/>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B377B-01D8-4305-9592-D5529BD48B06}">
      <dsp:nvSpPr>
        <dsp:cNvPr id="0" name=""/>
        <dsp:cNvSpPr/>
      </dsp:nvSpPr>
      <dsp:spPr>
        <a:xfrm>
          <a:off x="0" y="547284"/>
          <a:ext cx="2068776" cy="2068771"/>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1.Peace and Prosperity </a:t>
          </a:r>
          <a:endParaRPr lang="en-US" sz="2100" kern="1200" dirty="0"/>
        </a:p>
      </dsp:txBody>
      <dsp:txXfrm>
        <a:off x="302965" y="850248"/>
        <a:ext cx="1462846" cy="1462843"/>
      </dsp:txXfrm>
    </dsp:sp>
    <dsp:sp modelId="{3075D022-1C34-44E2-8A60-D3D517CA3D45}">
      <dsp:nvSpPr>
        <dsp:cNvPr id="0" name=""/>
        <dsp:cNvSpPr/>
      </dsp:nvSpPr>
      <dsp:spPr>
        <a:xfrm>
          <a:off x="1063797" y="1927040"/>
          <a:ext cx="2068776" cy="2068771"/>
        </a:xfrm>
        <a:prstGeom prst="ellipse">
          <a:avLst/>
        </a:prstGeom>
        <a:gradFill rotWithShape="0">
          <a:gsLst>
            <a:gs pos="0">
              <a:schemeClr val="accent2">
                <a:alpha val="50000"/>
                <a:hueOff val="2620882"/>
                <a:satOff val="-497"/>
                <a:lumOff val="-2500"/>
                <a:alphaOff val="0"/>
                <a:shade val="51000"/>
                <a:satMod val="130000"/>
              </a:schemeClr>
            </a:gs>
            <a:gs pos="80000">
              <a:schemeClr val="accent2">
                <a:alpha val="50000"/>
                <a:hueOff val="2620882"/>
                <a:satOff val="-497"/>
                <a:lumOff val="-2500"/>
                <a:alphaOff val="0"/>
                <a:shade val="93000"/>
                <a:satMod val="130000"/>
              </a:schemeClr>
            </a:gs>
            <a:gs pos="100000">
              <a:schemeClr val="accent2">
                <a:alpha val="50000"/>
                <a:hueOff val="2620882"/>
                <a:satOff val="-497"/>
                <a:lumOff val="-250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smtClean="0"/>
            <a:t>2.Fear of Nuclear War </a:t>
          </a:r>
          <a:endParaRPr lang="en-US" sz="2100" kern="1200"/>
        </a:p>
      </dsp:txBody>
      <dsp:txXfrm>
        <a:off x="1366762" y="2230004"/>
        <a:ext cx="1462846" cy="1462843"/>
      </dsp:txXfrm>
    </dsp:sp>
    <dsp:sp modelId="{D9157BD5-0AF4-4D5E-A6D4-0FFDDC4A476F}">
      <dsp:nvSpPr>
        <dsp:cNvPr id="0" name=""/>
        <dsp:cNvSpPr/>
      </dsp:nvSpPr>
      <dsp:spPr>
        <a:xfrm>
          <a:off x="2128227" y="547284"/>
          <a:ext cx="2068776" cy="2068771"/>
        </a:xfrm>
        <a:prstGeom prst="ellipse">
          <a:avLst/>
        </a:prstGeom>
        <a:gradFill rotWithShape="0">
          <a:gsLst>
            <a:gs pos="0">
              <a:schemeClr val="accent2">
                <a:alpha val="50000"/>
                <a:hueOff val="5241764"/>
                <a:satOff val="-994"/>
                <a:lumOff val="-5000"/>
                <a:alphaOff val="0"/>
                <a:shade val="51000"/>
                <a:satMod val="130000"/>
              </a:schemeClr>
            </a:gs>
            <a:gs pos="80000">
              <a:schemeClr val="accent2">
                <a:alpha val="50000"/>
                <a:hueOff val="5241764"/>
                <a:satOff val="-994"/>
                <a:lumOff val="-5000"/>
                <a:alphaOff val="0"/>
                <a:shade val="93000"/>
                <a:satMod val="130000"/>
              </a:schemeClr>
            </a:gs>
            <a:gs pos="100000">
              <a:schemeClr val="accent2">
                <a:alpha val="50000"/>
                <a:hueOff val="5241764"/>
                <a:satOff val="-994"/>
                <a:lumOff val="-500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smtClean="0"/>
            <a:t>3.Civil Rights Movement </a:t>
          </a:r>
          <a:endParaRPr lang="en-US" sz="2100" kern="1200"/>
        </a:p>
      </dsp:txBody>
      <dsp:txXfrm>
        <a:off x="2431192" y="850248"/>
        <a:ext cx="1462846" cy="1462843"/>
      </dsp:txXfrm>
    </dsp:sp>
    <dsp:sp modelId="{A6560DFF-4306-4D00-B322-356EA33A5A9C}">
      <dsp:nvSpPr>
        <dsp:cNvPr id="0" name=""/>
        <dsp:cNvSpPr/>
      </dsp:nvSpPr>
      <dsp:spPr>
        <a:xfrm>
          <a:off x="3192025" y="1927040"/>
          <a:ext cx="2068776" cy="2068771"/>
        </a:xfrm>
        <a:prstGeom prst="ellipse">
          <a:avLst/>
        </a:prstGeom>
        <a:gradFill rotWithShape="0">
          <a:gsLst>
            <a:gs pos="0">
              <a:schemeClr val="accent2">
                <a:alpha val="50000"/>
                <a:hueOff val="7862647"/>
                <a:satOff val="-1491"/>
                <a:lumOff val="-7499"/>
                <a:alphaOff val="0"/>
                <a:shade val="51000"/>
                <a:satMod val="130000"/>
              </a:schemeClr>
            </a:gs>
            <a:gs pos="80000">
              <a:schemeClr val="accent2">
                <a:alpha val="50000"/>
                <a:hueOff val="7862647"/>
                <a:satOff val="-1491"/>
                <a:lumOff val="-7499"/>
                <a:alphaOff val="0"/>
                <a:shade val="93000"/>
                <a:satMod val="130000"/>
              </a:schemeClr>
            </a:gs>
            <a:gs pos="100000">
              <a:schemeClr val="accent2">
                <a:alpha val="50000"/>
                <a:hueOff val="7862647"/>
                <a:satOff val="-1491"/>
                <a:lumOff val="-749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smtClean="0"/>
            <a:t>4.Baby Boom </a:t>
          </a:r>
          <a:endParaRPr lang="en-US" sz="2100" kern="1200"/>
        </a:p>
      </dsp:txBody>
      <dsp:txXfrm>
        <a:off x="3494990" y="2230004"/>
        <a:ext cx="1462846" cy="1462843"/>
      </dsp:txXfrm>
    </dsp:sp>
    <dsp:sp modelId="{84C66052-7572-4E46-9AA9-6AF70489B3A6}">
      <dsp:nvSpPr>
        <dsp:cNvPr id="0" name=""/>
        <dsp:cNvSpPr/>
      </dsp:nvSpPr>
      <dsp:spPr>
        <a:xfrm>
          <a:off x="4255823" y="547284"/>
          <a:ext cx="2068776" cy="2068771"/>
        </a:xfrm>
        <a:prstGeom prst="ellipse">
          <a:avLst/>
        </a:prstGeom>
        <a:gradFill rotWithShape="0">
          <a:gsLst>
            <a:gs pos="0">
              <a:schemeClr val="accent2">
                <a:alpha val="50000"/>
                <a:hueOff val="10483529"/>
                <a:satOff val="-1988"/>
                <a:lumOff val="-9999"/>
                <a:alphaOff val="0"/>
                <a:shade val="51000"/>
                <a:satMod val="130000"/>
              </a:schemeClr>
            </a:gs>
            <a:gs pos="80000">
              <a:schemeClr val="accent2">
                <a:alpha val="50000"/>
                <a:hueOff val="10483529"/>
                <a:satOff val="-1988"/>
                <a:lumOff val="-9999"/>
                <a:alphaOff val="0"/>
                <a:shade val="93000"/>
                <a:satMod val="130000"/>
              </a:schemeClr>
            </a:gs>
            <a:gs pos="100000">
              <a:schemeClr val="accent2">
                <a:alpha val="50000"/>
                <a:hueOff val="10483529"/>
                <a:satOff val="-1988"/>
                <a:lumOff val="-999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5.College Enrollment </a:t>
          </a:r>
          <a:endParaRPr lang="en-US" sz="2100" kern="1200" dirty="0"/>
        </a:p>
      </dsp:txBody>
      <dsp:txXfrm>
        <a:off x="4558788" y="850248"/>
        <a:ext cx="1462846" cy="1462843"/>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defRPr>
            </a:lvl1pPr>
          </a:lstStyle>
          <a:p>
            <a:pPr>
              <a:defRPr/>
            </a:pPr>
            <a:endParaRPr lang="en-US"/>
          </a:p>
        </p:txBody>
      </p:sp>
      <p:sp>
        <p:nvSpPr>
          <p:cNvPr id="1945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en-US"/>
          </a:p>
        </p:txBody>
      </p:sp>
      <p:sp>
        <p:nvSpPr>
          <p:cNvPr id="553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946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946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defRPr>
            </a:lvl1pPr>
          </a:lstStyle>
          <a:p>
            <a:pPr>
              <a:defRPr/>
            </a:pPr>
            <a:endParaRPr lang="en-US"/>
          </a:p>
        </p:txBody>
      </p:sp>
      <p:sp>
        <p:nvSpPr>
          <p:cNvPr id="1946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23A6AD6-55A3-5849-B792-7F77EEF99269}" type="slidenum">
              <a:rPr lang="en-US"/>
              <a:pPr/>
              <a:t>‹#›</a:t>
            </a:fld>
            <a:endParaRPr lang="en-US"/>
          </a:p>
        </p:txBody>
      </p:sp>
    </p:spTree>
    <p:extLst>
      <p:ext uri="{BB962C8B-B14F-4D97-AF65-F5344CB8AC3E}">
        <p14:creationId xmlns:p14="http://schemas.microsoft.com/office/powerpoint/2010/main" val="17986270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t>The first American protests against U.S. intervention in Vietnam took place in 1963</a:t>
            </a:r>
            <a:r>
              <a:rPr lang="en-US">
                <a:sym typeface="Wingdings" charset="0"/>
              </a:rPr>
              <a:t> small scale protest</a:t>
            </a:r>
            <a:r>
              <a:rPr lang="en-US"/>
              <a:t> </a:t>
            </a:r>
          </a:p>
          <a:p>
            <a:endParaRPr lang="en-US"/>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80847C4A-3621-574C-9D34-70662D8C43E8}" type="slidenum">
              <a:rPr lang="en-US"/>
              <a:pPr/>
              <a:t>4</a:t>
            </a:fld>
            <a:endParaRPr lang="en-US"/>
          </a:p>
        </p:txBody>
      </p:sp>
    </p:spTree>
    <p:extLst>
      <p:ext uri="{BB962C8B-B14F-4D97-AF65-F5344CB8AC3E}">
        <p14:creationId xmlns:p14="http://schemas.microsoft.com/office/powerpoint/2010/main" val="1386003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t>Mark rudd</a:t>
            </a: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1AEF532A-3C46-CD4F-8AB8-2B9D0FE26573}" type="slidenum">
              <a:rPr lang="en-US"/>
              <a:pPr/>
              <a:t>5</a:t>
            </a:fld>
            <a:endParaRPr lang="en-US"/>
          </a:p>
        </p:txBody>
      </p:sp>
    </p:spTree>
    <p:extLst>
      <p:ext uri="{BB962C8B-B14F-4D97-AF65-F5344CB8AC3E}">
        <p14:creationId xmlns:p14="http://schemas.microsoft.com/office/powerpoint/2010/main" val="4213513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680BAA27-37C8-064B-8F92-7BD72E50BB23}" type="slidenum">
              <a:rPr lang="en-US"/>
              <a:pPr/>
              <a:t>6</a:t>
            </a:fld>
            <a:endParaRPr lang="en-US"/>
          </a:p>
        </p:txBody>
      </p:sp>
    </p:spTree>
    <p:extLst>
      <p:ext uri="{BB962C8B-B14F-4D97-AF65-F5344CB8AC3E}">
        <p14:creationId xmlns:p14="http://schemas.microsoft.com/office/powerpoint/2010/main" val="3924695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ABB12A52-3588-3A45-9F43-E8D8C4E9B871}" type="slidenum">
              <a:rPr lang="en-US"/>
              <a:pPr/>
              <a:t>17</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http://www.sss.gov/FSbenefits.htm</a:t>
            </a:r>
          </a:p>
        </p:txBody>
      </p:sp>
    </p:spTree>
    <p:extLst>
      <p:ext uri="{BB962C8B-B14F-4D97-AF65-F5344CB8AC3E}">
        <p14:creationId xmlns:p14="http://schemas.microsoft.com/office/powerpoint/2010/main" val="1011195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t>Pick 18- #1-367</a:t>
            </a: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0CD66823-19E9-6142-984C-8A6B55D43086}" type="slidenum">
              <a:rPr lang="en-US"/>
              <a:pPr/>
              <a:t>18</a:t>
            </a:fld>
            <a:endParaRPr lang="en-US"/>
          </a:p>
        </p:txBody>
      </p:sp>
    </p:spTree>
    <p:extLst>
      <p:ext uri="{BB962C8B-B14F-4D97-AF65-F5344CB8AC3E}">
        <p14:creationId xmlns:p14="http://schemas.microsoft.com/office/powerpoint/2010/main" val="2138672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B853F745-8F5D-5F48-9AEA-2A8B3B7F902D}" type="slidenum">
              <a:rPr lang="en-US"/>
              <a:pPr/>
              <a:t>33</a:t>
            </a:fld>
            <a:endParaRPr lang="en-US"/>
          </a:p>
        </p:txBody>
      </p:sp>
      <p:sp>
        <p:nvSpPr>
          <p:cNvPr id="61443" name="Slide Image Placeholder 1"/>
          <p:cNvSpPr>
            <a:spLocks noGrp="1" noRot="1" noChangeAspect="1" noTextEdit="1"/>
          </p:cNvSpPr>
          <p:nvPr>
            <p:ph type="sldImg"/>
          </p:nvPr>
        </p:nvSpPr>
        <p:spPr>
          <a:ln/>
        </p:spPr>
      </p:sp>
      <p:sp>
        <p:nvSpPr>
          <p:cNvPr id="61444" name="Notes Placeholder 2"/>
          <p:cNvSpPr>
            <a:spLocks noGrp="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
        <p:nvSpPr>
          <p:cNvPr id="61445"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pPr algn="r"/>
            <a:fld id="{6D978DE5-0901-584A-8BC3-DA22E0852A90}" type="slidenum">
              <a:rPr lang="en-US">
                <a:latin typeface="Times New Roman" charset="0"/>
              </a:rPr>
              <a:pPr algn="r"/>
              <a:t>33</a:t>
            </a:fld>
            <a:endParaRPr lang="en-US">
              <a:latin typeface="Times New Roman" charset="0"/>
            </a:endParaRPr>
          </a:p>
        </p:txBody>
      </p:sp>
    </p:spTree>
    <p:extLst>
      <p:ext uri="{BB962C8B-B14F-4D97-AF65-F5344CB8AC3E}">
        <p14:creationId xmlns:p14="http://schemas.microsoft.com/office/powerpoint/2010/main" val="2378517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3E0BE24-BC80-A340-AB46-4ED33209FFE6}" type="slidenum">
              <a:rPr lang="en-US"/>
              <a:pPr eaLnBrk="1" hangingPunct="1"/>
              <a:t>52</a:t>
            </a:fld>
            <a:endParaRPr lang="en-US"/>
          </a:p>
        </p:txBody>
      </p:sp>
    </p:spTree>
    <p:extLst>
      <p:ext uri="{BB962C8B-B14F-4D97-AF65-F5344CB8AC3E}">
        <p14:creationId xmlns:p14="http://schemas.microsoft.com/office/powerpoint/2010/main" val="3972797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93F7CA4-2E5F-9D4A-B760-24D6FD4EDDB8}" type="slidenum">
              <a:rPr lang="en-US"/>
              <a:pPr/>
              <a:t>‹#›</a:t>
            </a:fld>
            <a:endParaRPr lang="en-US"/>
          </a:p>
        </p:txBody>
      </p:sp>
    </p:spTree>
    <p:extLst>
      <p:ext uri="{BB962C8B-B14F-4D97-AF65-F5344CB8AC3E}">
        <p14:creationId xmlns:p14="http://schemas.microsoft.com/office/powerpoint/2010/main" val="4115651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3D42E99-5C92-8445-9FC5-515367A408F1}" type="slidenum">
              <a:rPr lang="en-US"/>
              <a:pPr/>
              <a:t>‹#›</a:t>
            </a:fld>
            <a:endParaRPr lang="en-US"/>
          </a:p>
        </p:txBody>
      </p:sp>
    </p:spTree>
    <p:extLst>
      <p:ext uri="{BB962C8B-B14F-4D97-AF65-F5344CB8AC3E}">
        <p14:creationId xmlns:p14="http://schemas.microsoft.com/office/powerpoint/2010/main" val="1006915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4A5451D-1AB4-CD4E-BDDA-19391608AAA4}" type="slidenum">
              <a:rPr lang="en-US"/>
              <a:pPr/>
              <a:t>‹#›</a:t>
            </a:fld>
            <a:endParaRPr lang="en-US"/>
          </a:p>
        </p:txBody>
      </p:sp>
    </p:spTree>
    <p:extLst>
      <p:ext uri="{BB962C8B-B14F-4D97-AF65-F5344CB8AC3E}">
        <p14:creationId xmlns:p14="http://schemas.microsoft.com/office/powerpoint/2010/main" val="2445922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EC6CD9B-C62E-F444-8569-C8E86DFDE1C2}" type="slidenum">
              <a:rPr lang="en-US"/>
              <a:pPr/>
              <a:t>‹#›</a:t>
            </a:fld>
            <a:endParaRPr lang="en-US"/>
          </a:p>
        </p:txBody>
      </p:sp>
    </p:spTree>
    <p:extLst>
      <p:ext uri="{BB962C8B-B14F-4D97-AF65-F5344CB8AC3E}">
        <p14:creationId xmlns:p14="http://schemas.microsoft.com/office/powerpoint/2010/main" val="543526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24AF7DD-2BF2-5F44-A235-1C72B8227DFB}" type="slidenum">
              <a:rPr lang="en-US"/>
              <a:pPr/>
              <a:t>‹#›</a:t>
            </a:fld>
            <a:endParaRPr lang="en-US"/>
          </a:p>
        </p:txBody>
      </p:sp>
    </p:spTree>
    <p:extLst>
      <p:ext uri="{BB962C8B-B14F-4D97-AF65-F5344CB8AC3E}">
        <p14:creationId xmlns:p14="http://schemas.microsoft.com/office/powerpoint/2010/main" val="291912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146768FA-47BB-9048-AF27-65C571EB5F48}" type="slidenum">
              <a:rPr lang="en-US"/>
              <a:pPr/>
              <a:t>‹#›</a:t>
            </a:fld>
            <a:endParaRPr lang="en-US"/>
          </a:p>
        </p:txBody>
      </p:sp>
    </p:spTree>
    <p:extLst>
      <p:ext uri="{BB962C8B-B14F-4D97-AF65-F5344CB8AC3E}">
        <p14:creationId xmlns:p14="http://schemas.microsoft.com/office/powerpoint/2010/main" val="3673059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B8C862FA-9A70-C043-ACEB-46166BF80376}" type="slidenum">
              <a:rPr lang="en-US"/>
              <a:pPr/>
              <a:t>‹#›</a:t>
            </a:fld>
            <a:endParaRPr lang="en-US"/>
          </a:p>
        </p:txBody>
      </p:sp>
    </p:spTree>
    <p:extLst>
      <p:ext uri="{BB962C8B-B14F-4D97-AF65-F5344CB8AC3E}">
        <p14:creationId xmlns:p14="http://schemas.microsoft.com/office/powerpoint/2010/main" val="4233936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BD973C4-DF54-8343-BF3C-E7720E16FF60}" type="slidenum">
              <a:rPr lang="en-US"/>
              <a:pPr/>
              <a:t>‹#›</a:t>
            </a:fld>
            <a:endParaRPr lang="en-US"/>
          </a:p>
        </p:txBody>
      </p:sp>
    </p:spTree>
    <p:extLst>
      <p:ext uri="{BB962C8B-B14F-4D97-AF65-F5344CB8AC3E}">
        <p14:creationId xmlns:p14="http://schemas.microsoft.com/office/powerpoint/2010/main" val="1858549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A51CB9B-801F-F14C-B602-B931E3EC86FA}" type="slidenum">
              <a:rPr lang="en-US"/>
              <a:pPr/>
              <a:t>‹#›</a:t>
            </a:fld>
            <a:endParaRPr lang="en-US"/>
          </a:p>
        </p:txBody>
      </p:sp>
    </p:spTree>
    <p:extLst>
      <p:ext uri="{BB962C8B-B14F-4D97-AF65-F5344CB8AC3E}">
        <p14:creationId xmlns:p14="http://schemas.microsoft.com/office/powerpoint/2010/main" val="2403412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8F81CC7-13D7-7E44-B58A-061FDF7B5DEB}" type="slidenum">
              <a:rPr lang="en-US"/>
              <a:pPr/>
              <a:t>‹#›</a:t>
            </a:fld>
            <a:endParaRPr lang="en-US"/>
          </a:p>
        </p:txBody>
      </p:sp>
    </p:spTree>
    <p:extLst>
      <p:ext uri="{BB962C8B-B14F-4D97-AF65-F5344CB8AC3E}">
        <p14:creationId xmlns:p14="http://schemas.microsoft.com/office/powerpoint/2010/main" val="322441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B23729E-3038-8544-98A1-FBA084A947EE}" type="slidenum">
              <a:rPr lang="en-US"/>
              <a:pPr/>
              <a:t>‹#›</a:t>
            </a:fld>
            <a:endParaRPr lang="en-US"/>
          </a:p>
        </p:txBody>
      </p:sp>
    </p:spTree>
    <p:extLst>
      <p:ext uri="{BB962C8B-B14F-4D97-AF65-F5344CB8AC3E}">
        <p14:creationId xmlns:p14="http://schemas.microsoft.com/office/powerpoint/2010/main" val="350672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8A29DDA-17B5-F646-84CB-5988D0F5326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history.com/topics/vietnam-war/vietnam-war-history"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jpeg"/><Relationship Id="rId7" Type="http://schemas.openxmlformats.org/officeDocument/2006/relationships/diagramQuickStyle" Target="../diagrams/quickStyle1.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gif"/><Relationship Id="rId4" Type="http://schemas.openxmlformats.org/officeDocument/2006/relationships/hyperlink" Target="http://www.nytimes.com/interactive/2008/12/20/opinion/20081220opchart_ready.html?scp=1&amp;sq=1968&amp;st=c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hyperlink" Target="https://www.youtube.com/watch?v=PhFvZRT7Ds0" TargetMode="Externa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hyperlink" Target="http://www.youtube.com/watch?v=eCM-mROkbCs" TargetMode="Externa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hyperlink" Target="http://www.history.com/topics/1960s/videos/violence-batters-1968-democratic-convention"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hyperlink" Target="http://www.history.com/topics/vietnam-war/vietnam-war-protests/videos/dodging-the-draft"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www.random.org/integers/" TargetMode="External"/><Relationship Id="rId5" Type="http://schemas.openxmlformats.org/officeDocument/2006/relationships/image" Target="../media/image40.jpeg"/><Relationship Id="rId4" Type="http://schemas.openxmlformats.org/officeDocument/2006/relationships/hyperlink" Target="https://www.youtube.com/watch?v=SSnw1JaL2uA"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hyperlink" Target="http://www.youtube.com/watch?v=k3TmpRqDisg" TargetMode="Externa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gif"/><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wmf"/><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jpeg"/></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hyperlink" Target="http://www.youtube.com/watch?v=y9uYEM2osYQ&amp;feature=related"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33.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6.jpeg"/><Relationship Id="rId7" Type="http://schemas.openxmlformats.org/officeDocument/2006/relationships/image" Target="../media/image6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hyperlink" Target="http://www.nytimes.com/interactive/2009/08/10/arts/music/20090810-woodstock-song-vote.html?scp=4&amp;sq=woodstock&amp;st=cse" TargetMode="External"/><Relationship Id="rId4" Type="http://schemas.openxmlformats.org/officeDocument/2006/relationships/image" Target="../media/image67.jpeg"/><Relationship Id="rId9" Type="http://schemas.openxmlformats.org/officeDocument/2006/relationships/image" Target="../media/image71.jpeg"/></Relationships>
</file>

<file path=ppt/slides/_rels/slide3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3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3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jpeg"/><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3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4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0.jpeg"/></Relationships>
</file>

<file path=ppt/slides/_rels/slide4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0.jpeg"/></Relationships>
</file>

<file path=ppt/slides/_rels/slide4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0.jpeg"/></Relationships>
</file>

<file path=ppt/slides/_rels/slide4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0.jpeg"/></Relationships>
</file>

<file path=ppt/slides/_rels/slide4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0.jpeg"/></Relationships>
</file>

<file path=ppt/slides/_rels/slide4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0.jpeg"/></Relationships>
</file>

<file path=ppt/slides/_rels/slide4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hyperlink" Target="http://www.youtube.com/watch?v=59ahx9ckqIw" TargetMode="External"/><Relationship Id="rId5" Type="http://schemas.openxmlformats.org/officeDocument/2006/relationships/image" Target="../media/image94.jpeg"/><Relationship Id="rId4" Type="http://schemas.openxmlformats.org/officeDocument/2006/relationships/image" Target="../media/image93.jpeg"/></Relationships>
</file>

<file path=ppt/slides/_rels/slide48.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gif"/><Relationship Id="rId2" Type="http://schemas.openxmlformats.org/officeDocument/2006/relationships/image" Target="../media/image79.jpeg"/><Relationship Id="rId1" Type="http://schemas.openxmlformats.org/officeDocument/2006/relationships/slideLayout" Target="../slideLayouts/slideLayout2.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4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1.jpeg"/><Relationship Id="rId5" Type="http://schemas.openxmlformats.org/officeDocument/2006/relationships/hyperlink" Target="https://www.youtube.com/watch?v=rbNnvPBokNs" TargetMode="External"/><Relationship Id="rId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1969, washington d.c., anti-war protests, the moratorium march, the vietnam 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8"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Rectangle 19"/>
          <p:cNvSpPr>
            <a:spLocks noChangeArrowheads="1"/>
          </p:cNvSpPr>
          <p:nvPr/>
        </p:nvSpPr>
        <p:spPr bwMode="auto">
          <a:xfrm>
            <a:off x="0" y="0"/>
            <a:ext cx="9144000" cy="6858000"/>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054" name="TextBox 6"/>
          <p:cNvSpPr txBox="1">
            <a:spLocks noChangeArrowheads="1"/>
          </p:cNvSpPr>
          <p:nvPr/>
        </p:nvSpPr>
        <p:spPr bwMode="auto">
          <a:xfrm>
            <a:off x="4953000" y="1295400"/>
            <a:ext cx="3962400" cy="50167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b="1" dirty="0" smtClean="0">
                <a:solidFill>
                  <a:srgbClr val="FFFF00"/>
                </a:solidFill>
                <a:effectLst>
                  <a:glow rad="228600">
                    <a:schemeClr val="tx1"/>
                  </a:glow>
                </a:effectLst>
                <a:ea typeface="+mn-ea"/>
              </a:rPr>
              <a:t>Content Vocab</a:t>
            </a:r>
          </a:p>
          <a:p>
            <a:pPr eaLnBrk="1" hangingPunct="1">
              <a:spcBef>
                <a:spcPct val="0"/>
              </a:spcBef>
              <a:defRPr/>
            </a:pPr>
            <a:r>
              <a:rPr lang="en-US" altLang="en-US" b="1" dirty="0" smtClean="0">
                <a:solidFill>
                  <a:schemeClr val="bg1"/>
                </a:solidFill>
                <a:effectLst>
                  <a:glow rad="228600">
                    <a:schemeClr val="tx1"/>
                  </a:glow>
                </a:effectLst>
                <a:ea typeface="+mn-ea"/>
              </a:rPr>
              <a:t>Doves</a:t>
            </a:r>
          </a:p>
          <a:p>
            <a:pPr eaLnBrk="1" hangingPunct="1">
              <a:spcBef>
                <a:spcPct val="0"/>
              </a:spcBef>
              <a:defRPr/>
            </a:pPr>
            <a:r>
              <a:rPr lang="en-US" altLang="en-US" b="1" dirty="0" smtClean="0">
                <a:solidFill>
                  <a:schemeClr val="bg1"/>
                </a:solidFill>
                <a:effectLst>
                  <a:glow rad="228600">
                    <a:schemeClr val="tx1"/>
                  </a:glow>
                </a:effectLst>
                <a:ea typeface="+mn-ea"/>
              </a:rPr>
              <a:t>Hawks</a:t>
            </a:r>
          </a:p>
          <a:p>
            <a:pPr eaLnBrk="1" hangingPunct="1">
              <a:spcBef>
                <a:spcPct val="0"/>
              </a:spcBef>
              <a:defRPr/>
            </a:pPr>
            <a:r>
              <a:rPr lang="en-US" altLang="en-US" b="1" dirty="0" smtClean="0">
                <a:solidFill>
                  <a:schemeClr val="bg1"/>
                </a:solidFill>
                <a:effectLst>
                  <a:glow rad="228600">
                    <a:schemeClr val="tx1"/>
                  </a:glow>
                </a:effectLst>
                <a:ea typeface="+mn-ea"/>
              </a:rPr>
              <a:t>Hippies</a:t>
            </a:r>
          </a:p>
          <a:p>
            <a:pPr eaLnBrk="1" hangingPunct="1">
              <a:spcBef>
                <a:spcPct val="0"/>
              </a:spcBef>
              <a:defRPr/>
            </a:pPr>
            <a:endParaRPr lang="en-US" altLang="en-US" b="1" dirty="0" smtClean="0">
              <a:solidFill>
                <a:schemeClr val="bg1"/>
              </a:solidFill>
              <a:effectLst>
                <a:glow rad="228600">
                  <a:schemeClr val="tx1"/>
                </a:glow>
              </a:effectLst>
              <a:ea typeface="+mn-ea"/>
            </a:endParaRPr>
          </a:p>
          <a:p>
            <a:pPr eaLnBrk="1" hangingPunct="1">
              <a:spcBef>
                <a:spcPct val="0"/>
              </a:spcBef>
              <a:buFontTx/>
              <a:buNone/>
              <a:defRPr/>
            </a:pPr>
            <a:r>
              <a:rPr lang="en-US" altLang="en-US" b="1" dirty="0" smtClean="0">
                <a:solidFill>
                  <a:srgbClr val="FFFF00"/>
                </a:solidFill>
                <a:effectLst>
                  <a:glow rad="228600">
                    <a:schemeClr val="tx1"/>
                  </a:glow>
                </a:effectLst>
                <a:ea typeface="+mn-ea"/>
              </a:rPr>
              <a:t>Academic Vocab</a:t>
            </a:r>
          </a:p>
          <a:p>
            <a:pPr eaLnBrk="1" hangingPunct="1">
              <a:spcBef>
                <a:spcPct val="0"/>
              </a:spcBef>
              <a:defRPr/>
            </a:pPr>
            <a:r>
              <a:rPr lang="en-US" altLang="en-US" dirty="0" smtClean="0">
                <a:solidFill>
                  <a:schemeClr val="bg1"/>
                </a:solidFill>
                <a:effectLst>
                  <a:glow rad="228600">
                    <a:schemeClr val="tx1"/>
                  </a:glow>
                </a:effectLst>
                <a:ea typeface="+mn-ea"/>
              </a:rPr>
              <a:t>Protest</a:t>
            </a:r>
          </a:p>
          <a:p>
            <a:pPr eaLnBrk="1" hangingPunct="1">
              <a:spcBef>
                <a:spcPct val="0"/>
              </a:spcBef>
              <a:defRPr/>
            </a:pPr>
            <a:r>
              <a:rPr lang="en-US" altLang="en-US" dirty="0" smtClean="0">
                <a:solidFill>
                  <a:schemeClr val="bg1"/>
                </a:solidFill>
                <a:effectLst>
                  <a:glow rad="228600">
                    <a:schemeClr val="tx1"/>
                  </a:glow>
                </a:effectLst>
                <a:ea typeface="+mn-ea"/>
              </a:rPr>
              <a:t>Free Speech Movement</a:t>
            </a:r>
          </a:p>
          <a:p>
            <a:pPr eaLnBrk="1" hangingPunct="1">
              <a:spcBef>
                <a:spcPct val="0"/>
              </a:spcBef>
              <a:defRPr/>
            </a:pPr>
            <a:r>
              <a:rPr lang="en-US" altLang="en-US" dirty="0" smtClean="0">
                <a:solidFill>
                  <a:schemeClr val="bg1"/>
                </a:solidFill>
                <a:effectLst>
                  <a:glow rad="228600">
                    <a:schemeClr val="tx1"/>
                  </a:glow>
                </a:effectLst>
                <a:ea typeface="+mn-ea"/>
              </a:rPr>
              <a:t>Draft</a:t>
            </a:r>
          </a:p>
        </p:txBody>
      </p:sp>
      <p:sp>
        <p:nvSpPr>
          <p:cNvPr id="2053" name="Rectangle 1"/>
          <p:cNvSpPr>
            <a:spLocks noChangeArrowheads="1"/>
          </p:cNvSpPr>
          <p:nvPr/>
        </p:nvSpPr>
        <p:spPr bwMode="auto">
          <a:xfrm>
            <a:off x="1219200" y="6297613"/>
            <a:ext cx="6705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hlinkClick r:id="rId3"/>
              </a:rPr>
              <a:t>http://www.history.com/topics/vietnam-war/vietnam-war-history</a:t>
            </a:r>
            <a:r>
              <a:rPr lang="en-US"/>
              <a:t> </a:t>
            </a:r>
          </a:p>
        </p:txBody>
      </p:sp>
      <p:sp>
        <p:nvSpPr>
          <p:cNvPr id="9" name="WordArt 4"/>
          <p:cNvSpPr>
            <a:spLocks noChangeArrowheads="1" noChangeShapeType="1" noTextEdit="1"/>
          </p:cNvSpPr>
          <p:nvPr/>
        </p:nvSpPr>
        <p:spPr bwMode="auto">
          <a:xfrm>
            <a:off x="325723" y="381000"/>
            <a:ext cx="8534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Bell Ringer &amp; Vocab </a:t>
            </a:r>
          </a:p>
        </p:txBody>
      </p:sp>
      <p:pic>
        <p:nvPicPr>
          <p:cNvPr id="205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925" y="2087563"/>
            <a:ext cx="3943350" cy="34321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5"/>
          <p:cNvSpPr txBox="1">
            <a:spLocks noChangeArrowheads="1"/>
          </p:cNvSpPr>
          <p:nvPr/>
        </p:nvSpPr>
        <p:spPr bwMode="auto">
          <a:xfrm>
            <a:off x="381000" y="1219200"/>
            <a:ext cx="3962400"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3000" dirty="0" smtClean="0">
                <a:solidFill>
                  <a:schemeClr val="bg1"/>
                </a:solidFill>
                <a:effectLst>
                  <a:glow rad="203200">
                    <a:schemeClr val="tx1"/>
                  </a:glow>
                </a:effectLst>
                <a:ea typeface="+mn-ea"/>
              </a:rPr>
              <a:t>What images come to mind when you hear the word hippie?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descr="washington d.c., anti-war protests, vietnamese veterans, the vietnam war, u.s. capit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5588"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WordArt 4"/>
          <p:cNvSpPr>
            <a:spLocks noChangeArrowheads="1" noChangeShapeType="1" noTextEdit="1"/>
          </p:cNvSpPr>
          <p:nvPr/>
        </p:nvSpPr>
        <p:spPr bwMode="auto">
          <a:xfrm>
            <a:off x="303809" y="152400"/>
            <a:ext cx="8534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Counter Culture &amp; Protest  </a:t>
            </a:r>
          </a:p>
        </p:txBody>
      </p:sp>
      <p:pic>
        <p:nvPicPr>
          <p:cNvPr id="3076"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outerShdw blurRad="63500" dist="38099" dir="2700000" algn="ctr" rotWithShape="0">
              <a:schemeClr val="bg2">
                <a:alpha val="74998"/>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6858000"/>
          </a:xfrm>
          <a:prstGeom prst="rect">
            <a:avLst/>
          </a:prstGeom>
          <a:gradFill rotWithShape="1">
            <a:gsLst>
              <a:gs pos="0">
                <a:srgbClr val="8ADCFF"/>
              </a:gs>
              <a:gs pos="35001">
                <a:srgbClr val="AEE5FF"/>
              </a:gs>
              <a:gs pos="100000">
                <a:srgbClr val="DEF4FF"/>
              </a:gs>
            </a:gsLst>
            <a:lin ang="16200000" scaled="1"/>
          </a:gradFill>
          <a:ln w="9525">
            <a:solidFill>
              <a:srgbClr val="03A0D9"/>
            </a:solidFill>
            <a:miter lim="800000"/>
            <a:headEnd/>
            <a:tailEnd/>
          </a:ln>
          <a:effectLst>
            <a:outerShdw blurRad="40000" dist="20000" dir="5400000" rotWithShape="0">
              <a:srgbClr val="000000">
                <a:alpha val="37999"/>
              </a:srgbClr>
            </a:outerShdw>
          </a:effectLst>
        </p:spPr>
        <p:txBody>
          <a:bodyPr anchor="ctr"/>
          <a:lstStyle/>
          <a:p>
            <a:pPr algn="ctr">
              <a:defRPr/>
            </a:pPr>
            <a:endParaRPr lang="en-US">
              <a:solidFill>
                <a:schemeClr val="dk1"/>
              </a:solidFill>
              <a:latin typeface="+mn-lt"/>
              <a:ea typeface="+mn-ea"/>
            </a:endParaRPr>
          </a:p>
        </p:txBody>
      </p:sp>
      <p:sp>
        <p:nvSpPr>
          <p:cNvPr id="3" name="Content Placeholder 2"/>
          <p:cNvSpPr>
            <a:spLocks noGrp="1"/>
          </p:cNvSpPr>
          <p:nvPr>
            <p:ph idx="1"/>
          </p:nvPr>
        </p:nvSpPr>
        <p:spPr>
          <a:xfrm>
            <a:off x="152400" y="3429000"/>
            <a:ext cx="2819400" cy="3352800"/>
          </a:xfrm>
        </p:spPr>
        <p:txBody>
          <a:bodyPr/>
          <a:lstStyle/>
          <a:p>
            <a:pPr marL="0" indent="0" algn="ctr">
              <a:buFontTx/>
              <a:buNone/>
              <a:defRPr/>
            </a:pPr>
            <a:r>
              <a:rPr lang="en-US" sz="2500" i="1" dirty="0" smtClean="0">
                <a:ea typeface="+mn-ea"/>
              </a:rPr>
              <a:t>Young activists began to challenged </a:t>
            </a:r>
            <a:r>
              <a:rPr lang="en-US" sz="2500" i="1" dirty="0">
                <a:ea typeface="+mn-ea"/>
              </a:rPr>
              <a:t>the American political and social system and conventional middle class values. </a:t>
            </a:r>
            <a:endParaRPr lang="en-US" sz="2500" dirty="0">
              <a:ea typeface="+mn-ea"/>
            </a:endParaRPr>
          </a:p>
          <a:p>
            <a:pPr>
              <a:defRPr/>
            </a:pPr>
            <a:endParaRPr lang="en-US" dirty="0">
              <a:ea typeface="+mn-ea"/>
            </a:endParaRPr>
          </a:p>
        </p:txBody>
      </p:sp>
      <p:pic>
        <p:nvPicPr>
          <p:cNvPr id="4100" name="Picture 2" descr="http://cdn.history.com/sites/2/2014/02/Vietnam-War-Protests-H.jpe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813" y="0"/>
            <a:ext cx="9144001"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4450" name="Picture 2" descr="http://collections.museumca.org/?q=system/files/imagecache/collection_image2/z0004139.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2170270">
            <a:off x="223838" y="1944688"/>
            <a:ext cx="1657350" cy="1381125"/>
          </a:xfrm>
          <a:prstGeom prst="rect">
            <a:avLst/>
          </a:prstGeom>
          <a:noFill/>
          <a:ln>
            <a:noFill/>
          </a:ln>
          <a:effectLst>
            <a:outerShdw blurRad="50800" dist="38100" dir="5400000" algn="t" rotWithShape="0">
              <a:srgbClr val="000000">
                <a:alpha val="39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4" name="Diagram 3"/>
          <p:cNvGraphicFramePr/>
          <p:nvPr/>
        </p:nvGraphicFramePr>
        <p:xfrm>
          <a:off x="2819400" y="2286000"/>
          <a:ext cx="6324600" cy="45430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extBox 6"/>
          <p:cNvSpPr txBox="1"/>
          <p:nvPr/>
        </p:nvSpPr>
        <p:spPr>
          <a:xfrm>
            <a:off x="2113764" y="2341602"/>
            <a:ext cx="7901152" cy="553998"/>
          </a:xfrm>
          <a:prstGeom prst="rect">
            <a:avLst/>
          </a:prstGeom>
          <a:noFill/>
        </p:spPr>
        <p:txBody>
          <a:bodyPr>
            <a:spAutoFit/>
          </a:bodyPr>
          <a:lstStyle/>
          <a:p>
            <a:pPr>
              <a:defRPr/>
            </a:pPr>
            <a:r>
              <a:rPr lang="en-US" sz="3000" dirty="0">
                <a:solidFill>
                  <a:schemeClr val="bg1"/>
                </a:solidFill>
                <a:effectLst>
                  <a:glow rad="571500">
                    <a:schemeClr val="tx1">
                      <a:alpha val="82000"/>
                    </a:schemeClr>
                  </a:glow>
                </a:effectLst>
                <a:latin typeface="Berlin Sans FB Demi" panose="020E0802020502020306" pitchFamily="34" charset="0"/>
                <a:ea typeface="+mn-ea"/>
              </a:rPr>
              <a:t>The Youth Movement of the 1960s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vietnam war, anti-war protests, college campuses, sds, students for a democratic society"/>
          <p:cNvPicPr>
            <a:picLocks noChangeAspect="1" noChangeArrowheads="1"/>
          </p:cNvPicPr>
          <p:nvPr/>
        </p:nvPicPr>
        <p:blipFill>
          <a:blip r:embed="rId3">
            <a:extLst>
              <a:ext uri="{28A0092B-C50C-407E-A947-70E740481C1C}">
                <a14:useLocalDpi xmlns:a14="http://schemas.microsoft.com/office/drawing/2010/main" val="0"/>
              </a:ext>
            </a:extLst>
          </a:blip>
          <a:srcRect l="7672" r="2200" b="8028"/>
          <a:stretch>
            <a:fillRect/>
          </a:stretch>
        </p:blipFill>
        <p:spPr bwMode="auto">
          <a:xfrm>
            <a:off x="0" y="-25400"/>
            <a:ext cx="9144000" cy="688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WordArt 4"/>
          <p:cNvSpPr>
            <a:spLocks noChangeArrowheads="1" noChangeShapeType="1" noTextEdit="1"/>
          </p:cNvSpPr>
          <p:nvPr/>
        </p:nvSpPr>
        <p:spPr bwMode="auto">
          <a:xfrm>
            <a:off x="381000" y="152400"/>
            <a:ext cx="8534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Overview of the Protest Movement </a:t>
            </a:r>
          </a:p>
        </p:txBody>
      </p:sp>
      <p:sp>
        <p:nvSpPr>
          <p:cNvPr id="5" name="Rectangle 4"/>
          <p:cNvSpPr/>
          <p:nvPr/>
        </p:nvSpPr>
        <p:spPr>
          <a:xfrm>
            <a:off x="304800" y="1002536"/>
            <a:ext cx="8763000" cy="3493264"/>
          </a:xfrm>
          <a:prstGeom prst="rect">
            <a:avLst/>
          </a:prstGeom>
        </p:spPr>
        <p:txBody>
          <a:bodyPr>
            <a:spAutoFit/>
          </a:bodyPr>
          <a:lstStyle/>
          <a:p>
            <a:pPr marL="342900" indent="-342900">
              <a:buFont typeface="Arial" panose="020B0604020202020204" pitchFamily="34" charset="0"/>
              <a:buChar char="•"/>
              <a:defRPr/>
            </a:pPr>
            <a:r>
              <a:rPr lang="en-US" sz="2500" dirty="0">
                <a:solidFill>
                  <a:schemeClr val="bg1"/>
                </a:solidFill>
                <a:effectLst>
                  <a:glow rad="215900">
                    <a:schemeClr val="tx1"/>
                  </a:glow>
                </a:effectLst>
                <a:ea typeface="+mn-ea"/>
              </a:rPr>
              <a:t>The </a:t>
            </a:r>
            <a:r>
              <a:rPr lang="en-US" sz="2500" dirty="0">
                <a:solidFill>
                  <a:srgbClr val="FFFF00"/>
                </a:solidFill>
                <a:effectLst>
                  <a:glow rad="215900">
                    <a:schemeClr val="tx1"/>
                  </a:glow>
                </a:effectLst>
                <a:ea typeface="+mn-ea"/>
              </a:rPr>
              <a:t>antiwar movement gained momentum in 1965</a:t>
            </a:r>
            <a:r>
              <a:rPr lang="en-US" sz="2500" dirty="0">
                <a:solidFill>
                  <a:schemeClr val="bg1"/>
                </a:solidFill>
                <a:effectLst>
                  <a:glow rad="215900">
                    <a:schemeClr val="tx1"/>
                  </a:glow>
                </a:effectLst>
                <a:ea typeface="+mn-ea"/>
              </a:rPr>
              <a:t>, when President Lyndon B. Johnson ordered massive U.S. military intervention and the sustained bombing of North Vietnam. </a:t>
            </a:r>
          </a:p>
          <a:p>
            <a:pPr marL="342900" indent="-342900">
              <a:buFont typeface="Arial" panose="020B0604020202020204" pitchFamily="34" charset="0"/>
              <a:buChar char="•"/>
              <a:defRPr/>
            </a:pPr>
            <a:r>
              <a:rPr lang="en-US" sz="2500" dirty="0">
                <a:solidFill>
                  <a:schemeClr val="bg1"/>
                </a:solidFill>
                <a:effectLst>
                  <a:glow rad="215900">
                    <a:schemeClr val="tx1"/>
                  </a:glow>
                </a:effectLst>
                <a:ea typeface="+mn-ea"/>
              </a:rPr>
              <a:t>In the spring of 1965, "teach-ins" against the war were held on many college campuses. </a:t>
            </a:r>
          </a:p>
          <a:p>
            <a:pPr marL="342900" indent="-342900">
              <a:buFont typeface="Arial" panose="020B0604020202020204" pitchFamily="34" charset="0"/>
              <a:buChar char="•"/>
              <a:defRPr/>
            </a:pPr>
            <a:r>
              <a:rPr lang="en-US" sz="2500" dirty="0">
                <a:solidFill>
                  <a:srgbClr val="FFFF00"/>
                </a:solidFill>
                <a:effectLst>
                  <a:glow rad="215900">
                    <a:schemeClr val="tx1"/>
                  </a:glow>
                </a:effectLst>
                <a:ea typeface="+mn-ea"/>
              </a:rPr>
              <a:t>Students for a Democratic Society (SDS) </a:t>
            </a:r>
            <a:r>
              <a:rPr lang="en-US" sz="2500" dirty="0">
                <a:solidFill>
                  <a:schemeClr val="bg1"/>
                </a:solidFill>
                <a:effectLst>
                  <a:glow rad="215900">
                    <a:schemeClr val="tx1"/>
                  </a:glow>
                </a:effectLst>
                <a:ea typeface="+mn-ea"/>
              </a:rPr>
              <a:t>organized the first national antiwar demonstration in </a:t>
            </a:r>
            <a:r>
              <a:rPr lang="en-US" sz="2500" dirty="0">
                <a:solidFill>
                  <a:srgbClr val="FFFF00"/>
                </a:solidFill>
                <a:effectLst>
                  <a:glow rad="215900">
                    <a:schemeClr val="tx1"/>
                  </a:glow>
                </a:effectLst>
                <a:ea typeface="+mn-ea"/>
              </a:rPr>
              <a:t>Washington;</a:t>
            </a:r>
          </a:p>
          <a:p>
            <a:pPr marL="800100" lvl="1" indent="-342900">
              <a:buFont typeface="Arial" panose="020B0604020202020204" pitchFamily="34" charset="0"/>
              <a:buChar char="•"/>
              <a:defRPr/>
            </a:pPr>
            <a:r>
              <a:rPr lang="en-US" sz="2100" dirty="0">
                <a:solidFill>
                  <a:srgbClr val="FFFF00"/>
                </a:solidFill>
                <a:effectLst>
                  <a:glow rad="215900">
                    <a:schemeClr val="tx1"/>
                  </a:glow>
                </a:effectLst>
                <a:ea typeface="+mn-ea"/>
              </a:rPr>
              <a:t>20,000 people, mainly students, attended.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9" name="Picture 13" descr="http://i227.photobucket.com/albums/dd63/cameo1024/antiwarrally1960s.jpg"/>
          <p:cNvPicPr>
            <a:picLocks noChangeAspect="1" noChangeArrowheads="1"/>
          </p:cNvPicPr>
          <p:nvPr/>
        </p:nvPicPr>
        <p:blipFill>
          <a:blip r:embed="rId3">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921" y="0"/>
            <a:ext cx="912119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6147" name="Rectangle 10"/>
          <p:cNvSpPr>
            <a:spLocks noChangeArrowheads="1"/>
          </p:cNvSpPr>
          <p:nvPr/>
        </p:nvSpPr>
        <p:spPr bwMode="auto">
          <a:xfrm>
            <a:off x="381000" y="6248400"/>
            <a:ext cx="6737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hlinkClick r:id="rId4"/>
              </a:rPr>
              <a:t>http://www.nytimes.com/interactive/2008/12/20/opinion/20081220opchart_ready.html?scp=1&amp;sq=1968&amp;st=cse</a:t>
            </a:r>
            <a:r>
              <a:rPr lang="en-US">
                <a:hlinkClick r:id="rId4"/>
              </a:rPr>
              <a:t> </a:t>
            </a:r>
            <a:endParaRPr lang="en-US"/>
          </a:p>
        </p:txBody>
      </p:sp>
      <p:pic>
        <p:nvPicPr>
          <p:cNvPr id="4105" name="Picture 9" descr="http://edhe500academicrevolution.files.wordpress.com/2011/04/mark-rudd.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68297">
            <a:off x="4620587" y="968941"/>
            <a:ext cx="4331026" cy="2895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WordArt 4"/>
          <p:cNvSpPr>
            <a:spLocks noChangeArrowheads="1" noChangeShapeType="1" noTextEdit="1"/>
          </p:cNvSpPr>
          <p:nvPr/>
        </p:nvSpPr>
        <p:spPr bwMode="auto">
          <a:xfrm>
            <a:off x="304800" y="304800"/>
            <a:ext cx="8534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Origins of the Movement </a:t>
            </a:r>
          </a:p>
        </p:txBody>
      </p:sp>
      <p:pic>
        <p:nvPicPr>
          <p:cNvPr id="4107" name="Picture 11" descr="http://cdn.history.com/sites/2/2014/02/Vietnam-War-Protests-AB.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5425" y="3832514"/>
            <a:ext cx="3181350" cy="2381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Rectangle 1"/>
          <p:cNvSpPr/>
          <p:nvPr/>
        </p:nvSpPr>
        <p:spPr>
          <a:xfrm>
            <a:off x="762000" y="1674674"/>
            <a:ext cx="4191000" cy="3939540"/>
          </a:xfrm>
          <a:prstGeom prst="rect">
            <a:avLst/>
          </a:prstGeom>
        </p:spPr>
        <p:txBody>
          <a:bodyPr>
            <a:spAutoFit/>
          </a:bodyPr>
          <a:lstStyle/>
          <a:p>
            <a:pPr marL="285750" indent="-285750">
              <a:buFont typeface="Arial" panose="020B0604020202020204" pitchFamily="34" charset="0"/>
              <a:buChar char="•"/>
              <a:defRPr/>
            </a:pPr>
            <a:r>
              <a:rPr lang="en-US" altLang="en-US" sz="2500" dirty="0">
                <a:solidFill>
                  <a:schemeClr val="bg1"/>
                </a:solidFill>
                <a:effectLst>
                  <a:glow rad="368300">
                    <a:schemeClr val="tx1"/>
                  </a:glow>
                </a:effectLst>
                <a:ea typeface="+mn-ea"/>
              </a:rPr>
              <a:t>The economic boom of the 1950s led to a dramatic increase in college enrollment. </a:t>
            </a:r>
          </a:p>
          <a:p>
            <a:pPr marL="285750" indent="-285750">
              <a:buFont typeface="Arial" panose="020B0604020202020204" pitchFamily="34" charset="0"/>
              <a:buChar char="•"/>
              <a:defRPr/>
            </a:pPr>
            <a:endParaRPr lang="en-US" altLang="en-US" sz="2500" dirty="0">
              <a:solidFill>
                <a:schemeClr val="bg1"/>
              </a:solidFill>
              <a:effectLst>
                <a:glow rad="368300">
                  <a:schemeClr val="tx1"/>
                </a:glow>
              </a:effectLst>
              <a:ea typeface="+mn-ea"/>
            </a:endParaRPr>
          </a:p>
          <a:p>
            <a:pPr marL="285750" indent="-285750">
              <a:buFont typeface="Arial" panose="020B0604020202020204" pitchFamily="34" charset="0"/>
              <a:buChar char="•"/>
              <a:defRPr/>
            </a:pPr>
            <a:r>
              <a:rPr lang="en-US" altLang="en-US" sz="2500" dirty="0">
                <a:solidFill>
                  <a:schemeClr val="bg1"/>
                </a:solidFill>
                <a:effectLst>
                  <a:glow rad="368300">
                    <a:schemeClr val="tx1"/>
                  </a:glow>
                </a:effectLst>
                <a:ea typeface="+mn-ea"/>
              </a:rPr>
              <a:t>College gave young people the opportunity to share their feelings and fears about the future with others.</a:t>
            </a:r>
          </a:p>
        </p:txBody>
      </p:sp>
      <p:pic>
        <p:nvPicPr>
          <p:cNvPr id="4111" name="Picture 15" descr="Antiwar movement  Vietnam Wa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208563" y="1277582"/>
            <a:ext cx="3276600" cy="51514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8" descr="http://upload.wikimedia.org/wikipedia/commons/7/7f/UCBerkeleyCamp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WordArt 4"/>
          <p:cNvSpPr>
            <a:spLocks noChangeArrowheads="1" noChangeShapeType="1" noTextEdit="1"/>
          </p:cNvSpPr>
          <p:nvPr/>
        </p:nvSpPr>
        <p:spPr bwMode="auto">
          <a:xfrm>
            <a:off x="1143000" y="457200"/>
            <a:ext cx="7391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UC Berkeley</a:t>
            </a:r>
          </a:p>
        </p:txBody>
      </p:sp>
      <p:pic>
        <p:nvPicPr>
          <p:cNvPr id="7172"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 name="Rectangle 2"/>
          <p:cNvSpPr/>
          <p:nvPr/>
        </p:nvSpPr>
        <p:spPr>
          <a:xfrm>
            <a:off x="266700" y="1379562"/>
            <a:ext cx="4572000" cy="4247317"/>
          </a:xfrm>
          <a:prstGeom prst="rect">
            <a:avLst/>
          </a:prstGeom>
        </p:spPr>
        <p:txBody>
          <a:bodyPr>
            <a:spAutoFit/>
          </a:bodyPr>
          <a:lstStyle/>
          <a:p>
            <a:pPr marL="285750" indent="-285750">
              <a:lnSpc>
                <a:spcPct val="90000"/>
              </a:lnSpc>
              <a:buFont typeface="Arial" panose="020B0604020202020204" pitchFamily="34" charset="0"/>
              <a:buChar char="•"/>
              <a:defRPr/>
            </a:pPr>
            <a:r>
              <a:rPr lang="en-US" altLang="en-US" sz="3000" dirty="0">
                <a:solidFill>
                  <a:schemeClr val="bg1"/>
                </a:solidFill>
                <a:effectLst>
                  <a:glow rad="165100">
                    <a:schemeClr val="tx1"/>
                  </a:glow>
                </a:effectLst>
                <a:ea typeface="+mn-ea"/>
              </a:rPr>
              <a:t>A group of activists at the University of California at Berkeley began the Free Speech Movement. </a:t>
            </a:r>
          </a:p>
          <a:p>
            <a:pPr marL="285750" indent="-285750">
              <a:lnSpc>
                <a:spcPct val="90000"/>
              </a:lnSpc>
              <a:buFont typeface="Arial" panose="020B0604020202020204" pitchFamily="34" charset="0"/>
              <a:buChar char="•"/>
              <a:defRPr/>
            </a:pPr>
            <a:r>
              <a:rPr lang="en-US" altLang="en-US" sz="3000" dirty="0">
                <a:solidFill>
                  <a:schemeClr val="bg1"/>
                </a:solidFill>
                <a:effectLst>
                  <a:glow rad="165100">
                    <a:schemeClr val="tx1"/>
                  </a:glow>
                </a:effectLst>
                <a:ea typeface="+mn-ea"/>
              </a:rPr>
              <a:t>The group, disgruntled by several practices at the university, staged a sit-in at the administration building</a:t>
            </a:r>
            <a:endParaRPr lang="en-US" sz="3000" dirty="0">
              <a:solidFill>
                <a:schemeClr val="bg1"/>
              </a:solidFill>
              <a:effectLst>
                <a:glow rad="165100">
                  <a:schemeClr val="tx1"/>
                </a:glow>
              </a:effectLst>
              <a:ea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psiopradio.com/wp-content/uploads/Mario_Sav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4925" y="0"/>
            <a:ext cx="52990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5" name="Picture 4" descr="http://jewishcurrents.org/wp-content/uploads/2011/09/csp_savio-rally_hyjc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200" y="6350"/>
            <a:ext cx="3921125" cy="2852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6" name="Picture 6" descr="http://electrickoolaidblogtest.files.wordpress.com/2013/08/mario-savio-speech.jpg?w=4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67000"/>
            <a:ext cx="3846513"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7" name="Rectangle 4"/>
          <p:cNvSpPr>
            <a:spLocks noChangeArrowheads="1"/>
          </p:cNvSpPr>
          <p:nvPr/>
        </p:nvSpPr>
        <p:spPr bwMode="auto">
          <a:xfrm>
            <a:off x="0" y="6313488"/>
            <a:ext cx="5638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hlinkClick r:id="rId5"/>
              </a:rPr>
              <a:t>https://www.youtube.com/watch?v=PhFvZRT7Ds0</a:t>
            </a:r>
            <a:r>
              <a:rPr lang="en-US" sz="100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6149" name="Picture 8" descr="91p4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188890"/>
            <a:ext cx="3475038" cy="4953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sp>
        <p:nvSpPr>
          <p:cNvPr id="7" name="WordArt 4"/>
          <p:cNvSpPr>
            <a:spLocks noChangeArrowheads="1" noChangeShapeType="1" noTextEdit="1"/>
          </p:cNvSpPr>
          <p:nvPr/>
        </p:nvSpPr>
        <p:spPr bwMode="auto">
          <a:xfrm>
            <a:off x="381000" y="168322"/>
            <a:ext cx="8534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Freedom of Speech </a:t>
            </a:r>
          </a:p>
        </p:txBody>
      </p:sp>
      <p:sp>
        <p:nvSpPr>
          <p:cNvPr id="2" name="Rectangle 1"/>
          <p:cNvSpPr/>
          <p:nvPr/>
        </p:nvSpPr>
        <p:spPr>
          <a:xfrm>
            <a:off x="96672" y="1188890"/>
            <a:ext cx="4572000" cy="4745915"/>
          </a:xfrm>
          <a:prstGeom prst="rect">
            <a:avLst/>
          </a:prstGeom>
        </p:spPr>
        <p:txBody>
          <a:bodyPr>
            <a:spAutoFit/>
          </a:bodyPr>
          <a:lstStyle/>
          <a:p>
            <a:pPr marL="342900" indent="-342900">
              <a:lnSpc>
                <a:spcPct val="90000"/>
              </a:lnSpc>
              <a:buFont typeface="Arial" panose="020B0604020202020204" pitchFamily="34" charset="0"/>
              <a:buChar char="•"/>
              <a:defRPr/>
            </a:pPr>
            <a:r>
              <a:rPr lang="en-US" altLang="en-US" sz="2400" dirty="0">
                <a:solidFill>
                  <a:schemeClr val="bg1"/>
                </a:solidFill>
                <a:effectLst>
                  <a:glow rad="317500">
                    <a:schemeClr val="tx1"/>
                  </a:glow>
                </a:effectLst>
                <a:ea typeface="+mn-ea"/>
              </a:rPr>
              <a:t>After some 700 protesters were arrested, </a:t>
            </a:r>
            <a:r>
              <a:rPr lang="en-US" altLang="en-US" sz="2400" dirty="0">
                <a:solidFill>
                  <a:srgbClr val="FFFF00"/>
                </a:solidFill>
                <a:effectLst>
                  <a:glow rad="317500">
                    <a:schemeClr val="tx1"/>
                  </a:glow>
                </a:effectLst>
                <a:ea typeface="+mn-ea"/>
              </a:rPr>
              <a:t>a campus-wide strike stopped classes for two days</a:t>
            </a:r>
            <a:r>
              <a:rPr lang="en-US" altLang="en-US" sz="2400" dirty="0">
                <a:solidFill>
                  <a:schemeClr val="bg1"/>
                </a:solidFill>
                <a:effectLst>
                  <a:glow rad="317500">
                    <a:schemeClr val="tx1"/>
                  </a:glow>
                </a:effectLst>
                <a:ea typeface="+mn-ea"/>
              </a:rPr>
              <a:t>. </a:t>
            </a:r>
          </a:p>
          <a:p>
            <a:pPr marL="342900" indent="-342900">
              <a:lnSpc>
                <a:spcPct val="90000"/>
              </a:lnSpc>
              <a:buFont typeface="Arial" panose="020B0604020202020204" pitchFamily="34" charset="0"/>
              <a:buChar char="•"/>
              <a:defRPr/>
            </a:pPr>
            <a:r>
              <a:rPr lang="en-US" altLang="en-US" sz="2400" dirty="0">
                <a:solidFill>
                  <a:schemeClr val="bg1"/>
                </a:solidFill>
                <a:effectLst>
                  <a:glow rad="317500">
                    <a:schemeClr val="tx1"/>
                  </a:glow>
                </a:effectLst>
                <a:ea typeface="+mn-ea"/>
              </a:rPr>
              <a:t>The administration gave in to the student’s demands, and the Supreme </a:t>
            </a:r>
            <a:r>
              <a:rPr lang="en-US" altLang="en-US" sz="2400" dirty="0">
                <a:solidFill>
                  <a:srgbClr val="FFFF00"/>
                </a:solidFill>
                <a:effectLst>
                  <a:glow rad="317500">
                    <a:schemeClr val="tx1"/>
                  </a:glow>
                </a:effectLst>
                <a:ea typeface="+mn-ea"/>
              </a:rPr>
              <a:t>Court </a:t>
            </a:r>
            <a:r>
              <a:rPr lang="en-US" altLang="en-US" sz="2400" b="1" dirty="0">
                <a:solidFill>
                  <a:srgbClr val="FFFF00"/>
                </a:solidFill>
                <a:effectLst>
                  <a:glow rad="317500">
                    <a:schemeClr val="tx1"/>
                  </a:glow>
                </a:effectLst>
                <a:ea typeface="+mn-ea"/>
              </a:rPr>
              <a:t>validated</a:t>
            </a:r>
            <a:r>
              <a:rPr lang="en-US" altLang="en-US" sz="2400" dirty="0">
                <a:solidFill>
                  <a:srgbClr val="FFFF00"/>
                </a:solidFill>
                <a:effectLst>
                  <a:glow rad="317500">
                    <a:schemeClr val="tx1"/>
                  </a:glow>
                </a:effectLst>
                <a:ea typeface="+mn-ea"/>
              </a:rPr>
              <a:t> the student’s rights to freedom of speech and assembly on campus</a:t>
            </a:r>
            <a:r>
              <a:rPr lang="en-US" altLang="en-US" sz="2400" dirty="0">
                <a:solidFill>
                  <a:schemeClr val="bg1"/>
                </a:solidFill>
                <a:effectLst>
                  <a:glow rad="317500">
                    <a:schemeClr val="tx1"/>
                  </a:glow>
                </a:effectLst>
                <a:ea typeface="+mn-ea"/>
              </a:rPr>
              <a:t>. </a:t>
            </a:r>
          </a:p>
          <a:p>
            <a:pPr marL="800100" lvl="1" indent="-342900">
              <a:lnSpc>
                <a:spcPct val="90000"/>
              </a:lnSpc>
              <a:buFont typeface="Arial" panose="020B0604020202020204" pitchFamily="34" charset="0"/>
              <a:buChar char="•"/>
              <a:defRPr/>
            </a:pPr>
            <a:r>
              <a:rPr lang="en-US" altLang="en-US" sz="2400" dirty="0">
                <a:solidFill>
                  <a:schemeClr val="bg1"/>
                </a:solidFill>
                <a:effectLst>
                  <a:glow rad="317500">
                    <a:schemeClr val="tx1"/>
                  </a:glow>
                </a:effectLst>
                <a:ea typeface="+mn-ea"/>
              </a:rPr>
              <a:t>The Berkeley revolt became the model for college demonstrations around the country.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19600" cy="418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0"/>
            <a:ext cx="4724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14800"/>
            <a:ext cx="9144000" cy="278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5" name="Rectangle 6"/>
          <p:cNvSpPr>
            <a:spLocks noChangeArrowheads="1"/>
          </p:cNvSpPr>
          <p:nvPr/>
        </p:nvSpPr>
        <p:spPr bwMode="auto">
          <a:xfrm>
            <a:off x="1524000" y="6488113"/>
            <a:ext cx="54864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hlinkClick r:id="rId5"/>
              </a:rPr>
              <a:t>http://www.youtube.com/watch?v=eCM-mROkbCs </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 descr="1969, washington d.c., anti-war protests, the moratorium march, the vietnam wa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065" y="0"/>
            <a:ext cx="9143717"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5476" name="Picture 4" descr="1969, washington d.c., anti-war protests, the moratorium march, the vietnam wa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r="17015"/>
          <a:stretch/>
        </p:blipFill>
        <p:spPr bwMode="auto">
          <a:xfrm>
            <a:off x="4910137" y="1297278"/>
            <a:ext cx="4127707" cy="26565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Rectangle 1"/>
          <p:cNvSpPr/>
          <p:nvPr/>
        </p:nvSpPr>
        <p:spPr>
          <a:xfrm>
            <a:off x="5095875" y="4570413"/>
            <a:ext cx="4038600" cy="2032000"/>
          </a:xfrm>
          <a:prstGeom prst="rect">
            <a:avLst/>
          </a:prstGeom>
        </p:spPr>
        <p:txBody>
          <a:bodyPr>
            <a:spAutoFit/>
          </a:bodyPr>
          <a:lstStyle/>
          <a:p>
            <a:pPr>
              <a:defRPr/>
            </a:pPr>
            <a:r>
              <a:rPr lang="en-US" b="1" dirty="0">
                <a:ea typeface="+mn-ea"/>
              </a:rPr>
              <a:t>1969: Washington DC</a:t>
            </a:r>
          </a:p>
          <a:p>
            <a:pPr marL="285750" indent="-285750">
              <a:buFont typeface="Arial" panose="020B0604020202020204" pitchFamily="34" charset="0"/>
              <a:buChar char="•"/>
              <a:defRPr/>
            </a:pPr>
            <a:r>
              <a:rPr lang="en-US" dirty="0">
                <a:ea typeface="+mn-ea"/>
              </a:rPr>
              <a:t>Vietnam Moratorium Committee staged what is believed to be the</a:t>
            </a:r>
          </a:p>
          <a:p>
            <a:pPr marL="285750" indent="-285750">
              <a:buFont typeface="Arial" panose="020B0604020202020204" pitchFamily="34" charset="0"/>
              <a:buChar char="•"/>
              <a:defRPr/>
            </a:pPr>
            <a:r>
              <a:rPr lang="en-US" dirty="0">
                <a:ea typeface="+mn-ea"/>
              </a:rPr>
              <a:t>largest antiwar protest in United States history </a:t>
            </a:r>
          </a:p>
          <a:p>
            <a:pPr marL="285750" indent="-285750">
              <a:buFont typeface="Arial" panose="020B0604020202020204" pitchFamily="34" charset="0"/>
              <a:buChar char="•"/>
              <a:defRPr/>
            </a:pPr>
            <a:r>
              <a:rPr lang="en-US" dirty="0">
                <a:ea typeface="+mn-ea"/>
              </a:rPr>
              <a:t>half a million people </a:t>
            </a:r>
          </a:p>
          <a:p>
            <a:pPr marL="285750" indent="-285750">
              <a:buFont typeface="Arial" panose="020B0604020202020204" pitchFamily="34" charset="0"/>
              <a:buChar char="•"/>
              <a:defRPr/>
            </a:pPr>
            <a:r>
              <a:rPr lang="en-US" dirty="0">
                <a:ea typeface="+mn-ea"/>
              </a:rPr>
              <a:t>peaceful demonstration </a:t>
            </a:r>
          </a:p>
        </p:txBody>
      </p:sp>
      <p:sp>
        <p:nvSpPr>
          <p:cNvPr id="4" name="WordArt 4"/>
          <p:cNvSpPr>
            <a:spLocks noChangeArrowheads="1" noChangeShapeType="1" noTextEdit="1"/>
          </p:cNvSpPr>
          <p:nvPr/>
        </p:nvSpPr>
        <p:spPr bwMode="auto">
          <a:xfrm>
            <a:off x="719137" y="1683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Notable Protests </a:t>
            </a:r>
          </a:p>
        </p:txBody>
      </p:sp>
      <p:pic>
        <p:nvPicPr>
          <p:cNvPr id="105474" name="Picture 2" descr="vietnam war, anti-war protests, 1968 democratic convention, chicago, Illinois, president lyndon b. johnson, vice president hubert humphrey">
            <a:hlinkClick r:id="rId4"/>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9755" r="9323"/>
          <a:stretch/>
        </p:blipFill>
        <p:spPr bwMode="auto">
          <a:xfrm>
            <a:off x="388178" y="1260441"/>
            <a:ext cx="4254690" cy="27302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Rectangle 2"/>
          <p:cNvSpPr/>
          <p:nvPr/>
        </p:nvSpPr>
        <p:spPr>
          <a:xfrm>
            <a:off x="346075" y="4572000"/>
            <a:ext cx="4572000" cy="1754188"/>
          </a:xfrm>
          <a:prstGeom prst="rect">
            <a:avLst/>
          </a:prstGeom>
        </p:spPr>
        <p:txBody>
          <a:bodyPr>
            <a:spAutoFit/>
          </a:bodyPr>
          <a:lstStyle/>
          <a:p>
            <a:pPr>
              <a:defRPr/>
            </a:pPr>
            <a:r>
              <a:rPr lang="en-US" b="1" dirty="0">
                <a:ea typeface="+mn-ea"/>
              </a:rPr>
              <a:t>1968: Democratic National Convention in Chicago</a:t>
            </a:r>
          </a:p>
          <a:p>
            <a:pPr marL="285750" indent="-285750">
              <a:buFont typeface="Arial" panose="020B0604020202020204" pitchFamily="34" charset="0"/>
              <a:buChar char="•"/>
              <a:defRPr/>
            </a:pPr>
            <a:r>
              <a:rPr lang="en-US" dirty="0">
                <a:ea typeface="+mn-ea"/>
              </a:rPr>
              <a:t>thousands of Vietnam War protesters battle police in the </a:t>
            </a:r>
          </a:p>
          <a:p>
            <a:pPr marL="285750" indent="-285750">
              <a:buFont typeface="Arial" panose="020B0604020202020204" pitchFamily="34" charset="0"/>
              <a:buChar char="•"/>
              <a:defRPr/>
            </a:pPr>
            <a:r>
              <a:rPr lang="en-US" dirty="0">
                <a:ea typeface="+mn-ea"/>
              </a:rPr>
              <a:t>Democratic Party falls apart over an internal disagreement over Vietnam.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washington d.c., anti-war protests, vietnamese veterans, the vietnam war, u.s. capitol"/>
          <p:cNvPicPr>
            <a:picLocks noChangeAspect="1" noChangeArrowheads="1"/>
          </p:cNvPicPr>
          <p:nvPr/>
        </p:nvPicPr>
        <p:blipFill>
          <a:blip r:embed="rId2">
            <a:extLst>
              <a:ext uri="{28A0092B-C50C-407E-A947-70E740481C1C}">
                <a14:useLocalDpi xmlns:a14="http://schemas.microsoft.com/office/drawing/2010/main" val="0"/>
              </a:ext>
            </a:extLst>
          </a:blip>
          <a:srcRect l="21588" r="8398"/>
          <a:stretch>
            <a:fillRect/>
          </a:stretch>
        </p:blipFill>
        <p:spPr bwMode="auto">
          <a:xfrm>
            <a:off x="0" y="0"/>
            <a:ext cx="9144000" cy="687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1" name="Rectangle 1"/>
          <p:cNvSpPr>
            <a:spLocks noChangeArrowheads="1"/>
          </p:cNvSpPr>
          <p:nvPr/>
        </p:nvSpPr>
        <p:spPr bwMode="auto">
          <a:xfrm>
            <a:off x="6143625" y="304800"/>
            <a:ext cx="2971800"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t>In Washington D.C., veterans protest the fighting in Indochina by discarding their medals and uniforms over the fence at the U.S. Capitol.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slate.com/content/dam/slate/blogs/behold/2013/05/04/7.jpg.CROP.original-orig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8" y="28575"/>
            <a:ext cx="9128126"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5" name="Rectangle 1"/>
          <p:cNvSpPr>
            <a:spLocks noChangeArrowheads="1"/>
          </p:cNvSpPr>
          <p:nvPr/>
        </p:nvSpPr>
        <p:spPr bwMode="auto">
          <a:xfrm>
            <a:off x="44450" y="5657850"/>
            <a:ext cx="6154738"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t>At Kent State University in Ohio the National Guard confronts protestors, after an ROTC building was set on fire. The National Guard opened fire on the students killing four and wounding eight.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http://www.nps.gov/history/history/online_books/stli/fig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925" y="381000"/>
            <a:ext cx="4283075" cy="647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39" name="Picture 2" descr="http://i.imgur.com/Y81Lz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26013"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0" name="Rectangle 1"/>
          <p:cNvSpPr>
            <a:spLocks noChangeArrowheads="1"/>
          </p:cNvSpPr>
          <p:nvPr/>
        </p:nvSpPr>
        <p:spPr bwMode="auto">
          <a:xfrm>
            <a:off x="4876800" y="0"/>
            <a:ext cx="2362200" cy="286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b="1"/>
              <a:t>1971, fifteen VVAW (Vietnam Veterans Against the War) activists barricaded and occupied the Statue of Liberty for two days in a successful attempt to bring attention to the antiwar cause.</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3"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7938"/>
            <a:ext cx="9123363" cy="6850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8" name="Picture 8" descr="draft_ca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1666">
            <a:off x="5130895" y="1511445"/>
            <a:ext cx="3810000" cy="2419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5364" name="Rectangle 1"/>
          <p:cNvSpPr>
            <a:spLocks noChangeArrowheads="1"/>
          </p:cNvSpPr>
          <p:nvPr/>
        </p:nvSpPr>
        <p:spPr bwMode="auto">
          <a:xfrm>
            <a:off x="465138" y="6611938"/>
            <a:ext cx="91281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hlinkClick r:id="rId4"/>
              </a:rPr>
              <a:t>http://www.history.com/topics/vietnam-war/vietnam-war-protests/videos/dodging-the-draft</a:t>
            </a:r>
            <a:r>
              <a:rPr lang="en-US" sz="1000"/>
              <a:t> </a:t>
            </a:r>
          </a:p>
        </p:txBody>
      </p:sp>
      <p:sp>
        <p:nvSpPr>
          <p:cNvPr id="10" name="WordArt 4"/>
          <p:cNvSpPr>
            <a:spLocks noChangeArrowheads="1" noChangeShapeType="1" noTextEdit="1"/>
          </p:cNvSpPr>
          <p:nvPr/>
        </p:nvSpPr>
        <p:spPr bwMode="auto">
          <a:xfrm>
            <a:off x="719137" y="1683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The Draft</a:t>
            </a:r>
          </a:p>
        </p:txBody>
      </p:sp>
      <p:sp>
        <p:nvSpPr>
          <p:cNvPr id="3" name="Rectangle 2"/>
          <p:cNvSpPr/>
          <p:nvPr/>
        </p:nvSpPr>
        <p:spPr>
          <a:xfrm>
            <a:off x="304800" y="1524000"/>
            <a:ext cx="4572000" cy="4358116"/>
          </a:xfrm>
          <a:prstGeom prst="rect">
            <a:avLst/>
          </a:prstGeom>
        </p:spPr>
        <p:txBody>
          <a:bodyPr>
            <a:spAutoFit/>
          </a:bodyPr>
          <a:lstStyle/>
          <a:p>
            <a:pPr marL="285750" indent="-285750">
              <a:lnSpc>
                <a:spcPct val="90000"/>
              </a:lnSpc>
              <a:buFont typeface="Arial" panose="020B0604020202020204" pitchFamily="34" charset="0"/>
              <a:buChar char="•"/>
              <a:defRPr/>
            </a:pPr>
            <a:r>
              <a:rPr lang="en-US" altLang="en-US" sz="2200" dirty="0">
                <a:solidFill>
                  <a:schemeClr val="bg1"/>
                </a:solidFill>
                <a:effectLst>
                  <a:glow rad="342900">
                    <a:schemeClr val="tx1"/>
                  </a:glow>
                </a:effectLst>
                <a:ea typeface="+mn-ea"/>
              </a:rPr>
              <a:t>Young also protestors focused their attention on what they felt was an </a:t>
            </a:r>
            <a:r>
              <a:rPr lang="en-US" altLang="en-US" sz="2200" dirty="0">
                <a:solidFill>
                  <a:srgbClr val="FFFF00"/>
                </a:solidFill>
                <a:effectLst>
                  <a:glow rad="342900">
                    <a:schemeClr val="tx1"/>
                  </a:glow>
                </a:effectLst>
                <a:ea typeface="+mn-ea"/>
              </a:rPr>
              <a:t>unfair draft system</a:t>
            </a:r>
            <a:r>
              <a:rPr lang="en-US" altLang="en-US" sz="2200" dirty="0">
                <a:solidFill>
                  <a:schemeClr val="bg1"/>
                </a:solidFill>
                <a:effectLst>
                  <a:glow rad="342900">
                    <a:schemeClr val="tx1"/>
                  </a:glow>
                </a:effectLst>
                <a:ea typeface="+mn-ea"/>
              </a:rPr>
              <a:t>. </a:t>
            </a:r>
          </a:p>
          <a:p>
            <a:pPr marL="285750" indent="-285750">
              <a:lnSpc>
                <a:spcPct val="90000"/>
              </a:lnSpc>
              <a:buFont typeface="Arial" panose="020B0604020202020204" pitchFamily="34" charset="0"/>
              <a:buChar char="•"/>
              <a:defRPr/>
            </a:pPr>
            <a:r>
              <a:rPr lang="en-US" altLang="en-US" sz="2200" dirty="0">
                <a:solidFill>
                  <a:schemeClr val="bg1"/>
                </a:solidFill>
                <a:effectLst>
                  <a:glow rad="342900">
                    <a:schemeClr val="tx1"/>
                  </a:glow>
                </a:effectLst>
                <a:ea typeface="+mn-ea"/>
              </a:rPr>
              <a:t>While college students could delay military service until graduation, those </a:t>
            </a:r>
            <a:r>
              <a:rPr lang="en-US" altLang="en-US" sz="2200" dirty="0">
                <a:solidFill>
                  <a:srgbClr val="FFFF00"/>
                </a:solidFill>
                <a:effectLst>
                  <a:glow rad="342900">
                    <a:schemeClr val="tx1"/>
                  </a:glow>
                </a:effectLst>
                <a:ea typeface="+mn-ea"/>
              </a:rPr>
              <a:t>with low income and limited education were called to serve</a:t>
            </a:r>
            <a:r>
              <a:rPr lang="en-US" altLang="en-US" sz="2200" dirty="0">
                <a:solidFill>
                  <a:schemeClr val="bg1"/>
                </a:solidFill>
                <a:effectLst>
                  <a:glow rad="342900">
                    <a:schemeClr val="tx1"/>
                  </a:glow>
                </a:effectLst>
                <a:ea typeface="+mn-ea"/>
              </a:rPr>
              <a:t>. </a:t>
            </a:r>
          </a:p>
          <a:p>
            <a:pPr marL="285750" indent="-285750">
              <a:lnSpc>
                <a:spcPct val="90000"/>
              </a:lnSpc>
              <a:buFont typeface="Arial" panose="020B0604020202020204" pitchFamily="34" charset="0"/>
              <a:buChar char="•"/>
              <a:defRPr/>
            </a:pPr>
            <a:r>
              <a:rPr lang="en-US" altLang="en-US" sz="2200" dirty="0">
                <a:solidFill>
                  <a:schemeClr val="bg1"/>
                </a:solidFill>
                <a:effectLst>
                  <a:glow rad="342900">
                    <a:schemeClr val="tx1"/>
                  </a:glow>
                </a:effectLst>
                <a:ea typeface="+mn-ea"/>
              </a:rPr>
              <a:t>As a result, minorities, especially </a:t>
            </a:r>
            <a:r>
              <a:rPr lang="en-US" altLang="en-US" sz="2200" dirty="0">
                <a:solidFill>
                  <a:srgbClr val="FFFF00"/>
                </a:solidFill>
                <a:effectLst>
                  <a:glow rad="342900">
                    <a:schemeClr val="tx1"/>
                  </a:glow>
                </a:effectLst>
                <a:ea typeface="+mn-ea"/>
              </a:rPr>
              <a:t>African Americans</a:t>
            </a:r>
            <a:r>
              <a:rPr lang="en-US" altLang="en-US" sz="2200" dirty="0">
                <a:solidFill>
                  <a:schemeClr val="bg1"/>
                </a:solidFill>
                <a:effectLst>
                  <a:glow rad="342900">
                    <a:schemeClr val="tx1"/>
                  </a:glow>
                </a:effectLst>
                <a:ea typeface="+mn-ea"/>
              </a:rPr>
              <a:t>, were called to war.</a:t>
            </a:r>
          </a:p>
          <a:p>
            <a:pPr marL="285750" indent="-285750">
              <a:lnSpc>
                <a:spcPct val="90000"/>
              </a:lnSpc>
              <a:buFont typeface="Arial" panose="020B0604020202020204" pitchFamily="34" charset="0"/>
              <a:buChar char="•"/>
              <a:defRPr/>
            </a:pPr>
            <a:r>
              <a:rPr lang="en-US" altLang="en-US" sz="2200" dirty="0">
                <a:solidFill>
                  <a:schemeClr val="bg1"/>
                </a:solidFill>
                <a:effectLst>
                  <a:glow rad="342900">
                    <a:schemeClr val="tx1"/>
                  </a:glow>
                </a:effectLst>
                <a:ea typeface="+mn-ea"/>
              </a:rPr>
              <a:t> Many draftees refused to serve. Others </a:t>
            </a:r>
            <a:r>
              <a:rPr lang="en-US" altLang="en-US" sz="2200" dirty="0">
                <a:solidFill>
                  <a:srgbClr val="FFFF00"/>
                </a:solidFill>
                <a:effectLst>
                  <a:glow rad="342900">
                    <a:schemeClr val="tx1"/>
                  </a:glow>
                </a:effectLst>
                <a:ea typeface="+mn-ea"/>
              </a:rPr>
              <a:t>moved to Canada </a:t>
            </a:r>
            <a:r>
              <a:rPr lang="en-US" altLang="en-US" sz="2200" dirty="0">
                <a:solidFill>
                  <a:schemeClr val="bg1"/>
                </a:solidFill>
                <a:effectLst>
                  <a:glow rad="342900">
                    <a:schemeClr val="tx1"/>
                  </a:glow>
                </a:effectLst>
                <a:ea typeface="+mn-ea"/>
              </a:rPr>
              <a:t>and other nations. </a:t>
            </a:r>
          </a:p>
        </p:txBody>
      </p:sp>
      <p:pic>
        <p:nvPicPr>
          <p:cNvPr id="8203" name="Picture 11" descr="The Draft Lottery for Vietnam was really scary. Luckily my brothers had high numbers. My boyfriend was #14. He was drafted and I went through the sad process of saying goodbye to him at the train. Thankfully he used his &quot;ingenuity&quot; to get out, and was back home the next da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195" y="3810000"/>
            <a:ext cx="3581400" cy="24669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5"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rot="-1149699">
            <a:off x="4168775" y="1685925"/>
            <a:ext cx="4835525" cy="3468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6" descr="366 blue plastic capsules contained the birthdays that would be chosen in the first Vietnam draft lottery drawing on December 1, 1969. The first birth date drawn that night, assigned the lowest number, &quot;001,&quot; was September 14. (Selective Service Archive)"/>
          <p:cNvPicPr>
            <a:picLocks noChangeAspect="1" noChangeArrowheads="1"/>
          </p:cNvPicPr>
          <p:nvPr/>
        </p:nvPicPr>
        <p:blipFill>
          <a:blip r:embed="rId7">
            <a:extLst>
              <a:ext uri="{28A0092B-C50C-407E-A947-70E740481C1C}">
                <a14:useLocalDpi xmlns:a14="http://schemas.microsoft.com/office/drawing/2010/main" val="0"/>
              </a:ext>
            </a:extLst>
          </a:blip>
          <a:srcRect r="49268"/>
          <a:stretch>
            <a:fillRect/>
          </a:stretch>
        </p:blipFill>
        <p:spPr bwMode="auto">
          <a:xfrm>
            <a:off x="4249738" y="1147763"/>
            <a:ext cx="4673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2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en-US">
              <a:latin typeface="Arial" charset="0"/>
            </a:endParaRPr>
          </a:p>
        </p:txBody>
      </p:sp>
      <p:sp>
        <p:nvSpPr>
          <p:cNvPr id="16387" name="Rectangle 3"/>
          <p:cNvSpPr>
            <a:spLocks noGrp="1" noChangeArrowheads="1"/>
          </p:cNvSpPr>
          <p:nvPr>
            <p:ph type="body" idx="1"/>
          </p:nvPr>
        </p:nvSpPr>
        <p:spPr/>
        <p:txBody>
          <a:bodyPr/>
          <a:lstStyle/>
          <a:p>
            <a:pPr eaLnBrk="1" hangingPunct="1"/>
            <a:endParaRPr lang="en-US">
              <a:latin typeface="Arial" charset="0"/>
            </a:endParaRP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8" y="-31750"/>
            <a:ext cx="9144001"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2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2" name="Picture 6" descr="shihlun:  Tim Page - Vietnam War Protests U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23534">
            <a:off x="2171700" y="-200025"/>
            <a:ext cx="4800600" cy="705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4" name="Picture 8" descr="History repeats itself.. and we don't learn from our mistakes...  ____________________________    Americana agrees. That is 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6475" y="3175"/>
            <a:ext cx="4549775" cy="678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6" name="Picture 10" descr="March for peace (Washington, D.C.): I won't fight in Vietnam (196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6100" y="-176213"/>
            <a:ext cx="4876800" cy="7210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8" name="Picture 12" descr="U.S. citizens march and protest heavily against the war in Viet Nam. We all felt it was a political wa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692150"/>
            <a:ext cx="7924800" cy="527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22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22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22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3"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7938"/>
            <a:ext cx="9123363" cy="6850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1" name="Text Box 4"/>
          <p:cNvSpPr txBox="1">
            <a:spLocks noChangeArrowheads="1"/>
          </p:cNvSpPr>
          <p:nvPr/>
        </p:nvSpPr>
        <p:spPr bwMode="auto">
          <a:xfrm>
            <a:off x="1219200" y="1447800"/>
            <a:ext cx="7467600" cy="2954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defRPr/>
            </a:pPr>
            <a:r>
              <a:rPr lang="en-US" altLang="en-US" sz="6200" dirty="0" smtClean="0">
                <a:solidFill>
                  <a:schemeClr val="bg1"/>
                </a:solidFill>
                <a:effectLst>
                  <a:glow rad="127000">
                    <a:schemeClr val="tx1"/>
                  </a:glow>
                </a:effectLst>
                <a:latin typeface="Stencil" pitchFamily="82" charset="0"/>
                <a:ea typeface="+mn-ea"/>
              </a:rPr>
              <a:t>Who should be drafted for war and why?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13" de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7938"/>
            <a:ext cx="9123363" cy="6850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533400" y="1600200"/>
            <a:ext cx="3817299" cy="3939540"/>
          </a:xfrm>
          <a:prstGeom prst="rect">
            <a:avLst/>
          </a:prstGeom>
        </p:spPr>
        <p:txBody>
          <a:bodyPr>
            <a:spAutoFit/>
          </a:bodyPr>
          <a:lstStyle/>
          <a:p>
            <a:pPr marL="571500" indent="-571500">
              <a:buFont typeface="Arial" panose="020B0604020202020204" pitchFamily="34" charset="0"/>
              <a:buChar char="•"/>
              <a:defRPr/>
            </a:pPr>
            <a:r>
              <a:rPr lang="en-US" altLang="en-US" sz="2500" dirty="0">
                <a:solidFill>
                  <a:schemeClr val="bg1"/>
                </a:solidFill>
                <a:effectLst>
                  <a:glow rad="355600">
                    <a:schemeClr val="tx1"/>
                  </a:glow>
                </a:effectLst>
                <a:ea typeface="+mn-ea"/>
              </a:rPr>
              <a:t>What the law says</a:t>
            </a:r>
          </a:p>
          <a:p>
            <a:pPr marL="914400" lvl="1" indent="-457200">
              <a:buFont typeface="Arial" panose="020B0604020202020204" pitchFamily="34" charset="0"/>
              <a:buChar char="•"/>
              <a:defRPr/>
            </a:pPr>
            <a:r>
              <a:rPr lang="en-US" altLang="en-US" sz="2500" dirty="0">
                <a:solidFill>
                  <a:schemeClr val="bg1"/>
                </a:solidFill>
                <a:effectLst>
                  <a:glow rad="355600">
                    <a:schemeClr val="tx1"/>
                  </a:glow>
                </a:effectLst>
                <a:ea typeface="+mn-ea"/>
              </a:rPr>
              <a:t>Men between the ages of 18 and 25 are required to register for the selective service</a:t>
            </a:r>
          </a:p>
          <a:p>
            <a:pPr marL="914400" lvl="1" indent="-457200">
              <a:buFont typeface="Arial" panose="020B0604020202020204" pitchFamily="34" charset="0"/>
              <a:buChar char="•"/>
              <a:defRPr/>
            </a:pPr>
            <a:r>
              <a:rPr lang="en-US" altLang="en-US" sz="2500" dirty="0">
                <a:solidFill>
                  <a:schemeClr val="bg1"/>
                </a:solidFill>
                <a:effectLst>
                  <a:glow rad="355600">
                    <a:schemeClr val="tx1"/>
                  </a:glow>
                </a:effectLst>
                <a:ea typeface="+mn-ea"/>
              </a:rPr>
              <a:t>Failure to register can incur $250,000 in fines and up to five years in prison</a:t>
            </a:r>
          </a:p>
        </p:txBody>
      </p:sp>
      <p:sp>
        <p:nvSpPr>
          <p:cNvPr id="7" name="Text Box 4"/>
          <p:cNvSpPr txBox="1">
            <a:spLocks noChangeArrowheads="1"/>
          </p:cNvSpPr>
          <p:nvPr/>
        </p:nvSpPr>
        <p:spPr bwMode="auto">
          <a:xfrm>
            <a:off x="381000" y="402497"/>
            <a:ext cx="8671826" cy="1046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defRPr/>
            </a:pPr>
            <a:r>
              <a:rPr lang="en-US" altLang="en-US" sz="6200" dirty="0" smtClean="0">
                <a:solidFill>
                  <a:schemeClr val="bg1"/>
                </a:solidFill>
                <a:effectLst>
                  <a:glow rad="127000">
                    <a:schemeClr val="tx1"/>
                  </a:glow>
                </a:effectLst>
                <a:latin typeface="Stencil" pitchFamily="82" charset="0"/>
                <a:ea typeface="+mn-ea"/>
              </a:rPr>
              <a:t>Current Draft Laws</a:t>
            </a:r>
          </a:p>
        </p:txBody>
      </p:sp>
      <p:sp>
        <p:nvSpPr>
          <p:cNvPr id="8" name="Rectangle 3"/>
          <p:cNvSpPr txBox="1">
            <a:spLocks noChangeArrowheads="1"/>
          </p:cNvSpPr>
          <p:nvPr/>
        </p:nvSpPr>
        <p:spPr bwMode="auto">
          <a:xfrm>
            <a:off x="5562600" y="1981200"/>
            <a:ext cx="3124200" cy="3508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defRPr/>
            </a:pPr>
            <a:r>
              <a:rPr lang="en-US" altLang="en-US" sz="2500" b="1" kern="0" dirty="0" smtClean="0">
                <a:solidFill>
                  <a:schemeClr val="bg1"/>
                </a:solidFill>
                <a:effectLst>
                  <a:glow rad="177800">
                    <a:schemeClr val="tx1"/>
                  </a:glow>
                </a:effectLst>
                <a:latin typeface="Stencil" pitchFamily="82" charset="0"/>
              </a:rPr>
              <a:t>1.52 million</a:t>
            </a:r>
            <a:r>
              <a:rPr lang="en-US" altLang="en-US" sz="2500" kern="0" dirty="0" smtClean="0">
                <a:solidFill>
                  <a:schemeClr val="bg1"/>
                </a:solidFill>
                <a:effectLst>
                  <a:glow rad="177800">
                    <a:schemeClr val="tx1"/>
                  </a:glow>
                </a:effectLst>
              </a:rPr>
              <a:t> men were drafted for the Korean War</a:t>
            </a:r>
            <a:br>
              <a:rPr lang="en-US" altLang="en-US" sz="2500" kern="0" dirty="0" smtClean="0">
                <a:solidFill>
                  <a:schemeClr val="bg1"/>
                </a:solidFill>
                <a:effectLst>
                  <a:glow rad="177800">
                    <a:schemeClr val="tx1"/>
                  </a:glow>
                </a:effectLst>
              </a:rPr>
            </a:br>
            <a:r>
              <a:rPr lang="en-US" altLang="en-US" sz="2500" kern="0" dirty="0" smtClean="0">
                <a:solidFill>
                  <a:schemeClr val="bg1"/>
                </a:solidFill>
                <a:effectLst>
                  <a:glow rad="177800">
                    <a:schemeClr val="tx1"/>
                  </a:glow>
                </a:effectLst>
              </a:rPr>
              <a:t/>
            </a:r>
            <a:br>
              <a:rPr lang="en-US" altLang="en-US" sz="2500" kern="0" dirty="0" smtClean="0">
                <a:solidFill>
                  <a:schemeClr val="bg1"/>
                </a:solidFill>
                <a:effectLst>
                  <a:glow rad="177800">
                    <a:schemeClr val="tx1"/>
                  </a:glow>
                </a:effectLst>
              </a:rPr>
            </a:br>
            <a:r>
              <a:rPr lang="en-US" altLang="en-US" sz="2500" b="1" kern="0" dirty="0" smtClean="0">
                <a:solidFill>
                  <a:schemeClr val="bg1"/>
                </a:solidFill>
                <a:effectLst>
                  <a:glow rad="177800">
                    <a:schemeClr val="tx1"/>
                  </a:glow>
                </a:effectLst>
                <a:latin typeface="Stencil" pitchFamily="82" charset="0"/>
              </a:rPr>
              <a:t>1.85</a:t>
            </a:r>
            <a:r>
              <a:rPr lang="en-US" altLang="en-US" sz="2500" kern="0" dirty="0" smtClean="0">
                <a:solidFill>
                  <a:schemeClr val="bg1"/>
                </a:solidFill>
                <a:effectLst>
                  <a:glow rad="177800">
                    <a:schemeClr val="tx1"/>
                  </a:glow>
                </a:effectLst>
                <a:latin typeface="Stencil" pitchFamily="82" charset="0"/>
              </a:rPr>
              <a:t> </a:t>
            </a:r>
            <a:r>
              <a:rPr lang="en-US" altLang="en-US" sz="2500" b="1" kern="0" dirty="0" smtClean="0">
                <a:solidFill>
                  <a:schemeClr val="bg1"/>
                </a:solidFill>
                <a:effectLst>
                  <a:glow rad="177800">
                    <a:schemeClr val="tx1"/>
                  </a:glow>
                </a:effectLst>
                <a:latin typeface="Stencil" pitchFamily="82" charset="0"/>
              </a:rPr>
              <a:t>million</a:t>
            </a:r>
            <a:r>
              <a:rPr lang="en-US" altLang="en-US" sz="2500" kern="0" dirty="0" smtClean="0">
                <a:solidFill>
                  <a:schemeClr val="bg1"/>
                </a:solidFill>
                <a:effectLst>
                  <a:glow rad="177800">
                    <a:schemeClr val="tx1"/>
                  </a:glow>
                </a:effectLst>
              </a:rPr>
              <a:t> men were drafted for the Vietnam Conflict</a:t>
            </a:r>
            <a:r>
              <a:rPr lang="en-US" altLang="en-US" sz="3700" kern="0" dirty="0" smtClean="0"/>
              <a:t/>
            </a:r>
            <a:br>
              <a:rPr lang="en-US" altLang="en-US" sz="3700" kern="0" dirty="0" smtClean="0"/>
            </a:br>
            <a:endParaRPr lang="en-US" altLang="en-US" sz="3700" kern="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6" descr="screenhunter_vietnam_war"/>
          <p:cNvPicPr>
            <a:picLocks noChangeAspect="1" noChangeArrowheads="1"/>
          </p:cNvPicPr>
          <p:nvPr/>
        </p:nvPicPr>
        <p:blipFill>
          <a:blip r:embed="rId3">
            <a:extLst>
              <a:ext uri="{28A0092B-C50C-407E-A947-70E740481C1C}">
                <a14:useLocalDpi xmlns:a14="http://schemas.microsoft.com/office/drawing/2010/main" val="0"/>
              </a:ext>
            </a:extLst>
          </a:blip>
          <a:srcRect t="7777"/>
          <a:stretch>
            <a:fillRect/>
          </a:stretch>
        </p:blipFill>
        <p:spPr bwMode="auto">
          <a:xfrm>
            <a:off x="-14288" y="17463"/>
            <a:ext cx="9144001"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9" name="Rectangle 4"/>
          <p:cNvSpPr>
            <a:spLocks noChangeArrowheads="1"/>
          </p:cNvSpPr>
          <p:nvPr/>
        </p:nvSpPr>
        <p:spPr bwMode="auto">
          <a:xfrm>
            <a:off x="228600" y="1389063"/>
            <a:ext cx="4648200" cy="4114800"/>
          </a:xfrm>
          <a:prstGeom prst="rect">
            <a:avLst/>
          </a:prstGeom>
          <a:solidFill>
            <a:srgbClr val="FFFFFF"/>
          </a:solidFill>
          <a:ln w="9525">
            <a:solidFill>
              <a:srgbClr val="000000"/>
            </a:solidFill>
            <a:miter lim="800000"/>
            <a:headEnd/>
            <a:tailEnd/>
          </a:ln>
        </p:spPr>
        <p:txBody>
          <a:bodyPr/>
          <a:lstStyle/>
          <a:p>
            <a:r>
              <a:rPr lang="en-US" sz="1200" b="1">
                <a:latin typeface="Times New Roman" charset="0"/>
              </a:rPr>
              <a:t>REGISTRATION CARD</a:t>
            </a:r>
          </a:p>
          <a:p>
            <a:r>
              <a:rPr lang="en-US" sz="1200">
                <a:latin typeface="Times New Roman" charset="0"/>
              </a:rPr>
              <a:t>First Name:____________ MI:______ Last:___________________</a:t>
            </a:r>
          </a:p>
          <a:p>
            <a:r>
              <a:rPr lang="en-US" sz="1200">
                <a:latin typeface="Times New Roman" charset="0"/>
              </a:rPr>
              <a:t>Address:___________________________ City:________________</a:t>
            </a:r>
          </a:p>
          <a:p>
            <a:r>
              <a:rPr lang="en-US" sz="1200">
                <a:latin typeface="Times New Roman" charset="0"/>
              </a:rPr>
              <a:t>State:_____________________________ Zip Code:____________</a:t>
            </a:r>
          </a:p>
          <a:p>
            <a:r>
              <a:rPr lang="en-US" sz="1200">
                <a:latin typeface="Times New Roman" charset="0"/>
              </a:rPr>
              <a:t>Permanent Telephone Number:________________  Place of Birth: (city)___________(state)_______________</a:t>
            </a:r>
          </a:p>
          <a:p>
            <a:pPr>
              <a:spcBef>
                <a:spcPts val="1200"/>
              </a:spcBef>
            </a:pPr>
            <a:r>
              <a:rPr lang="en-US" sz="1200">
                <a:latin typeface="Times New Roman" charset="0"/>
              </a:rPr>
              <a:t>Date of Birth: (month)________(day)________(year)________</a:t>
            </a:r>
          </a:p>
          <a:p>
            <a:pPr>
              <a:spcBef>
                <a:spcPts val="1200"/>
              </a:spcBef>
            </a:pPr>
            <a:r>
              <a:rPr lang="en-US" sz="1200">
                <a:latin typeface="Times New Roman" charset="0"/>
              </a:rPr>
              <a:t>Name and Address of Person Who Will Always Know Your Address:___________________________________</a:t>
            </a:r>
          </a:p>
          <a:p>
            <a:pPr>
              <a:spcBef>
                <a:spcPts val="1200"/>
              </a:spcBef>
            </a:pPr>
            <a:r>
              <a:rPr lang="en-US" sz="1200">
                <a:latin typeface="Times New Roman" charset="0"/>
              </a:rPr>
              <a:t>Employers Name and Address:________________________________________________</a:t>
            </a:r>
            <a:endParaRPr lang="en-US" sz="1200" b="1">
              <a:latin typeface="Times New Roman" charset="0"/>
            </a:endParaRPr>
          </a:p>
          <a:p>
            <a:pPr>
              <a:spcBef>
                <a:spcPts val="1200"/>
              </a:spcBef>
            </a:pPr>
            <a:r>
              <a:rPr lang="en-US" sz="1200">
                <a:latin typeface="Times New Roman" charset="0"/>
              </a:rPr>
              <a:t>I AFFRIM THAT I HAVE VERIFIED ABOVE ANSWERS AND THAT THEY ARE TRUE:</a:t>
            </a:r>
          </a:p>
          <a:p>
            <a:pPr algn="r">
              <a:spcBef>
                <a:spcPts val="1200"/>
              </a:spcBef>
            </a:pPr>
            <a:r>
              <a:rPr lang="en-US" sz="1400"/>
              <a:t>Signature: X__________________________</a:t>
            </a:r>
          </a:p>
          <a:p>
            <a:pPr algn="r">
              <a:spcBef>
                <a:spcPts val="1200"/>
              </a:spcBef>
            </a:pPr>
            <a:r>
              <a:rPr lang="en-US" sz="1200">
                <a:latin typeface="Times New Roman" charset="0"/>
              </a:rPr>
              <a:t>    </a:t>
            </a:r>
          </a:p>
          <a:p>
            <a:pPr>
              <a:spcBef>
                <a:spcPts val="1200"/>
              </a:spcBef>
            </a:pPr>
            <a:endParaRPr lang="en-US" sz="1200">
              <a:latin typeface="Times New Roman" charset="0"/>
            </a:endParaRPr>
          </a:p>
          <a:p>
            <a:endParaRPr lang="en-US"/>
          </a:p>
        </p:txBody>
      </p:sp>
      <p:sp>
        <p:nvSpPr>
          <p:cNvPr id="19460" name="Text Box 5"/>
          <p:cNvSpPr txBox="1">
            <a:spLocks noChangeArrowheads="1"/>
          </p:cNvSpPr>
          <p:nvPr/>
        </p:nvSpPr>
        <p:spPr bwMode="auto">
          <a:xfrm>
            <a:off x="1674813" y="17463"/>
            <a:ext cx="7467600" cy="1138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b="1"/>
              <a:t>Would You Have Been Drafted?</a:t>
            </a:r>
            <a:endParaRPr lang="en-US" b="1" i="1"/>
          </a:p>
          <a:p>
            <a:r>
              <a:rPr lang="en-US" sz="1800" i="1"/>
              <a:t>The year is 1969.  This is what a draft card would have looked like. Lets see if you would have been drafted to serve in the Vietnam War?</a:t>
            </a:r>
          </a:p>
        </p:txBody>
      </p:sp>
      <p:sp>
        <p:nvSpPr>
          <p:cNvPr id="19461" name="Rectangle 8"/>
          <p:cNvSpPr>
            <a:spLocks noChangeArrowheads="1"/>
          </p:cNvSpPr>
          <p:nvPr/>
        </p:nvSpPr>
        <p:spPr bwMode="auto">
          <a:xfrm>
            <a:off x="5029200" y="1138238"/>
            <a:ext cx="4113213" cy="1201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i="1"/>
              <a:t>Now that you know your lottery number, how would you have felt and what would you have done if you were an 18 year old in 1969?  </a:t>
            </a:r>
          </a:p>
        </p:txBody>
      </p:sp>
      <p:sp>
        <p:nvSpPr>
          <p:cNvPr id="19462" name="Rectangle 3"/>
          <p:cNvSpPr>
            <a:spLocks noChangeArrowheads="1"/>
          </p:cNvSpPr>
          <p:nvPr/>
        </p:nvSpPr>
        <p:spPr bwMode="auto">
          <a:xfrm>
            <a:off x="609600" y="5562600"/>
            <a:ext cx="4419600"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1000">
                <a:hlinkClick r:id="rId4"/>
              </a:rPr>
              <a:t>https://www.youtube.com/watch?v=SSnw1JaL2uA</a:t>
            </a:r>
            <a:r>
              <a:rPr lang="en-US" sz="1000"/>
              <a:t> </a:t>
            </a:r>
          </a:p>
        </p:txBody>
      </p:sp>
      <p:pic>
        <p:nvPicPr>
          <p:cNvPr id="24583" name="Picture 7" descr="http://1.bp.blogspot.com/-6iNrdJ4oShA/Tc7fZ-bzmSI/AAAAAAAAL80/9wrSKGhiqMs/s640/lottery.jp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t="12108"/>
          <a:stretch/>
        </p:blipFill>
        <p:spPr bwMode="auto">
          <a:xfrm>
            <a:off x="5409063" y="2322253"/>
            <a:ext cx="3125337" cy="42333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9464" name="Rectangle 4"/>
          <p:cNvSpPr>
            <a:spLocks noChangeArrowheads="1"/>
          </p:cNvSpPr>
          <p:nvPr/>
        </p:nvSpPr>
        <p:spPr bwMode="auto">
          <a:xfrm>
            <a:off x="609600" y="1019175"/>
            <a:ext cx="35702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hlinkClick r:id="rId6"/>
              </a:rPr>
              <a:t>http://www.random.org/integers/</a:t>
            </a:r>
            <a:r>
              <a:rPr lang="en-US"/>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13" descr="http://i227.photobucket.com/albums/dd63/cameo1024/antiwarrally1960s.jpg"/>
          <p:cNvPicPr>
            <a:picLocks noChangeAspect="1" noChangeArrowheads="1"/>
          </p:cNvPicPr>
          <p:nvPr/>
        </p:nvPicPr>
        <p:blipFill>
          <a:blip r:embed="rId2">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921" y="0"/>
            <a:ext cx="912119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0483" name="Rectangle 3"/>
          <p:cNvSpPr>
            <a:spLocks noGrp="1" noChangeArrowheads="1"/>
          </p:cNvSpPr>
          <p:nvPr>
            <p:ph type="body" idx="4294967295"/>
          </p:nvPr>
        </p:nvSpPr>
        <p:spPr>
          <a:xfrm>
            <a:off x="381000" y="2514600"/>
            <a:ext cx="8382000" cy="1143000"/>
          </a:xfrm>
          <a:gradFill rotWithShape="1">
            <a:gsLst>
              <a:gs pos="0">
                <a:srgbClr val="FF9900">
                  <a:alpha val="62999"/>
                </a:srgbClr>
              </a:gs>
              <a:gs pos="100000">
                <a:srgbClr val="FFFF00"/>
              </a:gs>
            </a:gsLst>
            <a:lin ang="5400000" scaled="1"/>
          </a:gradFill>
          <a:ln w="76200">
            <a:solidFill>
              <a:srgbClr val="FF9900"/>
            </a:solidFill>
            <a:miter lim="800000"/>
            <a:headEnd/>
            <a:tailEnd/>
          </a:ln>
        </p:spPr>
        <p:txBody>
          <a:bodyPr>
            <a:spAutoFit/>
          </a:bodyPr>
          <a:lstStyle/>
          <a:p>
            <a:pPr marL="914400" indent="-457200" algn="ctr" eaLnBrk="1" hangingPunct="1">
              <a:buFontTx/>
              <a:buNone/>
            </a:pPr>
            <a:r>
              <a:rPr lang="en-US" b="1">
                <a:latin typeface="Arial" charset="0"/>
              </a:rPr>
              <a:t>What California University led the way for college protests during the 60s?</a:t>
            </a:r>
            <a:endParaRPr lang="en-GB" b="1">
              <a:latin typeface="Arial" charset="0"/>
            </a:endParaRPr>
          </a:p>
        </p:txBody>
      </p:sp>
      <p:sp>
        <p:nvSpPr>
          <p:cNvPr id="20484" name="Rectangle 4"/>
          <p:cNvSpPr>
            <a:spLocks noChangeArrowheads="1"/>
          </p:cNvSpPr>
          <p:nvPr/>
        </p:nvSpPr>
        <p:spPr bwMode="auto">
          <a:xfrm>
            <a:off x="0" y="0"/>
            <a:ext cx="9144000" cy="6858000"/>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Rectangle 3"/>
          <p:cNvSpPr>
            <a:spLocks noChangeArrowheads="1"/>
          </p:cNvSpPr>
          <p:nvPr/>
        </p:nvSpPr>
        <p:spPr bwMode="auto">
          <a:xfrm>
            <a:off x="533400" y="4038600"/>
            <a:ext cx="8229600" cy="717550"/>
          </a:xfrm>
          <a:prstGeom prst="rect">
            <a:avLst/>
          </a:prstGeom>
          <a:gradFill rotWithShape="1">
            <a:gsLst>
              <a:gs pos="0">
                <a:srgbClr val="FFFF00">
                  <a:alpha val="26999"/>
                </a:srgbClr>
              </a:gs>
              <a:gs pos="100000">
                <a:srgbClr val="00FF00"/>
              </a:gs>
            </a:gsLst>
            <a:lin ang="5400000" scaled="1"/>
          </a:gradFill>
          <a:ln w="76200">
            <a:solidFill>
              <a:srgbClr val="FFFF00"/>
            </a:solidFill>
            <a:miter lim="800000"/>
            <a:headEnd/>
            <a:tailEnd/>
          </a:ln>
        </p:spPr>
        <p:txBody>
          <a:bodyPr>
            <a:spAutoFit/>
          </a:bodyPr>
          <a:lstStyle/>
          <a:p>
            <a:pPr marL="914400" indent="-457200">
              <a:spcBef>
                <a:spcPct val="20000"/>
              </a:spcBef>
              <a:buFontTx/>
              <a:buChar char="•"/>
            </a:pPr>
            <a:r>
              <a:rPr lang="en-US" sz="3600" b="1"/>
              <a:t>Berkeley</a:t>
            </a:r>
            <a:r>
              <a:rPr lang="en-US" sz="3600"/>
              <a:t> </a:t>
            </a:r>
          </a:p>
        </p:txBody>
      </p:sp>
      <p:sp>
        <p:nvSpPr>
          <p:cNvPr id="8" name="WordArt 4"/>
          <p:cNvSpPr>
            <a:spLocks noChangeArrowheads="1" noChangeShapeType="1" noTextEdit="1"/>
          </p:cNvSpPr>
          <p:nvPr/>
        </p:nvSpPr>
        <p:spPr bwMode="auto">
          <a:xfrm>
            <a:off x="685800" y="5874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Checking for Understanding</a:t>
            </a:r>
          </a:p>
        </p:txBody>
      </p:sp>
    </p:spTree>
  </p:cSld>
  <p:clrMapOvr>
    <a:masterClrMapping/>
  </p:clrMapOvr>
  <p:transition>
    <p:wipe dir="r"/>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13" descr="http://i227.photobucket.com/albums/dd63/cameo1024/antiwarrally1960s.jpg"/>
          <p:cNvPicPr>
            <a:picLocks noChangeAspect="1" noChangeArrowheads="1"/>
          </p:cNvPicPr>
          <p:nvPr/>
        </p:nvPicPr>
        <p:blipFill>
          <a:blip r:embed="rId2">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921" y="0"/>
            <a:ext cx="912119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1507" name="Rectangle 3"/>
          <p:cNvSpPr>
            <a:spLocks noGrp="1" noChangeArrowheads="1"/>
          </p:cNvSpPr>
          <p:nvPr>
            <p:ph type="body" idx="4294967295"/>
          </p:nvPr>
        </p:nvSpPr>
        <p:spPr>
          <a:xfrm>
            <a:off x="381000" y="2514600"/>
            <a:ext cx="8382000" cy="655638"/>
          </a:xfrm>
          <a:gradFill rotWithShape="1">
            <a:gsLst>
              <a:gs pos="0">
                <a:srgbClr val="FF9900">
                  <a:alpha val="62999"/>
                </a:srgbClr>
              </a:gs>
              <a:gs pos="100000">
                <a:srgbClr val="FFFF00"/>
              </a:gs>
            </a:gsLst>
            <a:lin ang="5400000" scaled="1"/>
          </a:gradFill>
          <a:ln w="76200">
            <a:solidFill>
              <a:srgbClr val="FF9900"/>
            </a:solidFill>
            <a:miter lim="800000"/>
            <a:headEnd/>
            <a:tailEnd/>
          </a:ln>
        </p:spPr>
        <p:txBody>
          <a:bodyPr>
            <a:spAutoFit/>
          </a:bodyPr>
          <a:lstStyle/>
          <a:p>
            <a:pPr marL="914400" indent="-457200" algn="ctr" eaLnBrk="1" hangingPunct="1">
              <a:buFontTx/>
              <a:buNone/>
            </a:pPr>
            <a:r>
              <a:rPr lang="en-US" b="1">
                <a:latin typeface="Arial" charset="0"/>
              </a:rPr>
              <a:t>Why did some feel the draft was unfair?</a:t>
            </a:r>
            <a:endParaRPr lang="en-GB" b="1">
              <a:latin typeface="Arial" charset="0"/>
            </a:endParaRPr>
          </a:p>
        </p:txBody>
      </p:sp>
      <p:sp>
        <p:nvSpPr>
          <p:cNvPr id="21508" name="Rectangle 4"/>
          <p:cNvSpPr>
            <a:spLocks noChangeArrowheads="1"/>
          </p:cNvSpPr>
          <p:nvPr/>
        </p:nvSpPr>
        <p:spPr bwMode="auto">
          <a:xfrm>
            <a:off x="0" y="0"/>
            <a:ext cx="9144000" cy="6858000"/>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Rectangle 3"/>
          <p:cNvSpPr>
            <a:spLocks noChangeArrowheads="1"/>
          </p:cNvSpPr>
          <p:nvPr/>
        </p:nvSpPr>
        <p:spPr bwMode="auto">
          <a:xfrm>
            <a:off x="533400" y="3581400"/>
            <a:ext cx="8229600" cy="1449388"/>
          </a:xfrm>
          <a:prstGeom prst="rect">
            <a:avLst/>
          </a:prstGeom>
          <a:gradFill rotWithShape="1">
            <a:gsLst>
              <a:gs pos="0">
                <a:srgbClr val="FFFF00">
                  <a:alpha val="26999"/>
                </a:srgbClr>
              </a:gs>
              <a:gs pos="100000">
                <a:srgbClr val="00FF00"/>
              </a:gs>
            </a:gsLst>
            <a:lin ang="5400000" scaled="1"/>
          </a:gradFill>
          <a:ln w="76200">
            <a:solidFill>
              <a:srgbClr val="FFFF00"/>
            </a:solidFill>
            <a:miter lim="800000"/>
            <a:headEnd/>
            <a:tailEnd/>
          </a:ln>
        </p:spPr>
        <p:txBody>
          <a:bodyPr>
            <a:spAutoFit/>
          </a:bodyPr>
          <a:lstStyle/>
          <a:p>
            <a:pPr marL="914400" indent="-457200">
              <a:spcBef>
                <a:spcPct val="20000"/>
              </a:spcBef>
              <a:buFontTx/>
              <a:buChar char="•"/>
            </a:pPr>
            <a:r>
              <a:rPr lang="en-US" sz="2800"/>
              <a:t>college students could delay military service until graduation, those with low income and limited education were called to serve </a:t>
            </a:r>
          </a:p>
        </p:txBody>
      </p:sp>
      <p:sp>
        <p:nvSpPr>
          <p:cNvPr id="8" name="WordArt 4"/>
          <p:cNvSpPr>
            <a:spLocks noChangeArrowheads="1" noChangeShapeType="1" noTextEdit="1"/>
          </p:cNvSpPr>
          <p:nvPr/>
        </p:nvSpPr>
        <p:spPr bwMode="auto">
          <a:xfrm>
            <a:off x="762000" y="5874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Checking for Understanding</a:t>
            </a:r>
          </a:p>
        </p:txBody>
      </p:sp>
    </p:spTree>
  </p:cSld>
  <p:clrMapOvr>
    <a:masterClrMapping/>
  </p:clrMapOvr>
  <p:transition>
    <p:wipe dir="r"/>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Tie-Dy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WordArt 4"/>
          <p:cNvSpPr>
            <a:spLocks noChangeArrowheads="1" noChangeShapeType="1" noTextEdit="1"/>
          </p:cNvSpPr>
          <p:nvPr/>
        </p:nvSpPr>
        <p:spPr bwMode="auto">
          <a:xfrm>
            <a:off x="685800" y="2286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Doves vs Hawks</a:t>
            </a:r>
          </a:p>
        </p:txBody>
      </p:sp>
      <p:sp>
        <p:nvSpPr>
          <p:cNvPr id="8" name="Rectangle 3"/>
          <p:cNvSpPr txBox="1">
            <a:spLocks noChangeArrowheads="1"/>
          </p:cNvSpPr>
          <p:nvPr/>
        </p:nvSpPr>
        <p:spPr bwMode="auto">
          <a:xfrm>
            <a:off x="423081" y="1447800"/>
            <a:ext cx="4191000" cy="5029200"/>
          </a:xfrm>
          <a:prstGeom prst="rect">
            <a:avLst/>
          </a:prstGeom>
          <a:noFill/>
          <a:ln w="76200">
            <a:noFill/>
            <a:miter lim="800000"/>
            <a:headEnd/>
            <a:tailEnd/>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US" altLang="en-US" sz="2800" kern="0" dirty="0" smtClean="0">
                <a:solidFill>
                  <a:schemeClr val="bg1"/>
                </a:solidFill>
                <a:effectLst>
                  <a:glow rad="254000">
                    <a:schemeClr val="tx1"/>
                  </a:glow>
                </a:effectLst>
              </a:rPr>
              <a:t>By 1968 the nation seemed divided into two camps—the doves and the hawks. </a:t>
            </a:r>
          </a:p>
          <a:p>
            <a:pPr lvl="1" eaLnBrk="1" hangingPunct="1">
              <a:defRPr/>
            </a:pPr>
            <a:r>
              <a:rPr lang="en-US" altLang="en-US" sz="2400" kern="0" dirty="0" smtClean="0">
                <a:solidFill>
                  <a:schemeClr val="bg1"/>
                </a:solidFill>
                <a:effectLst>
                  <a:glow rad="254000">
                    <a:schemeClr val="tx1"/>
                  </a:glow>
                </a:effectLst>
                <a:ea typeface="+mn-ea"/>
              </a:rPr>
              <a:t>The </a:t>
            </a:r>
            <a:r>
              <a:rPr lang="en-US" altLang="en-US" sz="2400" b="1" kern="0" dirty="0" smtClean="0">
                <a:solidFill>
                  <a:srgbClr val="FFFF00"/>
                </a:solidFill>
                <a:effectLst>
                  <a:glow rad="254000">
                    <a:schemeClr val="tx1"/>
                  </a:glow>
                </a:effectLst>
                <a:ea typeface="+mn-ea"/>
              </a:rPr>
              <a:t>doves</a:t>
            </a:r>
            <a:r>
              <a:rPr lang="en-US" altLang="en-US" sz="2400" b="1" kern="0" dirty="0" smtClean="0">
                <a:solidFill>
                  <a:schemeClr val="bg1"/>
                </a:solidFill>
                <a:effectLst>
                  <a:glow rad="254000">
                    <a:schemeClr val="tx1"/>
                  </a:glow>
                </a:effectLst>
                <a:ea typeface="+mn-ea"/>
              </a:rPr>
              <a:t> </a:t>
            </a:r>
            <a:r>
              <a:rPr lang="en-US" altLang="en-US" sz="2400" kern="0" dirty="0" smtClean="0">
                <a:solidFill>
                  <a:schemeClr val="bg1"/>
                </a:solidFill>
                <a:effectLst>
                  <a:glow rad="254000">
                    <a:schemeClr val="tx1"/>
                  </a:glow>
                </a:effectLst>
                <a:ea typeface="+mn-ea"/>
              </a:rPr>
              <a:t>wanted the United States to withdraw from the war </a:t>
            </a:r>
          </a:p>
          <a:p>
            <a:pPr lvl="1" eaLnBrk="1" hangingPunct="1">
              <a:defRPr/>
            </a:pPr>
            <a:r>
              <a:rPr lang="en-US" altLang="en-US" sz="2400" kern="0" dirty="0" smtClean="0">
                <a:solidFill>
                  <a:srgbClr val="FFFF00"/>
                </a:solidFill>
                <a:effectLst>
                  <a:glow rad="254000">
                    <a:schemeClr val="tx1"/>
                  </a:glow>
                </a:effectLst>
                <a:ea typeface="+mn-ea"/>
              </a:rPr>
              <a:t>H</a:t>
            </a:r>
            <a:r>
              <a:rPr lang="en-US" altLang="en-US" sz="2400" b="1" kern="0" dirty="0" smtClean="0">
                <a:solidFill>
                  <a:srgbClr val="FFFF00"/>
                </a:solidFill>
                <a:effectLst>
                  <a:glow rad="254000">
                    <a:schemeClr val="tx1"/>
                  </a:glow>
                </a:effectLst>
                <a:ea typeface="+mn-ea"/>
              </a:rPr>
              <a:t>awks</a:t>
            </a:r>
            <a:r>
              <a:rPr lang="en-US" altLang="en-US" sz="2400" b="1" kern="0" dirty="0" smtClean="0">
                <a:solidFill>
                  <a:schemeClr val="bg1"/>
                </a:solidFill>
                <a:effectLst>
                  <a:glow rad="254000">
                    <a:schemeClr val="tx1"/>
                  </a:glow>
                </a:effectLst>
                <a:ea typeface="+mn-ea"/>
              </a:rPr>
              <a:t> </a:t>
            </a:r>
            <a:r>
              <a:rPr lang="en-US" altLang="en-US" sz="2400" kern="0" dirty="0" smtClean="0">
                <a:solidFill>
                  <a:schemeClr val="bg1"/>
                </a:solidFill>
                <a:effectLst>
                  <a:glow rad="254000">
                    <a:schemeClr val="tx1"/>
                  </a:glow>
                </a:effectLst>
                <a:ea typeface="+mn-ea"/>
              </a:rPr>
              <a:t>felt the United States should stay and fight. </a:t>
            </a:r>
          </a:p>
          <a:p>
            <a:pPr eaLnBrk="1" hangingPunct="1">
              <a:defRPr/>
            </a:pPr>
            <a:endParaRPr lang="en-US" altLang="en-US" sz="2800" kern="0" dirty="0" smtClean="0"/>
          </a:p>
        </p:txBody>
      </p:sp>
      <p:pic>
        <p:nvPicPr>
          <p:cNvPr id="22533" name="Picture 10" descr="make-love-not-w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20040">
            <a:off x="4800600" y="3440113"/>
            <a:ext cx="3065463" cy="306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4" name="Picture 8" descr="Support Our Boys in Vietnam"/>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68988" y="914400"/>
            <a:ext cx="3249612" cy="3381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8" descr="20060329214426_blue_sk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6858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5" name="Picture 3" descr="hawk-and-do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98888"/>
            <a:ext cx="914400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WordArt 4"/>
          <p:cNvSpPr>
            <a:spLocks noChangeArrowheads="1" noChangeShapeType="1" noTextEdit="1"/>
          </p:cNvSpPr>
          <p:nvPr/>
        </p:nvSpPr>
        <p:spPr bwMode="auto">
          <a:xfrm>
            <a:off x="990600"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Doves vs Hawks</a:t>
            </a:r>
          </a:p>
        </p:txBody>
      </p:sp>
      <p:sp>
        <p:nvSpPr>
          <p:cNvPr id="10" name="Rectangle 5"/>
          <p:cNvSpPr txBox="1">
            <a:spLocks noChangeArrowheads="1"/>
          </p:cNvSpPr>
          <p:nvPr/>
        </p:nvSpPr>
        <p:spPr bwMode="auto">
          <a:xfrm>
            <a:off x="553872" y="1905000"/>
            <a:ext cx="8229600" cy="2239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defRPr/>
            </a:pPr>
            <a:r>
              <a:rPr lang="en-US" altLang="en-US" kern="0" dirty="0" smtClean="0">
                <a:solidFill>
                  <a:schemeClr val="bg1"/>
                </a:solidFill>
                <a:effectLst>
                  <a:glow rad="127000">
                    <a:schemeClr val="tx1"/>
                  </a:glow>
                </a:effectLst>
              </a:rPr>
              <a:t>We should not uphold and give financial support to the corrupt government in South Vietnam; this is a no-win war.</a:t>
            </a:r>
          </a:p>
        </p:txBody>
      </p:sp>
      <p:sp>
        <p:nvSpPr>
          <p:cNvPr id="12" name="Rectangle 6"/>
          <p:cNvSpPr txBox="1">
            <a:spLocks noChangeArrowheads="1"/>
          </p:cNvSpPr>
          <p:nvPr/>
        </p:nvSpPr>
        <p:spPr bwMode="auto">
          <a:xfrm>
            <a:off x="482600" y="1905000"/>
            <a:ext cx="8229600" cy="1524000"/>
          </a:xfrm>
          <a:prstGeom prst="rect">
            <a:avLst/>
          </a:prstGeom>
          <a:ln/>
        </p:spPr>
        <p:style>
          <a:lnRef idx="2">
            <a:schemeClr val="accent2"/>
          </a:lnRef>
          <a:fillRef idx="1">
            <a:schemeClr val="lt1"/>
          </a:fillRef>
          <a:effectRef idx="0">
            <a:schemeClr val="accent2"/>
          </a:effectRef>
          <a:fontRef idx="minor">
            <a:schemeClr val="dk1"/>
          </a:fontRef>
        </p:style>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US" altLang="en-US" kern="0" smtClean="0"/>
              <a:t>Fighting in Vietnam is a patriotic duty and an honor.</a:t>
            </a:r>
            <a:endParaRPr lang="en-US" altLang="en-US" kern="0" dirty="0" smtClean="0"/>
          </a:p>
        </p:txBody>
      </p:sp>
      <p:sp>
        <p:nvSpPr>
          <p:cNvPr id="13" name="Rectangle 5"/>
          <p:cNvSpPr txBox="1">
            <a:spLocks noChangeArrowheads="1"/>
          </p:cNvSpPr>
          <p:nvPr/>
        </p:nvSpPr>
        <p:spPr bwMode="auto">
          <a:xfrm>
            <a:off x="457200" y="1905000"/>
            <a:ext cx="8229600" cy="1600200"/>
          </a:xfrm>
          <a:prstGeom prst="rect">
            <a:avLst/>
          </a:prstGeom>
          <a:ln/>
        </p:spPr>
        <p:style>
          <a:lnRef idx="2">
            <a:schemeClr val="accent2"/>
          </a:lnRef>
          <a:fillRef idx="1">
            <a:schemeClr val="lt1"/>
          </a:fillRef>
          <a:effectRef idx="0">
            <a:schemeClr val="accent2"/>
          </a:effectRef>
          <a:fontRef idx="minor">
            <a:schemeClr val="dk1"/>
          </a:fontRef>
        </p:style>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defRPr/>
            </a:pPr>
            <a:r>
              <a:rPr lang="en-US" altLang="en-US" kern="0" smtClean="0"/>
              <a:t>We are killing innocent Vietnamese. We must stop fighting and negotiate a treaty as soon as possible.</a:t>
            </a:r>
            <a:endParaRPr lang="en-US" altLang="en-US" kern="0" dirty="0" smtClean="0"/>
          </a:p>
        </p:txBody>
      </p:sp>
      <p:sp>
        <p:nvSpPr>
          <p:cNvPr id="14" name="Rectangle 5"/>
          <p:cNvSpPr txBox="1">
            <a:spLocks noChangeArrowheads="1"/>
          </p:cNvSpPr>
          <p:nvPr/>
        </p:nvSpPr>
        <p:spPr bwMode="auto">
          <a:xfrm>
            <a:off x="503238" y="1874838"/>
            <a:ext cx="8229600" cy="1935162"/>
          </a:xfrm>
          <a:prstGeom prst="rect">
            <a:avLst/>
          </a:prstGeom>
          <a:ln/>
        </p:spPr>
        <p:style>
          <a:lnRef idx="2">
            <a:schemeClr val="accent2"/>
          </a:lnRef>
          <a:fillRef idx="1">
            <a:schemeClr val="lt1"/>
          </a:fillRef>
          <a:effectRef idx="0">
            <a:schemeClr val="accent2"/>
          </a:effectRef>
          <a:fontRef idx="minor">
            <a:schemeClr val="dk1"/>
          </a:fontRef>
        </p:style>
        <p:txBody>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marL="342900" indent="-342900">
              <a:spcBef>
                <a:spcPct val="20000"/>
              </a:spcBef>
              <a:buFontTx/>
              <a:buChar char="•"/>
            </a:pPr>
            <a:r>
              <a:rPr lang="en-US" sz="2800"/>
              <a:t>We must stop communist aggression – the Domino Theory is a valid fear. If one nation in Southeast Asia falls to the communists, neighboring countries soon will too.</a:t>
            </a:r>
          </a:p>
        </p:txBody>
      </p:sp>
      <p:sp>
        <p:nvSpPr>
          <p:cNvPr id="15" name="Rectangle 5"/>
          <p:cNvSpPr txBox="1">
            <a:spLocks noChangeArrowheads="1"/>
          </p:cNvSpPr>
          <p:nvPr/>
        </p:nvSpPr>
        <p:spPr bwMode="auto">
          <a:xfrm>
            <a:off x="482600" y="1584325"/>
            <a:ext cx="8229600" cy="2239963"/>
          </a:xfrm>
          <a:prstGeom prst="rect">
            <a:avLst/>
          </a:prstGeom>
          <a:ln/>
        </p:spPr>
        <p:style>
          <a:lnRef idx="2">
            <a:schemeClr val="accent2"/>
          </a:lnRef>
          <a:fillRef idx="1">
            <a:schemeClr val="lt1"/>
          </a:fillRef>
          <a:effectRef idx="0">
            <a:schemeClr val="accent2"/>
          </a:effectRef>
          <a:fontRef idx="minor">
            <a:schemeClr val="dk1"/>
          </a:fontRef>
        </p:style>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defRPr/>
            </a:pPr>
            <a:r>
              <a:rPr lang="en-US" altLang="en-US" kern="0" smtClean="0"/>
              <a:t>We must protect our economic interests in Asia. We have many investments there and being involved in Southeast Asia will ensure protection for decades.</a:t>
            </a:r>
            <a:endParaRPr lang="en-US" altLang="en-US" kern="0" dirty="0" smtClean="0"/>
          </a:p>
        </p:txBody>
      </p:sp>
      <p:sp>
        <p:nvSpPr>
          <p:cNvPr id="16" name="Rectangle 5"/>
          <p:cNvSpPr txBox="1">
            <a:spLocks noChangeArrowheads="1"/>
          </p:cNvSpPr>
          <p:nvPr/>
        </p:nvSpPr>
        <p:spPr bwMode="auto">
          <a:xfrm>
            <a:off x="457200" y="1600200"/>
            <a:ext cx="8229600" cy="2239963"/>
          </a:xfrm>
          <a:prstGeom prst="rect">
            <a:avLst/>
          </a:prstGeom>
          <a:ln/>
        </p:spPr>
        <p:style>
          <a:lnRef idx="2">
            <a:schemeClr val="accent2"/>
          </a:lnRef>
          <a:fillRef idx="1">
            <a:schemeClr val="lt1"/>
          </a:fillRef>
          <a:effectRef idx="0">
            <a:schemeClr val="accent2"/>
          </a:effectRef>
          <a:fontRef idx="minor">
            <a:schemeClr val="dk1"/>
          </a:fontRef>
        </p:style>
        <p:txBody>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marL="342900" indent="-342900" algn="ctr">
              <a:spcBef>
                <a:spcPct val="20000"/>
              </a:spcBef>
              <a:buFontTx/>
              <a:buChar char="•"/>
            </a:pPr>
            <a:r>
              <a:rPr lang="en-US"/>
              <a:t>Communism in Asia – specifically Southeast Asia – is not a threat to us. Why should we care about what goes on there? We have problems of our own here!</a:t>
            </a:r>
          </a:p>
        </p:txBody>
      </p:sp>
      <p:sp>
        <p:nvSpPr>
          <p:cNvPr id="9" name="WordArt 4"/>
          <p:cNvSpPr>
            <a:spLocks noChangeArrowheads="1" noChangeShapeType="1" noTextEdit="1"/>
          </p:cNvSpPr>
          <p:nvPr/>
        </p:nvSpPr>
        <p:spPr bwMode="auto">
          <a:xfrm>
            <a:off x="2247900" y="1143000"/>
            <a:ext cx="5257800" cy="5715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Do you agree or disagree? </a:t>
            </a:r>
          </a:p>
        </p:txBody>
      </p:sp>
      <p:sp>
        <p:nvSpPr>
          <p:cNvPr id="17" name="Rectangle 5"/>
          <p:cNvSpPr txBox="1">
            <a:spLocks noChangeArrowheads="1"/>
          </p:cNvSpPr>
          <p:nvPr/>
        </p:nvSpPr>
        <p:spPr bwMode="auto">
          <a:xfrm>
            <a:off x="503238" y="1790700"/>
            <a:ext cx="8229600" cy="1752600"/>
          </a:xfrm>
          <a:prstGeom prst="rect">
            <a:avLst/>
          </a:prstGeom>
          <a:ln/>
        </p:spPr>
        <p:style>
          <a:lnRef idx="2">
            <a:schemeClr val="accent2"/>
          </a:lnRef>
          <a:fillRef idx="1">
            <a:schemeClr val="lt1"/>
          </a:fillRef>
          <a:effectRef idx="0">
            <a:schemeClr val="accent2"/>
          </a:effectRef>
          <a:fontRef idx="minor">
            <a:schemeClr val="dk1"/>
          </a:fontRef>
        </p:style>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defRPr/>
            </a:pPr>
            <a:r>
              <a:rPr lang="en-US" altLang="en-US" kern="0" smtClean="0"/>
              <a:t>We must help the South Vietnamese friends who want American democratic institutions </a:t>
            </a:r>
            <a:endParaRPr lang="en-US" altLang="en-US" kern="0" dirty="0" smtClean="0"/>
          </a:p>
        </p:txBody>
      </p:sp>
      <p:sp>
        <p:nvSpPr>
          <p:cNvPr id="18" name="Rectangle 5"/>
          <p:cNvSpPr txBox="1">
            <a:spLocks noChangeArrowheads="1"/>
          </p:cNvSpPr>
          <p:nvPr/>
        </p:nvSpPr>
        <p:spPr bwMode="auto">
          <a:xfrm>
            <a:off x="457200" y="1714500"/>
            <a:ext cx="8229600" cy="2084388"/>
          </a:xfrm>
          <a:prstGeom prst="rect">
            <a:avLst/>
          </a:prstGeom>
          <a:ln/>
        </p:spPr>
        <p:style>
          <a:lnRef idx="2">
            <a:schemeClr val="accent2"/>
          </a:lnRef>
          <a:fillRef idx="1">
            <a:schemeClr val="lt1"/>
          </a:fillRef>
          <a:effectRef idx="0">
            <a:schemeClr val="accent2"/>
          </a:effectRef>
          <a:fontRef idx="minor">
            <a:schemeClr val="dk1"/>
          </a:fontRef>
        </p:style>
        <p:txBody>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marL="342900" indent="-342900" algn="ctr">
              <a:spcBef>
                <a:spcPct val="20000"/>
              </a:spcBef>
              <a:buFontTx/>
              <a:buChar char="•"/>
            </a:pPr>
            <a:endParaRPr lang="en-US"/>
          </a:p>
          <a:p>
            <a:pPr marL="342900" indent="-342900" algn="ctr">
              <a:spcBef>
                <a:spcPct val="20000"/>
              </a:spcBef>
              <a:buFontTx/>
              <a:buChar char="•"/>
            </a:pPr>
            <a:r>
              <a:rPr lang="en-US"/>
              <a:t>Our government leaders have misled us – we are not winning!</a:t>
            </a:r>
          </a:p>
        </p:txBody>
      </p:sp>
      <p:sp>
        <p:nvSpPr>
          <p:cNvPr id="19" name="Rectangle 5"/>
          <p:cNvSpPr txBox="1">
            <a:spLocks noChangeArrowheads="1"/>
          </p:cNvSpPr>
          <p:nvPr/>
        </p:nvSpPr>
        <p:spPr bwMode="auto">
          <a:xfrm>
            <a:off x="457200" y="1936750"/>
            <a:ext cx="8229600" cy="1474788"/>
          </a:xfrm>
          <a:prstGeom prst="rect">
            <a:avLst/>
          </a:prstGeom>
          <a:ln/>
        </p:spPr>
        <p:style>
          <a:lnRef idx="2">
            <a:schemeClr val="accent2"/>
          </a:lnRef>
          <a:fillRef idx="1">
            <a:schemeClr val="lt1"/>
          </a:fillRef>
          <a:effectRef idx="0">
            <a:schemeClr val="accent2"/>
          </a:effectRef>
          <a:fontRef idx="minor">
            <a:schemeClr val="dk1"/>
          </a:fontRef>
        </p:style>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defRPr/>
            </a:pPr>
            <a:r>
              <a:rPr lang="en-US" altLang="en-US" kern="0" dirty="0" smtClean="0"/>
              <a:t>We must win the war to secure the peace.</a:t>
            </a:r>
          </a:p>
        </p:txBody>
      </p:sp>
      <p:sp>
        <p:nvSpPr>
          <p:cNvPr id="20" name="Rectangle 5"/>
          <p:cNvSpPr txBox="1">
            <a:spLocks noChangeArrowheads="1"/>
          </p:cNvSpPr>
          <p:nvPr/>
        </p:nvSpPr>
        <p:spPr bwMode="auto">
          <a:xfrm>
            <a:off x="457200" y="1905000"/>
            <a:ext cx="8229600" cy="1893888"/>
          </a:xfrm>
          <a:prstGeom prst="rect">
            <a:avLst/>
          </a:prstGeom>
          <a:ln/>
        </p:spPr>
        <p:style>
          <a:lnRef idx="2">
            <a:schemeClr val="accent2"/>
          </a:lnRef>
          <a:fillRef idx="1">
            <a:schemeClr val="lt1"/>
          </a:fillRef>
          <a:effectRef idx="0">
            <a:schemeClr val="accent2"/>
          </a:effectRef>
          <a:fontRef idx="minor">
            <a:schemeClr val="dk1"/>
          </a:fontRef>
        </p:style>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defRPr/>
            </a:pPr>
            <a:r>
              <a:rPr lang="en-US" altLang="en-US" kern="0" dirty="0" smtClean="0"/>
              <a:t>We will loose good young men and waste billions of dollars.</a:t>
            </a:r>
          </a:p>
        </p:txBody>
      </p:sp>
      <p:sp>
        <p:nvSpPr>
          <p:cNvPr id="21" name="Rectangle 5"/>
          <p:cNvSpPr txBox="1">
            <a:spLocks noChangeArrowheads="1"/>
          </p:cNvSpPr>
          <p:nvPr/>
        </p:nvSpPr>
        <p:spPr bwMode="auto">
          <a:xfrm>
            <a:off x="457200" y="1752600"/>
            <a:ext cx="8229600" cy="1905000"/>
          </a:xfrm>
          <a:prstGeom prst="rect">
            <a:avLst/>
          </a:prstGeom>
          <a:ln/>
        </p:spPr>
        <p:style>
          <a:lnRef idx="2">
            <a:schemeClr val="accent2"/>
          </a:lnRef>
          <a:fillRef idx="1">
            <a:schemeClr val="lt1"/>
          </a:fillRef>
          <a:effectRef idx="0">
            <a:schemeClr val="accent2"/>
          </a:effectRef>
          <a:fontRef idx="minor">
            <a:schemeClr val="dk1"/>
          </a:fontRef>
        </p:style>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defRPr/>
            </a:pPr>
            <a:r>
              <a:rPr lang="en-US" altLang="en-US" sz="2800" kern="0" smtClean="0"/>
              <a:t>The war in Vietnam is a civil war between North and South Vietnam; it is none of our business. Would we have wanted France to get involved in our Civil War in the 1860s?</a:t>
            </a:r>
            <a:endParaRPr lang="en-US" altLang="en-US" sz="2800" kern="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13" descr="http://i227.photobucket.com/albums/dd63/cameo1024/antiwarrally1960s.jpg"/>
          <p:cNvPicPr>
            <a:picLocks noChangeAspect="1" noChangeArrowheads="1"/>
          </p:cNvPicPr>
          <p:nvPr/>
        </p:nvPicPr>
        <p:blipFill>
          <a:blip r:embed="rId2">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921" y="0"/>
            <a:ext cx="912119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4579" name="Rectangle 3"/>
          <p:cNvSpPr>
            <a:spLocks noGrp="1" noChangeArrowheads="1"/>
          </p:cNvSpPr>
          <p:nvPr>
            <p:ph type="body" idx="4294967295"/>
          </p:nvPr>
        </p:nvSpPr>
        <p:spPr>
          <a:xfrm>
            <a:off x="381000" y="2514600"/>
            <a:ext cx="8382000" cy="1630363"/>
          </a:xfrm>
          <a:gradFill rotWithShape="1">
            <a:gsLst>
              <a:gs pos="0">
                <a:srgbClr val="FF9900">
                  <a:alpha val="62999"/>
                </a:srgbClr>
              </a:gs>
              <a:gs pos="100000">
                <a:srgbClr val="FFFF00"/>
              </a:gs>
            </a:gsLst>
            <a:lin ang="5400000" scaled="1"/>
          </a:gradFill>
          <a:ln w="76200">
            <a:solidFill>
              <a:srgbClr val="FF9900"/>
            </a:solidFill>
            <a:miter lim="800000"/>
            <a:headEnd/>
            <a:tailEnd/>
          </a:ln>
        </p:spPr>
        <p:txBody>
          <a:bodyPr>
            <a:spAutoFit/>
          </a:bodyPr>
          <a:lstStyle/>
          <a:p>
            <a:pPr marL="914400" indent="-457200" algn="ctr" eaLnBrk="1" hangingPunct="1">
              <a:buFontTx/>
              <a:buNone/>
            </a:pPr>
            <a:r>
              <a:rPr lang="en-US" b="1">
                <a:latin typeface="Arial" charset="0"/>
              </a:rPr>
              <a:t>What were people called that wanted the United States to withdraw from the war?</a:t>
            </a:r>
            <a:endParaRPr lang="en-GB" b="1">
              <a:latin typeface="Arial" charset="0"/>
            </a:endParaRPr>
          </a:p>
        </p:txBody>
      </p:sp>
      <p:sp>
        <p:nvSpPr>
          <p:cNvPr id="24580" name="Rectangle 4"/>
          <p:cNvSpPr>
            <a:spLocks noChangeArrowheads="1"/>
          </p:cNvSpPr>
          <p:nvPr/>
        </p:nvSpPr>
        <p:spPr bwMode="auto">
          <a:xfrm>
            <a:off x="0" y="0"/>
            <a:ext cx="9144000" cy="6858000"/>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Rectangle 3"/>
          <p:cNvSpPr>
            <a:spLocks noChangeArrowheads="1"/>
          </p:cNvSpPr>
          <p:nvPr/>
        </p:nvSpPr>
        <p:spPr bwMode="auto">
          <a:xfrm>
            <a:off x="457200" y="4495800"/>
            <a:ext cx="8229600" cy="717550"/>
          </a:xfrm>
          <a:prstGeom prst="rect">
            <a:avLst/>
          </a:prstGeom>
          <a:gradFill rotWithShape="1">
            <a:gsLst>
              <a:gs pos="0">
                <a:srgbClr val="FFFF00">
                  <a:alpha val="26999"/>
                </a:srgbClr>
              </a:gs>
              <a:gs pos="100000">
                <a:srgbClr val="00FF00"/>
              </a:gs>
            </a:gsLst>
            <a:lin ang="5400000" scaled="1"/>
          </a:gradFill>
          <a:ln w="76200">
            <a:solidFill>
              <a:srgbClr val="FFFF00"/>
            </a:solidFill>
            <a:miter lim="800000"/>
            <a:headEnd/>
            <a:tailEnd/>
          </a:ln>
        </p:spPr>
        <p:txBody>
          <a:bodyPr>
            <a:spAutoFit/>
          </a:bodyPr>
          <a:lstStyle/>
          <a:p>
            <a:pPr marL="914400" indent="-457200">
              <a:spcBef>
                <a:spcPct val="20000"/>
              </a:spcBef>
              <a:buFontTx/>
              <a:buChar char="•"/>
            </a:pPr>
            <a:r>
              <a:rPr lang="en-US" sz="3600" b="1"/>
              <a:t>Doves</a:t>
            </a:r>
            <a:r>
              <a:rPr lang="en-US" sz="3600"/>
              <a:t> </a:t>
            </a:r>
          </a:p>
        </p:txBody>
      </p:sp>
      <p:sp>
        <p:nvSpPr>
          <p:cNvPr id="8" name="WordArt 4"/>
          <p:cNvSpPr>
            <a:spLocks noChangeArrowheads="1" noChangeShapeType="1" noTextEdit="1"/>
          </p:cNvSpPr>
          <p:nvPr/>
        </p:nvSpPr>
        <p:spPr bwMode="auto">
          <a:xfrm>
            <a:off x="685800" y="5874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Checking for Understanding</a:t>
            </a:r>
          </a:p>
        </p:txBody>
      </p:sp>
    </p:spTree>
  </p:cSld>
  <p:clrMapOvr>
    <a:masterClrMapping/>
  </p:clrMapOvr>
  <p:transition>
    <p:wipe dir="r"/>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13" descr="http://i227.photobucket.com/albums/dd63/cameo1024/antiwarrally1960s.jpg"/>
          <p:cNvPicPr>
            <a:picLocks noChangeAspect="1" noChangeArrowheads="1"/>
          </p:cNvPicPr>
          <p:nvPr/>
        </p:nvPicPr>
        <p:blipFill>
          <a:blip r:embed="rId2">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921" y="0"/>
            <a:ext cx="912119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5603" name="Rectangle 3"/>
          <p:cNvSpPr>
            <a:spLocks noGrp="1" noChangeArrowheads="1"/>
          </p:cNvSpPr>
          <p:nvPr>
            <p:ph type="body" idx="4294967295"/>
          </p:nvPr>
        </p:nvSpPr>
        <p:spPr>
          <a:xfrm>
            <a:off x="381000" y="2514600"/>
            <a:ext cx="8382000" cy="1143000"/>
          </a:xfrm>
          <a:gradFill rotWithShape="1">
            <a:gsLst>
              <a:gs pos="0">
                <a:srgbClr val="FF9900">
                  <a:alpha val="62999"/>
                </a:srgbClr>
              </a:gs>
              <a:gs pos="100000">
                <a:srgbClr val="FFFF00"/>
              </a:gs>
            </a:gsLst>
            <a:lin ang="5400000" scaled="1"/>
          </a:gradFill>
          <a:ln w="76200">
            <a:solidFill>
              <a:srgbClr val="FF9900"/>
            </a:solidFill>
            <a:miter lim="800000"/>
            <a:headEnd/>
            <a:tailEnd/>
          </a:ln>
        </p:spPr>
        <p:txBody>
          <a:bodyPr>
            <a:spAutoFit/>
          </a:bodyPr>
          <a:lstStyle/>
          <a:p>
            <a:pPr marL="914400" indent="-457200" algn="ctr" eaLnBrk="1" hangingPunct="1">
              <a:buFontTx/>
              <a:buNone/>
            </a:pPr>
            <a:r>
              <a:rPr lang="en-US" b="1">
                <a:latin typeface="Arial" charset="0"/>
              </a:rPr>
              <a:t>What were people called that felt the United States should stay and fight?</a:t>
            </a:r>
            <a:endParaRPr lang="en-GB" b="1">
              <a:latin typeface="Arial" charset="0"/>
            </a:endParaRPr>
          </a:p>
        </p:txBody>
      </p:sp>
      <p:sp>
        <p:nvSpPr>
          <p:cNvPr id="25604" name="Rectangle 4"/>
          <p:cNvSpPr>
            <a:spLocks noChangeArrowheads="1"/>
          </p:cNvSpPr>
          <p:nvPr/>
        </p:nvSpPr>
        <p:spPr bwMode="auto">
          <a:xfrm>
            <a:off x="0" y="0"/>
            <a:ext cx="9144000" cy="6858000"/>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Rectangle 3"/>
          <p:cNvSpPr>
            <a:spLocks noChangeArrowheads="1"/>
          </p:cNvSpPr>
          <p:nvPr/>
        </p:nvSpPr>
        <p:spPr bwMode="auto">
          <a:xfrm>
            <a:off x="457200" y="4495800"/>
            <a:ext cx="8229600" cy="717550"/>
          </a:xfrm>
          <a:prstGeom prst="rect">
            <a:avLst/>
          </a:prstGeom>
          <a:gradFill rotWithShape="1">
            <a:gsLst>
              <a:gs pos="0">
                <a:srgbClr val="FFFF00">
                  <a:alpha val="26999"/>
                </a:srgbClr>
              </a:gs>
              <a:gs pos="100000">
                <a:srgbClr val="00FF00"/>
              </a:gs>
            </a:gsLst>
            <a:lin ang="5400000" scaled="1"/>
          </a:gradFill>
          <a:ln w="76200">
            <a:solidFill>
              <a:srgbClr val="FFFF00"/>
            </a:solidFill>
            <a:miter lim="800000"/>
            <a:headEnd/>
            <a:tailEnd/>
          </a:ln>
        </p:spPr>
        <p:txBody>
          <a:bodyPr>
            <a:spAutoFit/>
          </a:bodyPr>
          <a:lstStyle/>
          <a:p>
            <a:pPr marL="914400" indent="-457200">
              <a:spcBef>
                <a:spcPct val="20000"/>
              </a:spcBef>
              <a:buFontTx/>
              <a:buChar char="•"/>
            </a:pPr>
            <a:r>
              <a:rPr lang="en-US" sz="3600" b="1"/>
              <a:t>Hawks</a:t>
            </a:r>
            <a:endParaRPr lang="en-US" sz="3600"/>
          </a:p>
        </p:txBody>
      </p:sp>
      <p:sp>
        <p:nvSpPr>
          <p:cNvPr id="8" name="WordArt 4"/>
          <p:cNvSpPr>
            <a:spLocks noChangeArrowheads="1" noChangeShapeType="1" noTextEdit="1"/>
          </p:cNvSpPr>
          <p:nvPr/>
        </p:nvSpPr>
        <p:spPr bwMode="auto">
          <a:xfrm>
            <a:off x="685800" y="5874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Checking for Understanding</a:t>
            </a:r>
          </a:p>
        </p:txBody>
      </p:sp>
    </p:spTree>
  </p:cSld>
  <p:clrMapOvr>
    <a:masterClrMapping/>
  </p:clrMapOvr>
  <p:transition>
    <p:wipe dir="r"/>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descr="Tie-Dy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4" name="Picture 12" descr="hippies-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335070">
            <a:off x="5334000" y="1371600"/>
            <a:ext cx="3657600" cy="2868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43015" name="Picture 14" descr="hipp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80782">
            <a:off x="5334000" y="3657600"/>
            <a:ext cx="3638550" cy="2876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6629" name="Rectangle 9"/>
          <p:cNvSpPr>
            <a:spLocks noChangeArrowheads="1"/>
          </p:cNvSpPr>
          <p:nvPr/>
        </p:nvSpPr>
        <p:spPr bwMode="auto">
          <a:xfrm>
            <a:off x="381000" y="6488113"/>
            <a:ext cx="5410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hlinkClick r:id="rId5"/>
              </a:rPr>
              <a:t>http://www.youtube.com/watch?v=k3TmpRqDisg </a:t>
            </a:r>
            <a:endParaRPr lang="en-US"/>
          </a:p>
        </p:txBody>
      </p:sp>
      <p:sp>
        <p:nvSpPr>
          <p:cNvPr id="9" name="WordArt 4"/>
          <p:cNvSpPr>
            <a:spLocks noChangeArrowheads="1" noChangeShapeType="1" noTextEdit="1"/>
          </p:cNvSpPr>
          <p:nvPr/>
        </p:nvSpPr>
        <p:spPr bwMode="auto">
          <a:xfrm>
            <a:off x="990600"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Counterculture</a:t>
            </a:r>
          </a:p>
        </p:txBody>
      </p:sp>
      <p:sp>
        <p:nvSpPr>
          <p:cNvPr id="10" name="Rectangle 3"/>
          <p:cNvSpPr txBox="1">
            <a:spLocks noChangeArrowheads="1"/>
          </p:cNvSpPr>
          <p:nvPr/>
        </p:nvSpPr>
        <p:spPr bwMode="auto">
          <a:xfrm>
            <a:off x="152400" y="1287369"/>
            <a:ext cx="5334000" cy="5257800"/>
          </a:xfrm>
          <a:prstGeom prst="rect">
            <a:avLst/>
          </a:prstGeom>
          <a:noFill/>
          <a:ln w="76200">
            <a:noFill/>
            <a:miter lim="800000"/>
            <a:headEnd/>
            <a:tailEnd/>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US" altLang="en-US" sz="2800" kern="0" dirty="0" smtClean="0">
                <a:solidFill>
                  <a:schemeClr val="bg1"/>
                </a:solidFill>
                <a:effectLst>
                  <a:glow rad="127000">
                    <a:schemeClr val="tx1"/>
                  </a:glow>
                </a:effectLst>
              </a:rPr>
              <a:t>Some young Americans did not challenge the system. </a:t>
            </a:r>
          </a:p>
          <a:p>
            <a:pPr lvl="1" eaLnBrk="1" hangingPunct="1">
              <a:defRPr/>
            </a:pPr>
            <a:r>
              <a:rPr lang="en-US" altLang="en-US" sz="2400" kern="0" dirty="0" smtClean="0">
                <a:solidFill>
                  <a:schemeClr val="bg1"/>
                </a:solidFill>
                <a:effectLst>
                  <a:glow rad="127000">
                    <a:schemeClr val="tx1"/>
                  </a:glow>
                </a:effectLst>
                <a:ea typeface="+mn-ea"/>
              </a:rPr>
              <a:t>wanted to create their own society.</a:t>
            </a:r>
          </a:p>
          <a:p>
            <a:pPr eaLnBrk="1" hangingPunct="1">
              <a:defRPr/>
            </a:pPr>
            <a:r>
              <a:rPr lang="en-US" altLang="en-US" sz="2800" kern="0" dirty="0" smtClean="0">
                <a:solidFill>
                  <a:schemeClr val="bg1"/>
                </a:solidFill>
                <a:effectLst>
                  <a:glow rad="127000">
                    <a:schemeClr val="tx1"/>
                  </a:glow>
                </a:effectLst>
              </a:rPr>
              <a:t>The </a:t>
            </a:r>
            <a:r>
              <a:rPr lang="en-US" altLang="en-US" sz="2800" b="1" kern="0" dirty="0" smtClean="0">
                <a:solidFill>
                  <a:schemeClr val="bg1"/>
                </a:solidFill>
                <a:effectLst>
                  <a:glow rad="127000">
                    <a:schemeClr val="tx1"/>
                  </a:glow>
                </a:effectLst>
              </a:rPr>
              <a:t>counterculture, </a:t>
            </a:r>
            <a:r>
              <a:rPr lang="en-US" altLang="en-US" sz="2800" kern="0" dirty="0" smtClean="0">
                <a:solidFill>
                  <a:schemeClr val="bg1"/>
                </a:solidFill>
                <a:effectLst>
                  <a:glow rad="127000">
                    <a:schemeClr val="tx1"/>
                  </a:glow>
                </a:effectLst>
              </a:rPr>
              <a:t>or hippies, were mostly white youths from middle- and upper-class backgrounds. </a:t>
            </a:r>
          </a:p>
          <a:p>
            <a:pPr lvl="1" eaLnBrk="1" hangingPunct="1">
              <a:defRPr/>
            </a:pPr>
            <a:r>
              <a:rPr lang="en-US" altLang="en-US" sz="2400" kern="0" dirty="0" smtClean="0">
                <a:solidFill>
                  <a:schemeClr val="bg1"/>
                </a:solidFill>
                <a:effectLst>
                  <a:glow rad="127000">
                    <a:schemeClr val="tx1"/>
                  </a:glow>
                </a:effectLst>
                <a:ea typeface="+mn-ea"/>
              </a:rPr>
              <a:t>lived a life that promoted flamboyant dress, rock music, drug use, and free and independent living.</a:t>
            </a:r>
          </a:p>
        </p:txBody>
      </p:sp>
      <p:pic>
        <p:nvPicPr>
          <p:cNvPr id="43018" name="Picture 10" descr="vintage photo - i don't know the story here but it looks like it could be from another country.. wherever they are, they seem very hap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2722" y="1258882"/>
            <a:ext cx="3861106" cy="5448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0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Tie-Dy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1" name="Rectangle 3"/>
          <p:cNvSpPr>
            <a:spLocks noGrp="1" noChangeArrowheads="1"/>
          </p:cNvSpPr>
          <p:nvPr>
            <p:ph type="body" idx="1"/>
          </p:nvPr>
        </p:nvSpPr>
        <p:spPr>
          <a:xfrm>
            <a:off x="5257800" y="1447800"/>
            <a:ext cx="3657600" cy="4343400"/>
          </a:xfrm>
          <a:solidFill>
            <a:schemeClr val="bg1"/>
          </a:solidFill>
          <a:ln w="76200">
            <a:solidFill>
              <a:srgbClr val="FF9900"/>
            </a:solidFill>
            <a:miter lim="800000"/>
            <a:headEnd/>
            <a:tailEnd/>
          </a:ln>
        </p:spPr>
        <p:txBody>
          <a:bodyPr/>
          <a:lstStyle/>
          <a:p>
            <a:pPr eaLnBrk="1" hangingPunct="1">
              <a:lnSpc>
                <a:spcPct val="90000"/>
              </a:lnSpc>
            </a:pPr>
            <a:r>
              <a:rPr lang="en-US" sz="2400">
                <a:latin typeface="Arial" charset="0"/>
              </a:rPr>
              <a:t>a society that was free, closer to nature</a:t>
            </a:r>
          </a:p>
          <a:p>
            <a:pPr eaLnBrk="1" hangingPunct="1">
              <a:lnSpc>
                <a:spcPct val="90000"/>
              </a:lnSpc>
            </a:pPr>
            <a:r>
              <a:rPr lang="en-US" sz="2400">
                <a:latin typeface="Arial" charset="0"/>
              </a:rPr>
              <a:t> full of love, empathy, tolerance, and cooperation. </a:t>
            </a:r>
          </a:p>
          <a:p>
            <a:pPr eaLnBrk="1" hangingPunct="1">
              <a:lnSpc>
                <a:spcPct val="90000"/>
              </a:lnSpc>
            </a:pPr>
            <a:r>
              <a:rPr lang="en-US" sz="2400">
                <a:latin typeface="Arial" charset="0"/>
              </a:rPr>
              <a:t>rejected materialism, many embraced spirituality</a:t>
            </a:r>
          </a:p>
          <a:p>
            <a:pPr eaLnBrk="1" hangingPunct="1">
              <a:lnSpc>
                <a:spcPct val="90000"/>
              </a:lnSpc>
            </a:pPr>
            <a:r>
              <a:rPr lang="en-US" sz="2400">
                <a:latin typeface="Arial" charset="0"/>
              </a:rPr>
              <a:t>Long hair, Native American headbands, shabby jeans, and drugs were common.</a:t>
            </a:r>
          </a:p>
          <a:p>
            <a:pPr eaLnBrk="1" hangingPunct="1">
              <a:lnSpc>
                <a:spcPct val="90000"/>
              </a:lnSpc>
            </a:pPr>
            <a:endParaRPr lang="en-US" sz="2400">
              <a:latin typeface="Arial" charset="0"/>
            </a:endParaRPr>
          </a:p>
        </p:txBody>
      </p:sp>
      <p:pic>
        <p:nvPicPr>
          <p:cNvPr id="45061" name="Picture 8" descr="hipp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4286250" cy="4419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pic>
        <p:nvPicPr>
          <p:cNvPr id="27653" name="Picture 11" descr="MCj0441792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14800"/>
            <a:ext cx="27432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4" name="Picture 12" descr="MCj04136980000[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581400" y="1447800"/>
            <a:ext cx="1828800" cy="169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5" name="Picture 13" descr="MCj0432542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57200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6" name="Picture 16" descr="Make_Love_Not_War"/>
          <p:cNvPicPr>
            <a:picLocks noChangeAspect="1" noChangeArrowheads="1" noCrop="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133600" y="5008563"/>
            <a:ext cx="1905000" cy="184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WordArt 4"/>
          <p:cNvSpPr>
            <a:spLocks noChangeArrowheads="1" noChangeShapeType="1" noTextEdit="1"/>
          </p:cNvSpPr>
          <p:nvPr/>
        </p:nvSpPr>
        <p:spPr bwMode="auto">
          <a:xfrm>
            <a:off x="990600"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Hippies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endParaRPr lang="en-US">
              <a:latin typeface="Arial" charset="0"/>
            </a:endParaRPr>
          </a:p>
        </p:txBody>
      </p:sp>
      <p:sp>
        <p:nvSpPr>
          <p:cNvPr id="28675" name="Rectangle 3"/>
          <p:cNvSpPr>
            <a:spLocks noGrp="1" noChangeArrowheads="1"/>
          </p:cNvSpPr>
          <p:nvPr>
            <p:ph type="body" idx="1"/>
          </p:nvPr>
        </p:nvSpPr>
        <p:spPr/>
        <p:txBody>
          <a:bodyPr/>
          <a:lstStyle/>
          <a:p>
            <a:pPr eaLnBrk="1" hangingPunct="1"/>
            <a:endParaRPr lang="en-US">
              <a:latin typeface="Arial" charset="0"/>
            </a:endParaRPr>
          </a:p>
        </p:txBody>
      </p:sp>
      <p:pic>
        <p:nvPicPr>
          <p:cNvPr id="286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7" descr="Multi%20Spiral%20Tie%20Dye%20Tape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699" name="Rectangle 3"/>
          <p:cNvSpPr>
            <a:spLocks noGrp="1" noChangeArrowheads="1"/>
          </p:cNvSpPr>
          <p:nvPr>
            <p:ph type="body" idx="1"/>
          </p:nvPr>
        </p:nvSpPr>
        <p:spPr>
          <a:xfrm>
            <a:off x="457200" y="1600200"/>
            <a:ext cx="3886200" cy="4525963"/>
          </a:xfrm>
          <a:solidFill>
            <a:schemeClr val="bg1"/>
          </a:solidFill>
          <a:ln w="76200">
            <a:solidFill>
              <a:srgbClr val="FF0000"/>
            </a:solidFill>
            <a:miter lim="800000"/>
            <a:headEnd/>
            <a:tailEnd/>
          </a:ln>
        </p:spPr>
        <p:txBody>
          <a:bodyPr/>
          <a:lstStyle/>
          <a:p>
            <a:pPr eaLnBrk="1" hangingPunct="1">
              <a:lnSpc>
                <a:spcPct val="90000"/>
              </a:lnSpc>
            </a:pPr>
            <a:r>
              <a:rPr lang="en-US" sz="2400">
                <a:latin typeface="Arial" charset="0"/>
              </a:rPr>
              <a:t>During the beginning of the hippie subculture, the drug of choice at the time was LSD. </a:t>
            </a:r>
          </a:p>
          <a:p>
            <a:pPr eaLnBrk="1" hangingPunct="1">
              <a:lnSpc>
                <a:spcPct val="90000"/>
              </a:lnSpc>
            </a:pPr>
            <a:r>
              <a:rPr lang="en-US" sz="2400">
                <a:latin typeface="Arial" charset="0"/>
              </a:rPr>
              <a:t>Using LSD was inspired by the use of Peyote by Native Americans in the Southwest. </a:t>
            </a:r>
          </a:p>
          <a:p>
            <a:pPr eaLnBrk="1" hangingPunct="1">
              <a:lnSpc>
                <a:spcPct val="90000"/>
              </a:lnSpc>
            </a:pPr>
            <a:r>
              <a:rPr lang="en-US" sz="2400">
                <a:latin typeface="Arial" charset="0"/>
              </a:rPr>
              <a:t>In addition, the Native American’s dress of bright colors inspired the clothing of the </a:t>
            </a:r>
            <a:r>
              <a:rPr lang="en-US" sz="2400" b="1">
                <a:latin typeface="Arial" charset="0"/>
              </a:rPr>
              <a:t>hippies</a:t>
            </a:r>
            <a:r>
              <a:rPr lang="en-US" sz="2400">
                <a:latin typeface="Arial" charset="0"/>
              </a:rPr>
              <a:t> </a:t>
            </a:r>
          </a:p>
        </p:txBody>
      </p:sp>
      <p:pic>
        <p:nvPicPr>
          <p:cNvPr id="29700" name="Picture 5" descr="MagicMushroomsWorl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24400" y="1447800"/>
            <a:ext cx="3363913" cy="4914900"/>
          </a:xfrm>
          <a:prstGeom prst="rect">
            <a:avLst/>
          </a:prstGeom>
          <a:noFill/>
          <a:ln w="76200">
            <a:solidFill>
              <a:srgbClr val="FF9900"/>
            </a:solidFill>
            <a:miter lim="800000"/>
            <a:headEnd/>
            <a:tailEnd/>
          </a:ln>
          <a:extLst>
            <a:ext uri="{909E8E84-426E-40dd-AFC4-6F175D3DCCD1}">
              <a14:hiddenFill xmlns:a14="http://schemas.microsoft.com/office/drawing/2010/main" xmlns="">
                <a:solidFill>
                  <a:srgbClr val="FFFFFF"/>
                </a:solidFill>
              </a14:hiddenFill>
            </a:ext>
          </a:extLst>
        </p:spPr>
      </p:pic>
      <p:sp>
        <p:nvSpPr>
          <p:cNvPr id="7" name="WordArt 4"/>
          <p:cNvSpPr>
            <a:spLocks noChangeArrowheads="1" noChangeShapeType="1" noTextEdit="1"/>
          </p:cNvSpPr>
          <p:nvPr/>
        </p:nvSpPr>
        <p:spPr bwMode="auto">
          <a:xfrm>
            <a:off x="990600"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Bright Colors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2" descr="Tie-Dy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3" name="Rectangle 3"/>
          <p:cNvSpPr>
            <a:spLocks noGrp="1" noChangeArrowheads="1"/>
          </p:cNvSpPr>
          <p:nvPr>
            <p:ph type="body" idx="1"/>
          </p:nvPr>
        </p:nvSpPr>
        <p:spPr>
          <a:xfrm>
            <a:off x="0" y="304800"/>
            <a:ext cx="4267200" cy="5334000"/>
          </a:xfrm>
        </p:spPr>
        <p:txBody>
          <a:bodyPr/>
          <a:lstStyle/>
          <a:p>
            <a:pPr eaLnBrk="1" hangingPunct="1">
              <a:lnSpc>
                <a:spcPct val="90000"/>
              </a:lnSpc>
            </a:pPr>
            <a:r>
              <a:rPr lang="en-US">
                <a:latin typeface="Arial" charset="0"/>
              </a:rPr>
              <a:t>Drugs like marijuana and LSD were a big part of the hippy/counterculture movement. </a:t>
            </a:r>
          </a:p>
          <a:p>
            <a:pPr eaLnBrk="1" hangingPunct="1">
              <a:lnSpc>
                <a:spcPct val="90000"/>
              </a:lnSpc>
            </a:pPr>
            <a:r>
              <a:rPr lang="en-US">
                <a:latin typeface="Arial" charset="0"/>
              </a:rPr>
              <a:t>Using drugs made </a:t>
            </a:r>
            <a:r>
              <a:rPr lang="en-US" b="1">
                <a:latin typeface="Arial" charset="0"/>
              </a:rPr>
              <a:t>hippies</a:t>
            </a:r>
            <a:r>
              <a:rPr lang="en-US">
                <a:latin typeface="Arial" charset="0"/>
              </a:rPr>
              <a:t> feel like the were rebelling from mainstream society. </a:t>
            </a:r>
          </a:p>
        </p:txBody>
      </p:sp>
      <p:pic>
        <p:nvPicPr>
          <p:cNvPr id="48132" name="Picture 5" descr="hip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295400"/>
            <a:ext cx="4495800" cy="2971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pic>
        <p:nvPicPr>
          <p:cNvPr id="30725" name="Picture 9" descr="lsd_Logo_Start"/>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7600" y="4267200"/>
            <a:ext cx="5143500" cy="2343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57150">
                <a:solidFill>
                  <a:srgbClr val="000000"/>
                </a:solidFill>
                <a:miter lim="800000"/>
                <a:headEnd/>
                <a:tailEnd/>
              </a14:hiddenLine>
            </a:ext>
          </a:extLst>
        </p:spPr>
      </p:pic>
      <p:pic>
        <p:nvPicPr>
          <p:cNvPr id="30726" name="Picture 7" descr="marijuana"/>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14400" y="4267200"/>
            <a:ext cx="2462213"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WordArt 4"/>
          <p:cNvSpPr>
            <a:spLocks noChangeArrowheads="1" noChangeShapeType="1" noTextEdit="1"/>
          </p:cNvSpPr>
          <p:nvPr/>
        </p:nvSpPr>
        <p:spPr bwMode="auto">
          <a:xfrm>
            <a:off x="4191000" y="304800"/>
            <a:ext cx="45720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Drug Culture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6" descr="crazy_illusion_if_your_on_ac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3257" name="Picture 9" descr="Pinned Image"/>
          <p:cNvPicPr>
            <a:picLocks noChangeAspect="1" noChangeArrowheads="1"/>
          </p:cNvPicPr>
          <p:nvPr/>
        </p:nvPicPr>
        <p:blipFill>
          <a:blip r:embed="rId3" cstate="print"/>
          <a:srcRect/>
          <a:stretch>
            <a:fillRect/>
          </a:stretch>
        </p:blipFill>
        <p:spPr bwMode="auto">
          <a:xfrm>
            <a:off x="2362200" y="914400"/>
            <a:ext cx="3895725" cy="5353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1748" name="Rectangle 4"/>
          <p:cNvSpPr>
            <a:spLocks noChangeArrowheads="1"/>
          </p:cNvSpPr>
          <p:nvPr/>
        </p:nvSpPr>
        <p:spPr bwMode="auto">
          <a:xfrm>
            <a:off x="990600" y="6481763"/>
            <a:ext cx="6988175" cy="376237"/>
          </a:xfrm>
          <a:prstGeom prst="rect">
            <a:avLst/>
          </a:prstGeom>
          <a:noFill/>
          <a:ln w="952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en-US">
                <a:hlinkClick r:id="rId4"/>
              </a:rPr>
              <a:t>http://www.youtube.com/watch?v=y9uYEM2osYQ&amp;feature=related </a:t>
            </a:r>
            <a:endParaRPr lang="en-US"/>
          </a:p>
        </p:txBody>
      </p:sp>
      <p:sp>
        <p:nvSpPr>
          <p:cNvPr id="6" name="WordArt 4"/>
          <p:cNvSpPr>
            <a:spLocks noChangeArrowheads="1" noChangeShapeType="1" noTextEdit="1"/>
          </p:cNvSpPr>
          <p:nvPr/>
        </p:nvSpPr>
        <p:spPr bwMode="auto">
          <a:xfrm>
            <a:off x="990600"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Acid Trip</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descr="hippie-vw-surf-beet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1" name="Rectangle 2"/>
          <p:cNvSpPr>
            <a:spLocks noGrp="1" noChangeArrowheads="1"/>
          </p:cNvSpPr>
          <p:nvPr>
            <p:ph type="title"/>
          </p:nvPr>
        </p:nvSpPr>
        <p:spPr>
          <a:xfrm>
            <a:off x="0" y="274638"/>
            <a:ext cx="8915400" cy="1143000"/>
          </a:xfrm>
          <a:solidFill>
            <a:schemeClr val="bg1">
              <a:alpha val="70195"/>
            </a:schemeClr>
          </a:solidFill>
          <a:ln w="76200">
            <a:solidFill>
              <a:srgbClr val="FF00FF"/>
            </a:solidFill>
            <a:miter lim="800000"/>
            <a:headEnd/>
            <a:tailEnd/>
          </a:ln>
        </p:spPr>
        <p:txBody>
          <a:bodyPr/>
          <a:lstStyle/>
          <a:p>
            <a:pPr eaLnBrk="1" hangingPunct="1"/>
            <a:r>
              <a:rPr lang="en-US" sz="2400">
                <a:latin typeface="Arial" charset="0"/>
              </a:rPr>
              <a:t>The VW Bus became known as a counterculture and hippie symbol, and many buses were repainted with custom paint jobs.</a:t>
            </a:r>
            <a:r>
              <a:rPr lang="en-US" sz="4000">
                <a:latin typeface="Arial" charset="0"/>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5715000"/>
            <a:ext cx="9144000" cy="1143000"/>
          </a:xfrm>
          <a:solidFill>
            <a:schemeClr val="bg1"/>
          </a:solidFill>
          <a:ln w="76200">
            <a:solidFill>
              <a:srgbClr val="3366FF"/>
            </a:solidFill>
            <a:miter lim="800000"/>
            <a:headEnd/>
            <a:tailEnd/>
          </a:ln>
        </p:spPr>
        <p:txBody>
          <a:bodyPr/>
          <a:lstStyle/>
          <a:p>
            <a:pPr eaLnBrk="1" hangingPunct="1"/>
            <a:r>
              <a:rPr lang="en-US" sz="2800">
                <a:latin typeface="Arial" charset="0"/>
              </a:rPr>
              <a:t>Unmarried couples of all ages feel free to travel and live together without societal disapproval.</a:t>
            </a:r>
            <a:r>
              <a:rPr lang="en-US" sz="4000">
                <a:latin typeface="Arial" charset="0"/>
              </a:rPr>
              <a:t> </a:t>
            </a:r>
          </a:p>
        </p:txBody>
      </p:sp>
      <p:pic>
        <p:nvPicPr>
          <p:cNvPr id="33795" name="Picture 7" descr="Make-Love-Not-War-Button-(0796)"/>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34175" y="0"/>
            <a:ext cx="2409825"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6" name="Picture 9" descr="hippiecouplewoodstock69fenc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6294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7" name="Picture 11" descr="hippie+cou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2286000"/>
            <a:ext cx="3429000"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0" descr="arousable:  peace-love-hippieness:  twistedforever:  woodstock 1969  I think i was there  beautifu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9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Rectangle 3"/>
          <p:cNvSpPr txBox="1">
            <a:spLocks noChangeArrowheads="1"/>
          </p:cNvSpPr>
          <p:nvPr/>
        </p:nvSpPr>
        <p:spPr bwMode="auto">
          <a:xfrm>
            <a:off x="152396" y="1343940"/>
            <a:ext cx="8153404" cy="4525963"/>
          </a:xfrm>
          <a:prstGeom prst="rect">
            <a:avLst/>
          </a:prstGeom>
          <a:noFill/>
          <a:ln w="76200">
            <a:noFill/>
            <a:miter lim="800000"/>
            <a:headEnd/>
            <a:tailEnd/>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365125" indent="-255588" eaLnBrk="1" hangingPunct="1">
              <a:lnSpc>
                <a:spcPct val="80000"/>
              </a:lnSpc>
              <a:defRPr/>
            </a:pPr>
            <a:r>
              <a:rPr lang="en-US" altLang="en-US" sz="3500" kern="0" dirty="0" smtClean="0">
                <a:solidFill>
                  <a:srgbClr val="FFFF00"/>
                </a:solidFill>
                <a:effectLst>
                  <a:glow rad="203200">
                    <a:schemeClr val="tx1"/>
                  </a:glow>
                </a:effectLst>
              </a:rPr>
              <a:t>Woodstock</a:t>
            </a:r>
            <a:r>
              <a:rPr lang="en-US" altLang="en-US" sz="3500" kern="0" dirty="0" smtClean="0">
                <a:solidFill>
                  <a:schemeClr val="bg1"/>
                </a:solidFill>
                <a:effectLst>
                  <a:glow rad="203200">
                    <a:schemeClr val="tx1"/>
                  </a:glow>
                </a:effectLst>
              </a:rPr>
              <a:t>-Over 500,000 people arrived to hear the most notable musicians and bands of the era. </a:t>
            </a:r>
          </a:p>
          <a:p>
            <a:pPr marL="365125" indent="-255588" eaLnBrk="1" hangingPunct="1">
              <a:lnSpc>
                <a:spcPct val="80000"/>
              </a:lnSpc>
              <a:defRPr/>
            </a:pPr>
            <a:r>
              <a:rPr lang="en-US" altLang="en-US" sz="3500" kern="0" dirty="0" smtClean="0">
                <a:solidFill>
                  <a:schemeClr val="bg1"/>
                </a:solidFill>
                <a:effectLst>
                  <a:glow rad="203200">
                    <a:schemeClr val="tx1"/>
                  </a:glow>
                </a:effectLst>
              </a:rPr>
              <a:t>Music festival in NY that lasted 3 days</a:t>
            </a:r>
          </a:p>
          <a:p>
            <a:pPr marL="365125" indent="-255588" eaLnBrk="1" hangingPunct="1">
              <a:lnSpc>
                <a:spcPct val="80000"/>
              </a:lnSpc>
              <a:defRPr/>
            </a:pPr>
            <a:r>
              <a:rPr lang="en-US" altLang="en-US" sz="3500" kern="0" dirty="0" smtClean="0">
                <a:solidFill>
                  <a:schemeClr val="bg1"/>
                </a:solidFill>
                <a:effectLst>
                  <a:glow rad="203200">
                    <a:schemeClr val="tx1"/>
                  </a:glow>
                </a:effectLst>
              </a:rPr>
              <a:t>“</a:t>
            </a:r>
            <a:r>
              <a:rPr lang="en-US" altLang="en-US" sz="3500" kern="0" dirty="0" smtClean="0">
                <a:solidFill>
                  <a:srgbClr val="FFFF00"/>
                </a:solidFill>
                <a:effectLst>
                  <a:glow rad="203200">
                    <a:schemeClr val="tx1"/>
                  </a:glow>
                </a:effectLst>
              </a:rPr>
              <a:t>For thousands who couldn’t even hear the music</a:t>
            </a:r>
            <a:r>
              <a:rPr lang="en-US" altLang="en-US" sz="3500" kern="0" dirty="0" smtClean="0">
                <a:solidFill>
                  <a:schemeClr val="bg1"/>
                </a:solidFill>
                <a:effectLst>
                  <a:glow rad="203200">
                    <a:schemeClr val="tx1"/>
                  </a:glow>
                </a:effectLst>
              </a:rPr>
              <a:t>” it was a “profound religious experience.” </a:t>
            </a:r>
          </a:p>
          <a:p>
            <a:pPr marL="365125" indent="-255588" eaLnBrk="1" hangingPunct="1">
              <a:lnSpc>
                <a:spcPct val="80000"/>
              </a:lnSpc>
              <a:defRPr/>
            </a:pPr>
            <a:r>
              <a:rPr lang="en-US" altLang="en-US" sz="3500" kern="0" dirty="0" smtClean="0">
                <a:solidFill>
                  <a:schemeClr val="bg1"/>
                </a:solidFill>
                <a:effectLst>
                  <a:glow rad="203200">
                    <a:schemeClr val="tx1"/>
                  </a:glow>
                </a:effectLst>
              </a:rPr>
              <a:t>Meager resources were shared with everyone. </a:t>
            </a:r>
          </a:p>
          <a:p>
            <a:pPr marL="365125" indent="-255588" eaLnBrk="1" hangingPunct="1">
              <a:lnSpc>
                <a:spcPct val="80000"/>
              </a:lnSpc>
              <a:defRPr/>
            </a:pPr>
            <a:r>
              <a:rPr lang="en-US" altLang="en-US" sz="3500" kern="0" dirty="0" smtClean="0">
                <a:solidFill>
                  <a:srgbClr val="FFFF00"/>
                </a:solidFill>
                <a:effectLst>
                  <a:glow rad="203200">
                    <a:schemeClr val="tx1"/>
                  </a:glow>
                </a:effectLst>
              </a:rPr>
              <a:t>Many people at Woodstock used illegal drugs </a:t>
            </a:r>
          </a:p>
          <a:p>
            <a:pPr marL="365125" indent="-255588" eaLnBrk="1" hangingPunct="1">
              <a:lnSpc>
                <a:spcPct val="80000"/>
              </a:lnSpc>
              <a:defRPr/>
            </a:pPr>
            <a:endParaRPr lang="en-US" altLang="en-US" sz="2400" kern="0" dirty="0" smtClean="0"/>
          </a:p>
        </p:txBody>
      </p:sp>
      <p:pic>
        <p:nvPicPr>
          <p:cNvPr id="52228" name="Picture 9" descr="jimihendrix_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337501">
            <a:off x="4870595" y="1085424"/>
            <a:ext cx="3478669" cy="31539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4821" name="Rectangle 17"/>
          <p:cNvSpPr>
            <a:spLocks noChangeArrowheads="1"/>
          </p:cNvSpPr>
          <p:nvPr/>
        </p:nvSpPr>
        <p:spPr bwMode="auto">
          <a:xfrm>
            <a:off x="0" y="6429375"/>
            <a:ext cx="7289800" cy="214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sz="800">
                <a:hlinkClick r:id="rId5"/>
              </a:rPr>
              <a:t>http://www.nytimes.com/interactive/2009/08/10/arts/music/20090810-woodstock-song-vote.html?scp=4&amp;sq=woodstock&amp;st=cse   </a:t>
            </a:r>
            <a:endParaRPr lang="en-US" sz="800"/>
          </a:p>
        </p:txBody>
      </p:sp>
      <p:pic>
        <p:nvPicPr>
          <p:cNvPr id="12" name="Picture 4" descr="Woodstock, 196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309" y="1059975"/>
            <a:ext cx="2247900" cy="3371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3" name="Picture 6" descr="Woodstock ~ 196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300366">
            <a:off x="502578" y="765899"/>
            <a:ext cx="3940791" cy="58777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4" name="Picture 2" descr="grooving  Love this picture from Woodstoc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321921">
            <a:off x="4724399" y="701512"/>
            <a:ext cx="3276600" cy="61644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9" name="WordArt 4"/>
          <p:cNvSpPr>
            <a:spLocks noChangeArrowheads="1" noChangeShapeType="1" noTextEdit="1"/>
          </p:cNvSpPr>
          <p:nvPr/>
        </p:nvSpPr>
        <p:spPr bwMode="auto">
          <a:xfrm>
            <a:off x="762000" y="114300"/>
            <a:ext cx="75438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Woodstock</a:t>
            </a:r>
          </a:p>
        </p:txBody>
      </p:sp>
      <p:pic>
        <p:nvPicPr>
          <p:cNvPr id="52236" name="Picture 12" descr="woodstock in the rai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69624" y="893496"/>
            <a:ext cx="4040305" cy="59406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2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2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2" descr="Tie-Dy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43" name="Rectangle 3"/>
          <p:cNvSpPr>
            <a:spLocks noGrp="1" noChangeArrowheads="1"/>
          </p:cNvSpPr>
          <p:nvPr>
            <p:ph type="body" idx="1"/>
          </p:nvPr>
        </p:nvSpPr>
        <p:spPr>
          <a:xfrm>
            <a:off x="304800" y="1447800"/>
            <a:ext cx="5029200" cy="4953000"/>
          </a:xfrm>
          <a:solidFill>
            <a:schemeClr val="bg1"/>
          </a:solidFill>
          <a:ln w="76200">
            <a:solidFill>
              <a:srgbClr val="00FFFF"/>
            </a:solidFill>
            <a:miter lim="800000"/>
            <a:headEnd/>
            <a:tailEnd/>
          </a:ln>
        </p:spPr>
        <p:txBody>
          <a:bodyPr/>
          <a:lstStyle/>
          <a:p>
            <a:pPr eaLnBrk="1" hangingPunct="1"/>
            <a:r>
              <a:rPr lang="en-US" sz="2800" b="1">
                <a:solidFill>
                  <a:srgbClr val="005082"/>
                </a:solidFill>
                <a:latin typeface="Arial" charset="0"/>
              </a:rPr>
              <a:t>Communes</a:t>
            </a:r>
            <a:r>
              <a:rPr lang="en-US" sz="2800">
                <a:latin typeface="Arial" charset="0"/>
              </a:rPr>
              <a:t> or group living arrangements in which members shared everything and worked together, were formed as hippies dropped out of society.</a:t>
            </a:r>
          </a:p>
          <a:p>
            <a:pPr eaLnBrk="1" hangingPunct="1"/>
            <a:r>
              <a:rPr lang="en-US" sz="2800">
                <a:latin typeface="Arial" charset="0"/>
              </a:rPr>
              <a:t>One of the most popular hippie destinations was the </a:t>
            </a:r>
            <a:r>
              <a:rPr lang="en-US" sz="2800" b="1">
                <a:solidFill>
                  <a:srgbClr val="005082"/>
                </a:solidFill>
                <a:latin typeface="Arial" charset="0"/>
              </a:rPr>
              <a:t>Haight-Ashbury</a:t>
            </a:r>
            <a:r>
              <a:rPr lang="en-US" sz="2800">
                <a:latin typeface="Arial" charset="0"/>
              </a:rPr>
              <a:t> district in San Francisco.</a:t>
            </a:r>
          </a:p>
        </p:txBody>
      </p:sp>
      <p:pic>
        <p:nvPicPr>
          <p:cNvPr id="54277" name="Picture 11" descr="opsyroc080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85579">
            <a:off x="5405438" y="3863975"/>
            <a:ext cx="3533775" cy="27146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pic>
        <p:nvPicPr>
          <p:cNvPr id="54278" name="Picture 13" descr="Haight-Ashbu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371600"/>
            <a:ext cx="1828800" cy="28003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WordArt 4"/>
          <p:cNvSpPr>
            <a:spLocks noChangeArrowheads="1" noChangeShapeType="1" noTextEdit="1"/>
          </p:cNvSpPr>
          <p:nvPr/>
        </p:nvSpPr>
        <p:spPr bwMode="auto">
          <a:xfrm>
            <a:off x="762000" y="304800"/>
            <a:ext cx="75438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Hippies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endParaRPr lang="en-US">
              <a:latin typeface="Arial" charset="0"/>
            </a:endParaRPr>
          </a:p>
        </p:txBody>
      </p:sp>
      <p:sp>
        <p:nvSpPr>
          <p:cNvPr id="36867" name="Rectangle 3"/>
          <p:cNvSpPr>
            <a:spLocks noGrp="1" noChangeArrowheads="1"/>
          </p:cNvSpPr>
          <p:nvPr>
            <p:ph type="body" idx="1"/>
          </p:nvPr>
        </p:nvSpPr>
        <p:spPr/>
        <p:txBody>
          <a:bodyPr/>
          <a:lstStyle/>
          <a:p>
            <a:pPr eaLnBrk="1" hangingPunct="1"/>
            <a:endParaRPr lang="en-US">
              <a:latin typeface="Arial" charset="0"/>
            </a:endParaRPr>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038" name="Picture 6" descr="T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72860">
            <a:off x="228600" y="200025"/>
            <a:ext cx="4114800" cy="648493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040" name="Picture 8" descr="*hippies *rainbows *flowerchildren *free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60245">
            <a:off x="4191000" y="212725"/>
            <a:ext cx="4343400" cy="6459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0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idx="4294967295"/>
          </p:nvPr>
        </p:nvSpPr>
        <p:spPr/>
        <p:txBody>
          <a:bodyPr lIns="0" rIns="0" bIns="0" anchor="b"/>
          <a:lstStyle/>
          <a:p>
            <a:pPr eaLnBrk="1" hangingPunct="1"/>
            <a:endParaRPr lang="en-US">
              <a:latin typeface="Arial" charset="0"/>
            </a:endParaRPr>
          </a:p>
        </p:txBody>
      </p:sp>
      <p:sp>
        <p:nvSpPr>
          <p:cNvPr id="37891" name="Content Placeholder 2"/>
          <p:cNvSpPr>
            <a:spLocks noGrp="1"/>
          </p:cNvSpPr>
          <p:nvPr>
            <p:ph idx="4294967295"/>
          </p:nvPr>
        </p:nvSpPr>
        <p:spPr/>
        <p:txBody>
          <a:bodyPr/>
          <a:lstStyle/>
          <a:p>
            <a:pPr marL="273050" indent="-273050" eaLnBrk="1" hangingPunct="1"/>
            <a:endParaRPr lang="en-US">
              <a:latin typeface="Arial" charset="0"/>
            </a:endParaRPr>
          </a:p>
        </p:txBody>
      </p:sp>
      <p:pic>
        <p:nvPicPr>
          <p:cNvPr id="378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646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idx="4294967295"/>
          </p:nvPr>
        </p:nvSpPr>
        <p:spPr/>
        <p:txBody>
          <a:bodyPr lIns="0" rIns="0" bIns="0" anchor="b"/>
          <a:lstStyle/>
          <a:p>
            <a:pPr eaLnBrk="1" hangingPunct="1"/>
            <a:endParaRPr lang="en-US">
              <a:latin typeface="Arial" charset="0"/>
            </a:endParaRPr>
          </a:p>
        </p:txBody>
      </p:sp>
      <p:sp>
        <p:nvSpPr>
          <p:cNvPr id="38915" name="Content Placeholder 2"/>
          <p:cNvSpPr>
            <a:spLocks noGrp="1"/>
          </p:cNvSpPr>
          <p:nvPr>
            <p:ph idx="4294967295"/>
          </p:nvPr>
        </p:nvSpPr>
        <p:spPr/>
        <p:txBody>
          <a:bodyPr/>
          <a:lstStyle/>
          <a:p>
            <a:pPr marL="273050" indent="-273050" eaLnBrk="1" hangingPunct="1"/>
            <a:endParaRPr lang="en-US">
              <a:latin typeface="Arial" charset="0"/>
            </a:endParaRPr>
          </a:p>
        </p:txBody>
      </p:sp>
      <p:pic>
        <p:nvPicPr>
          <p:cNvPr id="3891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2" descr="tie_dyes_001_063"/>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39" name="Title 1"/>
          <p:cNvSpPr>
            <a:spLocks noGrp="1"/>
          </p:cNvSpPr>
          <p:nvPr>
            <p:ph type="title"/>
          </p:nvPr>
        </p:nvSpPr>
        <p:spPr/>
        <p:txBody>
          <a:bodyPr/>
          <a:lstStyle/>
          <a:p>
            <a:pPr eaLnBrk="1" hangingPunct="1"/>
            <a:endParaRPr lang="en-US">
              <a:latin typeface="Arial" charset="0"/>
            </a:endParaRPr>
          </a:p>
        </p:txBody>
      </p:sp>
      <p:pic>
        <p:nvPicPr>
          <p:cNvPr id="99330" name="Picture 2" descr="Woodstock"/>
          <p:cNvPicPr>
            <a:picLocks noChangeAspect="1" noChangeArrowheads="1"/>
          </p:cNvPicPr>
          <p:nvPr/>
        </p:nvPicPr>
        <p:blipFill>
          <a:blip r:embed="rId3" cstate="print"/>
          <a:srcRect/>
          <a:stretch>
            <a:fillRect/>
          </a:stretch>
        </p:blipFill>
        <p:spPr bwMode="auto">
          <a:xfrm>
            <a:off x="0" y="0"/>
            <a:ext cx="2895600" cy="2895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9332" name="Picture 4" descr="woodstock in the rain"/>
          <p:cNvPicPr>
            <a:picLocks noChangeAspect="1" noChangeArrowheads="1"/>
          </p:cNvPicPr>
          <p:nvPr/>
        </p:nvPicPr>
        <p:blipFill>
          <a:blip r:embed="rId4" cstate="print"/>
          <a:srcRect/>
          <a:stretch>
            <a:fillRect/>
          </a:stretch>
        </p:blipFill>
        <p:spPr bwMode="auto">
          <a:xfrm rot="196739">
            <a:off x="3352800" y="0"/>
            <a:ext cx="2688270" cy="396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9334" name="Picture 6" descr="woodstock"/>
          <p:cNvPicPr>
            <a:picLocks noChangeAspect="1" noChangeArrowheads="1"/>
          </p:cNvPicPr>
          <p:nvPr/>
        </p:nvPicPr>
        <p:blipFill>
          <a:blip r:embed="rId5" cstate="print"/>
          <a:srcRect/>
          <a:stretch>
            <a:fillRect/>
          </a:stretch>
        </p:blipFill>
        <p:spPr bwMode="auto">
          <a:xfrm>
            <a:off x="6248400" y="0"/>
            <a:ext cx="260604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9336" name="Picture 8" descr="Woodstock"/>
          <p:cNvPicPr>
            <a:picLocks noChangeAspect="1" noChangeArrowheads="1"/>
          </p:cNvPicPr>
          <p:nvPr/>
        </p:nvPicPr>
        <p:blipFill>
          <a:blip r:embed="rId6" cstate="print"/>
          <a:srcRect/>
          <a:stretch>
            <a:fillRect/>
          </a:stretch>
        </p:blipFill>
        <p:spPr bwMode="auto">
          <a:xfrm rot="21293707">
            <a:off x="81357" y="2938734"/>
            <a:ext cx="2657600" cy="34604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9338" name="Picture 10" descr="woodstock"/>
          <p:cNvPicPr>
            <a:picLocks noChangeAspect="1" noChangeArrowheads="1"/>
          </p:cNvPicPr>
          <p:nvPr/>
        </p:nvPicPr>
        <p:blipFill>
          <a:blip r:embed="rId7" cstate="print"/>
          <a:srcRect/>
          <a:stretch>
            <a:fillRect/>
          </a:stretch>
        </p:blipFill>
        <p:spPr bwMode="auto">
          <a:xfrm>
            <a:off x="3505200" y="3657600"/>
            <a:ext cx="1997324"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7" descr="#vintage #pretty #60s #flowers #flora #blonde"/>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l="7800" t="2376" r="6290" b="3937"/>
          <a:stretch/>
        </p:blipFill>
        <p:spPr bwMode="auto">
          <a:xfrm>
            <a:off x="2402341" y="1943669"/>
            <a:ext cx="1331181"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endParaRPr lang="en-US">
              <a:latin typeface="Arial" charset="0"/>
            </a:endParaRPr>
          </a:p>
        </p:txBody>
      </p:sp>
      <p:sp>
        <p:nvSpPr>
          <p:cNvPr id="40963" name="Content Placeholder 2"/>
          <p:cNvSpPr>
            <a:spLocks noGrp="1"/>
          </p:cNvSpPr>
          <p:nvPr>
            <p:ph idx="1"/>
          </p:nvPr>
        </p:nvSpPr>
        <p:spPr/>
        <p:txBody>
          <a:bodyPr/>
          <a:lstStyle/>
          <a:p>
            <a:pPr eaLnBrk="1" hangingPunct="1"/>
            <a:endParaRPr lang="en-US">
              <a:latin typeface="Arial" charset="0"/>
            </a:endParaRPr>
          </a:p>
        </p:txBody>
      </p:sp>
      <p:pic>
        <p:nvPicPr>
          <p:cNvPr id="40964" name="Picture 2" descr="PEACE RALLY, KEZAR STA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35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a:spLocks noChangeArrowheads="1"/>
          </p:cNvSpPr>
          <p:nvPr/>
        </p:nvSpPr>
        <p:spPr bwMode="auto">
          <a:xfrm>
            <a:off x="7010400" y="4267200"/>
            <a:ext cx="1828800" cy="2032000"/>
          </a:xfrm>
          <a:prstGeom prst="rect">
            <a:avLst/>
          </a:prstGeom>
          <a:gradFill rotWithShape="1">
            <a:gsLst>
              <a:gs pos="0">
                <a:srgbClr val="CFFFFF"/>
              </a:gs>
              <a:gs pos="35001">
                <a:srgbClr val="DDFEFF"/>
              </a:gs>
              <a:gs pos="100000">
                <a:srgbClr val="F0FFFF"/>
              </a:gs>
            </a:gsLst>
            <a:lin ang="16200000" scaled="1"/>
          </a:gradFill>
          <a:ln w="9525">
            <a:solidFill>
              <a:srgbClr val="B6DCDF"/>
            </a:solidFill>
            <a:miter lim="800000"/>
            <a:headEnd/>
            <a:tailEnd/>
          </a:ln>
          <a:effectLst>
            <a:outerShdw blurRad="40000" dist="20000" dir="5400000" rotWithShape="0">
              <a:srgbClr val="000000">
                <a:alpha val="37999"/>
              </a:srgbClr>
            </a:outerShdw>
          </a:effectLst>
        </p:spPr>
        <p:txBody>
          <a:bodyPr>
            <a:spAutoFit/>
          </a:bodyPr>
          <a:lstStyle/>
          <a:p>
            <a:pPr>
              <a:defRPr/>
            </a:pPr>
            <a:r>
              <a:rPr lang="en-US" dirty="0">
                <a:solidFill>
                  <a:schemeClr val="dk1"/>
                </a:solidFill>
                <a:latin typeface="+mn-lt"/>
                <a:ea typeface="+mn-ea"/>
              </a:rPr>
              <a:t>Peace rally, in San Francisco 1967. 67,000 people protesting the Vietnam war.</a:t>
            </a:r>
          </a:p>
          <a:p>
            <a:pPr>
              <a:defRPr/>
            </a:pPr>
            <a:endParaRPr lang="en-US" dirty="0">
              <a:solidFill>
                <a:schemeClr val="dk1"/>
              </a:solidFill>
              <a:latin typeface="+mn-lt"/>
              <a:ea typeface="+mn-ea"/>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16" descr="Multi%20Spiral%20Tie%20Dye%20Tape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87" name="Rectangle 17"/>
          <p:cNvSpPr>
            <a:spLocks noChangeArrowheads="1"/>
          </p:cNvSpPr>
          <p:nvPr/>
        </p:nvSpPr>
        <p:spPr bwMode="auto">
          <a:xfrm>
            <a:off x="0" y="1752600"/>
            <a:ext cx="9144000" cy="3124200"/>
          </a:xfrm>
          <a:prstGeom prst="rect">
            <a:avLst/>
          </a:prstGeom>
          <a:solidFill>
            <a:schemeClr val="bg1">
              <a:alpha val="78038"/>
            </a:schemeClr>
          </a:solidFill>
          <a:ln w="76200">
            <a:solidFill>
              <a:srgbClr val="FF0000"/>
            </a:solidFill>
            <a:miter lim="800000"/>
            <a:headEnd/>
            <a:tailEnd/>
          </a:ln>
        </p:spPr>
        <p:txBody>
          <a:bodyPr wrap="none" anchor="ctr"/>
          <a:lstStyle/>
          <a:p>
            <a:endParaRPr lang="en-US"/>
          </a:p>
        </p:txBody>
      </p:sp>
      <p:pic>
        <p:nvPicPr>
          <p:cNvPr id="41988" name="Picture 19" descr="MCj0441792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52600"/>
            <a:ext cx="30480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989" name="Picture 20" descr="MCj0441320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676400"/>
            <a:ext cx="3505200"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WordArt 4"/>
          <p:cNvSpPr>
            <a:spLocks noChangeArrowheads="1" noChangeShapeType="1" noTextEdit="1"/>
          </p:cNvSpPr>
          <p:nvPr/>
        </p:nvSpPr>
        <p:spPr bwMode="auto">
          <a:xfrm>
            <a:off x="709684" y="1981200"/>
            <a:ext cx="7772400" cy="838200"/>
          </a:xfrm>
          <a:prstGeom prst="rect">
            <a:avLst/>
          </a:prstGeom>
        </p:spPr>
        <p:txBody>
          <a:bodyPr wrap="none" fromWordArt="1">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50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Would you be part of</a:t>
            </a:r>
          </a:p>
        </p:txBody>
      </p:sp>
      <p:sp>
        <p:nvSpPr>
          <p:cNvPr id="8" name="WordArt 4"/>
          <p:cNvSpPr>
            <a:spLocks noChangeArrowheads="1" noChangeShapeType="1" noTextEdit="1"/>
          </p:cNvSpPr>
          <p:nvPr/>
        </p:nvSpPr>
        <p:spPr bwMode="auto">
          <a:xfrm>
            <a:off x="735842" y="2857500"/>
            <a:ext cx="7772400" cy="838200"/>
          </a:xfrm>
          <a:prstGeom prst="rect">
            <a:avLst/>
          </a:prstGeom>
        </p:spPr>
        <p:txBody>
          <a:bodyPr wrap="none" fromWordArt="1">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50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the Mainstream</a:t>
            </a:r>
          </a:p>
        </p:txBody>
      </p:sp>
      <p:sp>
        <p:nvSpPr>
          <p:cNvPr id="9" name="WordArt 4"/>
          <p:cNvSpPr>
            <a:spLocks noChangeArrowheads="1" noChangeShapeType="1" noTextEdit="1"/>
          </p:cNvSpPr>
          <p:nvPr/>
        </p:nvSpPr>
        <p:spPr bwMode="auto">
          <a:xfrm>
            <a:off x="1568924" y="3810000"/>
            <a:ext cx="6106236" cy="685800"/>
          </a:xfrm>
          <a:prstGeom prst="rect">
            <a:avLst/>
          </a:prstGeom>
        </p:spPr>
        <p:txBody>
          <a:bodyPr wrap="none" fromWordArt="1">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50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Or the Counterculture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7" descr="Multi%20Spiral%20Tie%20Dye%20Tape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5" name="Picture 6" descr="8177481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702657">
            <a:off x="6096000" y="914400"/>
            <a:ext cx="2200275" cy="28432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6" name="Picture 8" descr="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86400" y="4191000"/>
            <a:ext cx="1752600" cy="2324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013" name="AutoShape 12"/>
          <p:cNvSpPr>
            <a:spLocks noChangeArrowheads="1"/>
          </p:cNvSpPr>
          <p:nvPr/>
        </p:nvSpPr>
        <p:spPr bwMode="auto">
          <a:xfrm>
            <a:off x="304800" y="3505200"/>
            <a:ext cx="4800600" cy="2286000"/>
          </a:xfrm>
          <a:prstGeom prst="wedgeRoundRectCallout">
            <a:avLst>
              <a:gd name="adj1" fmla="val 64616"/>
              <a:gd name="adj2" fmla="val -9028"/>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3014" name="AutoShape 11"/>
          <p:cNvSpPr>
            <a:spLocks noChangeArrowheads="1"/>
          </p:cNvSpPr>
          <p:nvPr/>
        </p:nvSpPr>
        <p:spPr bwMode="auto">
          <a:xfrm>
            <a:off x="304800" y="1447800"/>
            <a:ext cx="5105400" cy="1905000"/>
          </a:xfrm>
          <a:prstGeom prst="wedgeRoundRectCallout">
            <a:avLst>
              <a:gd name="adj1" fmla="val 66667"/>
              <a:gd name="adj2" fmla="val -19750"/>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3015" name="Rectangle 3"/>
          <p:cNvSpPr>
            <a:spLocks noGrp="1" noChangeArrowheads="1"/>
          </p:cNvSpPr>
          <p:nvPr>
            <p:ph type="body" idx="1"/>
          </p:nvPr>
        </p:nvSpPr>
        <p:spPr>
          <a:xfrm>
            <a:off x="457200" y="1600200"/>
            <a:ext cx="4648200" cy="4525963"/>
          </a:xfrm>
        </p:spPr>
        <p:txBody>
          <a:bodyPr/>
          <a:lstStyle/>
          <a:p>
            <a:pPr eaLnBrk="1" hangingPunct="1">
              <a:lnSpc>
                <a:spcPct val="90000"/>
              </a:lnSpc>
            </a:pPr>
            <a:r>
              <a:rPr lang="en-US" b="1">
                <a:latin typeface="Arial" charset="0"/>
              </a:rPr>
              <a:t>Mainstream:</a:t>
            </a:r>
            <a:r>
              <a:rPr lang="en-US">
                <a:latin typeface="Arial" charset="0"/>
              </a:rPr>
              <a:t> You will never get anywhere in life dressed like that</a:t>
            </a:r>
          </a:p>
          <a:p>
            <a:pPr eaLnBrk="1" hangingPunct="1">
              <a:lnSpc>
                <a:spcPct val="90000"/>
              </a:lnSpc>
            </a:pPr>
            <a:endParaRPr lang="en-US">
              <a:latin typeface="Arial" charset="0"/>
            </a:endParaRPr>
          </a:p>
          <a:p>
            <a:pPr eaLnBrk="1" hangingPunct="1">
              <a:lnSpc>
                <a:spcPct val="90000"/>
              </a:lnSpc>
            </a:pPr>
            <a:r>
              <a:rPr lang="en-US" b="1">
                <a:latin typeface="Arial" charset="0"/>
              </a:rPr>
              <a:t>Counterculture:</a:t>
            </a:r>
            <a:r>
              <a:rPr lang="en-US">
                <a:latin typeface="Arial" charset="0"/>
              </a:rPr>
              <a:t> Why don’t you loosen up? You dress like everyone else. Be an individual</a:t>
            </a:r>
          </a:p>
        </p:txBody>
      </p:sp>
      <p:pic>
        <p:nvPicPr>
          <p:cNvPr id="43016" name="Picture 18" descr="MCj0432542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419100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WordArt 4"/>
          <p:cNvSpPr>
            <a:spLocks noChangeArrowheads="1" noChangeShapeType="1" noTextEdit="1"/>
          </p:cNvSpPr>
          <p:nvPr/>
        </p:nvSpPr>
        <p:spPr bwMode="auto">
          <a:xfrm>
            <a:off x="990600"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Fashion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2" descr="Multi%20Spiral%20Tie%20Dye%20Tape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19" name="Picture 2" descr="8177481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361344">
            <a:off x="6096000" y="914400"/>
            <a:ext cx="2200275" cy="28432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0" name="Picture 3" descr="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86400" y="4191000"/>
            <a:ext cx="1752600" cy="2324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037" name="AutoShape 4"/>
          <p:cNvSpPr>
            <a:spLocks noChangeArrowheads="1"/>
          </p:cNvSpPr>
          <p:nvPr/>
        </p:nvSpPr>
        <p:spPr bwMode="auto">
          <a:xfrm>
            <a:off x="304800" y="3505200"/>
            <a:ext cx="4800600" cy="2286000"/>
          </a:xfrm>
          <a:prstGeom prst="wedgeRoundRectCallout">
            <a:avLst>
              <a:gd name="adj1" fmla="val 64616"/>
              <a:gd name="adj2" fmla="val -9028"/>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4038" name="AutoShape 5"/>
          <p:cNvSpPr>
            <a:spLocks noChangeArrowheads="1"/>
          </p:cNvSpPr>
          <p:nvPr/>
        </p:nvSpPr>
        <p:spPr bwMode="auto">
          <a:xfrm>
            <a:off x="304800" y="1447800"/>
            <a:ext cx="5105400" cy="1905000"/>
          </a:xfrm>
          <a:prstGeom prst="wedgeRoundRectCallout">
            <a:avLst>
              <a:gd name="adj1" fmla="val 66667"/>
              <a:gd name="adj2" fmla="val -19750"/>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4039" name="Rectangle 6"/>
          <p:cNvSpPr>
            <a:spLocks noGrp="1" noChangeArrowheads="1"/>
          </p:cNvSpPr>
          <p:nvPr>
            <p:ph type="body" idx="1"/>
          </p:nvPr>
        </p:nvSpPr>
        <p:spPr>
          <a:xfrm>
            <a:off x="457200" y="1600200"/>
            <a:ext cx="4648200" cy="4525963"/>
          </a:xfrm>
        </p:spPr>
        <p:txBody>
          <a:bodyPr/>
          <a:lstStyle/>
          <a:p>
            <a:pPr eaLnBrk="1" hangingPunct="1">
              <a:lnSpc>
                <a:spcPct val="90000"/>
              </a:lnSpc>
              <a:spcBef>
                <a:spcPct val="0"/>
              </a:spcBef>
              <a:buFontTx/>
              <a:buNone/>
            </a:pPr>
            <a:r>
              <a:rPr lang="en-US" sz="2800" b="1">
                <a:latin typeface="Arial" charset="0"/>
              </a:rPr>
              <a:t>Mainstream:</a:t>
            </a:r>
            <a:r>
              <a:rPr lang="en-US" sz="2800">
                <a:latin typeface="Arial" charset="0"/>
              </a:rPr>
              <a:t> How can you live in all that dirt with so many people? Don’t you miss your privacy?</a:t>
            </a:r>
          </a:p>
          <a:p>
            <a:pPr eaLnBrk="1" hangingPunct="1">
              <a:lnSpc>
                <a:spcPct val="90000"/>
              </a:lnSpc>
            </a:pPr>
            <a:endParaRPr lang="en-US" b="1">
              <a:latin typeface="Arial" charset="0"/>
            </a:endParaRPr>
          </a:p>
          <a:p>
            <a:pPr eaLnBrk="1" hangingPunct="1">
              <a:lnSpc>
                <a:spcPct val="90000"/>
              </a:lnSpc>
            </a:pPr>
            <a:r>
              <a:rPr lang="en-US" sz="2800" b="1">
                <a:latin typeface="Arial" charset="0"/>
              </a:rPr>
              <a:t>Counterculture:</a:t>
            </a:r>
            <a:r>
              <a:rPr lang="en-US" sz="2800">
                <a:latin typeface="Arial" charset="0"/>
              </a:rPr>
              <a:t> Why do you feel the need to fence yourself off from everybody else? Don’t you feel isolated</a:t>
            </a:r>
          </a:p>
        </p:txBody>
      </p:sp>
      <p:pic>
        <p:nvPicPr>
          <p:cNvPr id="44040" name="Picture 23" descr="MCj0432542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419100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WordArt 4"/>
          <p:cNvSpPr>
            <a:spLocks noChangeArrowheads="1" noChangeShapeType="1" noTextEdit="1"/>
          </p:cNvSpPr>
          <p:nvPr/>
        </p:nvSpPr>
        <p:spPr bwMode="auto">
          <a:xfrm>
            <a:off x="990600"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Communal Living</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4" descr="Multi%20Spiral%20Tie%20Dye%20Tape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43" name="Picture 2" descr="8177481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334239">
            <a:off x="6096000" y="914400"/>
            <a:ext cx="2200275" cy="28432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44" name="Picture 3" descr="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86400" y="4191000"/>
            <a:ext cx="1752600" cy="2324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61" name="AutoShape 4"/>
          <p:cNvSpPr>
            <a:spLocks noChangeArrowheads="1"/>
          </p:cNvSpPr>
          <p:nvPr/>
        </p:nvSpPr>
        <p:spPr bwMode="auto">
          <a:xfrm>
            <a:off x="304800" y="3505200"/>
            <a:ext cx="4800600" cy="2438400"/>
          </a:xfrm>
          <a:prstGeom prst="wedgeRoundRectCallout">
            <a:avLst>
              <a:gd name="adj1" fmla="val 64616"/>
              <a:gd name="adj2" fmla="val -11588"/>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5062" name="AutoShape 5"/>
          <p:cNvSpPr>
            <a:spLocks noChangeArrowheads="1"/>
          </p:cNvSpPr>
          <p:nvPr/>
        </p:nvSpPr>
        <p:spPr bwMode="auto">
          <a:xfrm>
            <a:off x="304800" y="1447800"/>
            <a:ext cx="5105400" cy="1905000"/>
          </a:xfrm>
          <a:prstGeom prst="wedgeRoundRectCallout">
            <a:avLst>
              <a:gd name="adj1" fmla="val 66667"/>
              <a:gd name="adj2" fmla="val -19750"/>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5063" name="Rectangle 6"/>
          <p:cNvSpPr>
            <a:spLocks noGrp="1" noChangeArrowheads="1"/>
          </p:cNvSpPr>
          <p:nvPr>
            <p:ph type="body" idx="1"/>
          </p:nvPr>
        </p:nvSpPr>
        <p:spPr>
          <a:xfrm>
            <a:off x="457200" y="1600200"/>
            <a:ext cx="4648200" cy="4525963"/>
          </a:xfrm>
        </p:spPr>
        <p:txBody>
          <a:bodyPr/>
          <a:lstStyle/>
          <a:p>
            <a:pPr eaLnBrk="1" hangingPunct="1">
              <a:lnSpc>
                <a:spcPct val="90000"/>
              </a:lnSpc>
            </a:pPr>
            <a:r>
              <a:rPr lang="en-US" b="1">
                <a:latin typeface="Arial" charset="0"/>
              </a:rPr>
              <a:t>Mainstream:</a:t>
            </a:r>
            <a:r>
              <a:rPr lang="en-US">
                <a:latin typeface="Arial" charset="0"/>
              </a:rPr>
              <a:t> You should either love America or leave it.</a:t>
            </a:r>
          </a:p>
          <a:p>
            <a:pPr eaLnBrk="1" hangingPunct="1">
              <a:lnSpc>
                <a:spcPct val="90000"/>
              </a:lnSpc>
            </a:pPr>
            <a:endParaRPr lang="en-US" b="1">
              <a:latin typeface="Arial" charset="0"/>
            </a:endParaRPr>
          </a:p>
          <a:p>
            <a:pPr eaLnBrk="1" hangingPunct="1">
              <a:lnSpc>
                <a:spcPct val="90000"/>
              </a:lnSpc>
            </a:pPr>
            <a:r>
              <a:rPr lang="en-US" b="1">
                <a:latin typeface="Arial" charset="0"/>
              </a:rPr>
              <a:t>Counterculture:</a:t>
            </a:r>
            <a:r>
              <a:rPr lang="en-US">
                <a:latin typeface="Arial" charset="0"/>
              </a:rPr>
              <a:t>  </a:t>
            </a:r>
          </a:p>
          <a:p>
            <a:pPr eaLnBrk="1" hangingPunct="1">
              <a:lnSpc>
                <a:spcPct val="90000"/>
              </a:lnSpc>
              <a:buFontTx/>
              <a:buNone/>
            </a:pPr>
            <a:r>
              <a:rPr lang="en-US">
                <a:latin typeface="Arial" charset="0"/>
              </a:rPr>
              <a:t>How can you just blindly swear allegiance to the American government?</a:t>
            </a:r>
          </a:p>
        </p:txBody>
      </p:sp>
      <p:pic>
        <p:nvPicPr>
          <p:cNvPr id="45064" name="Picture 15" descr="MCj0432542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419100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WordArt 4"/>
          <p:cNvSpPr>
            <a:spLocks noChangeArrowheads="1" noChangeShapeType="1" noTextEdit="1"/>
          </p:cNvSpPr>
          <p:nvPr/>
        </p:nvSpPr>
        <p:spPr bwMode="auto">
          <a:xfrm>
            <a:off x="587565"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Political Activism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3" descr="Multi%20Spiral%20Tie%20Dye%20Tape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2467" name="Picture 2" descr="8177481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334239">
            <a:off x="6096000" y="914400"/>
            <a:ext cx="2200275" cy="28432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2468" name="Picture 3" descr="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86400" y="4191000"/>
            <a:ext cx="1752600" cy="2324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85" name="AutoShape 4"/>
          <p:cNvSpPr>
            <a:spLocks noChangeArrowheads="1"/>
          </p:cNvSpPr>
          <p:nvPr/>
        </p:nvSpPr>
        <p:spPr bwMode="auto">
          <a:xfrm>
            <a:off x="304800" y="3505200"/>
            <a:ext cx="4800600" cy="2438400"/>
          </a:xfrm>
          <a:prstGeom prst="wedgeRoundRectCallout">
            <a:avLst>
              <a:gd name="adj1" fmla="val 64616"/>
              <a:gd name="adj2" fmla="val -11588"/>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6086" name="AutoShape 5"/>
          <p:cNvSpPr>
            <a:spLocks noChangeArrowheads="1"/>
          </p:cNvSpPr>
          <p:nvPr/>
        </p:nvSpPr>
        <p:spPr bwMode="auto">
          <a:xfrm>
            <a:off x="304800" y="1447800"/>
            <a:ext cx="5105400" cy="1905000"/>
          </a:xfrm>
          <a:prstGeom prst="wedgeRoundRectCallout">
            <a:avLst>
              <a:gd name="adj1" fmla="val 66667"/>
              <a:gd name="adj2" fmla="val -19750"/>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6087" name="Rectangle 6"/>
          <p:cNvSpPr>
            <a:spLocks noGrp="1" noChangeArrowheads="1"/>
          </p:cNvSpPr>
          <p:nvPr>
            <p:ph type="body" idx="1"/>
          </p:nvPr>
        </p:nvSpPr>
        <p:spPr>
          <a:xfrm>
            <a:off x="457200" y="1447800"/>
            <a:ext cx="4648200" cy="4525963"/>
          </a:xfrm>
        </p:spPr>
        <p:txBody>
          <a:bodyPr/>
          <a:lstStyle/>
          <a:p>
            <a:pPr eaLnBrk="1" hangingPunct="1">
              <a:lnSpc>
                <a:spcPct val="90000"/>
              </a:lnSpc>
            </a:pPr>
            <a:r>
              <a:rPr lang="en-US" b="1">
                <a:latin typeface="Arial" charset="0"/>
              </a:rPr>
              <a:t>Mainstream:</a:t>
            </a:r>
            <a:r>
              <a:rPr lang="en-US">
                <a:latin typeface="Arial" charset="0"/>
              </a:rPr>
              <a:t> Your sexual conduct is not only immoral but dangerous.</a:t>
            </a:r>
          </a:p>
          <a:p>
            <a:pPr eaLnBrk="1" hangingPunct="1">
              <a:lnSpc>
                <a:spcPct val="90000"/>
              </a:lnSpc>
            </a:pPr>
            <a:endParaRPr lang="en-US">
              <a:latin typeface="Arial" charset="0"/>
            </a:endParaRPr>
          </a:p>
          <a:p>
            <a:pPr eaLnBrk="1" hangingPunct="1">
              <a:lnSpc>
                <a:spcPct val="90000"/>
              </a:lnSpc>
            </a:pPr>
            <a:r>
              <a:rPr lang="en-US" b="1">
                <a:latin typeface="Arial" charset="0"/>
              </a:rPr>
              <a:t>Counterculture:</a:t>
            </a:r>
            <a:r>
              <a:rPr lang="en-US">
                <a:latin typeface="Arial" charset="0"/>
              </a:rPr>
              <a:t>  Why can’t you respect my choices? My actions are not hurting you.</a:t>
            </a:r>
          </a:p>
        </p:txBody>
      </p:sp>
      <p:pic>
        <p:nvPicPr>
          <p:cNvPr id="46088" name="Picture 14" descr="MCj0432542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419100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WordArt 4"/>
          <p:cNvSpPr>
            <a:spLocks noChangeArrowheads="1" noChangeShapeType="1" noTextEdit="1"/>
          </p:cNvSpPr>
          <p:nvPr/>
        </p:nvSpPr>
        <p:spPr bwMode="auto">
          <a:xfrm>
            <a:off x="685800" y="395220"/>
            <a:ext cx="7772400" cy="105258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Sexuality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3" descr="Multi%20Spiral%20Tie%20Dye%20Tape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1" name="Picture 2" descr="8177481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558287">
            <a:off x="6096000" y="914400"/>
            <a:ext cx="2200275" cy="28432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2" name="Picture 3" descr="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86400" y="4191000"/>
            <a:ext cx="1752600" cy="2324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09" name="AutoShape 4"/>
          <p:cNvSpPr>
            <a:spLocks noChangeArrowheads="1"/>
          </p:cNvSpPr>
          <p:nvPr/>
        </p:nvSpPr>
        <p:spPr bwMode="auto">
          <a:xfrm>
            <a:off x="304800" y="3276600"/>
            <a:ext cx="4800600" cy="2667000"/>
          </a:xfrm>
          <a:prstGeom prst="wedgeRoundRectCallout">
            <a:avLst>
              <a:gd name="adj1" fmla="val 64616"/>
              <a:gd name="adj2" fmla="val -6310"/>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7110" name="AutoShape 5"/>
          <p:cNvSpPr>
            <a:spLocks noChangeArrowheads="1"/>
          </p:cNvSpPr>
          <p:nvPr/>
        </p:nvSpPr>
        <p:spPr bwMode="auto">
          <a:xfrm>
            <a:off x="304800" y="1447800"/>
            <a:ext cx="5105400" cy="1600200"/>
          </a:xfrm>
          <a:prstGeom prst="wedgeRoundRectCallout">
            <a:avLst>
              <a:gd name="adj1" fmla="val 66667"/>
              <a:gd name="adj2" fmla="val -13986"/>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7111" name="Rectangle 6"/>
          <p:cNvSpPr>
            <a:spLocks noGrp="1" noChangeArrowheads="1"/>
          </p:cNvSpPr>
          <p:nvPr>
            <p:ph type="body" idx="1"/>
          </p:nvPr>
        </p:nvSpPr>
        <p:spPr>
          <a:xfrm>
            <a:off x="457200" y="1447800"/>
            <a:ext cx="4648200" cy="4525963"/>
          </a:xfrm>
        </p:spPr>
        <p:txBody>
          <a:bodyPr/>
          <a:lstStyle/>
          <a:p>
            <a:pPr eaLnBrk="1" hangingPunct="1">
              <a:lnSpc>
                <a:spcPct val="90000"/>
              </a:lnSpc>
            </a:pPr>
            <a:r>
              <a:rPr lang="en-US" b="1">
                <a:latin typeface="Arial" charset="0"/>
              </a:rPr>
              <a:t>Mainstream:</a:t>
            </a:r>
            <a:r>
              <a:rPr lang="en-US">
                <a:latin typeface="Arial" charset="0"/>
              </a:rPr>
              <a:t> You call this music? How can you listen to it?</a:t>
            </a:r>
          </a:p>
          <a:p>
            <a:pPr eaLnBrk="1" hangingPunct="1">
              <a:lnSpc>
                <a:spcPct val="90000"/>
              </a:lnSpc>
            </a:pPr>
            <a:endParaRPr lang="en-US">
              <a:latin typeface="Arial" charset="0"/>
            </a:endParaRPr>
          </a:p>
          <a:p>
            <a:pPr eaLnBrk="1" hangingPunct="1">
              <a:lnSpc>
                <a:spcPct val="90000"/>
              </a:lnSpc>
            </a:pPr>
            <a:r>
              <a:rPr lang="en-US" b="1">
                <a:latin typeface="Arial" charset="0"/>
              </a:rPr>
              <a:t>Counterculture:</a:t>
            </a:r>
            <a:r>
              <a:rPr lang="en-US">
                <a:latin typeface="Arial" charset="0"/>
              </a:rPr>
              <a:t>  Your music is boring and unimaginative. Why don’t you get with it.</a:t>
            </a:r>
          </a:p>
        </p:txBody>
      </p:sp>
      <p:pic>
        <p:nvPicPr>
          <p:cNvPr id="47112" name="Picture 14" descr="MCj0432542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419100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WordArt 4"/>
          <p:cNvSpPr>
            <a:spLocks noChangeArrowheads="1" noChangeShapeType="1" noTextEdit="1"/>
          </p:cNvSpPr>
          <p:nvPr/>
        </p:nvSpPr>
        <p:spPr bwMode="auto">
          <a:xfrm>
            <a:off x="990600" y="304800"/>
            <a:ext cx="56388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Music</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3" descr="Multi%20Spiral%20Tie%20Dye%20Tape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5" name="Picture 2" descr="8177481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453652">
            <a:off x="6096000" y="914400"/>
            <a:ext cx="2200275" cy="28432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6" name="Picture 3" descr="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86400" y="4191000"/>
            <a:ext cx="1752600" cy="2324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3" name="AutoShape 4"/>
          <p:cNvSpPr>
            <a:spLocks noChangeArrowheads="1"/>
          </p:cNvSpPr>
          <p:nvPr/>
        </p:nvSpPr>
        <p:spPr bwMode="auto">
          <a:xfrm>
            <a:off x="304800" y="3810000"/>
            <a:ext cx="4800600" cy="2133600"/>
          </a:xfrm>
          <a:prstGeom prst="wedgeRoundRectCallout">
            <a:avLst>
              <a:gd name="adj1" fmla="val 64616"/>
              <a:gd name="adj2" fmla="val -20389"/>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8134" name="AutoShape 5"/>
          <p:cNvSpPr>
            <a:spLocks noChangeArrowheads="1"/>
          </p:cNvSpPr>
          <p:nvPr/>
        </p:nvSpPr>
        <p:spPr bwMode="auto">
          <a:xfrm>
            <a:off x="304800" y="1447800"/>
            <a:ext cx="5105400" cy="1905000"/>
          </a:xfrm>
          <a:prstGeom prst="wedgeRoundRectCallout">
            <a:avLst>
              <a:gd name="adj1" fmla="val 66667"/>
              <a:gd name="adj2" fmla="val -19750"/>
              <a:gd name="adj3" fmla="val 16667"/>
            </a:avLst>
          </a:prstGeom>
          <a:solidFill>
            <a:schemeClr val="bg1"/>
          </a:solidFill>
          <a:ln w="76200">
            <a:solidFill>
              <a:schemeClr val="tx1"/>
            </a:solidFill>
            <a:miter lim="800000"/>
            <a:headEnd/>
            <a:tailEnd/>
          </a:ln>
        </p:spPr>
        <p:txBody>
          <a:bodyPr/>
          <a:lstStyle/>
          <a:p>
            <a:pPr algn="ctr"/>
            <a:endParaRPr lang="en-US"/>
          </a:p>
        </p:txBody>
      </p:sp>
      <p:sp>
        <p:nvSpPr>
          <p:cNvPr id="48135" name="Rectangle 6"/>
          <p:cNvSpPr>
            <a:spLocks noGrp="1" noChangeArrowheads="1"/>
          </p:cNvSpPr>
          <p:nvPr>
            <p:ph type="body" idx="1"/>
          </p:nvPr>
        </p:nvSpPr>
        <p:spPr>
          <a:xfrm>
            <a:off x="457200" y="1447800"/>
            <a:ext cx="4648200" cy="4525963"/>
          </a:xfrm>
        </p:spPr>
        <p:txBody>
          <a:bodyPr/>
          <a:lstStyle/>
          <a:p>
            <a:pPr eaLnBrk="1" hangingPunct="1">
              <a:lnSpc>
                <a:spcPct val="90000"/>
              </a:lnSpc>
            </a:pPr>
            <a:r>
              <a:rPr lang="en-US" b="1">
                <a:latin typeface="Arial" charset="0"/>
              </a:rPr>
              <a:t>Mainstream:</a:t>
            </a:r>
            <a:r>
              <a:rPr lang="en-US">
                <a:latin typeface="Arial" charset="0"/>
              </a:rPr>
              <a:t> Drugs are against the law and will take you nowhere.</a:t>
            </a:r>
          </a:p>
          <a:p>
            <a:pPr eaLnBrk="1" hangingPunct="1">
              <a:lnSpc>
                <a:spcPct val="90000"/>
              </a:lnSpc>
            </a:pPr>
            <a:endParaRPr lang="en-US">
              <a:latin typeface="Arial" charset="0"/>
            </a:endParaRPr>
          </a:p>
          <a:p>
            <a:pPr eaLnBrk="1" hangingPunct="1">
              <a:lnSpc>
                <a:spcPct val="90000"/>
              </a:lnSpc>
            </a:pPr>
            <a:r>
              <a:rPr lang="en-US" b="1">
                <a:latin typeface="Arial" charset="0"/>
              </a:rPr>
              <a:t>Counterculture:</a:t>
            </a:r>
            <a:r>
              <a:rPr lang="en-US">
                <a:latin typeface="Arial" charset="0"/>
              </a:rPr>
              <a:t>  I’m not hurting anyone. Why don’t you just lay off?</a:t>
            </a:r>
          </a:p>
        </p:txBody>
      </p:sp>
      <p:pic>
        <p:nvPicPr>
          <p:cNvPr id="48136" name="Picture 14" descr="MCj0432542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419100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WordArt 4"/>
          <p:cNvSpPr>
            <a:spLocks noChangeArrowheads="1" noChangeShapeType="1" noTextEdit="1"/>
          </p:cNvSpPr>
          <p:nvPr/>
        </p:nvSpPr>
        <p:spPr bwMode="auto">
          <a:xfrm>
            <a:off x="304800" y="304800"/>
            <a:ext cx="53721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 Drugs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5" descr="orange%20tye-di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155" name="Rectangle 3"/>
          <p:cNvSpPr>
            <a:spLocks noGrp="1" noChangeArrowheads="1"/>
          </p:cNvSpPr>
          <p:nvPr>
            <p:ph type="body" idx="1"/>
          </p:nvPr>
        </p:nvSpPr>
        <p:spPr>
          <a:xfrm>
            <a:off x="457200" y="1600200"/>
            <a:ext cx="4114800" cy="4191000"/>
          </a:xfrm>
          <a:solidFill>
            <a:schemeClr val="bg1"/>
          </a:solidFill>
          <a:ln w="76200">
            <a:solidFill>
              <a:srgbClr val="FF6600"/>
            </a:solidFill>
            <a:miter lim="800000"/>
            <a:headEnd/>
            <a:tailEnd/>
          </a:ln>
        </p:spPr>
        <p:txBody>
          <a:bodyPr/>
          <a:lstStyle/>
          <a:p>
            <a:pPr eaLnBrk="1" hangingPunct="1">
              <a:lnSpc>
                <a:spcPct val="90000"/>
              </a:lnSpc>
            </a:pPr>
            <a:r>
              <a:rPr lang="en-US" sz="2400">
                <a:latin typeface="Arial" charset="0"/>
              </a:rPr>
              <a:t>The counterculture declined, as some hippie communities became a place where criminal activity was common. </a:t>
            </a:r>
          </a:p>
          <a:p>
            <a:pPr eaLnBrk="1" hangingPunct="1">
              <a:lnSpc>
                <a:spcPct val="90000"/>
              </a:lnSpc>
            </a:pPr>
            <a:r>
              <a:rPr lang="en-US" sz="2400">
                <a:latin typeface="Arial" charset="0"/>
              </a:rPr>
              <a:t>Drug use declined as the excitement faded and as more young people became addicted or died from overdoses.</a:t>
            </a:r>
          </a:p>
          <a:p>
            <a:pPr eaLnBrk="1" hangingPunct="1">
              <a:lnSpc>
                <a:spcPct val="90000"/>
              </a:lnSpc>
            </a:pPr>
            <a:endParaRPr lang="en-US" sz="2400">
              <a:latin typeface="Arial" charset="0"/>
            </a:endParaRPr>
          </a:p>
        </p:txBody>
      </p:sp>
      <p:pic>
        <p:nvPicPr>
          <p:cNvPr id="49156" name="Picture 8" descr="slid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00600" y="1295400"/>
            <a:ext cx="3962400" cy="2228850"/>
          </a:xfrm>
          <a:prstGeom prst="rect">
            <a:avLst/>
          </a:prstGeom>
          <a:noFill/>
          <a:ln w="76200">
            <a:solidFill>
              <a:srgbClr val="FF6600"/>
            </a:solidFill>
            <a:miter lim="800000"/>
            <a:headEnd/>
            <a:tailEnd/>
          </a:ln>
          <a:extLst>
            <a:ext uri="{909E8E84-426E-40dd-AFC4-6F175D3DCCD1}">
              <a14:hiddenFill xmlns:a14="http://schemas.microsoft.com/office/drawing/2010/main" xmlns="">
                <a:solidFill>
                  <a:srgbClr val="FFFFFF"/>
                </a:solidFill>
              </a14:hiddenFill>
            </a:ext>
          </a:extLst>
        </p:spPr>
      </p:pic>
      <p:pic>
        <p:nvPicPr>
          <p:cNvPr id="49157" name="Picture 10" descr="old-hippie-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581327">
            <a:off x="4953000" y="3352800"/>
            <a:ext cx="3352800" cy="2903538"/>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pic>
      <p:pic>
        <p:nvPicPr>
          <p:cNvPr id="49158" name="Picture 12" descr="nine-60s-icon-buttons-thumb2755726"/>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200" y="4648200"/>
            <a:ext cx="1657350" cy="165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159" name="Rectangle 9"/>
          <p:cNvSpPr>
            <a:spLocks noChangeArrowheads="1"/>
          </p:cNvSpPr>
          <p:nvPr/>
        </p:nvSpPr>
        <p:spPr bwMode="auto">
          <a:xfrm>
            <a:off x="1295400" y="6488113"/>
            <a:ext cx="60960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hlinkClick r:id="rId6"/>
              </a:rPr>
              <a:t>http://www.youtube.com/watch?v=59ahx9ckqIw </a:t>
            </a:r>
            <a:endParaRPr lang="en-US"/>
          </a:p>
        </p:txBody>
      </p:sp>
      <p:sp>
        <p:nvSpPr>
          <p:cNvPr id="9" name="WordArt 4"/>
          <p:cNvSpPr>
            <a:spLocks noChangeArrowheads="1" noChangeShapeType="1" noTextEdit="1"/>
          </p:cNvSpPr>
          <p:nvPr/>
        </p:nvSpPr>
        <p:spPr bwMode="auto">
          <a:xfrm>
            <a:off x="990600" y="304800"/>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Hippie Decline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4" descr="tie_dyes_001_063"/>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179" name="Content Placeholder 2"/>
          <p:cNvSpPr>
            <a:spLocks noGrp="1"/>
          </p:cNvSpPr>
          <p:nvPr>
            <p:ph idx="1"/>
          </p:nvPr>
        </p:nvSpPr>
        <p:spPr>
          <a:xfrm>
            <a:off x="457200" y="1600200"/>
            <a:ext cx="6248400" cy="4525963"/>
          </a:xfrm>
        </p:spPr>
        <p:txBody>
          <a:bodyPr/>
          <a:lstStyle/>
          <a:p>
            <a:r>
              <a:rPr lang="en-US" b="1">
                <a:latin typeface="Arial" charset="0"/>
              </a:rPr>
              <a:t>Brian Jones (Rolling Stones)</a:t>
            </a:r>
          </a:p>
          <a:p>
            <a:r>
              <a:rPr lang="en-US" b="1">
                <a:latin typeface="Arial" charset="0"/>
              </a:rPr>
              <a:t>Jim Morrison (Doors)</a:t>
            </a:r>
          </a:p>
          <a:p>
            <a:r>
              <a:rPr lang="en-US" b="1">
                <a:latin typeface="Arial" charset="0"/>
              </a:rPr>
              <a:t>Janis Joplin</a:t>
            </a:r>
          </a:p>
          <a:p>
            <a:r>
              <a:rPr lang="en-US" b="1">
                <a:latin typeface="Arial" charset="0"/>
              </a:rPr>
              <a:t>Jimi Hendrix</a:t>
            </a:r>
          </a:p>
          <a:p>
            <a:r>
              <a:rPr lang="en-US" b="1">
                <a:latin typeface="Arial" charset="0"/>
              </a:rPr>
              <a:t>Elvis</a:t>
            </a:r>
          </a:p>
          <a:p>
            <a:endParaRPr lang="en-US" b="1">
              <a:latin typeface="Arial" charset="0"/>
            </a:endParaRPr>
          </a:p>
          <a:p>
            <a:endParaRPr lang="en-US" b="1">
              <a:latin typeface="Arial" charset="0"/>
            </a:endParaRPr>
          </a:p>
          <a:p>
            <a:endParaRPr lang="en-US">
              <a:latin typeface="Arial" charset="0"/>
            </a:endParaRPr>
          </a:p>
        </p:txBody>
      </p:sp>
      <p:pic>
        <p:nvPicPr>
          <p:cNvPr id="84994" name="Picture 2" descr="http://cache.gawkerassets.com/assets/images/4/2012/01/9dc058b9d651ed9488ff9c84d92e1c9d.jpg"/>
          <p:cNvPicPr>
            <a:picLocks noChangeAspect="1" noChangeArrowheads="1"/>
          </p:cNvPicPr>
          <p:nvPr/>
        </p:nvPicPr>
        <p:blipFill>
          <a:blip r:embed="rId3" cstate="print"/>
          <a:srcRect/>
          <a:stretch>
            <a:fillRect/>
          </a:stretch>
        </p:blipFill>
        <p:spPr bwMode="auto">
          <a:xfrm rot="327950">
            <a:off x="6477000" y="1600200"/>
            <a:ext cx="2514600" cy="18859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4996" name="Picture 4" descr="http://cdn01.dailycaller.com/wp-content/uploads/2012/02/Men_Jim_Morrison_026917_-e1329233342635.jpg"/>
          <p:cNvPicPr>
            <a:picLocks noChangeAspect="1" noChangeArrowheads="1"/>
          </p:cNvPicPr>
          <p:nvPr/>
        </p:nvPicPr>
        <p:blipFill>
          <a:blip r:embed="rId4" cstate="print"/>
          <a:srcRect/>
          <a:stretch>
            <a:fillRect/>
          </a:stretch>
        </p:blipFill>
        <p:spPr bwMode="auto">
          <a:xfrm>
            <a:off x="3402847" y="2895600"/>
            <a:ext cx="2997953" cy="2246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4998" name="Picture 6" descr="http://scottmasters.files.wordpress.com/2011/09/janis_joplin-209162.jpg"/>
          <p:cNvPicPr>
            <a:picLocks noChangeAspect="1" noChangeArrowheads="1"/>
          </p:cNvPicPr>
          <p:nvPr/>
        </p:nvPicPr>
        <p:blipFill>
          <a:blip r:embed="rId5" cstate="print"/>
          <a:srcRect/>
          <a:stretch>
            <a:fillRect/>
          </a:stretch>
        </p:blipFill>
        <p:spPr bwMode="auto">
          <a:xfrm rot="20879479">
            <a:off x="6549035" y="3564552"/>
            <a:ext cx="2209800" cy="1657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5000" name="Picture 8" descr="http://www.celebrityrockstarguitars.com/rock/images/BrianJones1.jpg"/>
          <p:cNvPicPr>
            <a:picLocks noChangeAspect="1" noChangeArrowheads="1"/>
          </p:cNvPicPr>
          <p:nvPr/>
        </p:nvPicPr>
        <p:blipFill>
          <a:blip r:embed="rId6" cstate="print"/>
          <a:srcRect/>
          <a:stretch>
            <a:fillRect/>
          </a:stretch>
        </p:blipFill>
        <p:spPr bwMode="auto">
          <a:xfrm rot="21202652">
            <a:off x="2696825" y="4840893"/>
            <a:ext cx="1600200" cy="19312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5002" name="Picture 10" descr="http://media.gomemphis.com/media/img/photos/2008/08/09/10elvisweb_t300.gif"/>
          <p:cNvPicPr>
            <a:picLocks noChangeAspect="1" noChangeArrowheads="1"/>
          </p:cNvPicPr>
          <p:nvPr/>
        </p:nvPicPr>
        <p:blipFill>
          <a:blip r:embed="rId7" cstate="print"/>
          <a:srcRect/>
          <a:stretch>
            <a:fillRect/>
          </a:stretch>
        </p:blipFill>
        <p:spPr bwMode="auto">
          <a:xfrm>
            <a:off x="5105400" y="4724400"/>
            <a:ext cx="1245577" cy="1943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tangle 8"/>
          <p:cNvSpPr/>
          <p:nvPr/>
        </p:nvSpPr>
        <p:spPr>
          <a:xfrm>
            <a:off x="0" y="0"/>
            <a:ext cx="9144000" cy="1477328"/>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500" b="1" dirty="0">
                <a:ln w="11430"/>
                <a:solidFill>
                  <a:srgbClr val="FF0000"/>
                </a:solidFill>
                <a:effectLst>
                  <a:glow rad="127000">
                    <a:schemeClr val="tx1"/>
                  </a:glow>
                  <a:outerShdw blurRad="50800" dist="39000" dir="5460000" algn="tl">
                    <a:srgbClr val="000000">
                      <a:alpha val="38000"/>
                    </a:srgbClr>
                  </a:outerShdw>
                </a:effectLst>
                <a:latin typeface="Arial" pitchFamily="34" charset="0"/>
                <a:ea typeface="+mn-ea"/>
              </a:rPr>
              <a:t>Famous Rock Stars from the who Overdosed in the 60s-70s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13" descr="http://i227.photobucket.com/albums/dd63/cameo1024/antiwarrally1960s.jpg"/>
          <p:cNvPicPr>
            <a:picLocks noChangeAspect="1" noChangeArrowheads="1"/>
          </p:cNvPicPr>
          <p:nvPr/>
        </p:nvPicPr>
        <p:blipFill>
          <a:blip r:embed="rId2">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921" y="0"/>
            <a:ext cx="912119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1203" name="Rectangle 3"/>
          <p:cNvSpPr>
            <a:spLocks noGrp="1" noChangeArrowheads="1"/>
          </p:cNvSpPr>
          <p:nvPr>
            <p:ph type="body" idx="4294967295"/>
          </p:nvPr>
        </p:nvSpPr>
        <p:spPr>
          <a:xfrm>
            <a:off x="381000" y="2514600"/>
            <a:ext cx="8382000" cy="655638"/>
          </a:xfrm>
          <a:gradFill rotWithShape="1">
            <a:gsLst>
              <a:gs pos="0">
                <a:srgbClr val="FF9900">
                  <a:alpha val="62999"/>
                </a:srgbClr>
              </a:gs>
              <a:gs pos="100000">
                <a:srgbClr val="FFFF00"/>
              </a:gs>
            </a:gsLst>
            <a:lin ang="5400000" scaled="1"/>
          </a:gradFill>
          <a:ln w="76200">
            <a:solidFill>
              <a:srgbClr val="FF9900"/>
            </a:solidFill>
            <a:miter lim="800000"/>
            <a:headEnd/>
            <a:tailEnd/>
          </a:ln>
        </p:spPr>
        <p:txBody>
          <a:bodyPr>
            <a:spAutoFit/>
          </a:bodyPr>
          <a:lstStyle/>
          <a:p>
            <a:pPr marL="914400" indent="-457200" algn="ctr" eaLnBrk="1" hangingPunct="1">
              <a:buFontTx/>
              <a:buNone/>
            </a:pPr>
            <a:r>
              <a:rPr lang="en-US" b="1">
                <a:latin typeface="Arial" charset="0"/>
              </a:rPr>
              <a:t>Describe 3 Characteristics of Hippies?</a:t>
            </a:r>
            <a:endParaRPr lang="en-GB" b="1">
              <a:latin typeface="Arial" charset="0"/>
            </a:endParaRPr>
          </a:p>
        </p:txBody>
      </p:sp>
      <p:sp>
        <p:nvSpPr>
          <p:cNvPr id="51204" name="Rectangle 4"/>
          <p:cNvSpPr>
            <a:spLocks noChangeArrowheads="1"/>
          </p:cNvSpPr>
          <p:nvPr/>
        </p:nvSpPr>
        <p:spPr bwMode="auto">
          <a:xfrm>
            <a:off x="0" y="0"/>
            <a:ext cx="9144000" cy="6858000"/>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 name="WordArt 4"/>
          <p:cNvSpPr>
            <a:spLocks noChangeArrowheads="1" noChangeShapeType="1" noTextEdit="1"/>
          </p:cNvSpPr>
          <p:nvPr/>
        </p:nvSpPr>
        <p:spPr bwMode="auto">
          <a:xfrm>
            <a:off x="685800" y="5874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Checking for Understanding</a:t>
            </a:r>
          </a:p>
        </p:txBody>
      </p:sp>
    </p:spTree>
  </p:cSld>
  <p:clrMapOvr>
    <a:masterClrMapping/>
  </p:clrMapOvr>
  <p:transition>
    <p:wipe dir="r"/>
    <p:sndAc>
      <p:end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13" descr="http://i227.photobucket.com/albums/dd63/cameo1024/antiwarrally1960s.jpg"/>
          <p:cNvPicPr>
            <a:picLocks noChangeAspect="1" noChangeArrowheads="1"/>
          </p:cNvPicPr>
          <p:nvPr/>
        </p:nvPicPr>
        <p:blipFill>
          <a:blip r:embed="rId2">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921" y="0"/>
            <a:ext cx="912119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2227" name="Rectangle 3"/>
          <p:cNvSpPr>
            <a:spLocks noGrp="1" noChangeArrowheads="1"/>
          </p:cNvSpPr>
          <p:nvPr>
            <p:ph type="body" idx="4294967295"/>
          </p:nvPr>
        </p:nvSpPr>
        <p:spPr>
          <a:xfrm>
            <a:off x="381000" y="1752600"/>
            <a:ext cx="8382000" cy="2117725"/>
          </a:xfrm>
          <a:gradFill rotWithShape="1">
            <a:gsLst>
              <a:gs pos="0">
                <a:srgbClr val="FF9900">
                  <a:alpha val="62999"/>
                </a:srgbClr>
              </a:gs>
              <a:gs pos="100000">
                <a:srgbClr val="FFFF00"/>
              </a:gs>
            </a:gsLst>
            <a:lin ang="5400000" scaled="1"/>
          </a:gradFill>
          <a:ln w="76200">
            <a:solidFill>
              <a:srgbClr val="FF9900"/>
            </a:solidFill>
            <a:miter lim="800000"/>
            <a:headEnd/>
            <a:tailEnd/>
          </a:ln>
        </p:spPr>
        <p:txBody>
          <a:bodyPr>
            <a:spAutoFit/>
          </a:bodyPr>
          <a:lstStyle/>
          <a:p>
            <a:pPr marL="914400" indent="-457200" eaLnBrk="1" hangingPunct="1"/>
            <a:r>
              <a:rPr lang="en-US" b="1">
                <a:latin typeface="Arial" charset="0"/>
              </a:rPr>
              <a:t>What Music festival took place in NY that lasted 3 days with the most famous musicians and bands of the era?</a:t>
            </a:r>
            <a:endParaRPr lang="en-GB" b="1">
              <a:latin typeface="Arial" charset="0"/>
            </a:endParaRPr>
          </a:p>
        </p:txBody>
      </p:sp>
      <p:sp>
        <p:nvSpPr>
          <p:cNvPr id="52228" name="Rectangle 4"/>
          <p:cNvSpPr>
            <a:spLocks noChangeArrowheads="1"/>
          </p:cNvSpPr>
          <p:nvPr/>
        </p:nvSpPr>
        <p:spPr bwMode="auto">
          <a:xfrm>
            <a:off x="0" y="0"/>
            <a:ext cx="9144000" cy="6858000"/>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Rectangle 3"/>
          <p:cNvSpPr>
            <a:spLocks noChangeArrowheads="1"/>
          </p:cNvSpPr>
          <p:nvPr/>
        </p:nvSpPr>
        <p:spPr bwMode="auto">
          <a:xfrm>
            <a:off x="457200" y="4267200"/>
            <a:ext cx="8229600" cy="717550"/>
          </a:xfrm>
          <a:prstGeom prst="rect">
            <a:avLst/>
          </a:prstGeom>
          <a:gradFill rotWithShape="1">
            <a:gsLst>
              <a:gs pos="0">
                <a:srgbClr val="FFFF00">
                  <a:alpha val="26999"/>
                </a:srgbClr>
              </a:gs>
              <a:gs pos="100000">
                <a:srgbClr val="00FF00"/>
              </a:gs>
            </a:gsLst>
            <a:lin ang="5400000" scaled="1"/>
          </a:gradFill>
          <a:ln w="76200">
            <a:solidFill>
              <a:srgbClr val="FFFF00"/>
            </a:solidFill>
            <a:miter lim="800000"/>
            <a:headEnd/>
            <a:tailEnd/>
          </a:ln>
        </p:spPr>
        <p:txBody>
          <a:bodyPr>
            <a:spAutoFit/>
          </a:bodyPr>
          <a:lstStyle/>
          <a:p>
            <a:pPr marL="914400" indent="-457200">
              <a:spcBef>
                <a:spcPct val="20000"/>
              </a:spcBef>
              <a:buFontTx/>
              <a:buChar char="•"/>
            </a:pPr>
            <a:r>
              <a:rPr lang="en-US" sz="3600"/>
              <a:t>Woodstock</a:t>
            </a:r>
            <a:endParaRPr lang="en-US" sz="3600" b="1"/>
          </a:p>
        </p:txBody>
      </p:sp>
      <p:sp>
        <p:nvSpPr>
          <p:cNvPr id="8" name="WordArt 4"/>
          <p:cNvSpPr>
            <a:spLocks noChangeArrowheads="1" noChangeShapeType="1" noTextEdit="1"/>
          </p:cNvSpPr>
          <p:nvPr/>
        </p:nvSpPr>
        <p:spPr bwMode="auto">
          <a:xfrm>
            <a:off x="685800" y="5874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Checking for Understanding</a:t>
            </a:r>
          </a:p>
        </p:txBody>
      </p:sp>
    </p:spTree>
  </p:cSld>
  <p:clrMapOvr>
    <a:masterClrMapping/>
  </p:clrMapOvr>
  <p:transition>
    <p:wipe dir="r"/>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13" descr="http://i227.photobucket.com/albums/dd63/cameo1024/antiwarrally1960s.jpg"/>
          <p:cNvPicPr>
            <a:picLocks noChangeAspect="1" noChangeArrowheads="1"/>
          </p:cNvPicPr>
          <p:nvPr/>
        </p:nvPicPr>
        <p:blipFill>
          <a:blip r:embed="rId2">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921" y="0"/>
            <a:ext cx="912119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3251" name="Rectangle 3"/>
          <p:cNvSpPr>
            <a:spLocks noGrp="1" noChangeArrowheads="1"/>
          </p:cNvSpPr>
          <p:nvPr>
            <p:ph type="body" idx="4294967295"/>
          </p:nvPr>
        </p:nvSpPr>
        <p:spPr>
          <a:xfrm>
            <a:off x="381000" y="1752600"/>
            <a:ext cx="8382000" cy="1143000"/>
          </a:xfrm>
          <a:gradFill rotWithShape="1">
            <a:gsLst>
              <a:gs pos="0">
                <a:srgbClr val="FF9900">
                  <a:alpha val="62999"/>
                </a:srgbClr>
              </a:gs>
              <a:gs pos="100000">
                <a:srgbClr val="FFFF00"/>
              </a:gs>
            </a:gsLst>
            <a:lin ang="5400000" scaled="1"/>
          </a:gradFill>
          <a:ln w="76200">
            <a:solidFill>
              <a:srgbClr val="FF9900"/>
            </a:solidFill>
            <a:miter lim="800000"/>
            <a:headEnd/>
            <a:tailEnd/>
          </a:ln>
        </p:spPr>
        <p:txBody>
          <a:bodyPr>
            <a:spAutoFit/>
          </a:bodyPr>
          <a:lstStyle/>
          <a:p>
            <a:pPr marL="914400" indent="-457200" eaLnBrk="1" hangingPunct="1"/>
            <a:r>
              <a:rPr lang="en-US" b="1">
                <a:latin typeface="Arial" charset="0"/>
              </a:rPr>
              <a:t>What was a negative effect of the Hippie lifestyle?</a:t>
            </a:r>
            <a:endParaRPr lang="en-GB" b="1">
              <a:latin typeface="Arial" charset="0"/>
            </a:endParaRPr>
          </a:p>
        </p:txBody>
      </p:sp>
      <p:sp>
        <p:nvSpPr>
          <p:cNvPr id="53252" name="Rectangle 4"/>
          <p:cNvSpPr>
            <a:spLocks noChangeArrowheads="1"/>
          </p:cNvSpPr>
          <p:nvPr/>
        </p:nvSpPr>
        <p:spPr bwMode="auto">
          <a:xfrm>
            <a:off x="0" y="0"/>
            <a:ext cx="9144000" cy="6858000"/>
          </a:xfrm>
          <a:prstGeom prst="rect">
            <a:avLst/>
          </a:prstGeom>
          <a:noFill/>
          <a:ln w="762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Rectangle 3"/>
          <p:cNvSpPr>
            <a:spLocks noChangeArrowheads="1"/>
          </p:cNvSpPr>
          <p:nvPr/>
        </p:nvSpPr>
        <p:spPr bwMode="auto">
          <a:xfrm>
            <a:off x="609600" y="3733800"/>
            <a:ext cx="8229600" cy="717550"/>
          </a:xfrm>
          <a:prstGeom prst="rect">
            <a:avLst/>
          </a:prstGeom>
          <a:gradFill rotWithShape="1">
            <a:gsLst>
              <a:gs pos="0">
                <a:srgbClr val="FFFF00">
                  <a:alpha val="26999"/>
                </a:srgbClr>
              </a:gs>
              <a:gs pos="100000">
                <a:srgbClr val="00FF00"/>
              </a:gs>
            </a:gsLst>
            <a:lin ang="5400000" scaled="1"/>
          </a:gradFill>
          <a:ln w="76200">
            <a:solidFill>
              <a:srgbClr val="FFFF00"/>
            </a:solidFill>
            <a:miter lim="800000"/>
            <a:headEnd/>
            <a:tailEnd/>
          </a:ln>
        </p:spPr>
        <p:txBody>
          <a:bodyPr>
            <a:spAutoFit/>
          </a:bodyPr>
          <a:lstStyle/>
          <a:p>
            <a:pPr marL="914400" indent="-457200">
              <a:spcBef>
                <a:spcPct val="20000"/>
              </a:spcBef>
              <a:buFontTx/>
              <a:buChar char="•"/>
            </a:pPr>
            <a:r>
              <a:rPr lang="en-US" sz="3600" b="1"/>
              <a:t>Addicted to drugs</a:t>
            </a:r>
          </a:p>
        </p:txBody>
      </p:sp>
      <p:sp>
        <p:nvSpPr>
          <p:cNvPr id="8" name="WordArt 4"/>
          <p:cNvSpPr>
            <a:spLocks noChangeArrowheads="1" noChangeShapeType="1" noTextEdit="1"/>
          </p:cNvSpPr>
          <p:nvPr/>
        </p:nvSpPr>
        <p:spPr bwMode="auto">
          <a:xfrm>
            <a:off x="685800" y="587422"/>
            <a:ext cx="7772400" cy="838200"/>
          </a:xfrm>
          <a:prstGeom prst="rect">
            <a:avLst/>
          </a:prstGeom>
        </p:spPr>
        <p:txBody>
          <a:bodyPr wrap="none" fromWordArt="1">
            <a:prstTxWarp prst="textCanUp">
              <a:avLst>
                <a:gd name="adj" fmla="val 85713"/>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27000">
                    <a:schemeClr val="tx1"/>
                  </a:glow>
                  <a:outerShdw blurRad="50800" dist="39000" dir="5460000" algn="tl">
                    <a:srgbClr val="000000">
                      <a:alpha val="38000"/>
                    </a:srgbClr>
                  </a:outerShdw>
                </a:effectLst>
                <a:latin typeface="Bookman Old Style" panose="02050604050505020204" pitchFamily="18" charset="0"/>
                <a:ea typeface="+mn-ea"/>
              </a:rPr>
              <a:t>Checking for Understanding</a:t>
            </a:r>
          </a:p>
        </p:txBody>
      </p:sp>
    </p:spTree>
  </p:cSld>
  <p:clrMapOvr>
    <a:masterClrMapping/>
  </p:clrMapOvr>
  <p:transition>
    <p:wipe dir="r"/>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3" descr="Multi%20Spiral%20Tie%20Dye%20Tapestry"/>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75" name="Rectangle 1"/>
          <p:cNvSpPr>
            <a:spLocks noChangeArrowheads="1"/>
          </p:cNvSpPr>
          <p:nvPr/>
        </p:nvSpPr>
        <p:spPr bwMode="auto">
          <a:xfrm>
            <a:off x="207963" y="228600"/>
            <a:ext cx="8763000" cy="634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b="1"/>
              <a:t>"Fortunate Son“-1969</a:t>
            </a:r>
            <a:endParaRPr lang="en-US" sz="1400"/>
          </a:p>
          <a:p>
            <a:r>
              <a:rPr lang="en-US" sz="1400" b="1"/>
              <a:t>By Creedence Clearwater Revival</a:t>
            </a:r>
            <a:r>
              <a:rPr lang="en-US" sz="1400"/>
              <a:t/>
            </a:r>
            <a:br>
              <a:rPr lang="en-US" sz="1400"/>
            </a:br>
            <a:endParaRPr lang="en-US" sz="1400"/>
          </a:p>
          <a:p>
            <a:r>
              <a:rPr lang="en-US" sz="1400"/>
              <a:t>Some folks are born made to wave the flag</a:t>
            </a:r>
            <a:br>
              <a:rPr lang="en-US" sz="1400"/>
            </a:br>
            <a:r>
              <a:rPr lang="en-US" sz="1400"/>
              <a:t>Ooh, they're red, white and blue</a:t>
            </a:r>
            <a:br>
              <a:rPr lang="en-US" sz="1400"/>
            </a:br>
            <a:r>
              <a:rPr lang="en-US" sz="1400"/>
              <a:t>And when the band plays "Hail to the chief"</a:t>
            </a:r>
            <a:br>
              <a:rPr lang="en-US" sz="1400"/>
            </a:br>
            <a:r>
              <a:rPr lang="en-US" sz="1400"/>
              <a:t>Ooh, they point the cannon at you, Lord</a:t>
            </a:r>
            <a:br>
              <a:rPr lang="en-US" sz="1400"/>
            </a:br>
            <a:r>
              <a:rPr lang="en-US" sz="1400"/>
              <a:t>It ain't me, it ain't me, I ain't no senator's son, son</a:t>
            </a:r>
            <a:br>
              <a:rPr lang="en-US" sz="1400"/>
            </a:br>
            <a:r>
              <a:rPr lang="en-US" sz="1400"/>
              <a:t>It ain't me, it ain't me; I ain't no fortunate one, no</a:t>
            </a:r>
            <a:br>
              <a:rPr lang="en-US" sz="1400"/>
            </a:br>
            <a:r>
              <a:rPr lang="en-US" sz="1400"/>
              <a:t/>
            </a:r>
            <a:br>
              <a:rPr lang="en-US" sz="1400"/>
            </a:br>
            <a:r>
              <a:rPr lang="en-US" sz="1400"/>
              <a:t>Yeah!</a:t>
            </a:r>
            <a:br>
              <a:rPr lang="en-US" sz="1400"/>
            </a:br>
            <a:r>
              <a:rPr lang="en-US" sz="1400"/>
              <a:t>Some folks are born silver spoon in hand</a:t>
            </a:r>
            <a:br>
              <a:rPr lang="en-US" sz="1400"/>
            </a:br>
            <a:r>
              <a:rPr lang="en-US" sz="1400"/>
              <a:t>Lord, don't they help themselves, oh</a:t>
            </a:r>
            <a:br>
              <a:rPr lang="en-US" sz="1400"/>
            </a:br>
            <a:r>
              <a:rPr lang="en-US" sz="1400"/>
              <a:t>But when the taxman comes to the door</a:t>
            </a:r>
            <a:br>
              <a:rPr lang="en-US" sz="1400"/>
            </a:br>
            <a:r>
              <a:rPr lang="en-US" sz="1400"/>
              <a:t>Lord, the house looks like a rummage sale, yes</a:t>
            </a:r>
            <a:br>
              <a:rPr lang="en-US" sz="1400"/>
            </a:br>
            <a:r>
              <a:rPr lang="en-US" sz="1400"/>
              <a:t/>
            </a:r>
            <a:br>
              <a:rPr lang="en-US" sz="1400"/>
            </a:br>
            <a:r>
              <a:rPr lang="en-US" sz="1400"/>
              <a:t>It ain't me, it ain't me, I ain't no millionaire's son, no</a:t>
            </a:r>
            <a:br>
              <a:rPr lang="en-US" sz="1400"/>
            </a:br>
            <a:r>
              <a:rPr lang="en-US" sz="1400"/>
              <a:t>It ain't me, it ain't me; I ain't no fortunate one, no</a:t>
            </a:r>
            <a:br>
              <a:rPr lang="en-US" sz="1400"/>
            </a:br>
            <a:r>
              <a:rPr lang="en-US" sz="1400"/>
              <a:t/>
            </a:r>
            <a:br>
              <a:rPr lang="en-US" sz="1400"/>
            </a:br>
            <a:r>
              <a:rPr lang="en-US" sz="1400"/>
              <a:t>Some folks inherit star spangled eyes</a:t>
            </a:r>
            <a:br>
              <a:rPr lang="en-US" sz="1400"/>
            </a:br>
            <a:r>
              <a:rPr lang="en-US" sz="1400"/>
              <a:t>Ooh, they send you down to war, Lord</a:t>
            </a:r>
            <a:br>
              <a:rPr lang="en-US" sz="1400"/>
            </a:br>
            <a:r>
              <a:rPr lang="en-US" sz="1400"/>
              <a:t>And when you ask them, "How much should we give?"</a:t>
            </a:r>
            <a:br>
              <a:rPr lang="en-US" sz="1400"/>
            </a:br>
            <a:r>
              <a:rPr lang="en-US" sz="1400"/>
              <a:t>Ooh, they only answer More! more! more! yoh</a:t>
            </a:r>
            <a:br>
              <a:rPr lang="en-US" sz="1400"/>
            </a:br>
            <a:r>
              <a:rPr lang="en-US" sz="1400"/>
              <a:t/>
            </a:r>
            <a:br>
              <a:rPr lang="en-US" sz="1400"/>
            </a:br>
            <a:r>
              <a:rPr lang="en-US" sz="1400"/>
              <a:t>It ain't me, it ain't me, I ain't no military son, son</a:t>
            </a:r>
            <a:br>
              <a:rPr lang="en-US" sz="1400"/>
            </a:br>
            <a:r>
              <a:rPr lang="en-US" sz="1400"/>
              <a:t>It ain't me, it ain't me; I ain't no fortunate one, one</a:t>
            </a:r>
            <a:br>
              <a:rPr lang="en-US" sz="1400"/>
            </a:br>
            <a:r>
              <a:rPr lang="en-US" sz="1400"/>
              <a:t/>
            </a:r>
            <a:br>
              <a:rPr lang="en-US" sz="1400"/>
            </a:br>
            <a:r>
              <a:rPr lang="en-US" sz="1400"/>
              <a:t>It ain't me, it ain't me, I ain't no fortunate one, no no no</a:t>
            </a:r>
            <a:br>
              <a:rPr lang="en-US" sz="1400"/>
            </a:br>
            <a:r>
              <a:rPr lang="en-US" sz="1400"/>
              <a:t>It ain't me, it ain't me, I ain't no fortunate son, no no no</a:t>
            </a:r>
          </a:p>
        </p:txBody>
      </p:sp>
      <p:pic>
        <p:nvPicPr>
          <p:cNvPr id="109570"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l="33362" t="18167" r="16206" b="43649"/>
          <a:stretch>
            <a:fillRect/>
          </a:stretch>
        </p:blipFill>
        <p:spPr bwMode="auto">
          <a:xfrm rot="-724747">
            <a:off x="4718050" y="4694238"/>
            <a:ext cx="4462463" cy="2597150"/>
          </a:xfrm>
          <a:prstGeom prst="rect">
            <a:avLst/>
          </a:prstGeom>
          <a:noFill/>
          <a:ln w="9525">
            <a:solidFill>
              <a:schemeClr val="tx1"/>
            </a:solidFill>
            <a:miter lim="800000"/>
            <a:headEnd/>
            <a:tailEnd/>
          </a:ln>
          <a:effectLst>
            <a:outerShdw blurRad="50800" dist="38100" dir="8100000" algn="tr" rotWithShape="0">
              <a:srgbClr val="000000">
                <a:alpha val="39999"/>
              </a:srgbClr>
            </a:outerShdw>
          </a:effectLst>
          <a:extLst>
            <a:ext uri="{909E8E84-426E-40dd-AFC4-6F175D3DCCD1}">
              <a14:hiddenFill xmlns:a14="http://schemas.microsoft.com/office/drawing/2010/main" xmlns="">
                <a:solidFill>
                  <a:schemeClr val="accent1"/>
                </a:solidFill>
              </a14:hiddenFill>
            </a:ext>
          </a:extLst>
        </p:spPr>
      </p:pic>
      <p:sp>
        <p:nvSpPr>
          <p:cNvPr id="54277" name="Rectangle 2"/>
          <p:cNvSpPr>
            <a:spLocks noChangeArrowheads="1"/>
          </p:cNvSpPr>
          <p:nvPr/>
        </p:nvSpPr>
        <p:spPr bwMode="auto">
          <a:xfrm>
            <a:off x="207963" y="6569075"/>
            <a:ext cx="4572000"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hlinkClick r:id="rId5"/>
              </a:rPr>
              <a:t>https://www.youtube.com/watch?v=rbNnvPBokNs</a:t>
            </a:r>
            <a:r>
              <a:rPr lang="en-US" sz="1000"/>
              <a:t> </a:t>
            </a:r>
          </a:p>
        </p:txBody>
      </p:sp>
      <p:pic>
        <p:nvPicPr>
          <p:cNvPr id="109572" name="Picture 4" descr="http://2.bp.blogspot.com/-wykoe0nzqtM/TmUl_kY-_KI/AAAAAAAABdc/DeyxgKrQhT8/s1600/ccr+fortunate+s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85289" y="445052"/>
            <a:ext cx="3802767" cy="38435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themeOverride>
</file>

<file path=docProps/app.xml><?xml version="1.0" encoding="utf-8"?>
<Properties xmlns="http://schemas.openxmlformats.org/officeDocument/2006/extended-properties" xmlns:vt="http://schemas.openxmlformats.org/officeDocument/2006/docPropsVTypes">
  <TotalTime>1541</TotalTime>
  <Words>1794</Words>
  <Application>Microsoft Office PowerPoint</Application>
  <PresentationFormat>On-screen Show (4:3)</PresentationFormat>
  <Paragraphs>205</Paragraphs>
  <Slides>52</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MS PGothic</vt:lpstr>
      <vt:lpstr>Arial</vt:lpstr>
      <vt:lpstr>Berlin Sans FB Demi</vt:lpstr>
      <vt:lpstr>Bookman Old Style</vt:lpstr>
      <vt:lpstr>Stencil</vt:lpstr>
      <vt:lpstr>Times New Roman</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VW Bus became known as a counterculture and hippie symbol, and many buses were repainted with custom paint jobs. </vt:lpstr>
      <vt:lpstr>Unmarried couples of all ages feel free to travel and live together without societal disapproval.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apitts</dc:creator>
  <cp:lastModifiedBy>Rebecca Richardson</cp:lastModifiedBy>
  <cp:revision>94</cp:revision>
  <dcterms:created xsi:type="dcterms:W3CDTF">2010-04-20T16:23:46Z</dcterms:created>
  <dcterms:modified xsi:type="dcterms:W3CDTF">2017-05-02T16:35:36Z</dcterms:modified>
</cp:coreProperties>
</file>