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BFD8D-EBF8-4927-AB7E-8224C1A54B4E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6DA7F-5500-4D16-B395-EF6AFCD34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24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5" name="Shape 415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Shape 416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514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3" name="Shape 423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7960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Shape 430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1" name="Shape 431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910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48" name="Shape 448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72979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5" name="Shape 455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12649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9977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9" name="Shape 469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705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Shape 474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12234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2" name="Shape 482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96540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9" name="Shape 489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91521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415789"/>
            <a:ext cx="54864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800" cy="464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2930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2033067" y="896808"/>
            <a:ext cx="1442167" cy="1499895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" name="Shape 15"/>
          <p:cNvSpPr/>
          <p:nvPr/>
        </p:nvSpPr>
        <p:spPr>
          <a:xfrm rot="10800000">
            <a:off x="8716750" y="4457271"/>
            <a:ext cx="1442167" cy="1499895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cxnSp>
        <p:nvCxnSpPr>
          <p:cNvPr id="16" name="Shape 16"/>
          <p:cNvCxnSpPr/>
          <p:nvPr/>
        </p:nvCxnSpPr>
        <p:spPr>
          <a:xfrm>
            <a:off x="5812801" y="3756618"/>
            <a:ext cx="566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2240401" y="1585233"/>
            <a:ext cx="7711200" cy="1943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000"/>
            </a:lvl1pPr>
            <a:lvl2pPr lvl="1" algn="ctr">
              <a:spcBef>
                <a:spcPts val="0"/>
              </a:spcBef>
              <a:buSzPct val="100000"/>
              <a:defRPr sz="4000"/>
            </a:lvl2pPr>
            <a:lvl3pPr lvl="2" algn="ctr">
              <a:spcBef>
                <a:spcPts val="0"/>
              </a:spcBef>
              <a:buSzPct val="100000"/>
              <a:defRPr sz="4000"/>
            </a:lvl3pPr>
            <a:lvl4pPr lvl="3" algn="ctr">
              <a:spcBef>
                <a:spcPts val="0"/>
              </a:spcBef>
              <a:buSzPct val="100000"/>
              <a:defRPr sz="4000"/>
            </a:lvl4pPr>
            <a:lvl5pPr lvl="4" algn="ctr">
              <a:spcBef>
                <a:spcPts val="0"/>
              </a:spcBef>
              <a:buSzPct val="100000"/>
              <a:defRPr sz="4000"/>
            </a:lvl5pPr>
            <a:lvl6pPr lvl="5" algn="ctr">
              <a:spcBef>
                <a:spcPts val="0"/>
              </a:spcBef>
              <a:buSzPct val="100000"/>
              <a:defRPr sz="4000"/>
            </a:lvl6pPr>
            <a:lvl7pPr lvl="6" algn="ctr">
              <a:spcBef>
                <a:spcPts val="0"/>
              </a:spcBef>
              <a:buSzPct val="100000"/>
              <a:defRPr sz="4000"/>
            </a:lvl7pPr>
            <a:lvl8pPr lvl="7" algn="ctr">
              <a:spcBef>
                <a:spcPts val="0"/>
              </a:spcBef>
              <a:buSzPct val="100000"/>
              <a:defRPr sz="4000"/>
            </a:lvl8pPr>
            <a:lvl9pPr lvl="8" algn="ctr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2240401" y="4065933"/>
            <a:ext cx="7711200" cy="121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5812801" y="3756618"/>
            <a:ext cx="566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41000" y="2353266"/>
            <a:ext cx="10962800" cy="1209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656749" y="1680378"/>
            <a:ext cx="566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517200" y="1986432"/>
            <a:ext cx="111576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9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hape 30"/>
          <p:cNvCxnSpPr/>
          <p:nvPr/>
        </p:nvCxnSpPr>
        <p:spPr>
          <a:xfrm>
            <a:off x="656749" y="1680378"/>
            <a:ext cx="566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517200" y="1986433"/>
            <a:ext cx="53332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6341600" y="1986433"/>
            <a:ext cx="53332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3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9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hape 39"/>
          <p:cNvCxnSpPr/>
          <p:nvPr/>
        </p:nvCxnSpPr>
        <p:spPr>
          <a:xfrm>
            <a:off x="652291" y="1883035"/>
            <a:ext cx="4420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517200" y="740800"/>
            <a:ext cx="3744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517200" y="2125366"/>
            <a:ext cx="3744000" cy="357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7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6096000" y="-100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  <p:cxnSp>
        <p:nvCxnSpPr>
          <p:cNvPr id="48" name="Shape 48"/>
          <p:cNvCxnSpPr/>
          <p:nvPr/>
        </p:nvCxnSpPr>
        <p:spPr>
          <a:xfrm>
            <a:off x="6706233" y="5994004"/>
            <a:ext cx="7212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354000" y="1612100"/>
            <a:ext cx="5393600" cy="2008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354000" y="3692001"/>
            <a:ext cx="53936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5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26000" y="5644966"/>
            <a:ext cx="7998400" cy="798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8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200" y="6769100"/>
            <a:ext cx="12191600" cy="8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517200" y="1536600"/>
            <a:ext cx="11157600" cy="2051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517200" y="3892600"/>
            <a:ext cx="11157600" cy="142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8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8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219200" y="274637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0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400" smtClea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algn="ctr">
                <a:buSzPct val="25000"/>
              </a:pPr>
              <a:t>‹#›</a:t>
            </a:fld>
            <a:endParaRPr lang="en-US" sz="1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1362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219200" y="274637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dk2"/>
              </a:buClr>
              <a:buFont typeface="Source Sans Pro"/>
              <a:buNone/>
              <a:defRPr sz="40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400" smtClea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algn="ctr">
                <a:buSzPct val="25000"/>
              </a:pPr>
              <a:t>‹#›</a:t>
            </a:fld>
            <a:endParaRPr lang="en-US" sz="1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49988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6578600" y="1447800"/>
            <a:ext cx="49988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6189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chemeClr val="accent1"/>
              </a:buClr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buFont typeface="Libre Baskerville"/>
              <a:buNone/>
              <a:defRPr sz="2000" b="1"/>
            </a:lvl2pPr>
            <a:lvl3pPr lvl="2" rtl="0">
              <a:spcBef>
                <a:spcPts val="0"/>
              </a:spcBef>
              <a:buFont typeface="Libre Baskerville"/>
              <a:buNone/>
              <a:defRPr sz="1800" b="1"/>
            </a:lvl3pPr>
            <a:lvl4pPr lvl="3" rtl="0">
              <a:spcBef>
                <a:spcPts val="0"/>
              </a:spcBef>
              <a:buFont typeface="Libre Baskerville"/>
              <a:buNone/>
              <a:defRPr sz="1600" b="1"/>
            </a:lvl4pPr>
            <a:lvl5pPr lvl="4" rtl="0">
              <a:spcBef>
                <a:spcPts val="0"/>
              </a:spcBef>
              <a:buFont typeface="Libre Baskerville"/>
              <a:buNone/>
              <a:defRPr sz="1600" b="1"/>
            </a:lvl5pPr>
            <a:lvl6pPr lvl="5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6604000" y="1447800"/>
            <a:ext cx="49784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chemeClr val="accent1"/>
              </a:buClr>
              <a:buFont typeface="Source Sans Pro"/>
              <a:buNone/>
              <a:defRPr sz="24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buFont typeface="Libre Baskerville"/>
              <a:buNone/>
              <a:defRPr sz="2000" b="1"/>
            </a:lvl2pPr>
            <a:lvl3pPr lvl="2" rtl="0">
              <a:spcBef>
                <a:spcPts val="0"/>
              </a:spcBef>
              <a:buFont typeface="Libre Baskerville"/>
              <a:buNone/>
              <a:defRPr sz="1800" b="1"/>
            </a:lvl3pPr>
            <a:lvl4pPr lvl="3" rtl="0">
              <a:spcBef>
                <a:spcPts val="0"/>
              </a:spcBef>
              <a:buFont typeface="Libre Baskerville"/>
              <a:buNone/>
              <a:defRPr sz="1600" b="1"/>
            </a:lvl4pPr>
            <a:lvl5pPr lvl="4" rtl="0">
              <a:spcBef>
                <a:spcPts val="0"/>
              </a:spcBef>
              <a:buFont typeface="Libre Baskerville"/>
              <a:buNone/>
              <a:defRPr sz="1600" b="1"/>
            </a:lvl5pPr>
            <a:lvl6pPr lvl="5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400" smtClea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algn="ctr">
                <a:buSzPct val="25000"/>
              </a:pPr>
              <a:t>‹#›</a:t>
            </a:fld>
            <a:endParaRPr lang="en-US" sz="1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body" idx="3"/>
          </p:nvPr>
        </p:nvSpPr>
        <p:spPr>
          <a:xfrm>
            <a:off x="1219200" y="2247900"/>
            <a:ext cx="4978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4"/>
          </p:nvPr>
        </p:nvSpPr>
        <p:spPr>
          <a:xfrm>
            <a:off x="6604000" y="2247900"/>
            <a:ext cx="4978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7289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85344" y="69755"/>
            <a:ext cx="12018000" cy="6693300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Font typeface="Source Sans Pro"/>
              <a:buNone/>
              <a:defRPr sz="4000" b="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25400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Libre Baskerville"/>
              <a:buNone/>
              <a:defRPr sz="1800"/>
            </a:lvl1pPr>
            <a:lvl2pPr lvl="1" rtl="0">
              <a:spcBef>
                <a:spcPts val="0"/>
              </a:spcBef>
              <a:buFont typeface="Libre Baskerville"/>
              <a:buNone/>
              <a:defRPr sz="1200"/>
            </a:lvl2pPr>
            <a:lvl3pPr lvl="2" rtl="0">
              <a:spcBef>
                <a:spcPts val="0"/>
              </a:spcBef>
              <a:buFont typeface="Libre Baskerville"/>
              <a:buNone/>
              <a:defRPr sz="1000"/>
            </a:lvl3pPr>
            <a:lvl4pPr lvl="3" rtl="0">
              <a:spcBef>
                <a:spcPts val="0"/>
              </a:spcBef>
              <a:buFont typeface="Libre Baskerville"/>
              <a:buNone/>
              <a:defRPr sz="900"/>
            </a:lvl4pPr>
            <a:lvl5pPr lvl="4" rtl="0">
              <a:spcBef>
                <a:spcPts val="0"/>
              </a:spcBef>
              <a:buFont typeface="Libre Baskerville"/>
              <a:buNone/>
              <a:defRPr sz="900"/>
            </a:lvl5pPr>
            <a:lvl6pPr lvl="5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rtl="0">
              <a:spcBef>
                <a:spcPts val="0"/>
              </a:spcBef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en-US" sz="1400" smtClea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pPr algn="ctr">
                <a:buSzPct val="25000"/>
              </a:pPr>
              <a:t>‹#›</a:t>
            </a:fld>
            <a:endParaRPr lang="en-US" sz="14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body" idx="2"/>
          </p:nvPr>
        </p:nvSpPr>
        <p:spPr>
          <a:xfrm>
            <a:off x="3962400" y="1600200"/>
            <a:ext cx="76200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lvl="0" indent="-133985" algn="l" rtl="0">
              <a:spcBef>
                <a:spcPts val="580"/>
              </a:spcBef>
              <a:buClr>
                <a:schemeClr val="accent1"/>
              </a:buClr>
              <a:buFont typeface="Noto Symbol"/>
              <a:buChar char="●"/>
              <a:defRPr sz="2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548640" lvl="1" indent="-101600" algn="l" rtl="0">
              <a:spcBef>
                <a:spcPts val="370"/>
              </a:spcBef>
              <a:buClr>
                <a:schemeClr val="accent2"/>
              </a:buClr>
              <a:buFont typeface="Noto Symbol"/>
              <a:buChar char="●"/>
              <a:defRPr sz="2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822960" lvl="2" indent="-130810" algn="l" rtl="0">
              <a:spcBef>
                <a:spcPts val="370"/>
              </a:spcBef>
              <a:buClr>
                <a:srgbClr val="E6AFA9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097280" lvl="3" indent="-132080" algn="l" rtl="0">
              <a:spcBef>
                <a:spcPts val="370"/>
              </a:spcBef>
              <a:buClr>
                <a:schemeClr val="accent3"/>
              </a:buClr>
              <a:buFont typeface="Noto Symbol"/>
              <a:buChar char="●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371600" lvl="4" indent="-10160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o"/>
              <a:defRPr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645920" lvl="5" indent="-121920" algn="l" rtl="0">
              <a:spcBef>
                <a:spcPts val="370"/>
              </a:spcBef>
              <a:buClr>
                <a:schemeClr val="accent3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1920240" lvl="6" indent="-116839" algn="l" rtl="0">
              <a:spcBef>
                <a:spcPts val="370"/>
              </a:spcBef>
              <a:buClr>
                <a:schemeClr val="accent2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194560" lvl="7" indent="-124460" algn="l" rtl="0">
              <a:spcBef>
                <a:spcPts val="370"/>
              </a:spcBef>
              <a:buClr>
                <a:srgbClr val="E6AF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468880" lvl="8" indent="-119379" algn="l" rtl="0">
              <a:spcBef>
                <a:spcPts val="370"/>
              </a:spcBef>
              <a:buClr>
                <a:srgbClr val="CAABA9"/>
              </a:buClr>
              <a:buFont typeface="Libre Baskerville"/>
              <a:buChar char="•"/>
              <a:defRPr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083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78D8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517200" y="1986432"/>
            <a:ext cx="11157600" cy="410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296609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-US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pPr algn="r"/>
              <a:t>‹#›</a:t>
            </a:fld>
            <a:endParaRPr lang="en-US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875991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Zp2Cih5YzLTrGUn3Gv8C34xJYvzmE1n0hBmj50yXCM0/ed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 txBox="1">
            <a:spLocks noGrp="1"/>
          </p:cNvSpPr>
          <p:nvPr>
            <p:ph type="subTitle" idx="1"/>
          </p:nvPr>
        </p:nvSpPr>
        <p:spPr>
          <a:xfrm>
            <a:off x="3204301" y="4065933"/>
            <a:ext cx="5783400" cy="12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accent1"/>
              </a:buClr>
              <a:buSzPct val="25000"/>
            </a:pPr>
            <a:r>
              <a:rPr lang="en-US" sz="3000" dirty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Chapter 2</a:t>
            </a:r>
          </a:p>
        </p:txBody>
      </p:sp>
      <p:sp>
        <p:nvSpPr>
          <p:cNvPr id="419" name="Shape 419"/>
          <p:cNvSpPr txBox="1">
            <a:spLocks noGrp="1"/>
          </p:cNvSpPr>
          <p:nvPr>
            <p:ph type="ctrTitle"/>
          </p:nvPr>
        </p:nvSpPr>
        <p:spPr>
          <a:xfrm>
            <a:off x="3204300" y="968375"/>
            <a:ext cx="5783400" cy="273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91425" anchor="ctr" anchorCtr="0">
            <a:noAutofit/>
          </a:bodyPr>
          <a:lstStyle/>
          <a:p>
            <a:pPr>
              <a:buClr>
                <a:srgbClr val="FFFFFF"/>
              </a:buClr>
              <a:buSzPct val="25000"/>
            </a:pPr>
            <a:r>
              <a:rPr lang="en-US" sz="6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Doing Sociological Research</a:t>
            </a:r>
          </a:p>
        </p:txBody>
      </p:sp>
    </p:spTree>
    <p:extLst>
      <p:ext uri="{BB962C8B-B14F-4D97-AF65-F5344CB8AC3E}">
        <p14:creationId xmlns:p14="http://schemas.microsoft.com/office/powerpoint/2010/main" val="12282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sz="4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Scientific Method</a:t>
            </a:r>
          </a:p>
        </p:txBody>
      </p:sp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1911900" y="1986432"/>
            <a:ext cx="8368200" cy="410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3000" b="1" u="sng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Seven steps including the Hypothesis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Identify the problem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Review the literature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Formulate hypotheses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Develop a research design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Collect data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Analyze data</a:t>
            </a:r>
          </a:p>
          <a:p>
            <a:pPr marL="51435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State findings and conclusions</a:t>
            </a:r>
          </a:p>
        </p:txBody>
      </p:sp>
      <p:sp>
        <p:nvSpPr>
          <p:cNvPr id="427" name="Shape 427"/>
          <p:cNvSpPr txBox="1"/>
          <p:nvPr/>
        </p:nvSpPr>
        <p:spPr>
          <a:xfrm>
            <a:off x="7553400" y="5588650"/>
            <a:ext cx="2327100" cy="54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endParaRPr lang="en-US" u="sng" kern="0" dirty="0">
              <a:solidFill>
                <a:schemeClr val="hlink"/>
              </a:solidFill>
              <a:latin typeface="Old Standard TT"/>
              <a:ea typeface="Old Standard TT"/>
              <a:cs typeface="Old Standard TT"/>
              <a:sym typeface="Old Standard TT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415261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Research Methods</a:t>
            </a:r>
          </a:p>
        </p:txBody>
      </p:sp>
      <p:sp>
        <p:nvSpPr>
          <p:cNvPr id="434" name="Shape 434"/>
          <p:cNvSpPr/>
          <p:nvPr/>
        </p:nvSpPr>
        <p:spPr>
          <a:xfrm>
            <a:off x="7429100" y="1380225"/>
            <a:ext cx="1992300" cy="3014700"/>
          </a:xfrm>
          <a:prstGeom prst="cloudCallout">
            <a:avLst>
              <a:gd name="adj1" fmla="val -91545"/>
              <a:gd name="adj2" fmla="val 120006"/>
            </a:avLst>
          </a:prstGeom>
          <a:solidFill>
            <a:srgbClr val="000000"/>
          </a:solidFill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5" name="Shape 435"/>
          <p:cNvSpPr/>
          <p:nvPr/>
        </p:nvSpPr>
        <p:spPr>
          <a:xfrm>
            <a:off x="8569625" y="3678375"/>
            <a:ext cx="1992300" cy="3014700"/>
          </a:xfrm>
          <a:prstGeom prst="cloudCallout">
            <a:avLst>
              <a:gd name="adj1" fmla="val -122246"/>
              <a:gd name="adj2" fmla="val 44359"/>
            </a:avLst>
          </a:prstGeom>
          <a:solidFill>
            <a:srgbClr val="000000"/>
          </a:solidFill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6" name="Shape 436"/>
          <p:cNvSpPr/>
          <p:nvPr/>
        </p:nvSpPr>
        <p:spPr>
          <a:xfrm>
            <a:off x="5436800" y="1380225"/>
            <a:ext cx="1992300" cy="3014700"/>
          </a:xfrm>
          <a:prstGeom prst="cloudCallout">
            <a:avLst>
              <a:gd name="adj1" fmla="val -16323"/>
              <a:gd name="adj2" fmla="val 119422"/>
            </a:avLst>
          </a:prstGeom>
          <a:solidFill>
            <a:srgbClr val="000000"/>
          </a:solidFill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7" name="Shape 437"/>
          <p:cNvSpPr/>
          <p:nvPr/>
        </p:nvSpPr>
        <p:spPr>
          <a:xfrm>
            <a:off x="3444500" y="1525400"/>
            <a:ext cx="1992300" cy="3014700"/>
          </a:xfrm>
          <a:prstGeom prst="cloudCallout">
            <a:avLst>
              <a:gd name="adj1" fmla="val 65979"/>
              <a:gd name="adj2" fmla="val 114606"/>
            </a:avLst>
          </a:prstGeom>
          <a:solidFill>
            <a:srgbClr val="000000"/>
          </a:solidFill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8" name="Shape 438"/>
          <p:cNvSpPr/>
          <p:nvPr/>
        </p:nvSpPr>
        <p:spPr>
          <a:xfrm>
            <a:off x="1726100" y="3500900"/>
            <a:ext cx="1992300" cy="3014700"/>
          </a:xfrm>
          <a:prstGeom prst="cloudCallout">
            <a:avLst>
              <a:gd name="adj1" fmla="val 127862"/>
              <a:gd name="adj2" fmla="val 47907"/>
            </a:avLst>
          </a:prstGeom>
          <a:solidFill>
            <a:srgbClr val="000000"/>
          </a:solidFill>
          <a:ln w="952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9" name="Shape 439"/>
          <p:cNvSpPr txBox="1"/>
          <p:nvPr/>
        </p:nvSpPr>
        <p:spPr>
          <a:xfrm>
            <a:off x="1929475" y="4953975"/>
            <a:ext cx="1515000" cy="6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40" name="Shape 440"/>
          <p:cNvSpPr txBox="1"/>
          <p:nvPr/>
        </p:nvSpPr>
        <p:spPr>
          <a:xfrm>
            <a:off x="2000000" y="4865825"/>
            <a:ext cx="14445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Participant </a:t>
            </a:r>
          </a:p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Observation</a:t>
            </a:r>
          </a:p>
        </p:txBody>
      </p:sp>
      <p:sp>
        <p:nvSpPr>
          <p:cNvPr id="441" name="Shape 441"/>
          <p:cNvSpPr txBox="1"/>
          <p:nvPr/>
        </p:nvSpPr>
        <p:spPr>
          <a:xfrm>
            <a:off x="3721475" y="2430225"/>
            <a:ext cx="15150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Experiments</a:t>
            </a:r>
          </a:p>
        </p:txBody>
      </p:sp>
      <p:sp>
        <p:nvSpPr>
          <p:cNvPr id="442" name="Shape 442"/>
          <p:cNvSpPr txBox="1"/>
          <p:nvPr/>
        </p:nvSpPr>
        <p:spPr>
          <a:xfrm>
            <a:off x="5710700" y="2430225"/>
            <a:ext cx="14445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Case Study</a:t>
            </a:r>
          </a:p>
        </p:txBody>
      </p:sp>
      <p:sp>
        <p:nvSpPr>
          <p:cNvPr id="443" name="Shape 443"/>
          <p:cNvSpPr txBox="1"/>
          <p:nvPr/>
        </p:nvSpPr>
        <p:spPr>
          <a:xfrm>
            <a:off x="7703000" y="2343575"/>
            <a:ext cx="14445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Survey</a:t>
            </a:r>
          </a:p>
        </p:txBody>
      </p:sp>
      <p:sp>
        <p:nvSpPr>
          <p:cNvPr id="444" name="Shape 444"/>
          <p:cNvSpPr txBox="1"/>
          <p:nvPr/>
        </p:nvSpPr>
        <p:spPr>
          <a:xfrm>
            <a:off x="8843525" y="4728375"/>
            <a:ext cx="14445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b="1" kern="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Field Study</a:t>
            </a:r>
          </a:p>
        </p:txBody>
      </p:sp>
    </p:spTree>
    <p:extLst>
      <p:ext uri="{BB962C8B-B14F-4D97-AF65-F5344CB8AC3E}">
        <p14:creationId xmlns:p14="http://schemas.microsoft.com/office/powerpoint/2010/main" val="4261238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Making Connections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1911900" y="1986424"/>
            <a:ext cx="8368200" cy="450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Variables</a:t>
            </a:r>
          </a:p>
          <a:p>
            <a:pPr marL="457200" indent="-381000">
              <a:spcAft>
                <a:spcPts val="0"/>
              </a:spcAft>
              <a:buClr>
                <a:srgbClr val="FFFFFF"/>
              </a:buClr>
              <a:buFont typeface="Old Standard TT"/>
              <a:buAutoNum type="arabicPeriod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Quantitative: measured numerically = numbers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145 Seniors like Mr. McEvoy</a:t>
            </a:r>
          </a:p>
          <a:p>
            <a:pPr marL="1371600" lvl="1" indent="-381000"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Mean: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average</a:t>
            </a:r>
          </a:p>
          <a:p>
            <a:pPr marL="1371600" lvl="1" indent="-381000"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Mode: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# occurring most often</a:t>
            </a:r>
          </a:p>
          <a:p>
            <a:pPr marL="1371600" lvl="1" indent="-381000"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Median: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direct middle number</a:t>
            </a:r>
          </a:p>
          <a:p>
            <a:pPr marL="1371600">
              <a:spcAft>
                <a:spcPts val="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>
              <a:spcAft>
                <a:spcPts val="0"/>
              </a:spcAft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2. Qualitative</a:t>
            </a: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measured by category = likeness (everything but numbers)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Mr. McEvoy is the favorite teacher</a:t>
            </a:r>
          </a:p>
          <a:p>
            <a:pPr marL="914400">
              <a:spcAft>
                <a:spcPts val="0"/>
              </a:spcAft>
            </a:pPr>
            <a:endParaRPr sz="24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  <p:extLst>
      <p:ext uri="{BB962C8B-B14F-4D97-AF65-F5344CB8AC3E}">
        <p14:creationId xmlns:p14="http://schemas.microsoft.com/office/powerpoint/2010/main" val="320938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Making Connections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1911900" y="1986424"/>
            <a:ext cx="8368200" cy="451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3.  Independent: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causes something to occur (stands alone, IF)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IF it rains…, IF I throw…</a:t>
            </a:r>
          </a:p>
          <a:p>
            <a:pPr marL="457200">
              <a:spcAft>
                <a:spcPts val="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4.  Dependent: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reflects a change (depends on IND; THEN)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THEN I get wet…, THEN I will catch it…</a:t>
            </a:r>
          </a:p>
          <a:p>
            <a:pPr marL="457200">
              <a:spcAft>
                <a:spcPts val="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5.  Intervening: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changes the relationship between an IND and DEP variable (BUT)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BUT I have an Umbrella, BUT there was a wind gust.</a:t>
            </a:r>
          </a:p>
        </p:txBody>
      </p:sp>
    </p:spTree>
    <p:extLst>
      <p:ext uri="{BB962C8B-B14F-4D97-AF65-F5344CB8AC3E}">
        <p14:creationId xmlns:p14="http://schemas.microsoft.com/office/powerpoint/2010/main" val="225956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Making Connections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1911900" y="1986424"/>
            <a:ext cx="8368200" cy="451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Causations </a:t>
            </a:r>
          </a:p>
          <a:p>
            <a:pPr>
              <a:spcAft>
                <a:spcPts val="0"/>
              </a:spcAft>
            </a:pPr>
            <a:endParaRPr sz="2400" b="1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Causation: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belief that events occur in predictable ways and that one event leads to another</a:t>
            </a:r>
          </a:p>
          <a:p>
            <a:pPr marL="1371600" indent="-381000">
              <a:spcAft>
                <a:spcPts val="1000"/>
              </a:spcAft>
              <a:buClr>
                <a:srgbClr val="FFFFFF"/>
              </a:buClr>
              <a:buFont typeface="Old Standard TT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Push=fall</a:t>
            </a:r>
          </a:p>
          <a:p>
            <a:pPr>
              <a:spcAft>
                <a:spcPts val="100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Multiple Causation: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the belief that an event occurs as a result of several factors working in combination</a:t>
            </a:r>
          </a:p>
          <a:p>
            <a:pPr marL="1371600" indent="-381000">
              <a:spcAft>
                <a:spcPts val="1000"/>
              </a:spcAft>
              <a:buClr>
                <a:srgbClr val="FFFFFF"/>
              </a:buClr>
              <a:buFont typeface="Old Standard TT"/>
            </a:pP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Dropping Out</a:t>
            </a:r>
          </a:p>
        </p:txBody>
      </p:sp>
    </p:spTree>
    <p:extLst>
      <p:ext uri="{BB962C8B-B14F-4D97-AF65-F5344CB8AC3E}">
        <p14:creationId xmlns:p14="http://schemas.microsoft.com/office/powerpoint/2010/main" val="112394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Shape 471" descr="causation and sorrelation.jpg"/>
          <p:cNvPicPr preferRelativeResize="0"/>
          <p:nvPr/>
        </p:nvPicPr>
        <p:blipFill rotWithShape="1">
          <a:blip r:embed="rId3">
            <a:alphaModFix/>
          </a:blip>
          <a:srcRect b="8483"/>
          <a:stretch/>
        </p:blipFill>
        <p:spPr>
          <a:xfrm>
            <a:off x="1761601" y="282075"/>
            <a:ext cx="8668799" cy="65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925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Class Activity </a:t>
            </a:r>
          </a:p>
        </p:txBody>
      </p:sp>
      <p:sp>
        <p:nvSpPr>
          <p:cNvPr id="478" name="Shape 478"/>
          <p:cNvSpPr txBox="1">
            <a:spLocks noGrp="1"/>
          </p:cNvSpPr>
          <p:nvPr>
            <p:ph type="body" idx="1"/>
          </p:nvPr>
        </p:nvSpPr>
        <p:spPr>
          <a:xfrm>
            <a:off x="1911900" y="1986432"/>
            <a:ext cx="8368200" cy="410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419100">
              <a:lnSpc>
                <a:spcPct val="200000"/>
              </a:lnSpc>
              <a:buFont typeface="Old Standard TT"/>
              <a:buAutoNum type="arabicPeriod"/>
            </a:pPr>
            <a:r>
              <a:rPr lang="en-US" sz="3000">
                <a:latin typeface="Old Standard TT"/>
                <a:ea typeface="Old Standard TT"/>
                <a:cs typeface="Old Standard TT"/>
                <a:sym typeface="Old Standard TT"/>
              </a:rPr>
              <a:t>What causes crime?</a:t>
            </a:r>
          </a:p>
          <a:p>
            <a:pPr marL="457200" indent="-419100">
              <a:lnSpc>
                <a:spcPct val="200000"/>
              </a:lnSpc>
              <a:buFont typeface="Old Standard TT"/>
              <a:buAutoNum type="arabicPeriod"/>
            </a:pPr>
            <a:r>
              <a:rPr lang="en-US" sz="3000">
                <a:latin typeface="Old Standard TT"/>
                <a:ea typeface="Old Standard TT"/>
                <a:cs typeface="Old Standard TT"/>
                <a:sym typeface="Old Standard TT"/>
              </a:rPr>
              <a:t>What causes someone to dropout?</a:t>
            </a:r>
          </a:p>
          <a:p>
            <a:pPr marL="457200" indent="-419100">
              <a:lnSpc>
                <a:spcPct val="200000"/>
              </a:lnSpc>
              <a:buFont typeface="Old Standard TT"/>
              <a:buAutoNum type="arabicPeriod"/>
            </a:pPr>
            <a:r>
              <a:rPr lang="en-US" sz="3000">
                <a:latin typeface="Old Standard TT"/>
                <a:ea typeface="Old Standard TT"/>
                <a:cs typeface="Old Standard TT"/>
                <a:sym typeface="Old Standard TT"/>
              </a:rPr>
              <a:t>What causes poverty?</a:t>
            </a:r>
          </a:p>
          <a:p>
            <a:pPr marL="457200" indent="-419100">
              <a:lnSpc>
                <a:spcPct val="200000"/>
              </a:lnSpc>
              <a:buFont typeface="Old Standard TT"/>
              <a:buAutoNum type="arabicPeriod"/>
            </a:pPr>
            <a:r>
              <a:rPr lang="en-US" sz="3000">
                <a:latin typeface="Old Standard TT"/>
                <a:ea typeface="Old Standard TT"/>
                <a:cs typeface="Old Standard TT"/>
                <a:sym typeface="Old Standard TT"/>
              </a:rPr>
              <a:t>What causes addiction?</a:t>
            </a:r>
          </a:p>
        </p:txBody>
      </p:sp>
    </p:spTree>
    <p:extLst>
      <p:ext uri="{BB962C8B-B14F-4D97-AF65-F5344CB8AC3E}">
        <p14:creationId xmlns:p14="http://schemas.microsoft.com/office/powerpoint/2010/main" val="198541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title"/>
          </p:nvPr>
        </p:nvSpPr>
        <p:spPr>
          <a:xfrm>
            <a:off x="1911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000">
                <a:latin typeface="Georgia"/>
                <a:ea typeface="Georgia"/>
                <a:cs typeface="Georgia"/>
                <a:sym typeface="Georgia"/>
              </a:rPr>
              <a:t>Making Connections</a:t>
            </a:r>
          </a:p>
        </p:txBody>
      </p:sp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1911900" y="1986432"/>
            <a:ext cx="8368200" cy="410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Correlation: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the relationship between two variables</a:t>
            </a: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Positive: 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(changes in the same direction)</a:t>
            </a:r>
          </a:p>
          <a:p>
            <a:pPr>
              <a:spcAft>
                <a:spcPts val="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Negative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(changes in the opposite direction)</a:t>
            </a:r>
          </a:p>
          <a:p>
            <a:pPr>
              <a:spcAft>
                <a:spcPts val="0"/>
              </a:spcAft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indent="-381000">
              <a:spcAft>
                <a:spcPts val="0"/>
              </a:spcAft>
              <a:buClr>
                <a:srgbClr val="FFFFFF"/>
              </a:buClr>
              <a:buFont typeface="Old Standard TT"/>
            </a:pPr>
            <a:r>
              <a:rPr lang="en-US" sz="24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Spurious:</a:t>
            </a:r>
            <a:r>
              <a:rPr lang="en-US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a relationship between two variables that is actually caused by a third factor (relationship can be explained by third factor)</a:t>
            </a:r>
          </a:p>
        </p:txBody>
      </p:sp>
    </p:spTree>
    <p:extLst>
      <p:ext uri="{BB962C8B-B14F-4D97-AF65-F5344CB8AC3E}">
        <p14:creationId xmlns:p14="http://schemas.microsoft.com/office/powerpoint/2010/main" val="3115944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Shape 491" descr="correlation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7921" y="1773725"/>
            <a:ext cx="8831225" cy="3338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703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Shape 497" descr="correlation and causa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862" y="0"/>
            <a:ext cx="785827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634950"/>
      </p:ext>
    </p:extLst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291</Words>
  <Application>Microsoft Office PowerPoint</Application>
  <PresentationFormat>Widescreen</PresentationFormat>
  <Paragraphs>68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Georgia</vt:lpstr>
      <vt:lpstr>Libre Baskerville</vt:lpstr>
      <vt:lpstr>Noto Symbol</vt:lpstr>
      <vt:lpstr>Old Standard TT</vt:lpstr>
      <vt:lpstr>Roboto</vt:lpstr>
      <vt:lpstr>Roboto Slab</vt:lpstr>
      <vt:lpstr>Source Sans Pro</vt:lpstr>
      <vt:lpstr>marina</vt:lpstr>
      <vt:lpstr>Doing Sociological Research</vt:lpstr>
      <vt:lpstr>Scientific Method</vt:lpstr>
      <vt:lpstr>Research Methods</vt:lpstr>
      <vt:lpstr>Making Connections</vt:lpstr>
      <vt:lpstr>Making Connections</vt:lpstr>
      <vt:lpstr>Making Connections</vt:lpstr>
      <vt:lpstr>PowerPoint Presentation</vt:lpstr>
      <vt:lpstr>Class Activity </vt:lpstr>
      <vt:lpstr>Making Connections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Sociological Research</dc:title>
  <dc:creator>Rebecca Richardson</dc:creator>
  <cp:lastModifiedBy>Rebecca Richardson</cp:lastModifiedBy>
  <cp:revision>2</cp:revision>
  <dcterms:created xsi:type="dcterms:W3CDTF">2016-09-01T14:19:07Z</dcterms:created>
  <dcterms:modified xsi:type="dcterms:W3CDTF">2016-09-01T15:50:13Z</dcterms:modified>
</cp:coreProperties>
</file>