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sldIdLst>
    <p:sldId id="256" r:id="rId3"/>
    <p:sldId id="257" r:id="rId4"/>
    <p:sldId id="263" r:id="rId5"/>
    <p:sldId id="264" r:id="rId6"/>
    <p:sldId id="269" r:id="rId7"/>
    <p:sldId id="270" r:id="rId8"/>
    <p:sldId id="271" r:id="rId9"/>
    <p:sldId id="265" r:id="rId10"/>
    <p:sldId id="266" r:id="rId11"/>
    <p:sldId id="267" r:id="rId12"/>
    <p:sldId id="268" r:id="rId13"/>
    <p:sldId id="258" r:id="rId14"/>
    <p:sldId id="272" r:id="rId15"/>
    <p:sldId id="273" r:id="rId16"/>
    <p:sldId id="274" r:id="rId17"/>
    <p:sldId id="275" r:id="rId18"/>
    <p:sldId id="276" r:id="rId19"/>
    <p:sldId id="277" r:id="rId20"/>
    <p:sldId id="259" r:id="rId21"/>
    <p:sldId id="260" r:id="rId22"/>
    <p:sldId id="278" r:id="rId23"/>
    <p:sldId id="279" r:id="rId24"/>
    <p:sldId id="280" r:id="rId25"/>
    <p:sldId id="261" r:id="rId26"/>
    <p:sldId id="262" r:id="rId27"/>
    <p:sldId id="28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54BB"/>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953774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607553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289523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solidFill>
                  <a:prstClr val="black">
                    <a:tint val="75000"/>
                  </a:prstClr>
                </a:solidFill>
              </a:rPr>
              <a:pPr/>
              <a:t>10/3/2016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274896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733528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215497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378990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solidFill>
                  <a:prstClr val="black">
                    <a:tint val="75000"/>
                  </a:prstClr>
                </a:solidFill>
              </a:rPr>
              <a:pPr/>
              <a:t>10/3/2016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652863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9553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895126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endParaRPr lang="en-US" dirty="0">
              <a:solidFill>
                <a:srgbClr val="90C226">
                  <a:lumMod val="60000"/>
                  <a:lumOff val="40000"/>
                </a:srgbClr>
              </a:solidFill>
              <a:latin typeface="Arial"/>
            </a:endParaRPr>
          </a:p>
        </p:txBody>
      </p:sp>
    </p:spTree>
    <p:extLst>
      <p:ext uri="{BB962C8B-B14F-4D97-AF65-F5344CB8AC3E}">
        <p14:creationId xmlns:p14="http://schemas.microsoft.com/office/powerpoint/2010/main" val="2783977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023691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1102972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811473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85574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10/3/2016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227677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283716-BAFF-44B0-A6C9-A375B435F7F8}" type="datetimeFigureOut">
              <a:rPr lang="en-US" smtClean="0"/>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2761525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283716-BAFF-44B0-A6C9-A375B435F7F8}" type="datetimeFigureOut">
              <a:rPr lang="en-US" smtClean="0"/>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3429113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283716-BAFF-44B0-A6C9-A375B435F7F8}" type="datetimeFigureOut">
              <a:rPr lang="en-US" smtClean="0"/>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3579925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283716-BAFF-44B0-A6C9-A375B435F7F8}" type="datetimeFigureOut">
              <a:rPr lang="en-US" smtClean="0"/>
              <a:t>10/3/2016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26349040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283716-BAFF-44B0-A6C9-A375B435F7F8}" type="datetimeFigureOut">
              <a:rPr lang="en-US" smtClean="0"/>
              <a:t>10/3/2016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2825087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283716-BAFF-44B0-A6C9-A375B435F7F8}" type="datetimeFigureOut">
              <a:rPr lang="en-US" smtClean="0"/>
              <a:t>10/3/2016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877108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283716-BAFF-44B0-A6C9-A375B435F7F8}" type="datetimeFigureOut">
              <a:rPr lang="en-US" smtClean="0"/>
              <a:t>10/3/2016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37036053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283716-BAFF-44B0-A6C9-A375B435F7F8}" type="datetimeFigureOut">
              <a:rPr lang="en-US" smtClean="0"/>
              <a:t>10/3/2016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41242265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283716-BAFF-44B0-A6C9-A375B435F7F8}" type="datetimeFigureOut">
              <a:rPr lang="en-US" smtClean="0"/>
              <a:t>10/3/2016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212773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283716-BAFF-44B0-A6C9-A375B435F7F8}" type="datetimeFigureOut">
              <a:rPr lang="en-US" smtClean="0"/>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26974913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283716-BAFF-44B0-A6C9-A375B435F7F8}" type="datetimeFigureOut">
              <a:rPr lang="en-US" smtClean="0"/>
              <a:t>10/3/2016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EA14C-0D96-4DE7-812D-13F7530F09E1}" type="slidenum">
              <a:rPr lang="en-US" smtClean="0"/>
              <a:t>‹#›</a:t>
            </a:fld>
            <a:endParaRPr lang="en-US"/>
          </a:p>
        </p:txBody>
      </p:sp>
    </p:spTree>
    <p:extLst>
      <p:ext uri="{BB962C8B-B14F-4D97-AF65-F5344CB8AC3E}">
        <p14:creationId xmlns:p14="http://schemas.microsoft.com/office/powerpoint/2010/main" val="244099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B61BEF0D-F0BB-DE4B-95CE-6DB70DBA9567}" type="datetimeFigureOut">
              <a:rPr lang="en-US" dirty="0">
                <a:solidFill>
                  <a:prstClr val="black">
                    <a:tint val="75000"/>
                  </a:prstClr>
                </a:solidFill>
              </a:rPr>
              <a:pPr defTabSz="457200"/>
              <a:t>10/3/2016</a:t>
            </a:fld>
            <a:endParaRPr lang="en-US" dirty="0">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D57F1E4F-1CFF-5643-939E-217C01CDF565}" type="slidenum">
              <a:rPr lang="en-US" dirty="0">
                <a:solidFill>
                  <a:srgbClr val="90C226"/>
                </a:solidFill>
              </a:rPr>
              <a:pPr defTabSz="457200"/>
              <a:t>‹#›</a:t>
            </a:fld>
            <a:endParaRPr lang="en-US" dirty="0">
              <a:solidFill>
                <a:srgbClr val="90C226"/>
              </a:solidFill>
            </a:endParaRPr>
          </a:p>
        </p:txBody>
      </p:sp>
    </p:spTree>
    <p:extLst>
      <p:ext uri="{BB962C8B-B14F-4D97-AF65-F5344CB8AC3E}">
        <p14:creationId xmlns:p14="http://schemas.microsoft.com/office/powerpoint/2010/main" val="4913068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283716-BAFF-44B0-A6C9-A375B435F7F8}" type="datetimeFigureOut">
              <a:rPr lang="en-US" smtClean="0"/>
              <a:t>10/3/2016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EA14C-0D96-4DE7-812D-13F7530F09E1}" type="slidenum">
              <a:rPr lang="en-US" smtClean="0"/>
              <a:t>‹#›</a:t>
            </a:fld>
            <a:endParaRPr lang="en-US"/>
          </a:p>
        </p:txBody>
      </p:sp>
    </p:spTree>
    <p:extLst>
      <p:ext uri="{BB962C8B-B14F-4D97-AF65-F5344CB8AC3E}">
        <p14:creationId xmlns:p14="http://schemas.microsoft.com/office/powerpoint/2010/main" val="421007700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3.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3.jpg"/><Relationship Id="rId1" Type="http://schemas.openxmlformats.org/officeDocument/2006/relationships/slideLayout" Target="../slideLayouts/slideLayout23.xml"/><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64677" y="447114"/>
            <a:ext cx="9144000" cy="1255077"/>
          </a:xfrm>
        </p:spPr>
        <p:txBody>
          <a:bodyPr/>
          <a:lstStyle/>
          <a:p>
            <a:r>
              <a:rPr lang="en-US" b="1" dirty="0" smtClean="0">
                <a:solidFill>
                  <a:srgbClr val="C00000"/>
                </a:solidFill>
              </a:rPr>
              <a:t>Politics in the Gilded Age</a:t>
            </a:r>
            <a:endParaRPr lang="en-US" b="1" dirty="0">
              <a:solidFill>
                <a:srgbClr val="C00000"/>
              </a:solidFill>
            </a:endParaRPr>
          </a:p>
        </p:txBody>
      </p:sp>
      <p:sp>
        <p:nvSpPr>
          <p:cNvPr id="3" name="Subtitle 2"/>
          <p:cNvSpPr>
            <a:spLocks noGrp="1"/>
          </p:cNvSpPr>
          <p:nvPr>
            <p:ph type="subTitle" idx="1"/>
          </p:nvPr>
        </p:nvSpPr>
        <p:spPr>
          <a:xfrm>
            <a:off x="1439594" y="1702191"/>
            <a:ext cx="9144000" cy="1655762"/>
          </a:xfrm>
        </p:spPr>
        <p:txBody>
          <a:bodyPr/>
          <a:lstStyle/>
          <a:p>
            <a:r>
              <a:rPr lang="en-US" b="1" dirty="0" smtClean="0">
                <a:solidFill>
                  <a:srgbClr val="C00000"/>
                </a:solidFill>
              </a:rPr>
              <a:t>1870 - 1900</a:t>
            </a:r>
            <a:endParaRPr lang="en-US" b="1" dirty="0">
              <a:solidFill>
                <a:srgbClr val="C00000"/>
              </a:solidFill>
            </a:endParaRPr>
          </a:p>
        </p:txBody>
      </p:sp>
    </p:spTree>
    <p:extLst>
      <p:ext uri="{BB962C8B-B14F-4D97-AF65-F5344CB8AC3E}">
        <p14:creationId xmlns:p14="http://schemas.microsoft.com/office/powerpoint/2010/main" val="15528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12192000" cy="923330"/>
          </a:xfrm>
          <a:prstGeom prst="rect">
            <a:avLst/>
          </a:prstGeom>
          <a:noFill/>
        </p:spPr>
        <p:txBody>
          <a:bodyPr wrap="square" lIns="91440" tIns="45720" rIns="91440" bIns="45720">
            <a:spAutoFit/>
          </a:bodyPr>
          <a:lstStyle/>
          <a:p>
            <a:pPr algn="ctr"/>
            <a:r>
              <a:rPr lang="en-US"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Politica</a:t>
            </a:r>
            <a:r>
              <a:rPr lang="en-US" sz="5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 corruption in Postbellum America</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TextBox 4"/>
          <p:cNvSpPr txBox="1"/>
          <p:nvPr/>
        </p:nvSpPr>
        <p:spPr>
          <a:xfrm>
            <a:off x="703385" y="1378634"/>
            <a:ext cx="8713796" cy="923330"/>
          </a:xfrm>
          <a:prstGeom prst="rect">
            <a:avLst/>
          </a:prstGeom>
          <a:noFill/>
        </p:spPr>
        <p:txBody>
          <a:bodyPr wrap="none" rtlCol="0">
            <a:spAutoFit/>
          </a:bodyPr>
          <a:lstStyle/>
          <a:p>
            <a:pPr marL="285750" indent="-285750">
              <a:buClr>
                <a:schemeClr val="accent1">
                  <a:lumMod val="75000"/>
                </a:schemeClr>
              </a:buClr>
              <a:buFont typeface="Wingdings" panose="05000000000000000000" pitchFamily="2" charset="2"/>
              <a:buChar char="v"/>
            </a:pPr>
            <a:r>
              <a:rPr lang="en-US" dirty="0" smtClean="0">
                <a:solidFill>
                  <a:schemeClr val="accent1">
                    <a:lumMod val="75000"/>
                  </a:schemeClr>
                </a:solidFill>
              </a:rPr>
              <a:t>Farmers were the largest group in America</a:t>
            </a:r>
          </a:p>
          <a:p>
            <a:pPr marL="742950" lvl="1" indent="-285750">
              <a:buClr>
                <a:schemeClr val="accent1">
                  <a:lumMod val="75000"/>
                </a:schemeClr>
              </a:buClr>
              <a:buFont typeface="Wingdings" panose="05000000000000000000" pitchFamily="2" charset="2"/>
              <a:buChar char="v"/>
            </a:pPr>
            <a:r>
              <a:rPr lang="en-US" dirty="0" smtClean="0">
                <a:solidFill>
                  <a:schemeClr val="accent1">
                    <a:lumMod val="75000"/>
                  </a:schemeClr>
                </a:solidFill>
              </a:rPr>
              <a:t>Crop prices were shrinking as the availability of land and cultivation tools grew.</a:t>
            </a:r>
          </a:p>
          <a:p>
            <a:pPr marL="742950" lvl="1" indent="-285750">
              <a:buClr>
                <a:schemeClr val="accent1">
                  <a:lumMod val="75000"/>
                </a:schemeClr>
              </a:buClr>
              <a:buFont typeface="Wingdings" panose="05000000000000000000" pitchFamily="2" charset="2"/>
              <a:buChar char="v"/>
            </a:pPr>
            <a:r>
              <a:rPr lang="en-US" dirty="0" smtClean="0">
                <a:solidFill>
                  <a:schemeClr val="accent1">
                    <a:lumMod val="75000"/>
                  </a:schemeClr>
                </a:solidFill>
              </a:rPr>
              <a:t>They will eventually organize into a 3</a:t>
            </a:r>
            <a:r>
              <a:rPr lang="en-US" baseline="30000" dirty="0" smtClean="0">
                <a:solidFill>
                  <a:schemeClr val="accent1">
                    <a:lumMod val="75000"/>
                  </a:schemeClr>
                </a:solidFill>
              </a:rPr>
              <a:t>rd</a:t>
            </a:r>
            <a:r>
              <a:rPr lang="en-US" dirty="0" smtClean="0">
                <a:solidFill>
                  <a:schemeClr val="accent1">
                    <a:lumMod val="75000"/>
                  </a:schemeClr>
                </a:solidFill>
              </a:rPr>
              <a:t> Party to challenge the politicians at the time</a:t>
            </a:r>
            <a:endParaRPr lang="en-US" dirty="0">
              <a:solidFill>
                <a:schemeClr val="accent1">
                  <a:lumMod val="75000"/>
                </a:schemeClr>
              </a:solidFill>
            </a:endParaRPr>
          </a:p>
        </p:txBody>
      </p:sp>
      <p:sp>
        <p:nvSpPr>
          <p:cNvPr id="6" name="TextBox 5"/>
          <p:cNvSpPr txBox="1"/>
          <p:nvPr/>
        </p:nvSpPr>
        <p:spPr>
          <a:xfrm>
            <a:off x="651853" y="3430172"/>
            <a:ext cx="11540147" cy="646331"/>
          </a:xfrm>
          <a:prstGeom prst="rect">
            <a:avLst/>
          </a:prstGeom>
          <a:noFill/>
        </p:spPr>
        <p:txBody>
          <a:bodyPr wrap="none" rtlCol="0">
            <a:spAutoFit/>
          </a:bodyPr>
          <a:lstStyle/>
          <a:p>
            <a:pPr marL="285750" indent="-285750">
              <a:buClr>
                <a:schemeClr val="accent1">
                  <a:lumMod val="75000"/>
                </a:schemeClr>
              </a:buClr>
              <a:buFont typeface="Wingdings" panose="05000000000000000000" pitchFamily="2" charset="2"/>
              <a:buChar char="v"/>
            </a:pPr>
            <a:r>
              <a:rPr lang="en-US" dirty="0" smtClean="0">
                <a:solidFill>
                  <a:srgbClr val="00B050"/>
                </a:solidFill>
              </a:rPr>
              <a:t>Presidents had little power because of highly contested elections.</a:t>
            </a:r>
          </a:p>
          <a:p>
            <a:pPr marL="742950" lvl="1" indent="-285750">
              <a:buClr>
                <a:schemeClr val="accent1">
                  <a:lumMod val="75000"/>
                </a:schemeClr>
              </a:buClr>
              <a:buFont typeface="Wingdings" panose="05000000000000000000" pitchFamily="2" charset="2"/>
              <a:buChar char="v"/>
            </a:pPr>
            <a:r>
              <a:rPr lang="en-US" dirty="0" smtClean="0">
                <a:solidFill>
                  <a:srgbClr val="00B050"/>
                </a:solidFill>
              </a:rPr>
              <a:t>Congress refused to put any support behind presidents that didn’t have huge backing from the general population</a:t>
            </a:r>
            <a:endParaRPr lang="en-US" dirty="0">
              <a:solidFill>
                <a:srgbClr val="00B050"/>
              </a:solidFill>
            </a:endParaRPr>
          </a:p>
        </p:txBody>
      </p:sp>
    </p:spTree>
    <p:extLst>
      <p:ext uri="{BB962C8B-B14F-4D97-AF65-F5344CB8AC3E}">
        <p14:creationId xmlns:p14="http://schemas.microsoft.com/office/powerpoint/2010/main" val="361081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3716100" y="104185"/>
            <a:ext cx="452296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The Gilded Age</a:t>
            </a:r>
            <a:endParaRPr lang="en-US" sz="5400" b="1" cap="none" spc="0" dirty="0">
              <a:ln/>
              <a:solidFill>
                <a:schemeClr val="accent4"/>
              </a:solidFill>
              <a:effectLst/>
            </a:endParaRPr>
          </a:p>
        </p:txBody>
      </p:sp>
      <p:sp>
        <p:nvSpPr>
          <p:cNvPr id="3" name="TextBox 2"/>
          <p:cNvSpPr txBox="1"/>
          <p:nvPr/>
        </p:nvSpPr>
        <p:spPr>
          <a:xfrm>
            <a:off x="3108960" y="1027515"/>
            <a:ext cx="6154442" cy="369332"/>
          </a:xfrm>
          <a:prstGeom prst="rect">
            <a:avLst/>
          </a:prstGeom>
          <a:noFill/>
        </p:spPr>
        <p:txBody>
          <a:bodyPr wrap="none" rtlCol="0">
            <a:spAutoFit/>
          </a:bodyPr>
          <a:lstStyle/>
          <a:p>
            <a:r>
              <a:rPr lang="en-US" dirty="0" smtClean="0">
                <a:solidFill>
                  <a:srgbClr val="FFC000"/>
                </a:solidFill>
              </a:rPr>
              <a:t>Named after a satire by Mark Twain and Charles Dudley Warner</a:t>
            </a:r>
            <a:endParaRPr lang="en-US" dirty="0">
              <a:solidFill>
                <a:srgbClr val="FFC0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8429" y="1421130"/>
            <a:ext cx="9955504" cy="5436870"/>
          </a:xfrm>
          <a:prstGeom prst="rect">
            <a:avLst/>
          </a:prstGeom>
        </p:spPr>
      </p:pic>
    </p:spTree>
    <p:extLst>
      <p:ext uri="{BB962C8B-B14F-4D97-AF65-F5344CB8AC3E}">
        <p14:creationId xmlns:p14="http://schemas.microsoft.com/office/powerpoint/2010/main" val="3918440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1" cy="6740307"/>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2">
                    <a:lumMod val="75000"/>
                  </a:schemeClr>
                </a:solidFill>
                <a:effectLst/>
              </a:rPr>
              <a:t>Between 1872 – 1896 </a:t>
            </a:r>
            <a:r>
              <a:rPr lang="en-US" sz="5400" b="1" cap="none" spc="0" dirty="0" smtClean="0">
                <a:ln/>
                <a:solidFill>
                  <a:schemeClr val="accent1">
                    <a:lumMod val="50000"/>
                  </a:schemeClr>
                </a:solidFill>
                <a:effectLst/>
              </a:rPr>
              <a:t>presidents didn’t like to go beyond the interests of their supporters,</a:t>
            </a:r>
            <a:r>
              <a:rPr lang="en-US" sz="5400" b="1" cap="none" spc="0" dirty="0" smtClean="0">
                <a:ln/>
                <a:solidFill>
                  <a:schemeClr val="accent2">
                    <a:lumMod val="75000"/>
                  </a:schemeClr>
                </a:solidFill>
                <a:effectLst/>
              </a:rPr>
              <a:t> </a:t>
            </a:r>
            <a:r>
              <a:rPr lang="en-US" sz="5400" b="1" cap="none" spc="0" dirty="0" smtClean="0">
                <a:ln/>
                <a:solidFill>
                  <a:schemeClr val="accent6">
                    <a:lumMod val="50000"/>
                  </a:schemeClr>
                </a:solidFill>
                <a:effectLst/>
              </a:rPr>
              <a:t>congressmen didn’t want to tie their career goals to weak presidents,</a:t>
            </a:r>
            <a:r>
              <a:rPr lang="en-US" sz="5400" b="1" cap="none" spc="0" dirty="0" smtClean="0">
                <a:ln/>
                <a:solidFill>
                  <a:schemeClr val="accent2">
                    <a:lumMod val="75000"/>
                  </a:schemeClr>
                </a:solidFill>
                <a:effectLst/>
              </a:rPr>
              <a:t> </a:t>
            </a:r>
            <a:r>
              <a:rPr lang="en-US" sz="5400" b="1" cap="none" spc="0" dirty="0" smtClean="0">
                <a:ln/>
                <a:solidFill>
                  <a:srgbClr val="FFC000"/>
                </a:solidFill>
                <a:effectLst/>
              </a:rPr>
              <a:t>and weak presidents were more likely to support random agendas </a:t>
            </a:r>
            <a:r>
              <a:rPr lang="en-US" sz="5400" b="1" cap="none" spc="0" dirty="0" smtClean="0">
                <a:ln/>
                <a:solidFill>
                  <a:srgbClr val="C00000"/>
                </a:solidFill>
                <a:effectLst/>
              </a:rPr>
              <a:t>because they owed huge favors to their parties and financial supporters</a:t>
            </a:r>
            <a:endParaRPr lang="en-US" sz="5400" b="1" cap="none" spc="0" dirty="0">
              <a:ln/>
              <a:solidFill>
                <a:srgbClr val="C00000"/>
              </a:solidFill>
              <a:effectLst/>
            </a:endParaRPr>
          </a:p>
        </p:txBody>
      </p:sp>
    </p:spTree>
    <p:extLst>
      <p:ext uri="{BB962C8B-B14F-4D97-AF65-F5344CB8AC3E}">
        <p14:creationId xmlns:p14="http://schemas.microsoft.com/office/powerpoint/2010/main" val="2875985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83099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800" b="1" cap="none" spc="0" dirty="0" smtClean="0">
                <a:ln/>
                <a:solidFill>
                  <a:srgbClr val="002060"/>
                </a:solidFill>
                <a:effectLst/>
              </a:rPr>
              <a:t>Patronage: The Spoils System Vs. </a:t>
            </a:r>
            <a:r>
              <a:rPr lang="en-US" sz="4800" b="1" dirty="0" smtClean="0">
                <a:ln/>
                <a:solidFill>
                  <a:srgbClr val="002060"/>
                </a:solidFill>
              </a:rPr>
              <a:t>Civil Service</a:t>
            </a:r>
            <a:endParaRPr lang="en-US" sz="4800" b="1" cap="none" spc="0" dirty="0">
              <a:ln/>
              <a:solidFill>
                <a:srgbClr val="002060"/>
              </a:solidFill>
              <a:effectLst/>
            </a:endParaRPr>
          </a:p>
        </p:txBody>
      </p:sp>
      <p:sp>
        <p:nvSpPr>
          <p:cNvPr id="5" name="TextBox 4"/>
          <p:cNvSpPr txBox="1"/>
          <p:nvPr/>
        </p:nvSpPr>
        <p:spPr>
          <a:xfrm>
            <a:off x="379829" y="1547446"/>
            <a:ext cx="11812172" cy="5078313"/>
          </a:xfrm>
          <a:prstGeom prst="rect">
            <a:avLst/>
          </a:prstGeom>
          <a:noFill/>
        </p:spPr>
        <p:txBody>
          <a:bodyPr wrap="square" rtlCol="0">
            <a:spAutoFit/>
          </a:bodyPr>
          <a:lstStyle/>
          <a:p>
            <a:pPr marL="285750" indent="-285750">
              <a:buFont typeface="Wingdings" panose="05000000000000000000" pitchFamily="2" charset="2"/>
              <a:buChar char="q"/>
            </a:pPr>
            <a:r>
              <a:rPr lang="en-US" sz="3600" dirty="0" smtClean="0">
                <a:solidFill>
                  <a:srgbClr val="FF0000"/>
                </a:solidFill>
              </a:rPr>
              <a:t>Spoils System </a:t>
            </a:r>
            <a:r>
              <a:rPr lang="en-US" sz="3600" dirty="0" smtClean="0"/>
              <a:t>– the ability of the president to practice political Patronage</a:t>
            </a:r>
          </a:p>
          <a:p>
            <a:pPr marL="742950" lvl="1" indent="-285750">
              <a:buFont typeface="Wingdings" panose="05000000000000000000" pitchFamily="2" charset="2"/>
              <a:buChar char="§"/>
            </a:pPr>
            <a:r>
              <a:rPr lang="en-US" sz="3600" dirty="0" smtClean="0">
                <a:solidFill>
                  <a:srgbClr val="FF0000"/>
                </a:solidFill>
              </a:rPr>
              <a:t>Patronage</a:t>
            </a:r>
            <a:r>
              <a:rPr lang="en-US" sz="3600" dirty="0" smtClean="0"/>
              <a:t> – in this case it means that the president can name his friends and supporters to various political posts</a:t>
            </a:r>
          </a:p>
          <a:p>
            <a:pPr marL="1200150" lvl="2" indent="-285750">
              <a:buFont typeface="Wingdings" panose="05000000000000000000" pitchFamily="2" charset="2"/>
              <a:buChar char="v"/>
            </a:pPr>
            <a:r>
              <a:rPr lang="en-US" sz="3600" dirty="0" smtClean="0"/>
              <a:t>This was important because all the presidents from 1876 – 1892 won with less than 50% of the popular vote, so they owed lots of favors to the people who helped them get their job</a:t>
            </a:r>
          </a:p>
          <a:p>
            <a:pPr lvl="2"/>
            <a:endParaRPr lang="en-US" dirty="0" smtClean="0"/>
          </a:p>
          <a:p>
            <a:pPr lvl="2"/>
            <a:endParaRPr lang="en-US" dirty="0"/>
          </a:p>
        </p:txBody>
      </p:sp>
    </p:spTree>
    <p:extLst>
      <p:ext uri="{BB962C8B-B14F-4D97-AF65-F5344CB8AC3E}">
        <p14:creationId xmlns:p14="http://schemas.microsoft.com/office/powerpoint/2010/main" val="2588117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21955956"/>
              </p:ext>
            </p:extLst>
          </p:nvPr>
        </p:nvGraphicFramePr>
        <p:xfrm>
          <a:off x="0" y="-3"/>
          <a:ext cx="12192000" cy="2074086"/>
        </p:xfrm>
        <a:graphic>
          <a:graphicData uri="http://schemas.openxmlformats.org/drawingml/2006/table">
            <a:tbl>
              <a:tblPr firstRow="1" firstCol="1" lastRow="1" lastCol="1" bandRow="1" bandCol="1"/>
              <a:tblGrid>
                <a:gridCol w="1155565"/>
                <a:gridCol w="3829193"/>
                <a:gridCol w="2428269"/>
                <a:gridCol w="2205071"/>
                <a:gridCol w="2573902"/>
              </a:tblGrid>
              <a:tr h="420115">
                <a:tc gridSpan="5">
                  <a:txBody>
                    <a:bodyPr/>
                    <a:lstStyle/>
                    <a:p>
                      <a:pPr marL="61595" marR="0">
                        <a:spcBef>
                          <a:spcPts val="570"/>
                        </a:spcBef>
                        <a:spcAft>
                          <a:spcPts val="0"/>
                        </a:spcAft>
                      </a:pPr>
                      <a:r>
                        <a:rPr lang="en-US" sz="2400" b="1" dirty="0">
                          <a:effectLst/>
                          <a:latin typeface="Arial" panose="020B0604020202020204" pitchFamily="34" charset="0"/>
                          <a:ea typeface="Arial" panose="020B0604020202020204" pitchFamily="34" charset="0"/>
                        </a:rPr>
                        <a:t>Table 20.1 </a:t>
                      </a:r>
                      <a:r>
                        <a:rPr lang="en-US" sz="2400" b="1" dirty="0">
                          <a:solidFill>
                            <a:srgbClr val="A63B1D"/>
                          </a:solidFill>
                          <a:effectLst/>
                          <a:latin typeface="Arial" panose="020B0604020202020204" pitchFamily="34" charset="0"/>
                          <a:ea typeface="Arial" panose="020B0604020202020204" pitchFamily="34" charset="0"/>
                        </a:rPr>
                        <a:t>U.S. Presidential Election Results (1876–1896)</a:t>
                      </a:r>
                      <a:endParaRPr lang="en-US" sz="2400" dirty="0">
                        <a:effectLst/>
                        <a:latin typeface="Arial" panose="020B0604020202020204" pitchFamily="34" charset="0"/>
                        <a:ea typeface="Arial" panose="020B0604020202020204" pitchFamily="34" charset="0"/>
                      </a:endParaRPr>
                    </a:p>
                  </a:txBody>
                  <a:tcPr marL="0" marR="0" marT="0" marB="0">
                    <a:lnL>
                      <a:noFill/>
                    </a:lnL>
                    <a:lnR>
                      <a:noFill/>
                    </a:lnR>
                    <a:lnT>
                      <a:noFill/>
                    </a:lnT>
                    <a:lnB w="12700" cap="flat" cmpd="sng" algn="ctr">
                      <a:solidFill>
                        <a:srgbClr val="E18F25"/>
                      </a:solidFill>
                      <a:prstDash val="solid"/>
                      <a:round/>
                      <a:headEnd type="none" w="med" len="med"/>
                      <a:tailEnd type="none" w="med" len="med"/>
                    </a:lnB>
                    <a:solidFill>
                      <a:srgbClr val="FAEAB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6571">
                <a:tc>
                  <a:txBody>
                    <a:bodyPr/>
                    <a:lstStyle/>
                    <a:p>
                      <a:pPr marL="75565" marR="75565" algn="ctr">
                        <a:spcBef>
                          <a:spcPts val="380"/>
                        </a:spcBef>
                        <a:spcAft>
                          <a:spcPts val="0"/>
                        </a:spcAft>
                      </a:pPr>
                      <a:r>
                        <a:rPr lang="en-US" sz="1600" b="1" dirty="0">
                          <a:effectLst/>
                          <a:latin typeface="Arial" panose="020B0604020202020204" pitchFamily="34" charset="0"/>
                          <a:ea typeface="Arial" panose="020B0604020202020204" pitchFamily="34" charset="0"/>
                        </a:rPr>
                        <a:t>Year</a:t>
                      </a:r>
                      <a:endParaRPr lang="en-US" sz="1600" dirty="0">
                        <a:effectLst/>
                        <a:latin typeface="Arial" panose="020B0604020202020204" pitchFamily="34" charset="0"/>
                        <a:ea typeface="Arial" panose="020B0604020202020204" pitchFamily="34" charset="0"/>
                      </a:endParaRP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94615" marR="0">
                        <a:spcBef>
                          <a:spcPts val="380"/>
                        </a:spcBef>
                        <a:spcAft>
                          <a:spcPts val="0"/>
                        </a:spcAft>
                      </a:pPr>
                      <a:r>
                        <a:rPr lang="en-US" sz="1600" b="1">
                          <a:effectLst/>
                          <a:latin typeface="Arial" panose="020B0604020202020204" pitchFamily="34" charset="0"/>
                          <a:ea typeface="Arial" panose="020B0604020202020204" pitchFamily="34" charset="0"/>
                        </a:rPr>
                        <a:t>Candidates</a:t>
                      </a:r>
                      <a:endParaRPr lang="en-US" sz="16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380"/>
                        </a:spcBef>
                        <a:spcAft>
                          <a:spcPts val="0"/>
                        </a:spcAft>
                      </a:pPr>
                      <a:r>
                        <a:rPr lang="en-US" sz="1600" b="1" dirty="0">
                          <a:effectLst/>
                          <a:latin typeface="Arial" panose="020B0604020202020204" pitchFamily="34" charset="0"/>
                          <a:ea typeface="Arial" panose="020B0604020202020204" pitchFamily="34" charset="0"/>
                        </a:rPr>
                        <a:t>Popular Vote</a:t>
                      </a:r>
                      <a:endParaRPr lang="en-US" sz="16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380"/>
                        </a:spcBef>
                        <a:spcAft>
                          <a:spcPts val="0"/>
                        </a:spcAft>
                      </a:pPr>
                      <a:r>
                        <a:rPr lang="en-US" sz="1600" b="1">
                          <a:effectLst/>
                          <a:latin typeface="Arial" panose="020B0604020202020204" pitchFamily="34" charset="0"/>
                          <a:ea typeface="Arial" panose="020B0604020202020204" pitchFamily="34" charset="0"/>
                        </a:rPr>
                        <a:t>Percentage</a:t>
                      </a:r>
                      <a:endParaRPr lang="en-US" sz="16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380"/>
                        </a:spcBef>
                        <a:spcAft>
                          <a:spcPts val="0"/>
                        </a:spcAft>
                      </a:pPr>
                      <a:r>
                        <a:rPr lang="en-US" sz="1600" b="1">
                          <a:effectLst/>
                          <a:latin typeface="Arial" panose="020B0604020202020204" pitchFamily="34" charset="0"/>
                          <a:ea typeface="Arial" panose="020B0604020202020204" pitchFamily="34" charset="0"/>
                        </a:rPr>
                        <a:t>Electoral Vote</a:t>
                      </a:r>
                      <a:endParaRPr lang="en-US" sz="16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336850">
                <a:tc>
                  <a:txBody>
                    <a:bodyPr/>
                    <a:lstStyle/>
                    <a:p>
                      <a:pPr marL="75565" marR="75565" algn="ctr">
                        <a:spcBef>
                          <a:spcPts val="440"/>
                        </a:spcBef>
                        <a:spcAft>
                          <a:spcPts val="0"/>
                        </a:spcAft>
                      </a:pPr>
                      <a:r>
                        <a:rPr lang="en-US" sz="1800" dirty="0">
                          <a:effectLst/>
                          <a:latin typeface="Cambria" panose="02040503050406030204" pitchFamily="18" charset="0"/>
                          <a:ea typeface="Arial" panose="020B0604020202020204" pitchFamily="34" charset="0"/>
                        </a:rPr>
                        <a:t>1876</a:t>
                      </a:r>
                      <a:endParaRPr lang="en-US" sz="1800" dirty="0">
                        <a:effectLst/>
                        <a:latin typeface="Arial" panose="020B0604020202020204" pitchFamily="34" charset="0"/>
                        <a:ea typeface="Arial" panose="020B0604020202020204" pitchFamily="34" charset="0"/>
                      </a:endParaRP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185420" marR="0">
                        <a:spcBef>
                          <a:spcPts val="440"/>
                        </a:spcBef>
                        <a:spcAft>
                          <a:spcPts val="0"/>
                        </a:spcAft>
                      </a:pPr>
                      <a:r>
                        <a:rPr lang="en-US" sz="1800" dirty="0">
                          <a:effectLst/>
                          <a:latin typeface="Cambria" panose="02040503050406030204" pitchFamily="18" charset="0"/>
                          <a:ea typeface="Arial" panose="020B0604020202020204" pitchFamily="34" charset="0"/>
                        </a:rPr>
                        <a:t>Rutherford B. Hayes</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4,034,132</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47.9%</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185</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336850">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356870" marR="0">
                        <a:spcBef>
                          <a:spcPts val="440"/>
                        </a:spcBef>
                        <a:spcAft>
                          <a:spcPts val="0"/>
                        </a:spcAft>
                      </a:pPr>
                      <a:r>
                        <a:rPr lang="en-US" sz="1800" dirty="0">
                          <a:effectLst/>
                          <a:latin typeface="Cambria" panose="02040503050406030204" pitchFamily="18" charset="0"/>
                          <a:ea typeface="Arial" panose="020B0604020202020204" pitchFamily="34" charset="0"/>
                        </a:rPr>
                        <a:t>Samuel Tilden</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4,286,808</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50.9%</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184</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336850">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558800" marR="558800" algn="ctr">
                        <a:spcBef>
                          <a:spcPts val="440"/>
                        </a:spcBef>
                        <a:spcAft>
                          <a:spcPts val="0"/>
                        </a:spcAft>
                      </a:pPr>
                      <a:r>
                        <a:rPr lang="en-US" sz="1800" dirty="0">
                          <a:effectLst/>
                          <a:latin typeface="Cambria" panose="02040503050406030204" pitchFamily="18" charset="0"/>
                          <a:ea typeface="Arial" panose="020B0604020202020204" pitchFamily="34" charset="0"/>
                        </a:rPr>
                        <a:t>Others</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97,709</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dirty="0">
                          <a:effectLst/>
                          <a:latin typeface="Cambria" panose="02040503050406030204" pitchFamily="18" charset="0"/>
                          <a:ea typeface="Arial" panose="020B0604020202020204" pitchFamily="34" charset="0"/>
                        </a:rPr>
                        <a:t>1.2%</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0" marR="0" algn="ctr">
                        <a:spcBef>
                          <a:spcPts val="440"/>
                        </a:spcBef>
                        <a:spcAft>
                          <a:spcPts val="0"/>
                        </a:spcAft>
                      </a:pPr>
                      <a:r>
                        <a:rPr lang="en-US" sz="1800" dirty="0">
                          <a:effectLst/>
                          <a:latin typeface="Cambria" panose="02040503050406030204" pitchFamily="18" charset="0"/>
                          <a:ea typeface="Arial" panose="020B0604020202020204" pitchFamily="34" charset="0"/>
                        </a:rPr>
                        <a:t>0</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336850">
                <a:tc>
                  <a:txBody>
                    <a:bodyPr/>
                    <a:lstStyle/>
                    <a:p>
                      <a:pPr marL="75565" marR="75565" algn="ctr">
                        <a:spcBef>
                          <a:spcPts val="440"/>
                        </a:spcBef>
                        <a:spcAft>
                          <a:spcPts val="0"/>
                        </a:spcAft>
                      </a:pPr>
                      <a:r>
                        <a:rPr lang="en-US" sz="1800">
                          <a:effectLst/>
                          <a:latin typeface="Cambria" panose="02040503050406030204" pitchFamily="18" charset="0"/>
                          <a:ea typeface="Arial" panose="020B0604020202020204" pitchFamily="34" charset="0"/>
                        </a:rPr>
                        <a:t>1880</a:t>
                      </a:r>
                      <a:endParaRPr lang="en-US" sz="1800">
                        <a:effectLst/>
                        <a:latin typeface="Arial" panose="020B0604020202020204" pitchFamily="34" charset="0"/>
                        <a:ea typeface="Arial" panose="020B0604020202020204" pitchFamily="34" charset="0"/>
                      </a:endParaRP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347980" marR="0">
                        <a:spcBef>
                          <a:spcPts val="440"/>
                        </a:spcBef>
                        <a:spcAft>
                          <a:spcPts val="0"/>
                        </a:spcAft>
                      </a:pPr>
                      <a:r>
                        <a:rPr lang="en-US" sz="1800" dirty="0">
                          <a:effectLst/>
                          <a:latin typeface="Cambria" panose="02040503050406030204" pitchFamily="18" charset="0"/>
                          <a:ea typeface="Arial" panose="020B0604020202020204" pitchFamily="34" charset="0"/>
                        </a:rPr>
                        <a:t>James Garfield</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4,453,337</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dirty="0">
                          <a:effectLst/>
                          <a:latin typeface="Cambria" panose="02040503050406030204" pitchFamily="18" charset="0"/>
                          <a:ea typeface="Arial" panose="020B0604020202020204" pitchFamily="34" charset="0"/>
                        </a:rPr>
                        <a:t>48.3%</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214</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002754822"/>
              </p:ext>
            </p:extLst>
          </p:nvPr>
        </p:nvGraphicFramePr>
        <p:xfrm>
          <a:off x="1" y="2074085"/>
          <a:ext cx="12191999" cy="4579931"/>
        </p:xfrm>
        <a:graphic>
          <a:graphicData uri="http://schemas.openxmlformats.org/drawingml/2006/table">
            <a:tbl>
              <a:tblPr firstRow="1" firstCol="1" lastRow="1" lastCol="1" bandRow="1" bandCol="1"/>
              <a:tblGrid>
                <a:gridCol w="1155562"/>
                <a:gridCol w="3829193"/>
                <a:gridCol w="2428271"/>
                <a:gridCol w="2205071"/>
                <a:gridCol w="2573902"/>
              </a:tblGrid>
              <a:tr h="290605">
                <a:tc>
                  <a:txBody>
                    <a:bodyPr/>
                    <a:lstStyle/>
                    <a:p>
                      <a:pPr marL="0" marR="0">
                        <a:spcBef>
                          <a:spcPts val="0"/>
                        </a:spcBef>
                        <a:spcAft>
                          <a:spcPts val="0"/>
                        </a:spcAft>
                      </a:pPr>
                      <a:r>
                        <a:rPr lang="en-US" sz="1800" dirty="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252730" marR="0">
                        <a:spcBef>
                          <a:spcPts val="440"/>
                        </a:spcBef>
                        <a:spcAft>
                          <a:spcPts val="0"/>
                        </a:spcAft>
                      </a:pPr>
                      <a:r>
                        <a:rPr lang="en-US" sz="1800" dirty="0">
                          <a:effectLst/>
                          <a:latin typeface="Cambria" panose="02040503050406030204" pitchFamily="18" charset="0"/>
                          <a:ea typeface="Arial" panose="020B0604020202020204" pitchFamily="34" charset="0"/>
                        </a:rPr>
                        <a:t>Winfield Hancock</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4,444,267</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48.2%</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155</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421538">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558800" marR="558800" algn="ctr">
                        <a:spcBef>
                          <a:spcPts val="440"/>
                        </a:spcBef>
                        <a:spcAft>
                          <a:spcPts val="0"/>
                        </a:spcAft>
                      </a:pPr>
                      <a:r>
                        <a:rPr lang="en-US" sz="1800" dirty="0">
                          <a:effectLst/>
                          <a:latin typeface="Cambria" panose="02040503050406030204" pitchFamily="18" charset="0"/>
                          <a:ea typeface="Arial" panose="020B0604020202020204" pitchFamily="34" charset="0"/>
                        </a:rPr>
                        <a:t>Others</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319,806</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3.5%</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0" marR="0" algn="ctr">
                        <a:spcBef>
                          <a:spcPts val="440"/>
                        </a:spcBef>
                        <a:spcAft>
                          <a:spcPts val="0"/>
                        </a:spcAft>
                      </a:pPr>
                      <a:r>
                        <a:rPr lang="en-US" sz="1800">
                          <a:effectLst/>
                          <a:latin typeface="Cambria" panose="02040503050406030204" pitchFamily="18" charset="0"/>
                          <a:ea typeface="Arial" panose="020B0604020202020204" pitchFamily="34" charset="0"/>
                        </a:rPr>
                        <a:t>0</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290605">
                <a:tc>
                  <a:txBody>
                    <a:bodyPr/>
                    <a:lstStyle/>
                    <a:p>
                      <a:pPr marL="75565" marR="75565" algn="ctr">
                        <a:spcBef>
                          <a:spcPts val="440"/>
                        </a:spcBef>
                        <a:spcAft>
                          <a:spcPts val="0"/>
                        </a:spcAft>
                      </a:pPr>
                      <a:r>
                        <a:rPr lang="en-US" sz="1800">
                          <a:effectLst/>
                          <a:latin typeface="Cambria" panose="02040503050406030204" pitchFamily="18" charset="0"/>
                          <a:ea typeface="Arial" panose="020B0604020202020204" pitchFamily="34" charset="0"/>
                        </a:rPr>
                        <a:t>1884</a:t>
                      </a:r>
                      <a:endParaRPr lang="en-US" sz="1800">
                        <a:effectLst/>
                        <a:latin typeface="Arial" panose="020B0604020202020204" pitchFamily="34" charset="0"/>
                        <a:ea typeface="Arial" panose="020B0604020202020204" pitchFamily="34" charset="0"/>
                      </a:endParaRP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261620" marR="0">
                        <a:spcBef>
                          <a:spcPts val="440"/>
                        </a:spcBef>
                        <a:spcAft>
                          <a:spcPts val="0"/>
                        </a:spcAft>
                      </a:pPr>
                      <a:r>
                        <a:rPr lang="en-US" sz="1800" dirty="0">
                          <a:effectLst/>
                          <a:latin typeface="Cambria" panose="02040503050406030204" pitchFamily="18" charset="0"/>
                          <a:ea typeface="Arial" panose="020B0604020202020204" pitchFamily="34" charset="0"/>
                        </a:rPr>
                        <a:t>Grover Cleveland</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4,914,482</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48.8%</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219</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290605">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405765" marR="0">
                        <a:spcBef>
                          <a:spcPts val="440"/>
                        </a:spcBef>
                        <a:spcAft>
                          <a:spcPts val="0"/>
                        </a:spcAft>
                      </a:pPr>
                      <a:r>
                        <a:rPr lang="en-US" sz="1800">
                          <a:effectLst/>
                          <a:latin typeface="Cambria" panose="02040503050406030204" pitchFamily="18" charset="0"/>
                          <a:ea typeface="Arial" panose="020B0604020202020204" pitchFamily="34" charset="0"/>
                        </a:rPr>
                        <a:t>James Blaine</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4,856,903</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48.3%</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182</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291110">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558800" marR="558800" algn="ctr">
                        <a:spcBef>
                          <a:spcPts val="440"/>
                        </a:spcBef>
                        <a:spcAft>
                          <a:spcPts val="0"/>
                        </a:spcAft>
                      </a:pPr>
                      <a:r>
                        <a:rPr lang="en-US" sz="1800" dirty="0">
                          <a:effectLst/>
                          <a:latin typeface="Cambria" panose="02040503050406030204" pitchFamily="18" charset="0"/>
                          <a:ea typeface="Arial" panose="020B0604020202020204" pitchFamily="34" charset="0"/>
                        </a:rPr>
                        <a:t>Others</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288,660</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dirty="0">
                          <a:effectLst/>
                          <a:latin typeface="Cambria" panose="02040503050406030204" pitchFamily="18" charset="0"/>
                          <a:ea typeface="Arial" panose="020B0604020202020204" pitchFamily="34" charset="0"/>
                        </a:rPr>
                        <a:t>2.9%</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0" marR="0" algn="ctr">
                        <a:spcBef>
                          <a:spcPts val="440"/>
                        </a:spcBef>
                        <a:spcAft>
                          <a:spcPts val="0"/>
                        </a:spcAft>
                      </a:pPr>
                      <a:r>
                        <a:rPr lang="en-US" sz="1800">
                          <a:effectLst/>
                          <a:latin typeface="Cambria" panose="02040503050406030204" pitchFamily="18" charset="0"/>
                          <a:ea typeface="Arial" panose="020B0604020202020204" pitchFamily="34" charset="0"/>
                        </a:rPr>
                        <a:t>0</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510394">
                <a:tc>
                  <a:txBody>
                    <a:bodyPr/>
                    <a:lstStyle/>
                    <a:p>
                      <a:pPr marL="75565" marR="75565" algn="ctr">
                        <a:spcBef>
                          <a:spcPts val="440"/>
                        </a:spcBef>
                        <a:spcAft>
                          <a:spcPts val="0"/>
                        </a:spcAft>
                      </a:pPr>
                      <a:r>
                        <a:rPr lang="en-US" sz="1800">
                          <a:effectLst/>
                          <a:latin typeface="Cambria" panose="02040503050406030204" pitchFamily="18" charset="0"/>
                          <a:ea typeface="Arial" panose="020B0604020202020204" pitchFamily="34" charset="0"/>
                        </a:rPr>
                        <a:t>1888</a:t>
                      </a:r>
                      <a:endParaRPr lang="en-US" sz="1800">
                        <a:effectLst/>
                        <a:latin typeface="Arial" panose="020B0604020202020204" pitchFamily="34" charset="0"/>
                        <a:ea typeface="Arial" panose="020B0604020202020204" pitchFamily="34" charset="0"/>
                      </a:endParaRP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231140" marR="0">
                        <a:spcBef>
                          <a:spcPts val="440"/>
                        </a:spcBef>
                        <a:spcAft>
                          <a:spcPts val="0"/>
                        </a:spcAft>
                      </a:pPr>
                      <a:r>
                        <a:rPr lang="en-US" sz="1800" dirty="0">
                          <a:effectLst/>
                          <a:latin typeface="Cambria" panose="02040503050406030204" pitchFamily="18" charset="0"/>
                          <a:ea typeface="Arial" panose="020B0604020202020204" pitchFamily="34" charset="0"/>
                        </a:rPr>
                        <a:t>Benjamin  Harrison</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5,443,663</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dirty="0">
                          <a:effectLst/>
                          <a:latin typeface="Cambria" panose="02040503050406030204" pitchFamily="18" charset="0"/>
                          <a:ea typeface="Arial" panose="020B0604020202020204" pitchFamily="34" charset="0"/>
                        </a:rPr>
                        <a:t>47.8%</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233</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290605">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261620" marR="0">
                        <a:spcBef>
                          <a:spcPts val="440"/>
                        </a:spcBef>
                        <a:spcAft>
                          <a:spcPts val="0"/>
                        </a:spcAft>
                      </a:pPr>
                      <a:r>
                        <a:rPr lang="en-US" sz="1800">
                          <a:effectLst/>
                          <a:latin typeface="Cambria" panose="02040503050406030204" pitchFamily="18" charset="0"/>
                          <a:ea typeface="Arial" panose="020B0604020202020204" pitchFamily="34" charset="0"/>
                        </a:rPr>
                        <a:t>Grover Cleveland</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5,538,163</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dirty="0">
                          <a:effectLst/>
                          <a:latin typeface="Cambria" panose="02040503050406030204" pitchFamily="18" charset="0"/>
                          <a:ea typeface="Arial" panose="020B0604020202020204" pitchFamily="34" charset="0"/>
                        </a:rPr>
                        <a:t>48.6%</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168</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316713">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558800" marR="558800" algn="ctr">
                        <a:spcBef>
                          <a:spcPts val="440"/>
                        </a:spcBef>
                        <a:spcAft>
                          <a:spcPts val="0"/>
                        </a:spcAft>
                      </a:pPr>
                      <a:r>
                        <a:rPr lang="en-US" sz="1800">
                          <a:effectLst/>
                          <a:latin typeface="Cambria" panose="02040503050406030204" pitchFamily="18" charset="0"/>
                          <a:ea typeface="Arial" panose="020B0604020202020204" pitchFamily="34" charset="0"/>
                        </a:rPr>
                        <a:t>Others</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407,050</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dirty="0">
                          <a:effectLst/>
                          <a:latin typeface="Cambria" panose="02040503050406030204" pitchFamily="18" charset="0"/>
                          <a:ea typeface="Arial" panose="020B0604020202020204" pitchFamily="34" charset="0"/>
                        </a:rPr>
                        <a:t>3.6%</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0" marR="0" algn="ctr">
                        <a:spcBef>
                          <a:spcPts val="440"/>
                        </a:spcBef>
                        <a:spcAft>
                          <a:spcPts val="0"/>
                        </a:spcAft>
                      </a:pPr>
                      <a:r>
                        <a:rPr lang="en-US" sz="1800" dirty="0">
                          <a:effectLst/>
                          <a:latin typeface="Cambria" panose="02040503050406030204" pitchFamily="18" charset="0"/>
                          <a:ea typeface="Arial" panose="020B0604020202020204" pitchFamily="34" charset="0"/>
                        </a:rPr>
                        <a:t>0</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290605">
                <a:tc>
                  <a:txBody>
                    <a:bodyPr/>
                    <a:lstStyle/>
                    <a:p>
                      <a:pPr marL="75565" marR="75565" algn="ctr">
                        <a:spcBef>
                          <a:spcPts val="440"/>
                        </a:spcBef>
                        <a:spcAft>
                          <a:spcPts val="0"/>
                        </a:spcAft>
                      </a:pPr>
                      <a:r>
                        <a:rPr lang="en-US" sz="1800">
                          <a:effectLst/>
                          <a:latin typeface="Cambria" panose="02040503050406030204" pitchFamily="18" charset="0"/>
                          <a:ea typeface="Arial" panose="020B0604020202020204" pitchFamily="34" charset="0"/>
                        </a:rPr>
                        <a:t>1892</a:t>
                      </a:r>
                      <a:endParaRPr lang="en-US" sz="1800">
                        <a:effectLst/>
                        <a:latin typeface="Arial" panose="020B0604020202020204" pitchFamily="34" charset="0"/>
                        <a:ea typeface="Arial" panose="020B0604020202020204" pitchFamily="34" charset="0"/>
                      </a:endParaRP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261620" marR="0">
                        <a:spcBef>
                          <a:spcPts val="440"/>
                        </a:spcBef>
                        <a:spcAft>
                          <a:spcPts val="0"/>
                        </a:spcAft>
                      </a:pPr>
                      <a:r>
                        <a:rPr lang="en-US" sz="1800">
                          <a:effectLst/>
                          <a:latin typeface="Cambria" panose="02040503050406030204" pitchFamily="18" charset="0"/>
                          <a:ea typeface="Arial" panose="020B0604020202020204" pitchFamily="34" charset="0"/>
                        </a:rPr>
                        <a:t>Grover Cleveland</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5,553,898</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46.0%</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277</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290605">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231140" marR="0">
                        <a:spcBef>
                          <a:spcPts val="440"/>
                        </a:spcBef>
                        <a:spcAft>
                          <a:spcPts val="0"/>
                        </a:spcAft>
                      </a:pPr>
                      <a:r>
                        <a:rPr lang="en-US" sz="1800">
                          <a:effectLst/>
                          <a:latin typeface="Cambria" panose="02040503050406030204" pitchFamily="18" charset="0"/>
                          <a:ea typeface="Arial" panose="020B0604020202020204" pitchFamily="34" charset="0"/>
                        </a:rPr>
                        <a:t>Benjamin  Harrison</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5,190,799</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43.0%</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145</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421538">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558800" marR="558800" algn="ctr">
                        <a:spcBef>
                          <a:spcPts val="440"/>
                        </a:spcBef>
                        <a:spcAft>
                          <a:spcPts val="0"/>
                        </a:spcAft>
                      </a:pPr>
                      <a:r>
                        <a:rPr lang="en-US" sz="1800">
                          <a:effectLst/>
                          <a:latin typeface="Cambria" panose="02040503050406030204" pitchFamily="18" charset="0"/>
                          <a:ea typeface="Arial" panose="020B0604020202020204" pitchFamily="34" charset="0"/>
                        </a:rPr>
                        <a:t>Others</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1,323,330</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11.0%</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22</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290605">
                <a:tc>
                  <a:txBody>
                    <a:bodyPr/>
                    <a:lstStyle/>
                    <a:p>
                      <a:pPr marL="75565" marR="75565" algn="ctr">
                        <a:spcBef>
                          <a:spcPts val="440"/>
                        </a:spcBef>
                        <a:spcAft>
                          <a:spcPts val="0"/>
                        </a:spcAft>
                      </a:pPr>
                      <a:r>
                        <a:rPr lang="en-US" sz="1800">
                          <a:effectLst/>
                          <a:latin typeface="Cambria" panose="02040503050406030204" pitchFamily="18" charset="0"/>
                          <a:ea typeface="Arial" panose="020B0604020202020204" pitchFamily="34" charset="0"/>
                        </a:rPr>
                        <a:t>1896</a:t>
                      </a:r>
                      <a:endParaRPr lang="en-US" sz="1800">
                        <a:effectLst/>
                        <a:latin typeface="Arial" panose="020B0604020202020204" pitchFamily="34" charset="0"/>
                        <a:ea typeface="Arial" panose="020B0604020202020204" pitchFamily="34" charset="0"/>
                      </a:endParaRP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247650" marR="0">
                        <a:spcBef>
                          <a:spcPts val="440"/>
                        </a:spcBef>
                        <a:spcAft>
                          <a:spcPts val="0"/>
                        </a:spcAft>
                      </a:pPr>
                      <a:r>
                        <a:rPr lang="en-US" sz="1800">
                          <a:effectLst/>
                          <a:latin typeface="Cambria" panose="02040503050406030204" pitchFamily="18" charset="0"/>
                          <a:ea typeface="Arial" panose="020B0604020202020204" pitchFamily="34" charset="0"/>
                        </a:rPr>
                        <a:t>William McKinley</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7,112,138</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51.0%</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271</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290605">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95250" marR="0">
                        <a:spcBef>
                          <a:spcPts val="440"/>
                        </a:spcBef>
                        <a:spcAft>
                          <a:spcPts val="0"/>
                        </a:spcAft>
                      </a:pPr>
                      <a:r>
                        <a:rPr lang="en-US" sz="1800">
                          <a:effectLst/>
                          <a:latin typeface="Cambria" panose="02040503050406030204" pitchFamily="18" charset="0"/>
                          <a:ea typeface="Arial" panose="020B0604020202020204" pitchFamily="34" charset="0"/>
                        </a:rPr>
                        <a:t>William Jennings Bryan</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a:effectLst/>
                          <a:latin typeface="Cambria" panose="02040503050406030204" pitchFamily="18" charset="0"/>
                          <a:ea typeface="Arial" panose="020B0604020202020204" pitchFamily="34" charset="0"/>
                        </a:rPr>
                        <a:t>6,510,807</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81915" marR="81915" algn="ctr">
                        <a:spcBef>
                          <a:spcPts val="440"/>
                        </a:spcBef>
                        <a:spcAft>
                          <a:spcPts val="0"/>
                        </a:spcAft>
                      </a:pPr>
                      <a:r>
                        <a:rPr lang="en-US" sz="1800">
                          <a:effectLst/>
                          <a:latin typeface="Cambria" panose="02040503050406030204" pitchFamily="18" charset="0"/>
                          <a:ea typeface="Arial" panose="020B0604020202020204" pitchFamily="34" charset="0"/>
                        </a:rPr>
                        <a:t>46.7%</a:t>
                      </a:r>
                      <a:endParaRPr lang="en-US" sz="180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176</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w="12700" cap="flat" cmpd="sng" algn="ctr">
                      <a:solidFill>
                        <a:srgbClr val="E18F25"/>
                      </a:solidFill>
                      <a:prstDash val="solid"/>
                      <a:round/>
                      <a:headEnd type="none" w="med" len="med"/>
                      <a:tailEnd type="none" w="med" len="med"/>
                    </a:lnB>
                    <a:solidFill>
                      <a:srgbClr val="FAEAB3"/>
                    </a:solidFill>
                  </a:tcPr>
                </a:tc>
              </a:tr>
              <a:tr h="293798">
                <a:tc>
                  <a:txBody>
                    <a:bodyPr/>
                    <a:lstStyle/>
                    <a:p>
                      <a:pPr marL="0" marR="0">
                        <a:spcBef>
                          <a:spcPts val="0"/>
                        </a:spcBef>
                        <a:spcAft>
                          <a:spcPts val="0"/>
                        </a:spcAft>
                      </a:pPr>
                      <a:r>
                        <a:rPr lang="en-US" sz="1800">
                          <a:effectLst/>
                          <a:latin typeface="Cambria" panose="02040503050406030204" pitchFamily="18" charset="0"/>
                          <a:ea typeface="Cambria" panose="02040503050406030204" pitchFamily="18" charset="0"/>
                          <a:cs typeface="Cambria" panose="02040503050406030204" pitchFamily="18" charset="0"/>
                        </a:rPr>
                        <a:t> </a:t>
                      </a:r>
                    </a:p>
                  </a:txBody>
                  <a:tcPr marL="0" marR="0" marT="0" marB="0">
                    <a:lnL>
                      <a:noFill/>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a:noFill/>
                    </a:lnB>
                    <a:solidFill>
                      <a:srgbClr val="FAEAB3"/>
                    </a:solidFill>
                  </a:tcPr>
                </a:tc>
                <a:tc>
                  <a:txBody>
                    <a:bodyPr/>
                    <a:lstStyle/>
                    <a:p>
                      <a:pPr marL="558800" marR="558800" algn="ctr">
                        <a:spcBef>
                          <a:spcPts val="440"/>
                        </a:spcBef>
                        <a:spcAft>
                          <a:spcPts val="0"/>
                        </a:spcAft>
                      </a:pPr>
                      <a:r>
                        <a:rPr lang="en-US" sz="1800" dirty="0">
                          <a:effectLst/>
                          <a:latin typeface="Cambria" panose="02040503050406030204" pitchFamily="18" charset="0"/>
                          <a:ea typeface="Arial" panose="020B0604020202020204" pitchFamily="34" charset="0"/>
                        </a:rPr>
                        <a:t>Others</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a:noFill/>
                    </a:lnB>
                    <a:solidFill>
                      <a:srgbClr val="FAEAB3"/>
                    </a:solidFill>
                  </a:tcPr>
                </a:tc>
                <a:tc>
                  <a:txBody>
                    <a:bodyPr/>
                    <a:lstStyle/>
                    <a:p>
                      <a:pPr marL="77470" marR="77470" algn="ctr">
                        <a:spcBef>
                          <a:spcPts val="440"/>
                        </a:spcBef>
                        <a:spcAft>
                          <a:spcPts val="0"/>
                        </a:spcAft>
                      </a:pPr>
                      <a:r>
                        <a:rPr lang="en-US" sz="1800" dirty="0">
                          <a:effectLst/>
                          <a:latin typeface="Cambria" panose="02040503050406030204" pitchFamily="18" charset="0"/>
                          <a:ea typeface="Arial" panose="020B0604020202020204" pitchFamily="34" charset="0"/>
                        </a:rPr>
                        <a:t>315,729</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a:noFill/>
                    </a:lnB>
                    <a:solidFill>
                      <a:srgbClr val="FAEAB3"/>
                    </a:solidFill>
                  </a:tcPr>
                </a:tc>
                <a:tc>
                  <a:txBody>
                    <a:bodyPr/>
                    <a:lstStyle/>
                    <a:p>
                      <a:pPr marL="81915" marR="81915" algn="ctr">
                        <a:spcBef>
                          <a:spcPts val="440"/>
                        </a:spcBef>
                        <a:spcAft>
                          <a:spcPts val="0"/>
                        </a:spcAft>
                      </a:pPr>
                      <a:r>
                        <a:rPr lang="en-US" sz="1800" dirty="0">
                          <a:effectLst/>
                          <a:latin typeface="Cambria" panose="02040503050406030204" pitchFamily="18" charset="0"/>
                          <a:ea typeface="Arial" panose="020B0604020202020204" pitchFamily="34" charset="0"/>
                        </a:rPr>
                        <a:t>2.3%</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w="12700" cap="flat" cmpd="sng" algn="ctr">
                      <a:solidFill>
                        <a:srgbClr val="E18F25"/>
                      </a:solidFill>
                      <a:prstDash val="solid"/>
                      <a:round/>
                      <a:headEnd type="none" w="med" len="med"/>
                      <a:tailEnd type="none" w="med" len="med"/>
                    </a:lnR>
                    <a:lnT w="12700" cap="flat" cmpd="sng" algn="ctr">
                      <a:solidFill>
                        <a:srgbClr val="E18F25"/>
                      </a:solidFill>
                      <a:prstDash val="solid"/>
                      <a:round/>
                      <a:headEnd type="none" w="med" len="med"/>
                      <a:tailEnd type="none" w="med" len="med"/>
                    </a:lnT>
                    <a:lnB>
                      <a:noFill/>
                    </a:lnB>
                    <a:solidFill>
                      <a:srgbClr val="FAEAB3"/>
                    </a:solidFill>
                  </a:tcPr>
                </a:tc>
                <a:tc>
                  <a:txBody>
                    <a:bodyPr/>
                    <a:lstStyle/>
                    <a:p>
                      <a:pPr marL="0" marR="0" algn="ctr">
                        <a:spcBef>
                          <a:spcPts val="440"/>
                        </a:spcBef>
                        <a:spcAft>
                          <a:spcPts val="0"/>
                        </a:spcAft>
                      </a:pPr>
                      <a:r>
                        <a:rPr lang="en-US" sz="1800" dirty="0">
                          <a:effectLst/>
                          <a:latin typeface="Cambria" panose="02040503050406030204" pitchFamily="18" charset="0"/>
                          <a:ea typeface="Arial" panose="020B0604020202020204" pitchFamily="34" charset="0"/>
                        </a:rPr>
                        <a:t>0</a:t>
                      </a:r>
                      <a:endParaRPr lang="en-US" sz="1800" dirty="0">
                        <a:effectLst/>
                        <a:latin typeface="Arial" panose="020B0604020202020204" pitchFamily="34" charset="0"/>
                        <a:ea typeface="Arial" panose="020B0604020202020204" pitchFamily="34" charset="0"/>
                      </a:endParaRPr>
                    </a:p>
                  </a:txBody>
                  <a:tcPr marL="0" marR="0" marT="0" marB="0">
                    <a:lnL w="12700" cap="flat" cmpd="sng" algn="ctr">
                      <a:solidFill>
                        <a:srgbClr val="E18F25"/>
                      </a:solidFill>
                      <a:prstDash val="solid"/>
                      <a:round/>
                      <a:headEnd type="none" w="med" len="med"/>
                      <a:tailEnd type="none" w="med" len="med"/>
                    </a:lnL>
                    <a:lnR>
                      <a:noFill/>
                    </a:lnR>
                    <a:lnT w="12700" cap="flat" cmpd="sng" algn="ctr">
                      <a:solidFill>
                        <a:srgbClr val="E18F25"/>
                      </a:solidFill>
                      <a:prstDash val="solid"/>
                      <a:round/>
                      <a:headEnd type="none" w="med" len="med"/>
                      <a:tailEnd type="none" w="med" len="med"/>
                    </a:lnT>
                    <a:lnB>
                      <a:noFill/>
                    </a:lnB>
                    <a:solidFill>
                      <a:srgbClr val="FAEAB3"/>
                    </a:solidFill>
                  </a:tcPr>
                </a:tc>
              </a:tr>
            </a:tbl>
          </a:graphicData>
        </a:graphic>
      </p:graphicFrame>
      <p:sp>
        <p:nvSpPr>
          <p:cNvPr id="4" name="Rectangle 1"/>
          <p:cNvSpPr>
            <a:spLocks noChangeArrowheads="1"/>
          </p:cNvSpPr>
          <p:nvPr/>
        </p:nvSpPr>
        <p:spPr bwMode="auto">
          <a:xfrm flipV="1">
            <a:off x="7787553" y="1381585"/>
            <a:ext cx="8166821"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Arial" panose="020B0604020202020204" pitchFamily="34" charset="0"/>
                <a:ea typeface="Cambria" panose="02040503050406030204" pitchFamily="18" charset="0"/>
                <a:cs typeface="Cambria" panose="02040503050406030204" pitchFamily="18" charset="0"/>
              </a:rPr>
              <a:t/>
            </a:r>
            <a:br>
              <a:rPr kumimoji="0" lang="en-US" altLang="en-US" sz="1000" b="0" i="0" u="none" strike="noStrike" cap="none" normalizeH="0" baseline="0" smtClean="0">
                <a:ln>
                  <a:noFill/>
                </a:ln>
                <a:solidFill>
                  <a:schemeClr val="tx1"/>
                </a:solidFill>
                <a:effectLst/>
                <a:latin typeface="Arial" panose="020B0604020202020204" pitchFamily="34" charset="0"/>
                <a:ea typeface="Cambria" panose="02040503050406030204" pitchFamily="18" charset="0"/>
                <a:cs typeface="Cambria" panose="02040503050406030204" pitchFamily="18" charset="0"/>
              </a:rPr>
            </a:br>
            <a:endParaRPr kumimoji="0" lang="en-US" altLang="en-US" sz="11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97692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7581" y="3019791"/>
            <a:ext cx="2125691" cy="3080712"/>
          </a:xfrm>
          <a:prstGeom prst="rect">
            <a:avLst/>
          </a:prstGeom>
        </p:spPr>
      </p:pic>
      <p:sp>
        <p:nvSpPr>
          <p:cNvPr id="2" name="Rectangle 1"/>
          <p:cNvSpPr/>
          <p:nvPr/>
        </p:nvSpPr>
        <p:spPr>
          <a:xfrm>
            <a:off x="1794270" y="0"/>
            <a:ext cx="8519063" cy="923330"/>
          </a:xfrm>
          <a:prstGeom prst="rect">
            <a:avLst/>
          </a:prstGeom>
          <a:noFill/>
        </p:spPr>
        <p:txBody>
          <a:bodyPr wrap="none" lIns="91440" tIns="45720" rIns="91440" bIns="45720">
            <a:spAutoFit/>
          </a:bodyPr>
          <a:lstStyle/>
          <a:p>
            <a:pPr algn="ctr"/>
            <a:r>
              <a:rPr lang="en-US" sz="5400" b="1" cap="none" spc="50" dirty="0" smtClean="0">
                <a:ln w="0"/>
                <a:solidFill>
                  <a:schemeClr val="accent1">
                    <a:lumMod val="50000"/>
                  </a:schemeClr>
                </a:solidFill>
                <a:effectLst>
                  <a:innerShdw blurRad="63500" dist="50800" dir="13500000">
                    <a:srgbClr val="000000">
                      <a:alpha val="50000"/>
                    </a:srgbClr>
                  </a:innerShdw>
                </a:effectLst>
              </a:rPr>
              <a:t>The Liberal Republican Party</a:t>
            </a:r>
            <a:endParaRPr lang="en-US" sz="5400" b="1" cap="none" spc="50" dirty="0">
              <a:ln w="0"/>
              <a:solidFill>
                <a:schemeClr val="accent1">
                  <a:lumMod val="50000"/>
                </a:schemeClr>
              </a:solidFill>
              <a:effectLst>
                <a:innerShdw blurRad="63500" dist="50800" dir="13500000">
                  <a:srgbClr val="000000">
                    <a:alpha val="50000"/>
                  </a:srgbClr>
                </a:innerShdw>
              </a:effectLst>
            </a:endParaRPr>
          </a:p>
        </p:txBody>
      </p:sp>
      <p:sp>
        <p:nvSpPr>
          <p:cNvPr id="3" name="TextBox 2"/>
          <p:cNvSpPr txBox="1"/>
          <p:nvPr/>
        </p:nvSpPr>
        <p:spPr>
          <a:xfrm>
            <a:off x="1" y="1575581"/>
            <a:ext cx="12192000" cy="5262979"/>
          </a:xfrm>
          <a:prstGeom prst="rect">
            <a:avLst/>
          </a:prstGeom>
          <a:noFill/>
        </p:spPr>
        <p:txBody>
          <a:bodyPr wrap="square" rtlCol="0">
            <a:spAutoFit/>
          </a:bodyPr>
          <a:lstStyle/>
          <a:p>
            <a:r>
              <a:rPr lang="en-US" sz="2400" b="1" dirty="0" smtClean="0">
                <a:solidFill>
                  <a:schemeClr val="accent1">
                    <a:lumMod val="50000"/>
                  </a:schemeClr>
                </a:solidFill>
              </a:rPr>
              <a:t>Civil service reformers created this to try to unseat President Grant.  </a:t>
            </a:r>
          </a:p>
          <a:p>
            <a:endParaRPr lang="en-US" sz="2400" b="1" dirty="0" smtClean="0">
              <a:solidFill>
                <a:schemeClr val="accent1">
                  <a:lumMod val="50000"/>
                </a:schemeClr>
              </a:solidFill>
            </a:endParaRPr>
          </a:p>
          <a:p>
            <a:endParaRPr lang="en-US" sz="2400" b="1" dirty="0" smtClean="0">
              <a:solidFill>
                <a:schemeClr val="accent1">
                  <a:lumMod val="50000"/>
                </a:schemeClr>
              </a:solidFill>
            </a:endParaRPr>
          </a:p>
          <a:p>
            <a:r>
              <a:rPr lang="en-US" sz="2400" b="1" dirty="0" smtClean="0">
                <a:solidFill>
                  <a:schemeClr val="accent1">
                    <a:lumMod val="50000"/>
                  </a:schemeClr>
                </a:solidFill>
              </a:rPr>
              <a:t>It led to people leaving the Republican party and joining the Democrats.</a:t>
            </a:r>
          </a:p>
          <a:p>
            <a:r>
              <a:rPr lang="en-US" sz="2400" b="1" dirty="0" smtClean="0">
                <a:solidFill>
                  <a:schemeClr val="accent1">
                    <a:lumMod val="50000"/>
                  </a:schemeClr>
                </a:solidFill>
              </a:rPr>
              <a:t>They put Horace Greeley up as their candidate</a:t>
            </a:r>
          </a:p>
          <a:p>
            <a:endParaRPr lang="en-US" sz="2400" b="1" dirty="0">
              <a:solidFill>
                <a:schemeClr val="accent1">
                  <a:lumMod val="50000"/>
                </a:schemeClr>
              </a:solidFill>
            </a:endParaRPr>
          </a:p>
          <a:p>
            <a:endParaRPr lang="en-US" sz="2400" b="1" dirty="0" smtClean="0">
              <a:solidFill>
                <a:schemeClr val="accent1">
                  <a:lumMod val="50000"/>
                </a:schemeClr>
              </a:solidFill>
            </a:endParaRPr>
          </a:p>
          <a:p>
            <a:endParaRPr lang="en-US" sz="2400" b="1" dirty="0" smtClean="0">
              <a:solidFill>
                <a:schemeClr val="accent1">
                  <a:lumMod val="50000"/>
                </a:schemeClr>
              </a:solidFill>
            </a:endParaRPr>
          </a:p>
          <a:p>
            <a:endParaRPr lang="en-US" sz="2400" b="1" dirty="0">
              <a:solidFill>
                <a:schemeClr val="accent1">
                  <a:lumMod val="50000"/>
                </a:schemeClr>
              </a:solidFill>
            </a:endParaRPr>
          </a:p>
          <a:p>
            <a:endParaRPr lang="en-US" sz="2400" b="1" dirty="0">
              <a:solidFill>
                <a:schemeClr val="accent1">
                  <a:lumMod val="50000"/>
                </a:schemeClr>
              </a:solidFill>
            </a:endParaRPr>
          </a:p>
          <a:p>
            <a:endParaRPr lang="en-US" sz="2400" b="1" dirty="0" smtClean="0">
              <a:solidFill>
                <a:schemeClr val="accent1">
                  <a:lumMod val="50000"/>
                </a:schemeClr>
              </a:solidFill>
            </a:endParaRPr>
          </a:p>
          <a:p>
            <a:endParaRPr lang="en-US" sz="2400" b="1" dirty="0" smtClean="0">
              <a:solidFill>
                <a:schemeClr val="accent1">
                  <a:lumMod val="50000"/>
                </a:schemeClr>
              </a:solidFill>
            </a:endParaRPr>
          </a:p>
          <a:p>
            <a:r>
              <a:rPr lang="en-US" sz="2400" b="1" dirty="0" smtClean="0">
                <a:solidFill>
                  <a:schemeClr val="accent1">
                    <a:lumMod val="50000"/>
                  </a:schemeClr>
                </a:solidFill>
              </a:rPr>
              <a:t>Their platform called for a thorough reform of the civil service as one of the most pressing necessities facing the nation</a:t>
            </a:r>
            <a:endParaRPr lang="en-US" sz="2400" b="1" dirty="0">
              <a:solidFill>
                <a:schemeClr val="accent1">
                  <a:lumMod val="50000"/>
                </a:schemeClr>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9003" y="810789"/>
            <a:ext cx="3468660" cy="1960547"/>
          </a:xfrm>
          <a:prstGeom prst="rect">
            <a:avLst/>
          </a:prstGeom>
        </p:spPr>
      </p:pic>
    </p:spTree>
    <p:extLst>
      <p:ext uri="{BB962C8B-B14F-4D97-AF65-F5344CB8AC3E}">
        <p14:creationId xmlns:p14="http://schemas.microsoft.com/office/powerpoint/2010/main" val="2439551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77595" y="0"/>
            <a:ext cx="6014788" cy="923330"/>
          </a:xfrm>
          <a:prstGeom prst="rect">
            <a:avLst/>
          </a:prstGeom>
          <a:noFill/>
        </p:spPr>
        <p:txBody>
          <a:bodyPr wrap="none" lIns="91440" tIns="45720" rIns="91440" bIns="45720">
            <a:spAutoFit/>
          </a:bodyPr>
          <a:lstStyle/>
          <a:p>
            <a:pPr algn="ctr"/>
            <a:r>
              <a:rPr lang="en-US" sz="5400" b="1" cap="none" spc="0" dirty="0" smtClean="0">
                <a:ln>
                  <a:solidFill>
                    <a:srgbClr val="002060"/>
                  </a:solidFill>
                </a:ln>
                <a:solidFill>
                  <a:srgbClr val="E054BB"/>
                </a:solidFill>
                <a:effectLst>
                  <a:outerShdw blurRad="38100" dist="19050" dir="2700000" algn="tl" rotWithShape="0">
                    <a:schemeClr val="dk1">
                      <a:lumMod val="50000"/>
                      <a:alpha val="40000"/>
                    </a:schemeClr>
                  </a:outerShdw>
                </a:effectLst>
              </a:rPr>
              <a:t>The Election of 1876</a:t>
            </a:r>
            <a:endParaRPr lang="en-US" sz="5400" b="1" cap="none" spc="0" dirty="0">
              <a:ln>
                <a:solidFill>
                  <a:srgbClr val="002060"/>
                </a:solidFill>
              </a:ln>
              <a:solidFill>
                <a:srgbClr val="E054BB"/>
              </a:solidFill>
              <a:effectLst>
                <a:outerShdw blurRad="38100" dist="19050" dir="2700000" algn="tl" rotWithShape="0">
                  <a:schemeClr val="dk1">
                    <a:lumMod val="50000"/>
                    <a:alpha val="40000"/>
                  </a:schemeClr>
                </a:outerShdw>
              </a:effectLst>
            </a:endParaRPr>
          </a:p>
        </p:txBody>
      </p:sp>
      <p:sp>
        <p:nvSpPr>
          <p:cNvPr id="3" name="TextBox 2"/>
          <p:cNvSpPr txBox="1"/>
          <p:nvPr/>
        </p:nvSpPr>
        <p:spPr>
          <a:xfrm>
            <a:off x="1" y="1097281"/>
            <a:ext cx="12192000" cy="4524315"/>
          </a:xfrm>
          <a:prstGeom prst="rect">
            <a:avLst/>
          </a:prstGeom>
          <a:noFill/>
        </p:spPr>
        <p:txBody>
          <a:bodyPr wrap="square" rtlCol="0">
            <a:spAutoFit/>
          </a:bodyPr>
          <a:lstStyle/>
          <a:p>
            <a:r>
              <a:rPr lang="en-US" dirty="0" smtClean="0"/>
              <a:t>One of the most controversial elections in history.</a:t>
            </a:r>
          </a:p>
          <a:p>
            <a:endParaRPr lang="en-US" dirty="0" smtClean="0"/>
          </a:p>
          <a:p>
            <a:r>
              <a:rPr lang="en-US" dirty="0" smtClean="0"/>
              <a:t>Country was in the middle of the economic downturn caused by the “Panic of 1873” and basically guaranteeing that Republican incumbent Grant 			</a:t>
            </a:r>
            <a:r>
              <a:rPr lang="en-US" dirty="0"/>
              <a:t> </a:t>
            </a:r>
            <a:r>
              <a:rPr lang="en-US" dirty="0" smtClean="0"/>
              <a:t> was NOT going to get reelected</a:t>
            </a:r>
          </a:p>
          <a:p>
            <a:endParaRPr lang="en-US" dirty="0"/>
          </a:p>
          <a:p>
            <a:endParaRPr lang="en-US" dirty="0" smtClean="0"/>
          </a:p>
          <a:p>
            <a:endParaRPr lang="en-US" dirty="0"/>
          </a:p>
          <a:p>
            <a:endParaRPr lang="en-US" dirty="0" smtClean="0"/>
          </a:p>
          <a:p>
            <a:endParaRPr lang="en-US" dirty="0" smtClean="0"/>
          </a:p>
          <a:p>
            <a:r>
              <a:rPr lang="en-US" dirty="0" smtClean="0"/>
              <a:t>Rutherford B. Hayes was nominated instead		    he was a reformer and he had no scandals in his past</a:t>
            </a:r>
          </a:p>
          <a:p>
            <a:endParaRPr lang="en-US" dirty="0"/>
          </a:p>
          <a:p>
            <a:endParaRPr lang="en-US" dirty="0" smtClean="0"/>
          </a:p>
          <a:p>
            <a:endParaRPr lang="en-US" dirty="0"/>
          </a:p>
          <a:p>
            <a:endParaRPr lang="en-US" dirty="0"/>
          </a:p>
          <a:p>
            <a:r>
              <a:rPr lang="en-US" dirty="0" smtClean="0"/>
              <a:t>The Democrats nominated Samuel J. Tilden, 		    governor of NY and self made millionaire who made his political career by fighting against Tammany Hall and		    eventually getting Boss Tweed arrested and imprisoned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598" y="1920752"/>
            <a:ext cx="2427482" cy="137205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4080" y="2714551"/>
            <a:ext cx="1483335" cy="180486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4080" y="4529220"/>
            <a:ext cx="1533054" cy="1982678"/>
          </a:xfrm>
          <a:prstGeom prst="rect">
            <a:avLst/>
          </a:prstGeom>
        </p:spPr>
      </p:pic>
    </p:spTree>
    <p:extLst>
      <p:ext uri="{BB962C8B-B14F-4D97-AF65-F5344CB8AC3E}">
        <p14:creationId xmlns:p14="http://schemas.microsoft.com/office/powerpoint/2010/main" val="2166648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354450"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The</a:t>
            </a: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en-US" sz="5400" b="1" cap="none" spc="0"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Compromise of 1877</a:t>
            </a:r>
            <a:endParaRPr lang="en-US" sz="54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p:txBody>
      </p:sp>
      <p:sp>
        <p:nvSpPr>
          <p:cNvPr id="3" name="TextBox 2"/>
          <p:cNvSpPr txBox="1"/>
          <p:nvPr/>
        </p:nvSpPr>
        <p:spPr>
          <a:xfrm>
            <a:off x="901521" y="1378039"/>
            <a:ext cx="11290479" cy="3416320"/>
          </a:xfrm>
          <a:prstGeom prst="rect">
            <a:avLst/>
          </a:prstGeom>
          <a:noFill/>
        </p:spPr>
        <p:txBody>
          <a:bodyPr wrap="square" rtlCol="0">
            <a:spAutoFit/>
          </a:bodyPr>
          <a:lstStyle/>
          <a:p>
            <a:r>
              <a:rPr lang="en-US" dirty="0" smtClean="0"/>
              <a:t>The election turns out to be very close, and 3 southern states end up having their electoral votes challenged</a:t>
            </a:r>
          </a:p>
          <a:p>
            <a:endParaRPr lang="en-US" dirty="0"/>
          </a:p>
          <a:p>
            <a:endParaRPr lang="en-US" dirty="0" smtClean="0"/>
          </a:p>
          <a:p>
            <a:endParaRPr lang="en-US" dirty="0"/>
          </a:p>
          <a:p>
            <a:r>
              <a:rPr lang="en-US" dirty="0" smtClean="0"/>
              <a:t>In the Compromise of 1877 Republican party leaders offered Southern Democrats an offer they really couldn’t or wouldn’t refuse:</a:t>
            </a:r>
          </a:p>
          <a:p>
            <a:endParaRPr lang="en-US" dirty="0"/>
          </a:p>
          <a:p>
            <a:r>
              <a:rPr lang="en-US" dirty="0" smtClean="0"/>
              <a:t>		If they gave Hayes the electoral votes and the victory the remaining US Troops would be removed </a:t>
            </a:r>
          </a:p>
          <a:p>
            <a:r>
              <a:rPr lang="en-US" dirty="0"/>
              <a:t>	</a:t>
            </a:r>
            <a:r>
              <a:rPr lang="en-US" dirty="0" smtClean="0"/>
              <a:t>	from those 3 southern states. (This would bring an end to radical Reconstruction governments in</a:t>
            </a:r>
            <a:endParaRPr lang="en-US" dirty="0"/>
          </a:p>
          <a:p>
            <a:r>
              <a:rPr lang="en-US" dirty="0" smtClean="0"/>
              <a:t>		those states and allow the southern Democrats to end federal control of their states)</a:t>
            </a:r>
          </a:p>
          <a:p>
            <a:endParaRPr lang="en-US" dirty="0"/>
          </a:p>
          <a:p>
            <a:endParaRPr lang="en-US" dirty="0" smtClean="0"/>
          </a:p>
        </p:txBody>
      </p:sp>
    </p:spTree>
    <p:extLst>
      <p:ext uri="{BB962C8B-B14F-4D97-AF65-F5344CB8AC3E}">
        <p14:creationId xmlns:p14="http://schemas.microsoft.com/office/powerpoint/2010/main" val="593901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02431"/>
            <a:ext cx="12192000" cy="3416320"/>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After weeks of deliberation the electoral commission voted straight party lines and gave Hayes the win 8-7 in eac</a:t>
            </a:r>
            <a:r>
              <a:rPr lang="en-US" sz="5400" b="1" dirty="0" smtClean="0">
                <a:ln w="22225">
                  <a:solidFill>
                    <a:schemeClr val="accent2"/>
                  </a:solidFill>
                  <a:prstDash val="solid"/>
                </a:ln>
                <a:solidFill>
                  <a:schemeClr val="accent2">
                    <a:lumMod val="40000"/>
                    <a:lumOff val="60000"/>
                  </a:schemeClr>
                </a:solidFill>
              </a:rPr>
              <a:t>h of the disputed states</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3" name="TextBox 2"/>
          <p:cNvSpPr txBox="1"/>
          <p:nvPr/>
        </p:nvSpPr>
        <p:spPr>
          <a:xfrm>
            <a:off x="1" y="4757530"/>
            <a:ext cx="12192000" cy="1200329"/>
          </a:xfrm>
          <a:prstGeom prst="rect">
            <a:avLst/>
          </a:prstGeom>
          <a:noFill/>
        </p:spPr>
        <p:txBody>
          <a:bodyPr wrap="square" rtlCol="0">
            <a:spAutoFit/>
          </a:bodyPr>
          <a:lstStyle/>
          <a:p>
            <a:r>
              <a:rPr lang="en-US" dirty="0" smtClean="0"/>
              <a:t>Radical reconstruction ended, SC and LA had federal troops removed and Redeemers – mostly Southern Dems. – regained control of the politics and society of the south.</a:t>
            </a:r>
          </a:p>
          <a:p>
            <a:endParaRPr lang="en-US" dirty="0"/>
          </a:p>
          <a:p>
            <a:r>
              <a:rPr lang="en-US" dirty="0" smtClean="0"/>
              <a:t>African Americans referred to this as “The Great Betrayal.”</a:t>
            </a:r>
            <a:endParaRPr lang="en-US" dirty="0"/>
          </a:p>
        </p:txBody>
      </p:sp>
    </p:spTree>
    <p:extLst>
      <p:ext uri="{BB962C8B-B14F-4D97-AF65-F5344CB8AC3E}">
        <p14:creationId xmlns:p14="http://schemas.microsoft.com/office/powerpoint/2010/main" val="38160118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542187"/>
            <a:ext cx="12192001" cy="4247317"/>
          </a:xfrm>
          <a:prstGeom prst="rect">
            <a:avLst/>
          </a:prstGeom>
          <a:noFill/>
        </p:spPr>
        <p:txBody>
          <a:bodyPr wrap="squar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Hayes election didn’t cause political corruption in Washington D.C., but it did set the stage for politically motivated agendas and backroom deals</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4016945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Rutherford B. Hayes </a:t>
            </a:r>
            <a:r>
              <a:rPr lang="en-US" dirty="0" smtClean="0"/>
              <a:t>(R)(1876-1880)</a:t>
            </a:r>
            <a:r>
              <a:rPr lang="en-US" dirty="0"/>
              <a:t/>
            </a:r>
            <a:br>
              <a:rPr lang="en-US" dirty="0"/>
            </a:br>
            <a:endParaRPr lang="en-US" dirty="0"/>
          </a:p>
        </p:txBody>
      </p:sp>
      <p:sp>
        <p:nvSpPr>
          <p:cNvPr id="3" name="Content Placeholder 2"/>
          <p:cNvSpPr>
            <a:spLocks noGrp="1"/>
          </p:cNvSpPr>
          <p:nvPr>
            <p:ph idx="1"/>
          </p:nvPr>
        </p:nvSpPr>
        <p:spPr>
          <a:xfrm>
            <a:off x="267286" y="1659989"/>
            <a:ext cx="7637631" cy="4684540"/>
          </a:xfrm>
        </p:spPr>
        <p:txBody>
          <a:bodyPr>
            <a:normAutofit/>
          </a:bodyPr>
          <a:lstStyle/>
          <a:p>
            <a:r>
              <a:rPr lang="en-US" sz="2400" dirty="0" smtClean="0"/>
              <a:t>Supported Reform  BUT he did little during his actual presidency</a:t>
            </a:r>
          </a:p>
          <a:p>
            <a:r>
              <a:rPr lang="en-US" sz="2400" dirty="0" smtClean="0"/>
              <a:t>Supported Hard Money (Gold based money system)</a:t>
            </a:r>
          </a:p>
          <a:p>
            <a:r>
              <a:rPr lang="en-US" sz="2400" dirty="0" smtClean="0"/>
              <a:t>Supported Civil Service Reform – getting jobs based on Merit instead of patronage – but again did little about actual reform because he owed so many political favors</a:t>
            </a:r>
          </a:p>
          <a:p>
            <a:pPr marL="0" indent="0">
              <a:buNone/>
            </a:pPr>
            <a:endParaRPr lang="en-US" sz="2400" dirty="0" smtClean="0"/>
          </a:p>
          <a:p>
            <a:r>
              <a:rPr lang="en-US" sz="2400" dirty="0" smtClean="0"/>
              <a:t>Customhouses</a:t>
            </a:r>
            <a:r>
              <a:rPr lang="en-US" sz="2400" dirty="0" smtClean="0">
                <a:sym typeface="Wingdings" panose="05000000000000000000" pitchFamily="2" charset="2"/>
              </a:rPr>
              <a:t> Hayes hired independents to investigate the corruption within; he ended up firing two corrupt republican officials </a:t>
            </a:r>
            <a:r>
              <a:rPr lang="en-US" sz="2400" dirty="0" smtClean="0"/>
              <a:t> </a:t>
            </a:r>
          </a:p>
          <a:p>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4915" y="90487"/>
            <a:ext cx="2673116" cy="2408014"/>
          </a:xfrm>
          <a:prstGeom prst="rect">
            <a:avLst/>
          </a:prstGeom>
        </p:spPr>
      </p:pic>
      <p:pic>
        <p:nvPicPr>
          <p:cNvPr id="5" name="Picture 4"/>
          <p:cNvPicPr>
            <a:picLocks noChangeAspect="1"/>
          </p:cNvPicPr>
          <p:nvPr/>
        </p:nvPicPr>
        <p:blipFill>
          <a:blip r:embed="rId3"/>
          <a:stretch>
            <a:fillRect/>
          </a:stretch>
        </p:blipFill>
        <p:spPr>
          <a:xfrm>
            <a:off x="8065830" y="2897746"/>
            <a:ext cx="3794237" cy="3710663"/>
          </a:xfrm>
          <a:prstGeom prst="rect">
            <a:avLst/>
          </a:prstGeom>
        </p:spPr>
      </p:pic>
    </p:spTree>
    <p:extLst>
      <p:ext uri="{BB962C8B-B14F-4D97-AF65-F5344CB8AC3E}">
        <p14:creationId xmlns:p14="http://schemas.microsoft.com/office/powerpoint/2010/main" val="1417629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825831"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Roscoe Conkling and the Stalwarts</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23329"/>
            <a:ext cx="3896751" cy="4888651"/>
          </a:xfrm>
          <a:prstGeom prst="rect">
            <a:avLst/>
          </a:prstGeom>
        </p:spPr>
      </p:pic>
      <p:sp>
        <p:nvSpPr>
          <p:cNvPr id="5" name="TextBox 4"/>
          <p:cNvSpPr txBox="1"/>
          <p:nvPr/>
        </p:nvSpPr>
        <p:spPr>
          <a:xfrm>
            <a:off x="3896751" y="1575582"/>
            <a:ext cx="8295249" cy="3539430"/>
          </a:xfrm>
          <a:prstGeom prst="rect">
            <a:avLst/>
          </a:prstGeom>
          <a:noFill/>
        </p:spPr>
        <p:txBody>
          <a:bodyPr wrap="square" rtlCol="0">
            <a:spAutoFit/>
          </a:bodyPr>
          <a:lstStyle/>
          <a:p>
            <a:r>
              <a:rPr lang="en-US" sz="2800" dirty="0" smtClean="0"/>
              <a:t>Senator (R – NY)</a:t>
            </a:r>
          </a:p>
          <a:p>
            <a:endParaRPr lang="en-US" sz="2800" dirty="0" smtClean="0"/>
          </a:p>
          <a:p>
            <a:r>
              <a:rPr lang="en-US" sz="2800" dirty="0"/>
              <a:t>Supporter of Grant who didn’t want any of Hayes’ </a:t>
            </a:r>
            <a:r>
              <a:rPr lang="en-US" sz="2800" dirty="0" smtClean="0"/>
              <a:t>reforms</a:t>
            </a:r>
          </a:p>
          <a:p>
            <a:endParaRPr lang="en-US" sz="2800" dirty="0"/>
          </a:p>
          <a:p>
            <a:r>
              <a:rPr lang="en-US" sz="2800" dirty="0" smtClean="0"/>
              <a:t>Stalwarts strongly supported the continuation of the spoils system.</a:t>
            </a:r>
          </a:p>
          <a:p>
            <a:endParaRPr lang="en-US" sz="2800" dirty="0"/>
          </a:p>
        </p:txBody>
      </p:sp>
    </p:spTree>
    <p:extLst>
      <p:ext uri="{BB962C8B-B14F-4D97-AF65-F5344CB8AC3E}">
        <p14:creationId xmlns:p14="http://schemas.microsoft.com/office/powerpoint/2010/main" val="1076111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548320"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James Blaine and the Half-Breeds</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23329"/>
            <a:ext cx="4236896" cy="5393065"/>
          </a:xfrm>
          <a:prstGeom prst="rect">
            <a:avLst/>
          </a:prstGeom>
        </p:spPr>
      </p:pic>
      <p:sp>
        <p:nvSpPr>
          <p:cNvPr id="4" name="TextBox 3"/>
          <p:cNvSpPr txBox="1"/>
          <p:nvPr/>
        </p:nvSpPr>
        <p:spPr>
          <a:xfrm>
            <a:off x="4236897" y="1280160"/>
            <a:ext cx="7955104" cy="3539430"/>
          </a:xfrm>
          <a:prstGeom prst="rect">
            <a:avLst/>
          </a:prstGeom>
          <a:noFill/>
        </p:spPr>
        <p:txBody>
          <a:bodyPr wrap="square" rtlCol="0">
            <a:spAutoFit/>
          </a:bodyPr>
          <a:lstStyle/>
          <a:p>
            <a:r>
              <a:rPr lang="en-US" sz="2800" dirty="0" smtClean="0"/>
              <a:t>Senator (R – Maine)</a:t>
            </a:r>
          </a:p>
          <a:p>
            <a:endParaRPr lang="en-US" sz="2800" dirty="0"/>
          </a:p>
          <a:p>
            <a:r>
              <a:rPr lang="en-US" sz="2800" dirty="0" smtClean="0"/>
              <a:t>His followers, the Half Breeds, got their nickname from the Stalwarts because they considered them only “half-Republican.”</a:t>
            </a:r>
          </a:p>
          <a:p>
            <a:endParaRPr lang="en-US" sz="2800" dirty="0"/>
          </a:p>
          <a:p>
            <a:endParaRPr lang="en-US" sz="2800" dirty="0" smtClean="0"/>
          </a:p>
          <a:p>
            <a:r>
              <a:rPr lang="en-US" sz="2800" dirty="0" smtClean="0"/>
              <a:t>Advocated for some Civil Service reform</a:t>
            </a:r>
            <a:endParaRPr lang="en-US" sz="2800" dirty="0"/>
          </a:p>
        </p:txBody>
      </p:sp>
    </p:spTree>
    <p:extLst>
      <p:ext uri="{BB962C8B-B14F-4D97-AF65-F5344CB8AC3E}">
        <p14:creationId xmlns:p14="http://schemas.microsoft.com/office/powerpoint/2010/main" val="1487013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9317" y="534572"/>
            <a:ext cx="9284677" cy="2031325"/>
          </a:xfrm>
          <a:prstGeom prst="rect">
            <a:avLst/>
          </a:prstGeom>
          <a:noFill/>
        </p:spPr>
        <p:txBody>
          <a:bodyPr wrap="square" rtlCol="0">
            <a:spAutoFit/>
          </a:bodyPr>
          <a:lstStyle/>
          <a:p>
            <a:r>
              <a:rPr lang="en-US" dirty="0" smtClean="0"/>
              <a:t>Hayes failed to make any significant legislation during his presidency.</a:t>
            </a:r>
          </a:p>
          <a:p>
            <a:endParaRPr lang="en-US" dirty="0"/>
          </a:p>
          <a:p>
            <a:endParaRPr lang="en-US" dirty="0" smtClean="0"/>
          </a:p>
          <a:p>
            <a:r>
              <a:rPr lang="en-US" dirty="0" smtClean="0"/>
              <a:t>He tried to get civil rights for African-Americans and the Democrat controlled congress stopped him.</a:t>
            </a:r>
          </a:p>
          <a:p>
            <a:endParaRPr lang="en-US" dirty="0" smtClean="0"/>
          </a:p>
          <a:p>
            <a:r>
              <a:rPr lang="en-US" dirty="0" smtClean="0"/>
              <a:t>He halted the coinage of silver and this added to the pressures of the Panic of 1873.</a:t>
            </a:r>
            <a:endParaRPr lang="en-US" dirty="0"/>
          </a:p>
        </p:txBody>
      </p:sp>
    </p:spTree>
    <p:extLst>
      <p:ext uri="{BB962C8B-B14F-4D97-AF65-F5344CB8AC3E}">
        <p14:creationId xmlns:p14="http://schemas.microsoft.com/office/powerpoint/2010/main" val="5456416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754326"/>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He did manage to make some inroads to Civil Service Reform however</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5" name="TextBox 4"/>
          <p:cNvSpPr txBox="1"/>
          <p:nvPr/>
        </p:nvSpPr>
        <p:spPr>
          <a:xfrm>
            <a:off x="1" y="2152357"/>
            <a:ext cx="11352628" cy="2585323"/>
          </a:xfrm>
          <a:prstGeom prst="rect">
            <a:avLst/>
          </a:prstGeom>
          <a:noFill/>
        </p:spPr>
        <p:txBody>
          <a:bodyPr wrap="square" rtlCol="0">
            <a:spAutoFit/>
          </a:bodyPr>
          <a:lstStyle/>
          <a:p>
            <a:pPr marL="342900" indent="-342900">
              <a:buAutoNum type="arabicPeriod"/>
            </a:pPr>
            <a:r>
              <a:rPr lang="en-US" b="1" dirty="0" smtClean="0">
                <a:solidFill>
                  <a:schemeClr val="accent2">
                    <a:lumMod val="60000"/>
                    <a:lumOff val="40000"/>
                  </a:schemeClr>
                </a:solidFill>
              </a:rPr>
              <a:t>He adopted a new patronage rule that said that a person already appointed to office could not be removed for only political reasons, it had to be in the name of efficient government operation</a:t>
            </a:r>
          </a:p>
          <a:p>
            <a:pPr marL="342900" indent="-342900">
              <a:buAutoNum type="arabicPeriod"/>
            </a:pPr>
            <a:endParaRPr lang="en-US" b="1" dirty="0">
              <a:solidFill>
                <a:schemeClr val="accent2">
                  <a:lumMod val="60000"/>
                  <a:lumOff val="40000"/>
                </a:schemeClr>
              </a:solidFill>
            </a:endParaRPr>
          </a:p>
          <a:p>
            <a:pPr marL="342900" indent="-342900">
              <a:buAutoNum type="arabicPeriod"/>
            </a:pPr>
            <a:endParaRPr lang="en-US" b="1" dirty="0" smtClean="0">
              <a:solidFill>
                <a:schemeClr val="accent2">
                  <a:lumMod val="60000"/>
                  <a:lumOff val="40000"/>
                </a:schemeClr>
              </a:solidFill>
            </a:endParaRPr>
          </a:p>
          <a:p>
            <a:pPr marL="342900" indent="-342900">
              <a:buAutoNum type="arabicPeriod"/>
            </a:pPr>
            <a:r>
              <a:rPr lang="en-US" b="1" dirty="0" smtClean="0">
                <a:solidFill>
                  <a:schemeClr val="accent2">
                    <a:lumMod val="60000"/>
                    <a:lumOff val="40000"/>
                  </a:schemeClr>
                </a:solidFill>
              </a:rPr>
              <a:t>He declared that party leaders could have no official say in political appointments</a:t>
            </a:r>
          </a:p>
          <a:p>
            <a:pPr marL="342900" indent="-342900">
              <a:buAutoNum type="arabicPeriod"/>
            </a:pPr>
            <a:endParaRPr lang="en-US" b="1" dirty="0">
              <a:solidFill>
                <a:schemeClr val="accent2">
                  <a:lumMod val="60000"/>
                  <a:lumOff val="40000"/>
                </a:schemeClr>
              </a:solidFill>
            </a:endParaRPr>
          </a:p>
          <a:p>
            <a:pPr marL="342900" indent="-342900">
              <a:buAutoNum type="arabicPeriod"/>
            </a:pPr>
            <a:endParaRPr lang="en-US" b="1" dirty="0" smtClean="0">
              <a:solidFill>
                <a:schemeClr val="accent2">
                  <a:lumMod val="60000"/>
                  <a:lumOff val="40000"/>
                </a:schemeClr>
              </a:solidFill>
            </a:endParaRPr>
          </a:p>
          <a:p>
            <a:pPr marL="342900" indent="-342900">
              <a:buAutoNum type="arabicPeriod"/>
            </a:pPr>
            <a:endParaRPr lang="en-US" b="1" dirty="0" smtClean="0">
              <a:solidFill>
                <a:schemeClr val="accent2">
                  <a:lumMod val="60000"/>
                  <a:lumOff val="40000"/>
                </a:schemeClr>
              </a:solidFill>
            </a:endParaRPr>
          </a:p>
          <a:p>
            <a:pPr marL="342900" indent="-342900">
              <a:buAutoNum type="arabicPeriod"/>
            </a:pPr>
            <a:r>
              <a:rPr lang="en-US" b="1" dirty="0" smtClean="0">
                <a:solidFill>
                  <a:schemeClr val="accent2">
                    <a:lumMod val="60000"/>
                    <a:lumOff val="40000"/>
                  </a:schemeClr>
                </a:solidFill>
              </a:rPr>
              <a:t>He decided the government appointees were ineligible to manage campaign elections.</a:t>
            </a:r>
            <a:endParaRPr lang="en-US" b="1" dirty="0">
              <a:solidFill>
                <a:schemeClr val="accent2">
                  <a:lumMod val="60000"/>
                  <a:lumOff val="40000"/>
                </a:schemeClr>
              </a:solidFill>
            </a:endParaRPr>
          </a:p>
        </p:txBody>
      </p:sp>
    </p:spTree>
    <p:extLst>
      <p:ext uri="{BB962C8B-B14F-4D97-AF65-F5344CB8AC3E}">
        <p14:creationId xmlns:p14="http://schemas.microsoft.com/office/powerpoint/2010/main" val="28466119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72716"/>
            <a:ext cx="3359006" cy="4673936"/>
          </a:xfrm>
          <a:prstGeom prst="rect">
            <a:avLst/>
          </a:prstGeom>
        </p:spPr>
      </p:pic>
      <p:sp>
        <p:nvSpPr>
          <p:cNvPr id="3" name="Rectangle 2"/>
          <p:cNvSpPr/>
          <p:nvPr/>
        </p:nvSpPr>
        <p:spPr>
          <a:xfrm>
            <a:off x="0" y="0"/>
            <a:ext cx="11685828"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rgbClr val="E054BB"/>
                </a:solidFill>
                <a:effectLst>
                  <a:outerShdw blurRad="12700" dist="38100" dir="2700000" algn="tl" rotWithShape="0">
                    <a:schemeClr val="accent5">
                      <a:lumMod val="60000"/>
                      <a:lumOff val="40000"/>
                    </a:schemeClr>
                  </a:outerShdw>
                </a:effectLst>
              </a:rPr>
              <a:t>Hayes’ first target was Chester A. Arthur</a:t>
            </a:r>
            <a:endParaRPr lang="en-US" sz="5400" b="1" cap="none" spc="0" dirty="0">
              <a:ln w="9525">
                <a:solidFill>
                  <a:schemeClr val="bg1"/>
                </a:solidFill>
                <a:prstDash val="solid"/>
              </a:ln>
              <a:solidFill>
                <a:srgbClr val="E054BB"/>
              </a:solidFill>
              <a:effectLst>
                <a:outerShdw blurRad="12700" dist="38100" dir="2700000" algn="tl" rotWithShape="0">
                  <a:schemeClr val="accent5">
                    <a:lumMod val="60000"/>
                    <a:lumOff val="40000"/>
                  </a:schemeClr>
                </a:outerShdw>
              </a:effectLst>
            </a:endParaRPr>
          </a:p>
        </p:txBody>
      </p:sp>
      <p:sp>
        <p:nvSpPr>
          <p:cNvPr id="4" name="TextBox 3"/>
          <p:cNvSpPr txBox="1"/>
          <p:nvPr/>
        </p:nvSpPr>
        <p:spPr>
          <a:xfrm>
            <a:off x="3359005" y="1814732"/>
            <a:ext cx="8832995" cy="3970318"/>
          </a:xfrm>
          <a:prstGeom prst="rect">
            <a:avLst/>
          </a:prstGeom>
          <a:noFill/>
        </p:spPr>
        <p:txBody>
          <a:bodyPr wrap="square" rtlCol="0">
            <a:spAutoFit/>
          </a:bodyPr>
          <a:lstStyle/>
          <a:p>
            <a:r>
              <a:rPr lang="en-US" b="1" dirty="0" smtClean="0">
                <a:solidFill>
                  <a:schemeClr val="accent2">
                    <a:lumMod val="60000"/>
                    <a:lumOff val="40000"/>
                  </a:schemeClr>
                </a:solidFill>
              </a:rPr>
              <a:t>Arthur was a Conkling man and Hayes removed him from his job at the NYC Customs House, notorious for using his position to collect favors for Conkling .</a:t>
            </a: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r>
              <a:rPr lang="en-US" b="1" dirty="0" smtClean="0">
                <a:solidFill>
                  <a:schemeClr val="accent2">
                    <a:lumMod val="60000"/>
                    <a:lumOff val="40000"/>
                  </a:schemeClr>
                </a:solidFill>
              </a:rPr>
              <a:t>When Hayes removed him however, even the Half-Breeds distanced themselves from him.</a:t>
            </a: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r>
              <a:rPr lang="en-US" b="1" dirty="0">
                <a:solidFill>
                  <a:schemeClr val="accent2">
                    <a:lumMod val="60000"/>
                    <a:lumOff val="40000"/>
                  </a:schemeClr>
                </a:solidFill>
              </a:rPr>
              <a:t/>
            </a:r>
            <a:br>
              <a:rPr lang="en-US" b="1" dirty="0">
                <a:solidFill>
                  <a:schemeClr val="accent2">
                    <a:lumMod val="60000"/>
                    <a:lumOff val="40000"/>
                  </a:schemeClr>
                </a:solidFill>
              </a:rPr>
            </a:br>
            <a:r>
              <a:rPr lang="en-US" b="1" dirty="0" smtClean="0">
                <a:solidFill>
                  <a:schemeClr val="accent2">
                    <a:lumMod val="60000"/>
                    <a:lumOff val="40000"/>
                  </a:schemeClr>
                </a:solidFill>
              </a:rPr>
              <a:t>The loss of whatever public support he had was washed away by the Compromise of 1877 and declining support from Congressional supporters sealed his fate and he won’t be reelected.  </a:t>
            </a:r>
            <a:endParaRPr lang="en-US" b="1" dirty="0">
              <a:solidFill>
                <a:schemeClr val="accent2">
                  <a:lumMod val="60000"/>
                  <a:lumOff val="40000"/>
                </a:schemeClr>
              </a:solidFill>
            </a:endParaRPr>
          </a:p>
        </p:txBody>
      </p:sp>
    </p:spTree>
    <p:extLst>
      <p:ext uri="{BB962C8B-B14F-4D97-AF65-F5344CB8AC3E}">
        <p14:creationId xmlns:p14="http://schemas.microsoft.com/office/powerpoint/2010/main" val="27618792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461665"/>
          </a:xfrm>
          <a:prstGeom prst="rect">
            <a:avLst/>
          </a:prstGeom>
          <a:noFill/>
        </p:spPr>
        <p:txBody>
          <a:bodyPr wrap="square" lIns="91440" tIns="45720" rIns="91440" bIns="45720">
            <a:spAutoFit/>
          </a:bodyPr>
          <a:lstStyle/>
          <a:p>
            <a:pPr algn="ctr"/>
            <a:r>
              <a:rPr lang="en-US" sz="2400" b="0" cap="none" spc="0" dirty="0" smtClean="0">
                <a:ln w="0"/>
                <a:solidFill>
                  <a:schemeClr val="accent6">
                    <a:lumMod val="75000"/>
                  </a:schemeClr>
                </a:solidFill>
                <a:effectLst>
                  <a:reflection blurRad="6350" stA="55000" endA="50" endPos="85000" dist="29997" dir="5400000" sy="-100000" algn="bl" rotWithShape="0"/>
                </a:effectLst>
              </a:rPr>
              <a:t>With Hayes doomed, the Republicans began to fight over who would be his successor in 1880</a:t>
            </a:r>
            <a:endParaRPr lang="en-US" sz="2400" b="0" cap="none" spc="0" dirty="0">
              <a:ln w="0"/>
              <a:solidFill>
                <a:schemeClr val="accent6">
                  <a:lumMod val="75000"/>
                </a:schemeClr>
              </a:solidFill>
              <a:effectLst>
                <a:reflection blurRad="6350" stA="55000" endA="50" endPos="85000" dist="29997" dir="5400000" sy="-100000" algn="bl" rotWithShape="0"/>
              </a:effectLst>
            </a:endParaRPr>
          </a:p>
        </p:txBody>
      </p:sp>
      <p:sp>
        <p:nvSpPr>
          <p:cNvPr id="3" name="TextBox 2"/>
          <p:cNvSpPr txBox="1"/>
          <p:nvPr/>
        </p:nvSpPr>
        <p:spPr>
          <a:xfrm>
            <a:off x="2" y="942535"/>
            <a:ext cx="12192000" cy="5632311"/>
          </a:xfrm>
          <a:prstGeom prst="rect">
            <a:avLst/>
          </a:prstGeom>
          <a:noFill/>
        </p:spPr>
        <p:txBody>
          <a:bodyPr wrap="square" rtlCol="0">
            <a:spAutoFit/>
          </a:bodyPr>
          <a:lstStyle/>
          <a:p>
            <a:r>
              <a:rPr lang="en-US" dirty="0" smtClean="0"/>
              <a:t>The Stalwarts at first wanted Grant back.  </a:t>
            </a:r>
          </a:p>
          <a:p>
            <a:r>
              <a:rPr lang="en-US" dirty="0" smtClean="0"/>
              <a:t>The Half-Breeds put up their leader James Blaine. </a:t>
            </a:r>
          </a:p>
          <a:p>
            <a:endParaRPr lang="en-US" dirty="0"/>
          </a:p>
          <a:p>
            <a:endParaRPr lang="en-US" dirty="0" smtClean="0"/>
          </a:p>
          <a:p>
            <a:endParaRPr lang="en-US" dirty="0"/>
          </a:p>
          <a:p>
            <a:r>
              <a:rPr lang="en-US" dirty="0" smtClean="0"/>
              <a:t>However, they were deadlocked and compromised on Sen. James A. Garfield of Ohio with Chester Arthur as his VP running mate.</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The Democrats put up Winfield Scott Hancock, a Union Commander and Gettysburg hero, as their candidate.  </a:t>
            </a:r>
          </a:p>
          <a:p>
            <a:endParaRPr lang="en-US" dirty="0"/>
          </a:p>
          <a:p>
            <a:endParaRPr lang="en-US" dirty="0"/>
          </a:p>
          <a:p>
            <a:r>
              <a:rPr lang="en-US" dirty="0" smtClean="0"/>
              <a:t>							</a:t>
            </a:r>
          </a:p>
          <a:p>
            <a:endParaRPr lang="en-US" dirty="0"/>
          </a:p>
          <a:p>
            <a:r>
              <a:rPr lang="en-US" dirty="0" smtClean="0"/>
              <a:t>							Garfield won by a very small margin and less than ½ the </a:t>
            </a:r>
          </a:p>
          <a:p>
            <a:r>
              <a:rPr lang="en-US" dirty="0"/>
              <a:t>	</a:t>
            </a:r>
            <a:r>
              <a:rPr lang="en-US" dirty="0" smtClean="0"/>
              <a:t>						popular vote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4004" y="2696861"/>
            <a:ext cx="1543909" cy="188013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390" y="2696861"/>
            <a:ext cx="1582445" cy="1880138"/>
          </a:xfrm>
          <a:prstGeom prst="rect">
            <a:avLst/>
          </a:prstGeom>
        </p:spPr>
      </p:pic>
      <p:sp>
        <p:nvSpPr>
          <p:cNvPr id="6" name="Rectangle 5"/>
          <p:cNvSpPr/>
          <p:nvPr/>
        </p:nvSpPr>
        <p:spPr>
          <a:xfrm>
            <a:off x="3345813" y="3175265"/>
            <a:ext cx="2492990" cy="923330"/>
          </a:xfrm>
          <a:prstGeom prst="rect">
            <a:avLst/>
          </a:prstGeom>
          <a:noFill/>
        </p:spPr>
        <p:txBody>
          <a:bodyPr wrap="none" lIns="91440" tIns="45720" rIns="91440" bIns="45720">
            <a:spAutoFit/>
          </a:bodyPr>
          <a:lstStyle/>
          <a:p>
            <a:pPr algn="ctr"/>
            <a:r>
              <a:rPr lang="en-US" sz="5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Garfield</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7" name="Rectangle 6"/>
          <p:cNvSpPr/>
          <p:nvPr/>
        </p:nvSpPr>
        <p:spPr>
          <a:xfrm>
            <a:off x="9782191" y="3175265"/>
            <a:ext cx="2082622" cy="923330"/>
          </a:xfrm>
          <a:prstGeom prst="rect">
            <a:avLst/>
          </a:prstGeom>
          <a:noFill/>
        </p:spPr>
        <p:txBody>
          <a:bodyPr wrap="none" lIns="91440" tIns="45720" rIns="91440" bIns="45720">
            <a:spAutoFit/>
          </a:bodyPr>
          <a:lstStyle/>
          <a:p>
            <a:pPr algn="ctr"/>
            <a:r>
              <a:rPr lang="en-US" sz="5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Arthur</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399" y="4971707"/>
            <a:ext cx="1543909" cy="1880138"/>
          </a:xfrm>
          <a:prstGeom prst="rect">
            <a:avLst/>
          </a:prstGeom>
        </p:spPr>
      </p:pic>
    </p:spTree>
    <p:extLst>
      <p:ext uri="{BB962C8B-B14F-4D97-AF65-F5344CB8AC3E}">
        <p14:creationId xmlns:p14="http://schemas.microsoft.com/office/powerpoint/2010/main" val="30818279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994" y="0"/>
            <a:ext cx="8596668" cy="1320800"/>
          </a:xfrm>
        </p:spPr>
        <p:txBody>
          <a:bodyPr/>
          <a:lstStyle/>
          <a:p>
            <a:pPr algn="ctr"/>
            <a:r>
              <a:rPr lang="en-US" dirty="0"/>
              <a:t>James A. </a:t>
            </a:r>
            <a:r>
              <a:rPr lang="en-US" dirty="0" smtClean="0"/>
              <a:t>Garfield (1880)</a:t>
            </a:r>
            <a:r>
              <a:rPr lang="en-US" dirty="0"/>
              <a:t/>
            </a:r>
            <a:br>
              <a:rPr lang="en-US" dirty="0"/>
            </a:br>
            <a:endParaRPr lang="en-US" dirty="0"/>
          </a:p>
        </p:txBody>
      </p:sp>
      <p:sp>
        <p:nvSpPr>
          <p:cNvPr id="3" name="Content Placeholder 2"/>
          <p:cNvSpPr>
            <a:spLocks noGrp="1"/>
          </p:cNvSpPr>
          <p:nvPr>
            <p:ph idx="1"/>
          </p:nvPr>
        </p:nvSpPr>
        <p:spPr>
          <a:xfrm>
            <a:off x="241235" y="1025664"/>
            <a:ext cx="9198186" cy="5628354"/>
          </a:xfrm>
        </p:spPr>
        <p:txBody>
          <a:bodyPr>
            <a:normAutofit/>
          </a:bodyPr>
          <a:lstStyle/>
          <a:p>
            <a:r>
              <a:rPr lang="en-US" sz="2800" b="1" dirty="0" smtClean="0"/>
              <a:t>Put up by the Republicans (both Stalwarts and </a:t>
            </a:r>
            <a:r>
              <a:rPr lang="en-US" sz="2400" b="1" dirty="0" smtClean="0"/>
              <a:t>Half-Breeds)</a:t>
            </a:r>
            <a:endParaRPr lang="en-US" sz="2400" dirty="0" smtClean="0"/>
          </a:p>
          <a:p>
            <a:r>
              <a:rPr lang="en-US" sz="2800" dirty="0" smtClean="0"/>
              <a:t>Assassinated 4 months into his presidency by Charles </a:t>
            </a:r>
            <a:r>
              <a:rPr lang="en-US" sz="2800" dirty="0" err="1" smtClean="0"/>
              <a:t>Guiteau</a:t>
            </a:r>
            <a:r>
              <a:rPr lang="en-US" sz="2800" dirty="0" smtClean="0"/>
              <a:t> (“I am the Stalwart of Stalwarts”)</a:t>
            </a:r>
          </a:p>
          <a:p>
            <a:pPr lvl="1"/>
            <a:r>
              <a:rPr lang="en-US" sz="2800" dirty="0" smtClean="0"/>
              <a:t>He expected to be made Ambassador to France because he wrote a speech for the Garfield Campaign</a:t>
            </a:r>
          </a:p>
          <a:p>
            <a:pPr lvl="2"/>
            <a:r>
              <a:rPr lang="en-US" sz="2000" dirty="0"/>
              <a:t>”I executed / the Divine command. And Garfield did remove / to save my party / and my country / from the bitter fate of war....” </a:t>
            </a:r>
            <a:endParaRPr lang="en-US" sz="2000" dirty="0" smtClean="0"/>
          </a:p>
          <a:p>
            <a:pPr lvl="2"/>
            <a:r>
              <a:rPr lang="en-US" sz="2000" dirty="0" smtClean="0"/>
              <a:t>“The Doctors killed Garfield, I just shot him.”</a:t>
            </a:r>
          </a:p>
          <a:p>
            <a:pPr lvl="2"/>
            <a:r>
              <a:rPr lang="en-US" sz="2000" dirty="0" smtClean="0"/>
              <a:t>Patronage and the Spoils system were blamed for this and reform sped up.</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9111" y="0"/>
            <a:ext cx="2872889" cy="3498541"/>
          </a:xfrm>
          <a:prstGeom prst="rect">
            <a:avLst/>
          </a:prstGeom>
        </p:spPr>
      </p:pic>
    </p:spTree>
    <p:extLst>
      <p:ext uri="{BB962C8B-B14F-4D97-AF65-F5344CB8AC3E}">
        <p14:creationId xmlns:p14="http://schemas.microsoft.com/office/powerpoint/2010/main" val="5901066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Chester A. </a:t>
            </a:r>
            <a:r>
              <a:rPr lang="en-US" dirty="0" smtClean="0"/>
              <a:t>Arthur (1881-1885)</a:t>
            </a:r>
            <a:r>
              <a:rPr lang="en-US" dirty="0"/>
              <a:t/>
            </a:r>
            <a:br>
              <a:rPr lang="en-US" dirty="0"/>
            </a:br>
            <a:endParaRPr lang="en-US" dirty="0"/>
          </a:p>
        </p:txBody>
      </p:sp>
      <p:sp>
        <p:nvSpPr>
          <p:cNvPr id="3" name="Content Placeholder 2"/>
          <p:cNvSpPr>
            <a:spLocks noGrp="1"/>
          </p:cNvSpPr>
          <p:nvPr>
            <p:ph idx="1"/>
          </p:nvPr>
        </p:nvSpPr>
        <p:spPr>
          <a:xfrm>
            <a:off x="677334" y="1538043"/>
            <a:ext cx="9395134" cy="5319957"/>
          </a:xfrm>
        </p:spPr>
        <p:txBody>
          <a:bodyPr>
            <a:normAutofit/>
          </a:bodyPr>
          <a:lstStyle/>
          <a:p>
            <a:r>
              <a:rPr lang="en-US" sz="2400" dirty="0" smtClean="0"/>
              <a:t>Vice President under Garfield</a:t>
            </a:r>
          </a:p>
          <a:p>
            <a:r>
              <a:rPr lang="en-US" sz="2400" dirty="0" smtClean="0"/>
              <a:t>Takes over after assassination</a:t>
            </a:r>
          </a:p>
          <a:p>
            <a:r>
              <a:rPr lang="en-US" sz="2400" dirty="0" smtClean="0"/>
              <a:t>Republican, initially a stalwart but becomes a reformer</a:t>
            </a:r>
          </a:p>
          <a:p>
            <a:r>
              <a:rPr lang="en-US" sz="2400" dirty="0" smtClean="0"/>
              <a:t>Once he became president he shifted to Reformer</a:t>
            </a:r>
          </a:p>
          <a:p>
            <a:r>
              <a:rPr lang="en-US" sz="2400" b="1" dirty="0" smtClean="0">
                <a:solidFill>
                  <a:srgbClr val="00B050"/>
                </a:solidFill>
              </a:rPr>
              <a:t>Pendleton </a:t>
            </a:r>
            <a:r>
              <a:rPr lang="en-US" sz="2400" b="1" dirty="0">
                <a:solidFill>
                  <a:srgbClr val="00B050"/>
                </a:solidFill>
              </a:rPr>
              <a:t>Civil Service Act </a:t>
            </a:r>
            <a:r>
              <a:rPr lang="en-US" sz="2400" dirty="0"/>
              <a:t>(1883</a:t>
            </a:r>
            <a:r>
              <a:rPr lang="en-US" sz="2400" dirty="0" smtClean="0"/>
              <a:t>)</a:t>
            </a:r>
          </a:p>
          <a:p>
            <a:pPr lvl="1"/>
            <a:r>
              <a:rPr lang="en-US" sz="2400" dirty="0" smtClean="0"/>
              <a:t>A bipartisan </a:t>
            </a:r>
            <a:r>
              <a:rPr lang="en-US" sz="2400" b="1" dirty="0" smtClean="0">
                <a:solidFill>
                  <a:schemeClr val="accent2">
                    <a:lumMod val="75000"/>
                  </a:schemeClr>
                </a:solidFill>
              </a:rPr>
              <a:t>Civil </a:t>
            </a:r>
            <a:r>
              <a:rPr lang="en-US" sz="2400" b="1" dirty="0">
                <a:solidFill>
                  <a:schemeClr val="accent2">
                    <a:lumMod val="75000"/>
                  </a:schemeClr>
                </a:solidFill>
              </a:rPr>
              <a:t>S</a:t>
            </a:r>
            <a:r>
              <a:rPr lang="en-US" sz="2400" b="1" dirty="0" smtClean="0">
                <a:solidFill>
                  <a:schemeClr val="accent2">
                    <a:lumMod val="75000"/>
                  </a:schemeClr>
                </a:solidFill>
              </a:rPr>
              <a:t>ervice </a:t>
            </a:r>
            <a:r>
              <a:rPr lang="en-US" sz="2400" b="1" dirty="0">
                <a:solidFill>
                  <a:schemeClr val="accent2">
                    <a:lumMod val="75000"/>
                  </a:schemeClr>
                </a:solidFill>
              </a:rPr>
              <a:t>C</a:t>
            </a:r>
            <a:r>
              <a:rPr lang="en-US" sz="2400" b="1" dirty="0" smtClean="0">
                <a:solidFill>
                  <a:schemeClr val="accent2">
                    <a:lumMod val="75000"/>
                  </a:schemeClr>
                </a:solidFill>
              </a:rPr>
              <a:t>ommission </a:t>
            </a:r>
            <a:r>
              <a:rPr lang="en-US" sz="2400" dirty="0" smtClean="0"/>
              <a:t>to make appointments to federal jobs with merit system based on exam</a:t>
            </a:r>
            <a:r>
              <a:rPr lang="en-US" sz="2400" dirty="0"/>
              <a:t> </a:t>
            </a:r>
            <a:r>
              <a:rPr lang="en-US" sz="2400" dirty="0" smtClean="0"/>
              <a:t>(approximately 15% of jobs)</a:t>
            </a:r>
          </a:p>
          <a:p>
            <a:pPr lvl="1"/>
            <a:r>
              <a:rPr lang="en-US" sz="2400" dirty="0" smtClean="0"/>
              <a:t>Presidents can enlarge the list but never shrink it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4002" y="145760"/>
            <a:ext cx="2730216" cy="2545926"/>
          </a:xfrm>
          <a:prstGeom prst="rect">
            <a:avLst/>
          </a:prstGeom>
        </p:spPr>
      </p:pic>
    </p:spTree>
    <p:extLst>
      <p:ext uri="{BB962C8B-B14F-4D97-AF65-F5344CB8AC3E}">
        <p14:creationId xmlns:p14="http://schemas.microsoft.com/office/powerpoint/2010/main" val="38209462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135"/>
            <a:ext cx="6863995" cy="923330"/>
          </a:xfrm>
          <a:prstGeom prst="rect">
            <a:avLst/>
          </a:prstGeom>
          <a:noFill/>
        </p:spPr>
        <p:txBody>
          <a:bodyPr wrap="none" lIns="91440" tIns="45720" rIns="91440" bIns="45720">
            <a:spAutoFit/>
          </a:bodyPr>
          <a:lstStyle/>
          <a:p>
            <a:pPr algn="ctr"/>
            <a:r>
              <a:rPr lang="en-US" sz="5400" b="0" cap="none" spc="0" dirty="0" smtClean="0">
                <a:ln w="0"/>
                <a:solidFill>
                  <a:srgbClr val="C00000"/>
                </a:solidFill>
                <a:effectLst>
                  <a:glow rad="101600">
                    <a:srgbClr val="990000">
                      <a:alpha val="60000"/>
                    </a:srgbClr>
                  </a:glow>
                  <a:reflection blurRad="6350" stA="55000" endA="50" endPos="85000" dist="60007" dir="5400000" sy="-100000" algn="bl" rotWithShape="0"/>
                </a:effectLst>
              </a:rPr>
              <a:t>Tariffs in the Gilded Age</a:t>
            </a:r>
            <a:endParaRPr lang="en-US" sz="5400" b="0" cap="none" spc="0" dirty="0">
              <a:ln w="0"/>
              <a:solidFill>
                <a:srgbClr val="C00000"/>
              </a:solidFill>
              <a:effectLst>
                <a:glow rad="101600">
                  <a:srgbClr val="990000">
                    <a:alpha val="60000"/>
                  </a:srgbClr>
                </a:glow>
                <a:reflection blurRad="6350" stA="55000" endA="50" endPos="85000" dist="60007" dir="5400000" sy="-100000" algn="bl" rotWithShape="0"/>
              </a:effectLst>
            </a:endParaRPr>
          </a:p>
        </p:txBody>
      </p:sp>
      <p:sp>
        <p:nvSpPr>
          <p:cNvPr id="3" name="TextBox 2"/>
          <p:cNvSpPr txBox="1"/>
          <p:nvPr/>
        </p:nvSpPr>
        <p:spPr>
          <a:xfrm>
            <a:off x="0" y="1545465"/>
            <a:ext cx="12192000" cy="3970318"/>
          </a:xfrm>
          <a:prstGeom prst="rect">
            <a:avLst/>
          </a:prstGeom>
          <a:solidFill>
            <a:schemeClr val="bg1"/>
          </a:solidFill>
        </p:spPr>
        <p:txBody>
          <a:bodyPr wrap="square" rtlCol="0">
            <a:spAutoFit/>
          </a:bodyPr>
          <a:lstStyle/>
          <a:p>
            <a:r>
              <a:rPr lang="en-US" b="1" dirty="0" smtClean="0"/>
              <a:t>What is a tariff? </a:t>
            </a:r>
            <a:r>
              <a:rPr lang="en-US" b="1" dirty="0" smtClean="0">
                <a:solidFill>
                  <a:schemeClr val="bg1"/>
                </a:solidFill>
              </a:rPr>
              <a:t>A tax on imported goods. </a:t>
            </a:r>
            <a:endParaRPr lang="en-US" b="1" dirty="0" smtClean="0"/>
          </a:p>
          <a:p>
            <a:endParaRPr lang="en-US" b="1" dirty="0"/>
          </a:p>
          <a:p>
            <a:endParaRPr lang="en-US" b="1" dirty="0" smtClean="0"/>
          </a:p>
          <a:p>
            <a:r>
              <a:rPr lang="en-US" b="1" dirty="0" smtClean="0"/>
              <a:t>Higher Tariffs: </a:t>
            </a:r>
            <a:r>
              <a:rPr lang="en-US" b="1" dirty="0" smtClean="0">
                <a:solidFill>
                  <a:schemeClr val="bg1"/>
                </a:solidFill>
              </a:rPr>
              <a:t>Force Americans to buy domestically produced goods rather than higher-</a:t>
            </a:r>
            <a:r>
              <a:rPr lang="en-US" b="1" dirty="0">
                <a:solidFill>
                  <a:schemeClr val="bg1"/>
                </a:solidFill>
              </a:rPr>
              <a:t>p</a:t>
            </a:r>
            <a:r>
              <a:rPr lang="en-US" b="1" dirty="0" smtClean="0">
                <a:solidFill>
                  <a:schemeClr val="bg1"/>
                </a:solidFill>
              </a:rPr>
              <a:t>riced imports</a:t>
            </a:r>
            <a:endParaRPr lang="en-US" b="1" dirty="0" smtClean="0"/>
          </a:p>
          <a:p>
            <a:endParaRPr lang="en-US" b="1" dirty="0"/>
          </a:p>
          <a:p>
            <a:endParaRPr lang="en-US" b="1" dirty="0" smtClean="0"/>
          </a:p>
          <a:p>
            <a:endParaRPr lang="en-US" b="1" dirty="0"/>
          </a:p>
          <a:p>
            <a:r>
              <a:rPr lang="en-US" b="1" dirty="0" smtClean="0"/>
              <a:t>Lower Tariffs: </a:t>
            </a:r>
            <a:r>
              <a:rPr lang="en-US" b="1" dirty="0" smtClean="0">
                <a:solidFill>
                  <a:schemeClr val="bg1"/>
                </a:solidFill>
              </a:rPr>
              <a:t>Would reduce prices and lower the average American’s cost of living.  Many working- class families and farmers.  </a:t>
            </a:r>
          </a:p>
          <a:p>
            <a:endParaRPr lang="en-US" b="1" dirty="0" smtClean="0"/>
          </a:p>
          <a:p>
            <a:r>
              <a:rPr lang="en-US" b="1" dirty="0" smtClean="0"/>
              <a:t>In 1882, The U.S. Tariff Commission was created to investigate the propriety of increasingly high tariffs.    They concluded that there should be a 25% rollback in most tariffs.</a:t>
            </a:r>
          </a:p>
          <a:p>
            <a:endParaRPr lang="en-US" b="1" dirty="0"/>
          </a:p>
          <a:p>
            <a:endParaRPr lang="en-US" b="1" dirty="0" smtClean="0"/>
          </a:p>
          <a:p>
            <a:r>
              <a:rPr lang="en-US" b="1" dirty="0" smtClean="0"/>
              <a:t>Unfortunately, the best Arthur could do was the “Mongrel Tariff” of 1883 that lowered rates by barely 5%</a:t>
            </a:r>
            <a:endParaRPr lang="en-US" b="1" dirty="0"/>
          </a:p>
        </p:txBody>
      </p:sp>
    </p:spTree>
    <p:extLst>
      <p:ext uri="{BB962C8B-B14F-4D97-AF65-F5344CB8AC3E}">
        <p14:creationId xmlns:p14="http://schemas.microsoft.com/office/powerpoint/2010/main" val="27803388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740307"/>
          </a:xfrm>
          <a:prstGeom prst="rect">
            <a:avLst/>
          </a:prstGeom>
          <a:noFill/>
        </p:spPr>
        <p:txBody>
          <a:bodyPr wrap="square" lIns="91440" tIns="45720" rIns="91440" bIns="45720">
            <a:spAutoFit/>
          </a:bodyPr>
          <a:lstStyle/>
          <a:p>
            <a:r>
              <a:rPr lang="en-US" sz="3600" b="1" cap="none" spc="0" dirty="0" smtClean="0">
                <a:ln w="9525">
                  <a:solidFill>
                    <a:srgbClr val="7030A0"/>
                  </a:solidFill>
                  <a:prstDash val="solid"/>
                </a:ln>
                <a:solidFill>
                  <a:srgbClr val="E054BB"/>
                </a:solidFill>
                <a:effectLst>
                  <a:outerShdw blurRad="12700" dist="38100" dir="2700000" algn="tl" rotWithShape="0">
                    <a:schemeClr val="bg1">
                      <a:lumMod val="50000"/>
                    </a:schemeClr>
                  </a:outerShdw>
                </a:effectLst>
              </a:rPr>
              <a:t>Because of his attempts at reform, Arthur soon found himself abandoned by the Republican Party. </a:t>
            </a:r>
          </a:p>
          <a:p>
            <a:endParaRPr lang="en-US" sz="3600" b="1" dirty="0" smtClean="0">
              <a:ln w="9525">
                <a:solidFill>
                  <a:srgbClr val="7030A0"/>
                </a:solidFill>
                <a:prstDash val="solid"/>
              </a:ln>
              <a:solidFill>
                <a:srgbClr val="E054BB"/>
              </a:solidFill>
              <a:effectLst>
                <a:outerShdw blurRad="12700" dist="38100" dir="2700000" algn="tl" rotWithShape="0">
                  <a:schemeClr val="bg1">
                    <a:lumMod val="50000"/>
                  </a:schemeClr>
                </a:outerShdw>
              </a:effectLst>
            </a:endParaRPr>
          </a:p>
          <a:p>
            <a:endParaRPr lang="en-US" sz="3600" b="1" dirty="0">
              <a:ln w="9525">
                <a:solidFill>
                  <a:srgbClr val="7030A0"/>
                </a:solidFill>
                <a:prstDash val="solid"/>
              </a:ln>
              <a:solidFill>
                <a:srgbClr val="E054BB"/>
              </a:solidFill>
              <a:effectLst>
                <a:outerShdw blurRad="12700" dist="38100" dir="2700000" algn="tl" rotWithShape="0">
                  <a:schemeClr val="bg1">
                    <a:lumMod val="50000"/>
                  </a:schemeClr>
                </a:outerShdw>
              </a:effectLst>
            </a:endParaRPr>
          </a:p>
          <a:p>
            <a:endParaRPr lang="en-US" sz="3600" b="1" dirty="0" smtClean="0">
              <a:ln w="9525">
                <a:solidFill>
                  <a:srgbClr val="7030A0"/>
                </a:solidFill>
                <a:prstDash val="solid"/>
              </a:ln>
              <a:solidFill>
                <a:srgbClr val="E054BB"/>
              </a:solidFill>
              <a:effectLst>
                <a:outerShdw blurRad="12700" dist="38100" dir="2700000" algn="tl" rotWithShape="0">
                  <a:schemeClr val="bg1">
                    <a:lumMod val="50000"/>
                  </a:schemeClr>
                </a:outerShdw>
              </a:effectLst>
            </a:endParaRPr>
          </a:p>
          <a:p>
            <a:endParaRPr lang="en-US" sz="3600" b="1" dirty="0">
              <a:ln w="9525">
                <a:solidFill>
                  <a:srgbClr val="7030A0"/>
                </a:solidFill>
                <a:prstDash val="solid"/>
              </a:ln>
              <a:solidFill>
                <a:srgbClr val="E054BB"/>
              </a:solidFill>
              <a:effectLst>
                <a:outerShdw blurRad="12700" dist="38100" dir="2700000" algn="tl" rotWithShape="0">
                  <a:schemeClr val="bg1">
                    <a:lumMod val="50000"/>
                  </a:schemeClr>
                </a:outerShdw>
              </a:effectLst>
            </a:endParaRPr>
          </a:p>
          <a:p>
            <a:endParaRPr lang="en-US" sz="3600" b="1" dirty="0" smtClean="0">
              <a:ln w="9525">
                <a:solidFill>
                  <a:srgbClr val="7030A0"/>
                </a:solidFill>
                <a:prstDash val="solid"/>
              </a:ln>
              <a:solidFill>
                <a:srgbClr val="E054BB"/>
              </a:solidFill>
              <a:effectLst>
                <a:outerShdw blurRad="12700" dist="38100" dir="2700000" algn="tl" rotWithShape="0">
                  <a:schemeClr val="bg1">
                    <a:lumMod val="50000"/>
                  </a:schemeClr>
                </a:outerShdw>
              </a:effectLst>
            </a:endParaRPr>
          </a:p>
          <a:p>
            <a:endParaRPr lang="en-US" sz="3600" b="1" dirty="0">
              <a:ln w="9525">
                <a:solidFill>
                  <a:srgbClr val="7030A0"/>
                </a:solidFill>
                <a:prstDash val="solid"/>
              </a:ln>
              <a:solidFill>
                <a:srgbClr val="E054BB"/>
              </a:solidFill>
              <a:effectLst>
                <a:outerShdw blurRad="12700" dist="38100" dir="2700000" algn="tl" rotWithShape="0">
                  <a:schemeClr val="bg1">
                    <a:lumMod val="50000"/>
                  </a:schemeClr>
                </a:outerShdw>
              </a:effectLst>
            </a:endParaRPr>
          </a:p>
          <a:p>
            <a:r>
              <a:rPr lang="en-US" sz="3600" b="1" cap="none" spc="0" dirty="0" smtClean="0">
                <a:ln w="9525">
                  <a:solidFill>
                    <a:srgbClr val="7030A0"/>
                  </a:solidFill>
                  <a:prstDash val="solid"/>
                </a:ln>
                <a:solidFill>
                  <a:srgbClr val="E054BB"/>
                </a:solidFill>
                <a:effectLst>
                  <a:outerShdw blurRad="12700" dist="38100" dir="2700000" algn="tl" rotWithShape="0">
                    <a:schemeClr val="bg1">
                      <a:lumMod val="50000"/>
                    </a:schemeClr>
                  </a:outerShdw>
                </a:effectLst>
              </a:rPr>
              <a:t>The Half-Breeds turned to Blaine again,  but he had some corruption scandals.  Some Republicans broke away from the traditional Half-Breed V. Stalwart </a:t>
            </a:r>
            <a:r>
              <a:rPr lang="en-US" sz="3600" b="1" dirty="0" smtClean="0">
                <a:ln w="9525">
                  <a:solidFill>
                    <a:srgbClr val="7030A0"/>
                  </a:solidFill>
                  <a:prstDash val="solid"/>
                </a:ln>
                <a:solidFill>
                  <a:srgbClr val="E054BB"/>
                </a:solidFill>
                <a:effectLst>
                  <a:outerShdw blurRad="12700" dist="38100" dir="2700000" algn="tl" rotWithShape="0">
                    <a:schemeClr val="bg1">
                      <a:lumMod val="50000"/>
                    </a:schemeClr>
                  </a:outerShdw>
                </a:effectLst>
              </a:rPr>
              <a:t>debate and formed their own party called </a:t>
            </a:r>
            <a:r>
              <a:rPr lang="en-US" sz="3600" b="1" dirty="0" err="1" smtClean="0">
                <a:ln w="9525">
                  <a:solidFill>
                    <a:schemeClr val="accent2">
                      <a:lumMod val="50000"/>
                    </a:schemeClr>
                  </a:solidFill>
                  <a:prstDash val="solid"/>
                </a:ln>
                <a:solidFill>
                  <a:schemeClr val="accent2"/>
                </a:solidFill>
                <a:effectLst>
                  <a:outerShdw blurRad="12700" dist="38100" dir="2700000" algn="tl" rotWithShape="0">
                    <a:schemeClr val="bg1">
                      <a:lumMod val="50000"/>
                    </a:schemeClr>
                  </a:outerShdw>
                </a:effectLst>
              </a:rPr>
              <a:t>Mugwumps</a:t>
            </a:r>
            <a:endParaRPr lang="en-US" sz="3600" b="1" cap="none" spc="0" dirty="0">
              <a:ln w="9525">
                <a:solidFill>
                  <a:schemeClr val="accent2">
                    <a:lumMod val="50000"/>
                  </a:schemeClr>
                </a:solidFill>
                <a:prstDash val="solid"/>
              </a:ln>
              <a:solidFill>
                <a:schemeClr val="accent2"/>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3998654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 Democrats decided to try to get the Mugwumps on their side and put up </a:t>
            </a:r>
            <a:r>
              <a:rPr lang="en-US" sz="5400" b="1" cap="none" spc="0" dirty="0" smtClean="0">
                <a:ln w="9525">
                  <a:solidFill>
                    <a:schemeClr val="accent6">
                      <a:lumMod val="40000"/>
                      <a:lumOff val="60000"/>
                    </a:schemeClr>
                  </a:solidFill>
                  <a:prstDash val="solid"/>
                </a:ln>
                <a:solidFill>
                  <a:schemeClr val="accent6">
                    <a:lumMod val="75000"/>
                  </a:schemeClr>
                </a:solidFill>
                <a:effectLst>
                  <a:outerShdw blurRad="12700" dist="38100" dir="2700000" algn="tl" rotWithShape="0">
                    <a:schemeClr val="accent5">
                      <a:lumMod val="60000"/>
                      <a:lumOff val="40000"/>
                    </a:schemeClr>
                  </a:outerShdw>
                </a:effectLst>
              </a:rPr>
              <a:t>Grover Cleveland </a:t>
            </a: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as their candidate.</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3894" y="2585323"/>
            <a:ext cx="4230374" cy="4272677"/>
          </a:xfrm>
          <a:prstGeom prst="rect">
            <a:avLst/>
          </a:prstGeom>
        </p:spPr>
      </p:pic>
    </p:spTree>
    <p:extLst>
      <p:ext uri="{BB962C8B-B14F-4D97-AF65-F5344CB8AC3E}">
        <p14:creationId xmlns:p14="http://schemas.microsoft.com/office/powerpoint/2010/main" val="35052128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Grover </a:t>
            </a:r>
            <a:r>
              <a:rPr lang="en-US" dirty="0" smtClean="0"/>
              <a:t>Cleveland </a:t>
            </a:r>
            <a:br>
              <a:rPr lang="en-US" dirty="0" smtClean="0"/>
            </a:br>
            <a:r>
              <a:rPr lang="en-US" dirty="0" smtClean="0"/>
              <a:t>(1885-1889) and (1893-1897)</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677334" y="1930400"/>
            <a:ext cx="10092266" cy="4717143"/>
          </a:xfrm>
        </p:spPr>
        <p:txBody>
          <a:bodyPr>
            <a:normAutofit/>
          </a:bodyPr>
          <a:lstStyle/>
          <a:p>
            <a:r>
              <a:rPr lang="en-US" sz="2000" dirty="0" smtClean="0"/>
              <a:t>First </a:t>
            </a:r>
            <a:r>
              <a:rPr lang="en-US" sz="3200" dirty="0"/>
              <a:t>D</a:t>
            </a:r>
            <a:r>
              <a:rPr lang="en-US" sz="3200" dirty="0" smtClean="0"/>
              <a:t>emocrat</a:t>
            </a:r>
            <a:r>
              <a:rPr lang="en-US" sz="2000" dirty="0" smtClean="0"/>
              <a:t> in 28 years</a:t>
            </a:r>
          </a:p>
          <a:p>
            <a:r>
              <a:rPr lang="en-US" sz="2000" dirty="0" smtClean="0"/>
              <a:t>Urged Congress to create the Interstate Commerce Act of 1887</a:t>
            </a:r>
          </a:p>
          <a:p>
            <a:pPr lvl="1"/>
            <a:r>
              <a:rPr lang="en-US" sz="1800" dirty="0" smtClean="0"/>
              <a:t>Created the Interstate Commerce Commission to oversee railroad prices</a:t>
            </a:r>
          </a:p>
          <a:p>
            <a:r>
              <a:rPr lang="en-US" sz="2400" dirty="0" smtClean="0"/>
              <a:t>Had attacked machine politics in NYC</a:t>
            </a:r>
          </a:p>
          <a:p>
            <a:r>
              <a:rPr lang="en-US" sz="2400" dirty="0" smtClean="0"/>
              <a:t>Generally liked by the people for his attempts at civil service and tariff reform.</a:t>
            </a:r>
          </a:p>
          <a:p>
            <a:r>
              <a:rPr lang="en-US" sz="2400" dirty="0" smtClean="0"/>
              <a:t>Repealed the Sherman Silver Purchase act (1890) in 1893</a:t>
            </a:r>
          </a:p>
          <a:p>
            <a:pPr lvl="1"/>
            <a:r>
              <a:rPr lang="en-US" sz="1800" dirty="0" smtClean="0"/>
              <a:t>People were trading in silver certificates for gold, depleting the nation’s gold supply</a:t>
            </a:r>
          </a:p>
          <a:p>
            <a:endParaRPr lang="en-US" dirty="0" smtClean="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1577" y="157162"/>
            <a:ext cx="2656536" cy="2683101"/>
          </a:xfrm>
          <a:prstGeom prst="rect">
            <a:avLst/>
          </a:prstGeom>
        </p:spPr>
      </p:pic>
    </p:spTree>
    <p:extLst>
      <p:ext uri="{BB962C8B-B14F-4D97-AF65-F5344CB8AC3E}">
        <p14:creationId xmlns:p14="http://schemas.microsoft.com/office/powerpoint/2010/main" val="31180694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1320800"/>
          </a:xfrm>
        </p:spPr>
        <p:txBody>
          <a:bodyPr/>
          <a:lstStyle/>
          <a:p>
            <a:pPr algn="ctr"/>
            <a:r>
              <a:rPr lang="en-US" dirty="0"/>
              <a:t>Benjamin </a:t>
            </a:r>
            <a:r>
              <a:rPr lang="en-US" dirty="0" smtClean="0"/>
              <a:t>Harrison (1889-1893)</a:t>
            </a:r>
            <a:r>
              <a:rPr lang="en-US" dirty="0"/>
              <a:t/>
            </a:r>
            <a:br>
              <a:rPr lang="en-US" dirty="0"/>
            </a:br>
            <a:endParaRPr lang="en-US" dirty="0"/>
          </a:p>
        </p:txBody>
      </p:sp>
      <p:sp>
        <p:nvSpPr>
          <p:cNvPr id="3" name="Content Placeholder 2"/>
          <p:cNvSpPr>
            <a:spLocks noGrp="1"/>
          </p:cNvSpPr>
          <p:nvPr>
            <p:ph idx="1"/>
          </p:nvPr>
        </p:nvSpPr>
        <p:spPr>
          <a:xfrm>
            <a:off x="-1" y="580571"/>
            <a:ext cx="11567887" cy="6277429"/>
          </a:xfrm>
        </p:spPr>
        <p:txBody>
          <a:bodyPr>
            <a:normAutofit fontScale="92500" lnSpcReduction="20000"/>
          </a:bodyPr>
          <a:lstStyle/>
          <a:p>
            <a:r>
              <a:rPr lang="en-US" sz="2800" dirty="0" smtClean="0"/>
              <a:t>A Republican</a:t>
            </a:r>
          </a:p>
          <a:p>
            <a:pPr lvl="1"/>
            <a:r>
              <a:rPr lang="en-US" sz="1800" dirty="0" smtClean="0"/>
              <a:t>Put up to counter Cleveland’s re-nomination</a:t>
            </a:r>
          </a:p>
          <a:p>
            <a:pPr lvl="1"/>
            <a:r>
              <a:rPr lang="en-US" sz="1800" dirty="0" smtClean="0"/>
              <a:t>Won on electoral votes, Cleveland beat him in the popular vote</a:t>
            </a:r>
          </a:p>
          <a:p>
            <a:r>
              <a:rPr lang="en-US" sz="2800" dirty="0" smtClean="0"/>
              <a:t>He supported a HIGH tariff</a:t>
            </a:r>
          </a:p>
          <a:p>
            <a:pPr lvl="1"/>
            <a:r>
              <a:rPr lang="en-US" sz="1800" dirty="0" smtClean="0"/>
              <a:t>He wanted domestic production to be supported</a:t>
            </a:r>
          </a:p>
          <a:p>
            <a:r>
              <a:rPr lang="en-US" sz="2800" dirty="0" smtClean="0"/>
              <a:t>McKinley Tariff Act 1890 </a:t>
            </a:r>
            <a:r>
              <a:rPr lang="en-US" sz="2800" dirty="0" smtClean="0">
                <a:sym typeface="Wingdings" panose="05000000000000000000" pitchFamily="2" charset="2"/>
              </a:rPr>
              <a:t> highest tariff to date</a:t>
            </a:r>
          </a:p>
          <a:p>
            <a:pPr lvl="1"/>
            <a:r>
              <a:rPr lang="en-US" sz="1800" dirty="0" smtClean="0">
                <a:sym typeface="Wingdings" panose="05000000000000000000" pitchFamily="2" charset="2"/>
              </a:rPr>
              <a:t>Some as high as 50%!!</a:t>
            </a:r>
          </a:p>
          <a:p>
            <a:r>
              <a:rPr lang="en-US" sz="2600" dirty="0" smtClean="0">
                <a:sym typeface="Wingdings" panose="05000000000000000000" pitchFamily="2" charset="2"/>
              </a:rPr>
              <a:t>Sherman Anti-Trust Act 1890</a:t>
            </a:r>
          </a:p>
          <a:p>
            <a:pPr lvl="1"/>
            <a:r>
              <a:rPr lang="en-US" sz="1900" dirty="0" smtClean="0">
                <a:sym typeface="Wingdings" panose="05000000000000000000" pitchFamily="2" charset="2"/>
              </a:rPr>
              <a:t>Tried to stop monopolies</a:t>
            </a:r>
          </a:p>
          <a:p>
            <a:r>
              <a:rPr lang="en-US" sz="2600" dirty="0" smtClean="0">
                <a:sym typeface="Wingdings" panose="05000000000000000000" pitchFamily="2" charset="2"/>
              </a:rPr>
              <a:t>Sherman Silver Purchase Act 1890</a:t>
            </a:r>
          </a:p>
          <a:p>
            <a:pPr lvl="1">
              <a:buClr>
                <a:srgbClr val="90C226"/>
              </a:buClr>
            </a:pPr>
            <a:r>
              <a:rPr lang="en-US" dirty="0">
                <a:solidFill>
                  <a:prstClr val="black">
                    <a:lumMod val="75000"/>
                    <a:lumOff val="25000"/>
                  </a:prstClr>
                </a:solidFill>
              </a:rPr>
              <a:t>This act required the minting of 4 million </a:t>
            </a:r>
            <a:r>
              <a:rPr lang="en-US" dirty="0" err="1">
                <a:solidFill>
                  <a:prstClr val="black">
                    <a:lumMod val="75000"/>
                    <a:lumOff val="25000"/>
                  </a:prstClr>
                </a:solidFill>
              </a:rPr>
              <a:t>oz</a:t>
            </a:r>
            <a:r>
              <a:rPr lang="en-US" dirty="0">
                <a:solidFill>
                  <a:prstClr val="black">
                    <a:lumMod val="75000"/>
                    <a:lumOff val="25000"/>
                  </a:prstClr>
                </a:solidFill>
              </a:rPr>
              <a:t> of silver into coins each month to circulate more cash into the economy, raise the price of farm goods, and </a:t>
            </a:r>
            <a:r>
              <a:rPr lang="en-US" dirty="0" smtClean="0">
                <a:solidFill>
                  <a:prstClr val="black">
                    <a:lumMod val="75000"/>
                    <a:lumOff val="25000"/>
                  </a:prstClr>
                </a:solidFill>
              </a:rPr>
              <a:t>help </a:t>
            </a:r>
            <a:r>
              <a:rPr lang="en-US" dirty="0">
                <a:solidFill>
                  <a:prstClr val="black">
                    <a:lumMod val="75000"/>
                    <a:lumOff val="25000"/>
                  </a:prstClr>
                </a:solidFill>
              </a:rPr>
              <a:t>farmers pay their way out of debt.</a:t>
            </a:r>
          </a:p>
          <a:p>
            <a:r>
              <a:rPr lang="en-US" sz="2600" dirty="0" smtClean="0">
                <a:sym typeface="Wingdings" panose="05000000000000000000" pitchFamily="2" charset="2"/>
              </a:rPr>
              <a:t>Force Bill (Proposed)</a:t>
            </a:r>
          </a:p>
          <a:p>
            <a:pPr lvl="1"/>
            <a:r>
              <a:rPr lang="en-US" sz="2400" dirty="0" smtClean="0">
                <a:sym typeface="Wingdings" panose="05000000000000000000" pitchFamily="2" charset="2"/>
              </a:rPr>
              <a:t>To protect votes in the South</a:t>
            </a:r>
          </a:p>
          <a:p>
            <a:r>
              <a:rPr lang="en-US" sz="2600" dirty="0" smtClean="0">
                <a:sym typeface="Wingdings" panose="05000000000000000000" pitchFamily="2" charset="2"/>
              </a:rPr>
              <a:t>Education Bill (proposed) </a:t>
            </a:r>
          </a:p>
          <a:p>
            <a:pPr lvl="1"/>
            <a:r>
              <a:rPr lang="en-US" sz="2400" dirty="0" smtClean="0">
                <a:sym typeface="Wingdings" panose="05000000000000000000" pitchFamily="2" charset="2"/>
              </a:rPr>
              <a:t>To support public education and literacy rates among African Americans</a:t>
            </a:r>
          </a:p>
          <a:p>
            <a:pPr lvl="1"/>
            <a:endParaRPr lang="en-US" sz="2400" dirty="0" smtClean="0"/>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6803" y="253956"/>
            <a:ext cx="1952521" cy="2772580"/>
          </a:xfrm>
          <a:prstGeom prst="rect">
            <a:avLst/>
          </a:prstGeom>
        </p:spPr>
      </p:pic>
    </p:spTree>
    <p:extLst>
      <p:ext uri="{BB962C8B-B14F-4D97-AF65-F5344CB8AC3E}">
        <p14:creationId xmlns:p14="http://schemas.microsoft.com/office/powerpoint/2010/main" val="1368378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923330"/>
          </a:xfrm>
          <a:prstGeom prst="rect">
            <a:avLst/>
          </a:prstGeom>
          <a:noFill/>
        </p:spPr>
        <p:txBody>
          <a:bodyPr wrap="square" lIns="91440" tIns="45720" rIns="91440" bIns="45720">
            <a:spAutoFit/>
          </a:bodyPr>
          <a:lstStyle/>
          <a:p>
            <a:pPr algn="ct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Gold </a:t>
            </a:r>
            <a:r>
              <a:rPr lang="en-US" sz="5400" b="1" dirty="0" smtClean="0">
                <a:ln w="9525">
                  <a:solidFill>
                    <a:schemeClr val="bg1"/>
                  </a:solidFill>
                  <a:prstDash val="solid"/>
                </a:ln>
                <a:effectLst>
                  <a:outerShdw blurRad="12700" dist="38100" dir="2700000" algn="tl" rotWithShape="0">
                    <a:schemeClr val="bg1">
                      <a:lumMod val="50000"/>
                    </a:schemeClr>
                  </a:outerShdw>
                </a:effectLst>
              </a:rPr>
              <a:t>vs. </a:t>
            </a:r>
            <a:r>
              <a:rPr lang="en-US" sz="5400" b="1" spc="50" dirty="0" smtClean="0">
                <a:ln w="0"/>
                <a:solidFill>
                  <a:schemeClr val="bg2"/>
                </a:solidFill>
                <a:effectLst>
                  <a:innerShdw blurRad="63500" dist="50800" dir="13500000">
                    <a:srgbClr val="000000">
                      <a:alpha val="50000"/>
                    </a:srgbClr>
                  </a:innerShdw>
                </a:effectLst>
              </a:rPr>
              <a:t>Silver</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3" name="TextBox 2"/>
          <p:cNvSpPr txBox="1"/>
          <p:nvPr/>
        </p:nvSpPr>
        <p:spPr>
          <a:xfrm>
            <a:off x="0" y="923330"/>
            <a:ext cx="12191999" cy="5262979"/>
          </a:xfrm>
          <a:prstGeom prst="rect">
            <a:avLst/>
          </a:prstGeom>
          <a:noFill/>
        </p:spPr>
        <p:txBody>
          <a:bodyPr wrap="square" rtlCol="0">
            <a:spAutoFit/>
          </a:bodyPr>
          <a:lstStyle/>
          <a:p>
            <a:r>
              <a:rPr lang="en-US" sz="2800" b="1" dirty="0" smtClean="0">
                <a:solidFill>
                  <a:srgbClr val="FFC000"/>
                </a:solidFill>
              </a:rPr>
              <a:t>The Government remained committed to the Gold Standard even though there was a push for a b</a:t>
            </a:r>
            <a:r>
              <a:rPr lang="en-US" sz="2800" b="1" dirty="0" smtClean="0">
                <a:solidFill>
                  <a:schemeClr val="bg1">
                    <a:lumMod val="95000"/>
                  </a:schemeClr>
                </a:solidFill>
              </a:rPr>
              <a:t>i</a:t>
            </a:r>
            <a:r>
              <a:rPr lang="en-US" sz="2800" b="1" dirty="0" smtClean="0">
                <a:solidFill>
                  <a:srgbClr val="FFC000"/>
                </a:solidFill>
              </a:rPr>
              <a:t>m</a:t>
            </a:r>
            <a:r>
              <a:rPr lang="en-US" sz="2800" b="1" dirty="0" smtClean="0">
                <a:solidFill>
                  <a:schemeClr val="bg1">
                    <a:lumMod val="95000"/>
                  </a:schemeClr>
                </a:solidFill>
              </a:rPr>
              <a:t>e</a:t>
            </a:r>
            <a:r>
              <a:rPr lang="en-US" sz="2800" b="1" dirty="0" smtClean="0">
                <a:solidFill>
                  <a:srgbClr val="FFC000"/>
                </a:solidFill>
              </a:rPr>
              <a:t>t</a:t>
            </a:r>
            <a:r>
              <a:rPr lang="en-US" sz="2800" b="1" dirty="0" smtClean="0">
                <a:solidFill>
                  <a:schemeClr val="bg1">
                    <a:lumMod val="95000"/>
                  </a:schemeClr>
                </a:solidFill>
              </a:rPr>
              <a:t>a</a:t>
            </a:r>
            <a:r>
              <a:rPr lang="en-US" sz="2800" b="1" dirty="0" smtClean="0">
                <a:solidFill>
                  <a:srgbClr val="FFC000"/>
                </a:solidFill>
              </a:rPr>
              <a:t>l</a:t>
            </a:r>
            <a:r>
              <a:rPr lang="en-US" sz="2800" b="1" dirty="0" smtClean="0">
                <a:solidFill>
                  <a:schemeClr val="bg1">
                    <a:lumMod val="95000"/>
                  </a:schemeClr>
                </a:solidFill>
              </a:rPr>
              <a:t>l</a:t>
            </a:r>
            <a:r>
              <a:rPr lang="en-US" sz="2800" b="1" dirty="0" smtClean="0">
                <a:solidFill>
                  <a:srgbClr val="FFC000"/>
                </a:solidFill>
              </a:rPr>
              <a:t>i</a:t>
            </a:r>
            <a:r>
              <a:rPr lang="en-US" sz="2800" b="1" dirty="0" smtClean="0">
                <a:solidFill>
                  <a:schemeClr val="bg1">
                    <a:lumMod val="95000"/>
                  </a:schemeClr>
                </a:solidFill>
              </a:rPr>
              <a:t>c</a:t>
            </a:r>
            <a:r>
              <a:rPr lang="en-US" sz="2800" b="1" dirty="0" smtClean="0">
                <a:solidFill>
                  <a:srgbClr val="FFC000"/>
                </a:solidFill>
              </a:rPr>
              <a:t> standard.</a:t>
            </a:r>
          </a:p>
          <a:p>
            <a:endParaRPr lang="en-US" sz="2800" b="1" dirty="0">
              <a:solidFill>
                <a:srgbClr val="FFC000"/>
              </a:solidFill>
            </a:endParaRPr>
          </a:p>
          <a:p>
            <a:r>
              <a:rPr lang="en-US" sz="2800" b="1" dirty="0" smtClean="0">
                <a:solidFill>
                  <a:srgbClr val="FFC000"/>
                </a:solidFill>
              </a:rPr>
              <a:t>The Gold Standard limited the amt of money in circulation and ultimately helped businesses and forced everyday Americans into deeper debt</a:t>
            </a:r>
          </a:p>
          <a:p>
            <a:endParaRPr lang="en-US" sz="2800" b="1" dirty="0">
              <a:solidFill>
                <a:srgbClr val="FFC000"/>
              </a:solidFill>
            </a:endParaRPr>
          </a:p>
          <a:p>
            <a:endParaRPr lang="en-US" sz="2800" b="1" dirty="0" smtClean="0">
              <a:solidFill>
                <a:srgbClr val="FFC000"/>
              </a:solidFill>
            </a:endParaRPr>
          </a:p>
          <a:p>
            <a:r>
              <a:rPr lang="en-US" sz="2800" b="1" dirty="0" smtClean="0">
                <a:solidFill>
                  <a:schemeClr val="bg1">
                    <a:lumMod val="95000"/>
                  </a:schemeClr>
                </a:solidFill>
              </a:rPr>
              <a:t>The</a:t>
            </a:r>
            <a:r>
              <a:rPr lang="en-US" sz="2800" b="1" dirty="0" smtClean="0">
                <a:solidFill>
                  <a:srgbClr val="FFC000"/>
                </a:solidFill>
              </a:rPr>
              <a:t> bimetallic</a:t>
            </a:r>
            <a:r>
              <a:rPr lang="en-US" sz="2800" b="1" dirty="0" smtClean="0">
                <a:solidFill>
                  <a:schemeClr val="bg1">
                    <a:lumMod val="95000"/>
                  </a:schemeClr>
                </a:solidFill>
              </a:rPr>
              <a:t> standard </a:t>
            </a:r>
            <a:r>
              <a:rPr lang="en-US" sz="2800" b="1" dirty="0" smtClean="0">
                <a:solidFill>
                  <a:srgbClr val="FFC000"/>
                </a:solidFill>
              </a:rPr>
              <a:t>would</a:t>
            </a:r>
            <a:r>
              <a:rPr lang="en-US" sz="2800" b="1" dirty="0" smtClean="0">
                <a:solidFill>
                  <a:schemeClr val="bg1">
                    <a:lumMod val="95000"/>
                  </a:schemeClr>
                </a:solidFill>
              </a:rPr>
              <a:t> create </a:t>
            </a:r>
            <a:r>
              <a:rPr lang="en-US" sz="2800" b="1" dirty="0" smtClean="0">
                <a:solidFill>
                  <a:srgbClr val="FFC000"/>
                </a:solidFill>
              </a:rPr>
              <a:t>inflation,</a:t>
            </a:r>
            <a:r>
              <a:rPr lang="en-US" sz="2800" b="1" dirty="0" smtClean="0">
                <a:solidFill>
                  <a:schemeClr val="bg1">
                    <a:lumMod val="95000"/>
                  </a:schemeClr>
                </a:solidFill>
              </a:rPr>
              <a:t> put </a:t>
            </a:r>
            <a:r>
              <a:rPr lang="en-US" sz="2800" b="1" dirty="0" smtClean="0">
                <a:solidFill>
                  <a:srgbClr val="FFC000"/>
                </a:solidFill>
              </a:rPr>
              <a:t>more</a:t>
            </a:r>
            <a:r>
              <a:rPr lang="en-US" sz="2800" b="1" dirty="0" smtClean="0">
                <a:solidFill>
                  <a:schemeClr val="bg1">
                    <a:lumMod val="95000"/>
                  </a:schemeClr>
                </a:solidFill>
              </a:rPr>
              <a:t> money </a:t>
            </a:r>
            <a:r>
              <a:rPr lang="en-US" sz="2800" b="1" dirty="0" smtClean="0">
                <a:solidFill>
                  <a:srgbClr val="FFC000"/>
                </a:solidFill>
              </a:rPr>
              <a:t>into</a:t>
            </a:r>
            <a:r>
              <a:rPr lang="en-US" sz="2800" b="1" dirty="0" smtClean="0">
                <a:solidFill>
                  <a:schemeClr val="bg1">
                    <a:lumMod val="95000"/>
                  </a:schemeClr>
                </a:solidFill>
              </a:rPr>
              <a:t> circulation, </a:t>
            </a:r>
            <a:r>
              <a:rPr lang="en-US" sz="2800" b="1" dirty="0" smtClean="0">
                <a:solidFill>
                  <a:srgbClr val="FFC000"/>
                </a:solidFill>
              </a:rPr>
              <a:t>and </a:t>
            </a:r>
            <a:r>
              <a:rPr lang="en-US" sz="2800" b="1" dirty="0" smtClean="0">
                <a:solidFill>
                  <a:schemeClr val="bg1">
                    <a:lumMod val="95000"/>
                  </a:schemeClr>
                </a:solidFill>
              </a:rPr>
              <a:t>help </a:t>
            </a:r>
            <a:r>
              <a:rPr lang="en-US" sz="2800" b="1" dirty="0" smtClean="0">
                <a:solidFill>
                  <a:srgbClr val="FFC000"/>
                </a:solidFill>
              </a:rPr>
              <a:t>farmers</a:t>
            </a:r>
            <a:r>
              <a:rPr lang="en-US" sz="2800" b="1" dirty="0" smtClean="0">
                <a:solidFill>
                  <a:schemeClr val="bg1">
                    <a:lumMod val="95000"/>
                  </a:schemeClr>
                </a:solidFill>
              </a:rPr>
              <a:t>.</a:t>
            </a:r>
          </a:p>
          <a:p>
            <a:endParaRPr lang="en-US" sz="2800" b="1" dirty="0">
              <a:solidFill>
                <a:schemeClr val="bg1">
                  <a:lumMod val="95000"/>
                </a:schemeClr>
              </a:solidFill>
            </a:endParaRPr>
          </a:p>
          <a:p>
            <a:endParaRPr lang="en-US" sz="2800" b="1" dirty="0" smtClean="0">
              <a:solidFill>
                <a:schemeClr val="bg1">
                  <a:lumMod val="95000"/>
                </a:schemeClr>
              </a:solidFill>
            </a:endParaRPr>
          </a:p>
          <a:p>
            <a:r>
              <a:rPr lang="en-US" sz="2800" b="1" dirty="0" smtClean="0">
                <a:solidFill>
                  <a:schemeClr val="bg1">
                    <a:lumMod val="95000"/>
                  </a:schemeClr>
                </a:solidFill>
              </a:rPr>
              <a:t>Silver was demonetized in 1873</a:t>
            </a:r>
            <a:endParaRPr lang="en-US" sz="2800" b="1" dirty="0">
              <a:solidFill>
                <a:srgbClr val="FFC000"/>
              </a:solidFill>
            </a:endParaRPr>
          </a:p>
        </p:txBody>
      </p:sp>
    </p:spTree>
    <p:extLst>
      <p:ext uri="{BB962C8B-B14F-4D97-AF65-F5344CB8AC3E}">
        <p14:creationId xmlns:p14="http://schemas.microsoft.com/office/powerpoint/2010/main" val="253514587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639</TotalTime>
  <Words>1590</Words>
  <Application>Microsoft Office PowerPoint</Application>
  <PresentationFormat>Widescreen</PresentationFormat>
  <Paragraphs>297</Paragraphs>
  <Slides>26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Arial</vt:lpstr>
      <vt:lpstr>Calibri</vt:lpstr>
      <vt:lpstr>Calibri Light</vt:lpstr>
      <vt:lpstr>Cambria</vt:lpstr>
      <vt:lpstr>Trebuchet MS</vt:lpstr>
      <vt:lpstr>Wingdings</vt:lpstr>
      <vt:lpstr>Wingdings 3</vt:lpstr>
      <vt:lpstr>Facet</vt:lpstr>
      <vt:lpstr>Office Theme</vt:lpstr>
      <vt:lpstr>Politics in the Gilded 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Rutherford B. Hayes (R)(1876-1880) </vt:lpstr>
      <vt:lpstr>PowerPoint Presentation</vt:lpstr>
      <vt:lpstr>PowerPoint Presentation</vt:lpstr>
      <vt:lpstr>PowerPoint Presentation</vt:lpstr>
      <vt:lpstr>PowerPoint Presentation</vt:lpstr>
      <vt:lpstr>PowerPoint Presentation</vt:lpstr>
      <vt:lpstr>PowerPoint Presentation</vt:lpstr>
      <vt:lpstr>James A. Garfield (1880) </vt:lpstr>
      <vt:lpstr>Chester A. Arthur (1881-1885) </vt:lpstr>
      <vt:lpstr>PowerPoint Presentation</vt:lpstr>
      <vt:lpstr>PowerPoint Presentation</vt:lpstr>
      <vt:lpstr>PowerPoint Presentation</vt:lpstr>
      <vt:lpstr>Grover Cleveland  (1885-1889) and (1893-1897)  </vt:lpstr>
      <vt:lpstr>Benjamin Harrison (1889-1893) </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Politics in the Gilded Age</dc:title>
  <dc:creator>Rebecca Richardson</dc:creator>
  <cp:lastModifiedBy>Rebecca Richardson</cp:lastModifiedBy>
  <cp:revision>30</cp:revision>
  <dcterms:created xsi:type="dcterms:W3CDTF">2016-09-16T13:52:34Z</dcterms:created>
  <dcterms:modified xsi:type="dcterms:W3CDTF">2016-10-03T14:03:30Z</dcterms:modified>
</cp:coreProperties>
</file>