
<file path=[Content_Types].xml><?xml version="1.0" encoding="utf-8"?>
<Types xmlns="http://schemas.openxmlformats.org/package/2006/content-types">
  <Default Extension="mp3" ContentType="audio/mpeg"/>
  <Default Extension="png" ContentType="image/png"/>
  <Default Extension="jpeg" ContentType="image/jpeg"/>
  <Default Extension="rels" ContentType="application/vnd.openxmlformats-package.relationships+xml"/>
  <Default Extension="xml" ContentType="application/xml"/>
  <Default Extension="jpg_512" ContentType="image/jpeg"/>
  <Default Extension="wdp" ContentType="image/vnd.ms-photo"/>
  <Default Extension="gif" ContentType="image/gif"/>
  <Default Extension="jpg" ContentType="image/jpeg"/>
  <Default Extension="mp4" ContentType="video/mp4"/>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 id="2147483669" r:id="rId2"/>
  </p:sldMasterIdLst>
  <p:notesMasterIdLst>
    <p:notesMasterId r:id="rId63"/>
  </p:notesMasterIdLst>
  <p:handoutMasterIdLst>
    <p:handoutMasterId r:id="rId64"/>
  </p:handoutMasterIdLst>
  <p:sldIdLst>
    <p:sldId id="256" r:id="rId3"/>
    <p:sldId id="257" r:id="rId4"/>
    <p:sldId id="258" r:id="rId5"/>
    <p:sldId id="259" r:id="rId6"/>
    <p:sldId id="284" r:id="rId7"/>
    <p:sldId id="260" r:id="rId8"/>
    <p:sldId id="261" r:id="rId9"/>
    <p:sldId id="272" r:id="rId10"/>
    <p:sldId id="262" r:id="rId11"/>
    <p:sldId id="276" r:id="rId12"/>
    <p:sldId id="277" r:id="rId13"/>
    <p:sldId id="264" r:id="rId14"/>
    <p:sldId id="283" r:id="rId15"/>
    <p:sldId id="274" r:id="rId16"/>
    <p:sldId id="280" r:id="rId17"/>
    <p:sldId id="281" r:id="rId18"/>
    <p:sldId id="278" r:id="rId19"/>
    <p:sldId id="279" r:id="rId20"/>
    <p:sldId id="282" r:id="rId21"/>
    <p:sldId id="275" r:id="rId22"/>
    <p:sldId id="273" r:id="rId23"/>
    <p:sldId id="263" r:id="rId24"/>
    <p:sldId id="285" r:id="rId25"/>
    <p:sldId id="286" r:id="rId26"/>
    <p:sldId id="287" r:id="rId27"/>
    <p:sldId id="288" r:id="rId28"/>
    <p:sldId id="289" r:id="rId29"/>
    <p:sldId id="290" r:id="rId30"/>
    <p:sldId id="291" r:id="rId31"/>
    <p:sldId id="292" r:id="rId32"/>
    <p:sldId id="293" r:id="rId33"/>
    <p:sldId id="294" r:id="rId34"/>
    <p:sldId id="295" r:id="rId35"/>
    <p:sldId id="296" r:id="rId36"/>
    <p:sldId id="297" r:id="rId37"/>
    <p:sldId id="298" r:id="rId38"/>
    <p:sldId id="299" r:id="rId39"/>
    <p:sldId id="300" r:id="rId40"/>
    <p:sldId id="301" r:id="rId41"/>
    <p:sldId id="302" r:id="rId42"/>
    <p:sldId id="303" r:id="rId43"/>
    <p:sldId id="304" r:id="rId44"/>
    <p:sldId id="305" r:id="rId45"/>
    <p:sldId id="306" r:id="rId46"/>
    <p:sldId id="307" r:id="rId47"/>
    <p:sldId id="308" r:id="rId48"/>
    <p:sldId id="309" r:id="rId49"/>
    <p:sldId id="310" r:id="rId50"/>
    <p:sldId id="311" r:id="rId51"/>
    <p:sldId id="312" r:id="rId52"/>
    <p:sldId id="313" r:id="rId53"/>
    <p:sldId id="314" r:id="rId54"/>
    <p:sldId id="315" r:id="rId55"/>
    <p:sldId id="316" r:id="rId56"/>
    <p:sldId id="317" r:id="rId57"/>
    <p:sldId id="318" r:id="rId58"/>
    <p:sldId id="319" r:id="rId59"/>
    <p:sldId id="320" r:id="rId60"/>
    <p:sldId id="321" r:id="rId61"/>
    <p:sldId id="322" r:id="rId62"/>
  </p:sldIdLst>
  <p:sldSz cx="12192000" cy="6858000"/>
  <p:notesSz cx="7010400" cy="92964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000" autoAdjust="0"/>
    <p:restoredTop sz="94660"/>
  </p:normalViewPr>
  <p:slideViewPr>
    <p:cSldViewPr snapToGrid="0">
      <p:cViewPr varScale="1">
        <p:scale>
          <a:sx n="70" d="100"/>
          <a:sy n="70" d="100"/>
        </p:scale>
        <p:origin x="738"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slide" Target="slides/slide53.xml"/><Relationship Id="rId63" Type="http://schemas.openxmlformats.org/officeDocument/2006/relationships/notesMaster" Target="notesMasters/notesMaster1.xml"/><Relationship Id="rId68" Type="http://schemas.openxmlformats.org/officeDocument/2006/relationships/tableStyles" Target="tableStyles.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slide" Target="slides/slide56.xml"/><Relationship Id="rId66" Type="http://schemas.openxmlformats.org/officeDocument/2006/relationships/viewProps" Target="viewProps.xml"/><Relationship Id="rId5" Type="http://schemas.openxmlformats.org/officeDocument/2006/relationships/slide" Target="slides/slide3.xml"/><Relationship Id="rId61" Type="http://schemas.openxmlformats.org/officeDocument/2006/relationships/slide" Target="slides/slide59.xml"/><Relationship Id="rId19" Type="http://schemas.openxmlformats.org/officeDocument/2006/relationships/slide" Target="slides/slide1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handoutMaster" Target="handoutMasters/handoutMaster1.xml"/><Relationship Id="rId8" Type="http://schemas.openxmlformats.org/officeDocument/2006/relationships/slide" Target="slides/slide6.xml"/><Relationship Id="rId51" Type="http://schemas.openxmlformats.org/officeDocument/2006/relationships/slide" Target="slides/slide49.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theme" Target="theme/theme1.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sz="quarter" idx="1"/>
          </p:nvPr>
        </p:nvSpPr>
        <p:spPr>
          <a:xfrm>
            <a:off x="3970938" y="0"/>
            <a:ext cx="3037840" cy="466434"/>
          </a:xfrm>
          <a:prstGeom prst="rect">
            <a:avLst/>
          </a:prstGeom>
        </p:spPr>
        <p:txBody>
          <a:bodyPr vert="horz" lIns="93177" tIns="46589" rIns="93177" bIns="46589" rtlCol="0"/>
          <a:lstStyle>
            <a:lvl1pPr algn="r">
              <a:defRPr sz="1200"/>
            </a:lvl1pPr>
          </a:lstStyle>
          <a:p>
            <a:fld id="{FA241596-68DE-48E4-8EC8-95CEBF899229}" type="datetimeFigureOut">
              <a:rPr lang="en-US" smtClean="0"/>
              <a:t>12/14/2016</a:t>
            </a:fld>
            <a:endParaRPr lang="en-US"/>
          </a:p>
        </p:txBody>
      </p:sp>
      <p:sp>
        <p:nvSpPr>
          <p:cNvPr id="4" name="Footer Placeholder 3"/>
          <p:cNvSpPr>
            <a:spLocks noGrp="1"/>
          </p:cNvSpPr>
          <p:nvPr>
            <p:ph type="ftr" sz="quarter" idx="2"/>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a:p>
        </p:txBody>
      </p:sp>
      <p:sp>
        <p:nvSpPr>
          <p:cNvPr id="5" name="Slide Number Placeholder 4"/>
          <p:cNvSpPr>
            <a:spLocks noGrp="1"/>
          </p:cNvSpPr>
          <p:nvPr>
            <p:ph type="sldNum" sz="quarter" idx="3"/>
          </p:nvPr>
        </p:nvSpPr>
        <p:spPr>
          <a:xfrm>
            <a:off x="3970938" y="8829967"/>
            <a:ext cx="3037840" cy="466433"/>
          </a:xfrm>
          <a:prstGeom prst="rect">
            <a:avLst/>
          </a:prstGeom>
        </p:spPr>
        <p:txBody>
          <a:bodyPr vert="horz" lIns="93177" tIns="46589" rIns="93177" bIns="46589" rtlCol="0" anchor="b"/>
          <a:lstStyle>
            <a:lvl1pPr algn="r">
              <a:defRPr sz="1200"/>
            </a:lvl1pPr>
          </a:lstStyle>
          <a:p>
            <a:fld id="{F27C42BB-47F9-4FAD-89B5-C932DB415A9E}" type="slidenum">
              <a:rPr lang="en-US" smtClean="0"/>
              <a:t>‹#›</a:t>
            </a:fld>
            <a:endParaRPr lang="en-US"/>
          </a:p>
        </p:txBody>
      </p:sp>
    </p:spTree>
    <p:extLst>
      <p:ext uri="{BB962C8B-B14F-4D97-AF65-F5344CB8AC3E}">
        <p14:creationId xmlns:p14="http://schemas.microsoft.com/office/powerpoint/2010/main" val="42206095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51BAE7DD-5C7F-4AAE-8C95-75EFB953B72A}" type="datetimeFigureOut">
              <a:rPr lang="en-US" smtClean="0"/>
              <a:t>12/14/2016</a:t>
            </a:fld>
            <a:endParaRPr lang="en-US"/>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D18D3950-0608-48AE-9FF0-6D33030B7F0B}" type="slidenum">
              <a:rPr lang="en-US" smtClean="0"/>
              <a:t>‹#›</a:t>
            </a:fld>
            <a:endParaRPr lang="en-US"/>
          </a:p>
        </p:txBody>
      </p:sp>
    </p:spTree>
    <p:extLst>
      <p:ext uri="{BB962C8B-B14F-4D97-AF65-F5344CB8AC3E}">
        <p14:creationId xmlns:p14="http://schemas.microsoft.com/office/powerpoint/2010/main" val="372035837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049D868-CCFF-4AC8-B998-A05FBB0875A9}" type="slidenum">
              <a:rPr lang="en-US" smtClean="0"/>
              <a:pPr/>
              <a:t>15</a:t>
            </a:fld>
            <a:endParaRPr lang="en-US"/>
          </a:p>
        </p:txBody>
      </p:sp>
    </p:spTree>
    <p:extLst>
      <p:ext uri="{BB962C8B-B14F-4D97-AF65-F5344CB8AC3E}">
        <p14:creationId xmlns:p14="http://schemas.microsoft.com/office/powerpoint/2010/main" val="189119223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049D868-CCFF-4AC8-B998-A05FBB0875A9}" type="slidenum">
              <a:rPr lang="en-US" smtClean="0"/>
              <a:pPr/>
              <a:t>16</a:t>
            </a:fld>
            <a:endParaRPr lang="en-US"/>
          </a:p>
        </p:txBody>
      </p:sp>
    </p:spTree>
    <p:extLst>
      <p:ext uri="{BB962C8B-B14F-4D97-AF65-F5344CB8AC3E}">
        <p14:creationId xmlns:p14="http://schemas.microsoft.com/office/powerpoint/2010/main" val="302268473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049D868-CCFF-4AC8-B998-A05FBB0875A9}" type="slidenum">
              <a:rPr lang="en-US" smtClean="0">
                <a:solidFill>
                  <a:prstClr val="black"/>
                </a:solidFill>
              </a:rPr>
              <a:pPr/>
              <a:t>17</a:t>
            </a:fld>
            <a:endParaRPr lang="en-US">
              <a:solidFill>
                <a:prstClr val="black"/>
              </a:solidFill>
            </a:endParaRPr>
          </a:p>
        </p:txBody>
      </p:sp>
    </p:spTree>
    <p:extLst>
      <p:ext uri="{BB962C8B-B14F-4D97-AF65-F5344CB8AC3E}">
        <p14:creationId xmlns:p14="http://schemas.microsoft.com/office/powerpoint/2010/main" val="151885048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18D3950-0608-48AE-9FF0-6D33030B7F0B}" type="slidenum">
              <a:rPr lang="en-US" smtClean="0"/>
              <a:t>21</a:t>
            </a:fld>
            <a:endParaRPr lang="en-US"/>
          </a:p>
        </p:txBody>
      </p:sp>
    </p:spTree>
    <p:extLst>
      <p:ext uri="{BB962C8B-B14F-4D97-AF65-F5344CB8AC3E}">
        <p14:creationId xmlns:p14="http://schemas.microsoft.com/office/powerpoint/2010/main" val="340051033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Isolationism is the idea that the united states should stay</a:t>
            </a:r>
            <a:r>
              <a:rPr lang="en-US" baseline="0" dirty="0" smtClean="0"/>
              <a:t> to itself and out of world affairs. </a:t>
            </a:r>
            <a:endParaRPr lang="en-US" dirty="0"/>
          </a:p>
        </p:txBody>
      </p:sp>
      <p:sp>
        <p:nvSpPr>
          <p:cNvPr id="4" name="Slide Number Placeholder 3"/>
          <p:cNvSpPr>
            <a:spLocks noGrp="1"/>
          </p:cNvSpPr>
          <p:nvPr>
            <p:ph type="sldNum" sz="quarter" idx="10"/>
          </p:nvPr>
        </p:nvSpPr>
        <p:spPr/>
        <p:txBody>
          <a:bodyPr/>
          <a:lstStyle/>
          <a:p>
            <a:fld id="{D18D3950-0608-48AE-9FF0-6D33030B7F0B}" type="slidenum">
              <a:rPr lang="en-US" smtClean="0"/>
              <a:t>24</a:t>
            </a:fld>
            <a:endParaRPr lang="en-US"/>
          </a:p>
        </p:txBody>
      </p:sp>
    </p:spTree>
    <p:extLst>
      <p:ext uri="{BB962C8B-B14F-4D97-AF65-F5344CB8AC3E}">
        <p14:creationId xmlns:p14="http://schemas.microsoft.com/office/powerpoint/2010/main" val="176042135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Communism is</a:t>
            </a:r>
            <a:r>
              <a:rPr lang="en-US" baseline="0" dirty="0" smtClean="0"/>
              <a:t> an economic and political idea where the government controls all means of production.  There is no private ownership.  This favors dictators as well. </a:t>
            </a:r>
            <a:endParaRPr lang="en-US" dirty="0"/>
          </a:p>
        </p:txBody>
      </p:sp>
      <p:sp>
        <p:nvSpPr>
          <p:cNvPr id="4" name="Slide Number Placeholder 3"/>
          <p:cNvSpPr>
            <a:spLocks noGrp="1"/>
          </p:cNvSpPr>
          <p:nvPr>
            <p:ph type="sldNum" sz="quarter" idx="10"/>
          </p:nvPr>
        </p:nvSpPr>
        <p:spPr/>
        <p:txBody>
          <a:bodyPr/>
          <a:lstStyle/>
          <a:p>
            <a:fld id="{D18D3950-0608-48AE-9FF0-6D33030B7F0B}" type="slidenum">
              <a:rPr lang="en-US" smtClean="0"/>
              <a:t>25</a:t>
            </a:fld>
            <a:endParaRPr lang="en-US"/>
          </a:p>
        </p:txBody>
      </p:sp>
    </p:spTree>
    <p:extLst>
      <p:ext uri="{BB962C8B-B14F-4D97-AF65-F5344CB8AC3E}">
        <p14:creationId xmlns:p14="http://schemas.microsoft.com/office/powerpoint/2010/main" val="94200892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AFL is the American Federatio</a:t>
            </a:r>
            <a:r>
              <a:rPr lang="en-US" baseline="0" dirty="0" smtClean="0"/>
              <a:t>n of Labor</a:t>
            </a:r>
            <a:endParaRPr lang="en-US" dirty="0"/>
          </a:p>
        </p:txBody>
      </p:sp>
      <p:sp>
        <p:nvSpPr>
          <p:cNvPr id="4" name="Slide Number Placeholder 3"/>
          <p:cNvSpPr>
            <a:spLocks noGrp="1"/>
          </p:cNvSpPr>
          <p:nvPr>
            <p:ph type="sldNum" sz="quarter" idx="10"/>
          </p:nvPr>
        </p:nvSpPr>
        <p:spPr/>
        <p:txBody>
          <a:bodyPr/>
          <a:lstStyle/>
          <a:p>
            <a:fld id="{D18D3950-0608-48AE-9FF0-6D33030B7F0B}" type="slidenum">
              <a:rPr lang="en-US" smtClean="0"/>
              <a:t>33</a:t>
            </a:fld>
            <a:endParaRPr lang="en-US"/>
          </a:p>
        </p:txBody>
      </p:sp>
    </p:spTree>
    <p:extLst>
      <p:ext uri="{BB962C8B-B14F-4D97-AF65-F5344CB8AC3E}">
        <p14:creationId xmlns:p14="http://schemas.microsoft.com/office/powerpoint/2010/main" val="319981093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Fundamentalism is the literal,</a:t>
            </a:r>
            <a:r>
              <a:rPr lang="en-US" baseline="0" dirty="0" smtClean="0"/>
              <a:t> </a:t>
            </a:r>
            <a:r>
              <a:rPr lang="en-US" baseline="0" dirty="0" err="1" smtClean="0"/>
              <a:t>nonsymbolic</a:t>
            </a:r>
            <a:r>
              <a:rPr lang="en-US" baseline="0" dirty="0" smtClean="0"/>
              <a:t>, interpretation of the bible. </a:t>
            </a:r>
          </a:p>
          <a:p>
            <a:r>
              <a:rPr lang="en-US" baseline="0" dirty="0" smtClean="0"/>
              <a:t>Billy Sunday (Upper Left) was a baseball player turned preacher who was very popular.</a:t>
            </a:r>
          </a:p>
          <a:p>
            <a:r>
              <a:rPr lang="en-US" baseline="0" dirty="0" smtClean="0"/>
              <a:t>Aimee </a:t>
            </a:r>
            <a:r>
              <a:rPr lang="en-US" baseline="0" dirty="0" err="1" smtClean="0"/>
              <a:t>Semple</a:t>
            </a:r>
            <a:r>
              <a:rPr lang="en-US" baseline="0" dirty="0" smtClean="0"/>
              <a:t> McPherson was a Canadian Pentecostal preacher who led huge services in California that involved faith healing. They were also radio broadcast to the congregation and the public.  </a:t>
            </a:r>
          </a:p>
        </p:txBody>
      </p:sp>
      <p:sp>
        <p:nvSpPr>
          <p:cNvPr id="4" name="Slide Number Placeholder 3"/>
          <p:cNvSpPr>
            <a:spLocks noGrp="1"/>
          </p:cNvSpPr>
          <p:nvPr>
            <p:ph type="sldNum" sz="quarter" idx="10"/>
          </p:nvPr>
        </p:nvSpPr>
        <p:spPr/>
        <p:txBody>
          <a:bodyPr/>
          <a:lstStyle/>
          <a:p>
            <a:fld id="{D18D3950-0608-48AE-9FF0-6D33030B7F0B}" type="slidenum">
              <a:rPr lang="en-US" smtClean="0"/>
              <a:t>36</a:t>
            </a:fld>
            <a:endParaRPr lang="en-US"/>
          </a:p>
        </p:txBody>
      </p:sp>
    </p:spTree>
    <p:extLst>
      <p:ext uri="{BB962C8B-B14F-4D97-AF65-F5344CB8AC3E}">
        <p14:creationId xmlns:p14="http://schemas.microsoft.com/office/powerpoint/2010/main" val="203131338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It was from </a:t>
            </a:r>
            <a:r>
              <a:rPr lang="en-US" i="1" dirty="0" smtClean="0"/>
              <a:t>Civic</a:t>
            </a:r>
            <a:r>
              <a:rPr lang="en-US" i="1" baseline="0" dirty="0" smtClean="0"/>
              <a:t> Biology</a:t>
            </a:r>
            <a:r>
              <a:rPr lang="en-US" i="0" baseline="0" dirty="0" smtClean="0"/>
              <a:t> and it said : We </a:t>
            </a:r>
            <a:r>
              <a:rPr lang="en-US" i="0" baseline="0" dirty="0" err="1" smtClean="0"/>
              <a:t>hae</a:t>
            </a:r>
            <a:r>
              <a:rPr lang="en-US" i="0" baseline="0" dirty="0" smtClean="0"/>
              <a:t> now learned that animal forms may be arranged so as to begin with simple once-celled organisms and culminate with a group which includes man himself.”</a:t>
            </a:r>
            <a:endParaRPr lang="en-US" dirty="0"/>
          </a:p>
        </p:txBody>
      </p:sp>
      <p:sp>
        <p:nvSpPr>
          <p:cNvPr id="4" name="Slide Number Placeholder 3"/>
          <p:cNvSpPr>
            <a:spLocks noGrp="1"/>
          </p:cNvSpPr>
          <p:nvPr>
            <p:ph type="sldNum" sz="quarter" idx="10"/>
          </p:nvPr>
        </p:nvSpPr>
        <p:spPr/>
        <p:txBody>
          <a:bodyPr/>
          <a:lstStyle/>
          <a:p>
            <a:fld id="{D18D3950-0608-48AE-9FF0-6D33030B7F0B}" type="slidenum">
              <a:rPr lang="en-US" smtClean="0"/>
              <a:t>37</a:t>
            </a:fld>
            <a:endParaRPr lang="en-US"/>
          </a:p>
        </p:txBody>
      </p:sp>
    </p:spTree>
    <p:extLst>
      <p:ext uri="{BB962C8B-B14F-4D97-AF65-F5344CB8AC3E}">
        <p14:creationId xmlns:p14="http://schemas.microsoft.com/office/powerpoint/2010/main" val="51812632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Darrow questioned Bryan on his belief</a:t>
            </a:r>
            <a:r>
              <a:rPr lang="en-US" baseline="0" dirty="0" smtClean="0"/>
              <a:t> that the Bible should be translated literally.  The following was so big that the judge had to move the trial outside to accommodate the audience.  Bryan stuck to his beliefs pretty closely, only really making the audience gasp when he said that the world was made in 6 days but not 6 24 hour days.</a:t>
            </a:r>
            <a:endParaRPr lang="en-US" dirty="0"/>
          </a:p>
        </p:txBody>
      </p:sp>
      <p:sp>
        <p:nvSpPr>
          <p:cNvPr id="4" name="Slide Number Placeholder 3"/>
          <p:cNvSpPr>
            <a:spLocks noGrp="1"/>
          </p:cNvSpPr>
          <p:nvPr>
            <p:ph type="sldNum" sz="quarter" idx="10"/>
          </p:nvPr>
        </p:nvSpPr>
        <p:spPr/>
        <p:txBody>
          <a:bodyPr/>
          <a:lstStyle/>
          <a:p>
            <a:fld id="{D18D3950-0608-48AE-9FF0-6D33030B7F0B}" type="slidenum">
              <a:rPr lang="en-US" smtClean="0"/>
              <a:t>38</a:t>
            </a:fld>
            <a:endParaRPr lang="en-US"/>
          </a:p>
        </p:txBody>
      </p:sp>
    </p:spTree>
    <p:extLst>
      <p:ext uri="{BB962C8B-B14F-4D97-AF65-F5344CB8AC3E}">
        <p14:creationId xmlns:p14="http://schemas.microsoft.com/office/powerpoint/2010/main" val="229844072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 double</a:t>
            </a:r>
            <a:r>
              <a:rPr lang="en-US" baseline="0" dirty="0" smtClean="0"/>
              <a:t> standard is a set of principles that grant greater freedom to one group, (in this case men, sexually) than another. </a:t>
            </a:r>
            <a:endParaRPr lang="en-US" dirty="0"/>
          </a:p>
        </p:txBody>
      </p:sp>
      <p:sp>
        <p:nvSpPr>
          <p:cNvPr id="4" name="Slide Number Placeholder 3"/>
          <p:cNvSpPr>
            <a:spLocks noGrp="1"/>
          </p:cNvSpPr>
          <p:nvPr>
            <p:ph type="sldNum" sz="quarter" idx="10"/>
          </p:nvPr>
        </p:nvSpPr>
        <p:spPr/>
        <p:txBody>
          <a:bodyPr/>
          <a:lstStyle/>
          <a:p>
            <a:fld id="{D18D3950-0608-48AE-9FF0-6D33030B7F0B}" type="slidenum">
              <a:rPr lang="en-US" smtClean="0"/>
              <a:t>42</a:t>
            </a:fld>
            <a:endParaRPr lang="en-US"/>
          </a:p>
        </p:txBody>
      </p:sp>
    </p:spTree>
    <p:extLst>
      <p:ext uri="{BB962C8B-B14F-4D97-AF65-F5344CB8AC3E}">
        <p14:creationId xmlns:p14="http://schemas.microsoft.com/office/powerpoint/2010/main" val="268175166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18D3950-0608-48AE-9FF0-6D33030B7F0B}" type="slidenum">
              <a:rPr lang="en-US" smtClean="0"/>
              <a:t>44</a:t>
            </a:fld>
            <a:endParaRPr lang="en-US"/>
          </a:p>
        </p:txBody>
      </p:sp>
    </p:spTree>
    <p:extLst>
      <p:ext uri="{BB962C8B-B14F-4D97-AF65-F5344CB8AC3E}">
        <p14:creationId xmlns:p14="http://schemas.microsoft.com/office/powerpoint/2010/main" val="239340765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Great migration was th</a:t>
            </a:r>
            <a:r>
              <a:rPr lang="en-US" baseline="0" dirty="0" smtClean="0"/>
              <a:t>e movement of African Americans from the South to Northern Cities. There were many reasons for this move, but the primary one was less violence and more jobs in the North. By 1920 nearly 40% of African Americans lived in cities.</a:t>
            </a:r>
            <a:r>
              <a:rPr lang="en-US" dirty="0" smtClean="0"/>
              <a:t> Began during reconstruction, but sped up between 1910 and 1920  </a:t>
            </a:r>
          </a:p>
          <a:p>
            <a:endParaRPr lang="en-US" dirty="0" smtClean="0"/>
          </a:p>
          <a:p>
            <a:endParaRPr lang="en-US" dirty="0" smtClean="0"/>
          </a:p>
          <a:p>
            <a:r>
              <a:rPr lang="en-US" dirty="0" smtClean="0"/>
              <a:t>Unfortunately in 1919 there were approximately 25 race riots throughout those northern cities.</a:t>
            </a:r>
          </a:p>
          <a:p>
            <a:endParaRPr lang="en-US" dirty="0" smtClean="0"/>
          </a:p>
          <a:p>
            <a:r>
              <a:rPr lang="en-US" dirty="0" smtClean="0"/>
              <a:t>WEB DUBOIS actually led a parade of 10,000 </a:t>
            </a:r>
            <a:r>
              <a:rPr lang="en-US" dirty="0" err="1" smtClean="0"/>
              <a:t>Afircan</a:t>
            </a:r>
            <a:r>
              <a:rPr lang="en-US" dirty="0" smtClean="0"/>
              <a:t> </a:t>
            </a:r>
            <a:r>
              <a:rPr lang="en-US" dirty="0" err="1" smtClean="0"/>
              <a:t>Amerianmen</a:t>
            </a:r>
            <a:r>
              <a:rPr lang="en-US" dirty="0" smtClean="0"/>
              <a:t> in NY to protest Violence</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t>The Back</a:t>
            </a:r>
            <a:r>
              <a:rPr lang="en-US" baseline="0" dirty="0" smtClean="0"/>
              <a:t> to Africa movement encouraged African Americans as well as blacks in the Caribbean to go back to Africa and help the native people throw off colonial oppression and build a nation. </a:t>
            </a:r>
            <a:endParaRPr lang="en-US" dirty="0" smtClean="0"/>
          </a:p>
          <a:p>
            <a:endParaRPr lang="en-US" dirty="0"/>
          </a:p>
        </p:txBody>
      </p:sp>
      <p:sp>
        <p:nvSpPr>
          <p:cNvPr id="4" name="Slide Number Placeholder 3"/>
          <p:cNvSpPr>
            <a:spLocks noGrp="1"/>
          </p:cNvSpPr>
          <p:nvPr>
            <p:ph type="sldNum" sz="quarter" idx="10"/>
          </p:nvPr>
        </p:nvSpPr>
        <p:spPr/>
        <p:txBody>
          <a:bodyPr/>
          <a:lstStyle/>
          <a:p>
            <a:fld id="{D18D3950-0608-48AE-9FF0-6D33030B7F0B}" type="slidenum">
              <a:rPr lang="en-US" smtClean="0"/>
              <a:t>45</a:t>
            </a:fld>
            <a:endParaRPr lang="en-US"/>
          </a:p>
        </p:txBody>
      </p:sp>
    </p:spTree>
    <p:extLst>
      <p:ext uri="{BB962C8B-B14F-4D97-AF65-F5344CB8AC3E}">
        <p14:creationId xmlns:p14="http://schemas.microsoft.com/office/powerpoint/2010/main" val="295582745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McKay was a novelist,</a:t>
            </a:r>
            <a:r>
              <a:rPr lang="en-US" baseline="0" dirty="0" smtClean="0"/>
              <a:t> poet, and Jamaican immigrant.  He urged African Americans to resist prejudice and discrimination.  He also expressed the pain of living in the ghetto</a:t>
            </a:r>
          </a:p>
          <a:p>
            <a:r>
              <a:rPr lang="en-US" baseline="0" dirty="0" smtClean="0"/>
              <a:t>Hughes was also a poet that </a:t>
            </a:r>
            <a:r>
              <a:rPr lang="en-US" baseline="0" dirty="0" err="1" smtClean="0"/>
              <a:t>describedthe</a:t>
            </a:r>
            <a:r>
              <a:rPr lang="en-US" baseline="0" dirty="0" smtClean="0"/>
              <a:t> difficult lives of working class African Americans.  </a:t>
            </a:r>
          </a:p>
          <a:p>
            <a:r>
              <a:rPr lang="en-US" baseline="0" dirty="0" smtClean="0"/>
              <a:t>Hurston wrote novels and short stories, poems, and </a:t>
            </a:r>
            <a:r>
              <a:rPr lang="en-US" baseline="0" dirty="0" err="1" smtClean="0"/>
              <a:t>boks</a:t>
            </a:r>
            <a:r>
              <a:rPr lang="en-US" baseline="0" dirty="0" smtClean="0"/>
              <a:t> of </a:t>
            </a:r>
            <a:r>
              <a:rPr lang="en-US" baseline="0" dirty="0" err="1" smtClean="0"/>
              <a:t>fokelore</a:t>
            </a:r>
            <a:r>
              <a:rPr lang="en-US" baseline="0" dirty="0" smtClean="0"/>
              <a:t>, in which she portrayed the lives of poor unschooled southern blacks.  </a:t>
            </a:r>
            <a:endParaRPr lang="en-US" dirty="0"/>
          </a:p>
        </p:txBody>
      </p:sp>
      <p:sp>
        <p:nvSpPr>
          <p:cNvPr id="4" name="Slide Number Placeholder 3"/>
          <p:cNvSpPr>
            <a:spLocks noGrp="1"/>
          </p:cNvSpPr>
          <p:nvPr>
            <p:ph type="sldNum" sz="quarter" idx="10"/>
          </p:nvPr>
        </p:nvSpPr>
        <p:spPr/>
        <p:txBody>
          <a:bodyPr/>
          <a:lstStyle/>
          <a:p>
            <a:fld id="{D18D3950-0608-48AE-9FF0-6D33030B7F0B}" type="slidenum">
              <a:rPr lang="en-US" smtClean="0"/>
              <a:t>46</a:t>
            </a:fld>
            <a:endParaRPr lang="en-US"/>
          </a:p>
        </p:txBody>
      </p:sp>
    </p:spTree>
    <p:extLst>
      <p:ext uri="{BB962C8B-B14F-4D97-AF65-F5344CB8AC3E}">
        <p14:creationId xmlns:p14="http://schemas.microsoft.com/office/powerpoint/2010/main" val="36355986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Moonshine is homebrewed liquor</a:t>
            </a:r>
            <a:endParaRPr lang="en-US" dirty="0"/>
          </a:p>
        </p:txBody>
      </p:sp>
      <p:sp>
        <p:nvSpPr>
          <p:cNvPr id="4" name="Slide Number Placeholder 3"/>
          <p:cNvSpPr>
            <a:spLocks noGrp="1"/>
          </p:cNvSpPr>
          <p:nvPr>
            <p:ph type="sldNum" sz="quarter" idx="10"/>
          </p:nvPr>
        </p:nvSpPr>
        <p:spPr/>
        <p:txBody>
          <a:bodyPr/>
          <a:lstStyle/>
          <a:p>
            <a:fld id="{D18D3950-0608-48AE-9FF0-6D33030B7F0B}" type="slidenum">
              <a:rPr lang="en-US" smtClean="0"/>
              <a:t>49</a:t>
            </a:fld>
            <a:endParaRPr lang="en-US"/>
          </a:p>
        </p:txBody>
      </p:sp>
    </p:spTree>
    <p:extLst>
      <p:ext uri="{BB962C8B-B14F-4D97-AF65-F5344CB8AC3E}">
        <p14:creationId xmlns:p14="http://schemas.microsoft.com/office/powerpoint/2010/main" val="15574246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Bootlegging is smuggling</a:t>
            </a:r>
            <a:r>
              <a:rPr lang="en-US" baseline="0" dirty="0" smtClean="0"/>
              <a:t> booze over state lines </a:t>
            </a:r>
          </a:p>
          <a:p>
            <a:r>
              <a:rPr lang="en-US" baseline="0" dirty="0" smtClean="0"/>
              <a:t>NASCAR started because of this</a:t>
            </a:r>
            <a:endParaRPr lang="en-US" dirty="0"/>
          </a:p>
        </p:txBody>
      </p:sp>
      <p:sp>
        <p:nvSpPr>
          <p:cNvPr id="4" name="Slide Number Placeholder 3"/>
          <p:cNvSpPr>
            <a:spLocks noGrp="1"/>
          </p:cNvSpPr>
          <p:nvPr>
            <p:ph type="sldNum" sz="quarter" idx="10"/>
          </p:nvPr>
        </p:nvSpPr>
        <p:spPr/>
        <p:txBody>
          <a:bodyPr/>
          <a:lstStyle/>
          <a:p>
            <a:fld id="{D18D3950-0608-48AE-9FF0-6D33030B7F0B}" type="slidenum">
              <a:rPr lang="en-US" smtClean="0"/>
              <a:t>51</a:t>
            </a:fld>
            <a:endParaRPr lang="en-US"/>
          </a:p>
        </p:txBody>
      </p:sp>
    </p:spTree>
    <p:extLst>
      <p:ext uri="{BB962C8B-B14F-4D97-AF65-F5344CB8AC3E}">
        <p14:creationId xmlns:p14="http://schemas.microsoft.com/office/powerpoint/2010/main" val="109547151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Wets didn’t</a:t>
            </a:r>
            <a:r>
              <a:rPr lang="en-US" baseline="0" dirty="0" smtClean="0"/>
              <a:t> want prohibition.  Dries favored it.  </a:t>
            </a:r>
          </a:p>
          <a:p>
            <a:r>
              <a:rPr lang="en-US" baseline="0" dirty="0" smtClean="0"/>
              <a:t>Capone’s gang was called the Chicago Outfit or the Chicago Mafia.</a:t>
            </a:r>
          </a:p>
          <a:p>
            <a:endParaRPr lang="en-US" baseline="0" dirty="0" smtClean="0"/>
          </a:p>
          <a:p>
            <a:r>
              <a:rPr lang="en-US" baseline="0" dirty="0" smtClean="0"/>
              <a:t>Their activities included bootlegging, prostitution, gambling, loan sharking and even murder. </a:t>
            </a:r>
          </a:p>
          <a:p>
            <a:r>
              <a:rPr lang="en-US" baseline="0" dirty="0" smtClean="0"/>
              <a:t>He also ran soup kitchens during the depression that made people compare him to a modern day Robin Hood</a:t>
            </a:r>
            <a:endParaRPr lang="en-US" dirty="0"/>
          </a:p>
        </p:txBody>
      </p:sp>
      <p:sp>
        <p:nvSpPr>
          <p:cNvPr id="4" name="Slide Number Placeholder 3"/>
          <p:cNvSpPr>
            <a:spLocks noGrp="1"/>
          </p:cNvSpPr>
          <p:nvPr>
            <p:ph type="sldNum" sz="quarter" idx="10"/>
          </p:nvPr>
        </p:nvSpPr>
        <p:spPr/>
        <p:txBody>
          <a:bodyPr/>
          <a:lstStyle/>
          <a:p>
            <a:fld id="{D18D3950-0608-48AE-9FF0-6D33030B7F0B}" type="slidenum">
              <a:rPr lang="en-US" smtClean="0"/>
              <a:t>52</a:t>
            </a:fld>
            <a:endParaRPr lang="en-US"/>
          </a:p>
        </p:txBody>
      </p:sp>
    </p:spTree>
    <p:extLst>
      <p:ext uri="{BB962C8B-B14F-4D97-AF65-F5344CB8AC3E}">
        <p14:creationId xmlns:p14="http://schemas.microsoft.com/office/powerpoint/2010/main" val="241045256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Hoover</a:t>
            </a:r>
            <a:r>
              <a:rPr lang="en-US" baseline="0" dirty="0" smtClean="0"/>
              <a:t> was a mechanical engineer and miner </a:t>
            </a:r>
          </a:p>
          <a:p>
            <a:r>
              <a:rPr lang="en-US" baseline="0" dirty="0" smtClean="0"/>
              <a:t>Mellon had made his fortune in banking and aluminum – he believed that government should run just as efficiently as any business.</a:t>
            </a:r>
          </a:p>
          <a:p>
            <a:endParaRPr lang="en-US" dirty="0"/>
          </a:p>
        </p:txBody>
      </p:sp>
      <p:sp>
        <p:nvSpPr>
          <p:cNvPr id="4" name="Slide Number Placeholder 3"/>
          <p:cNvSpPr>
            <a:spLocks noGrp="1"/>
          </p:cNvSpPr>
          <p:nvPr>
            <p:ph type="sldNum" sz="quarter" idx="10"/>
          </p:nvPr>
        </p:nvSpPr>
        <p:spPr/>
        <p:txBody>
          <a:bodyPr/>
          <a:lstStyle/>
          <a:p>
            <a:fld id="{D18D3950-0608-48AE-9FF0-6D33030B7F0B}" type="slidenum">
              <a:rPr lang="en-US" smtClean="0"/>
              <a:t>55</a:t>
            </a:fld>
            <a:endParaRPr lang="en-US"/>
          </a:p>
        </p:txBody>
      </p:sp>
    </p:spTree>
    <p:extLst>
      <p:ext uri="{BB962C8B-B14F-4D97-AF65-F5344CB8AC3E}">
        <p14:creationId xmlns:p14="http://schemas.microsoft.com/office/powerpoint/2010/main" val="353414906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Those agreements</a:t>
            </a:r>
            <a:r>
              <a:rPr lang="en-US" baseline="0" dirty="0" smtClean="0"/>
              <a:t> lasted until about the 1930s</a:t>
            </a:r>
            <a:endParaRPr lang="en-US" dirty="0"/>
          </a:p>
        </p:txBody>
      </p:sp>
      <p:sp>
        <p:nvSpPr>
          <p:cNvPr id="4" name="Slide Number Placeholder 3"/>
          <p:cNvSpPr>
            <a:spLocks noGrp="1"/>
          </p:cNvSpPr>
          <p:nvPr>
            <p:ph type="sldNum" sz="quarter" idx="10"/>
          </p:nvPr>
        </p:nvSpPr>
        <p:spPr/>
        <p:txBody>
          <a:bodyPr/>
          <a:lstStyle/>
          <a:p>
            <a:fld id="{D18D3950-0608-48AE-9FF0-6D33030B7F0B}" type="slidenum">
              <a:rPr lang="en-US" smtClean="0"/>
              <a:t>57</a:t>
            </a:fld>
            <a:endParaRPr lang="en-US"/>
          </a:p>
        </p:txBody>
      </p:sp>
    </p:spTree>
    <p:extLst>
      <p:ext uri="{BB962C8B-B14F-4D97-AF65-F5344CB8AC3E}">
        <p14:creationId xmlns:p14="http://schemas.microsoft.com/office/powerpoint/2010/main" val="309363578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95269" y="1122363"/>
            <a:ext cx="9001462" cy="2387600"/>
          </a:xfrm>
        </p:spPr>
        <p:txBody>
          <a:bodyPr anchor="b">
            <a:normAutofit/>
          </a:bodyPr>
          <a:lstStyle>
            <a:lvl1pPr algn="ctr">
              <a:defRPr sz="4800"/>
            </a:lvl1pPr>
          </a:lstStyle>
          <a:p>
            <a:r>
              <a:rPr lang="en-US" smtClean="0"/>
              <a:t>Click to edit Master title style</a:t>
            </a:r>
            <a:endParaRPr lang="en-US" dirty="0"/>
          </a:p>
        </p:txBody>
      </p:sp>
      <p:sp>
        <p:nvSpPr>
          <p:cNvPr id="3" name="Subtitle 2"/>
          <p:cNvSpPr>
            <a:spLocks noGrp="1"/>
          </p:cNvSpPr>
          <p:nvPr>
            <p:ph type="subTitle" idx="1"/>
          </p:nvPr>
        </p:nvSpPr>
        <p:spPr>
          <a:xfrm>
            <a:off x="1595269" y="3602038"/>
            <a:ext cx="9001462"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12/14/2016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12/14/2016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229244" y="657226"/>
            <a:ext cx="9733512" cy="2852737"/>
          </a:xfrm>
        </p:spPr>
        <p:txBody>
          <a:bodyPr anchor="b">
            <a:normAutofit/>
          </a:bodyPr>
          <a:lstStyle>
            <a:lvl1pPr>
              <a:defRPr sz="3400"/>
            </a:lvl1pPr>
          </a:lstStyle>
          <a:p>
            <a:r>
              <a:rPr lang="en-US" smtClean="0"/>
              <a:t>Click to edit Master title style</a:t>
            </a:r>
            <a:endParaRPr lang="en-US" dirty="0"/>
          </a:p>
        </p:txBody>
      </p:sp>
      <p:sp>
        <p:nvSpPr>
          <p:cNvPr id="3" name="Text Placeholder 2"/>
          <p:cNvSpPr>
            <a:spLocks noGrp="1"/>
          </p:cNvSpPr>
          <p:nvPr>
            <p:ph type="body" idx="1"/>
          </p:nvPr>
        </p:nvSpPr>
        <p:spPr>
          <a:xfrm>
            <a:off x="1229244" y="3602038"/>
            <a:ext cx="9733512" cy="1500187"/>
          </a:xfrm>
        </p:spPr>
        <p:txBody>
          <a:bodyPr/>
          <a:lstStyle>
            <a:lvl1pPr marL="0" indent="0" algn="ctr">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8A87A34-81AB-432B-8DAE-1953F412C126}" type="datetimeFigureOut">
              <a:rPr lang="en-US" dirty="0"/>
              <a:t>12/14/2016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913795" y="609600"/>
            <a:ext cx="10353761" cy="1326321"/>
          </a:xfrm>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913795" y="2088319"/>
            <a:ext cx="5106004" cy="3702881"/>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173403" y="2088319"/>
            <a:ext cx="5094154" cy="3702881"/>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48A87A34-81AB-432B-8DAE-1953F412C126}" type="datetimeFigureOut">
              <a:rPr lang="en-US" dirty="0"/>
              <a:t>12/14/2016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913795" y="609600"/>
            <a:ext cx="10353761" cy="1325563"/>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1141804" y="2088320"/>
            <a:ext cx="4879199" cy="823912"/>
          </a:xfrm>
        </p:spPr>
        <p:txBody>
          <a:bodyPr anchor="b"/>
          <a:lstStyle>
            <a:lvl1pPr marL="0" indent="0">
              <a:lnSpc>
                <a:spcPct val="100000"/>
              </a:lnSpc>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913795" y="2912232"/>
            <a:ext cx="5107208" cy="287896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402003" y="2088320"/>
            <a:ext cx="4865554" cy="823912"/>
          </a:xfrm>
        </p:spPr>
        <p:txBody>
          <a:bodyPr anchor="b"/>
          <a:lstStyle>
            <a:lvl1pPr marL="0" indent="0">
              <a:lnSpc>
                <a:spcPct val="100000"/>
              </a:lnSpc>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912232"/>
            <a:ext cx="5095357" cy="287896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48A87A34-81AB-432B-8DAE-1953F412C126}" type="datetimeFigureOut">
              <a:rPr lang="en-US" dirty="0"/>
              <a:t>12/14/2016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48A87A34-81AB-432B-8DAE-1953F412C126}" type="datetimeFigureOut">
              <a:rPr lang="en-US" dirty="0"/>
              <a:t>12/14/2016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8A87A34-81AB-432B-8DAE-1953F412C126}" type="datetimeFigureOut">
              <a:rPr lang="en-US" dirty="0"/>
              <a:t>12/14/2016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7228" y="609600"/>
            <a:ext cx="3932237" cy="2362200"/>
          </a:xfrm>
        </p:spPr>
        <p:txBody>
          <a:bodyPr anchor="b">
            <a:normAutofit/>
          </a:bodyPr>
          <a:lstStyle>
            <a:lvl1pPr>
              <a:defRPr sz="2800"/>
            </a:lvl1pPr>
          </a:lstStyle>
          <a:p>
            <a:r>
              <a:rPr lang="en-US" smtClean="0"/>
              <a:t>Click to edit Master title style</a:t>
            </a:r>
            <a:endParaRPr lang="en-US" dirty="0"/>
          </a:p>
        </p:txBody>
      </p:sp>
      <p:sp>
        <p:nvSpPr>
          <p:cNvPr id="3" name="Content Placeholder 2"/>
          <p:cNvSpPr>
            <a:spLocks noGrp="1"/>
          </p:cNvSpPr>
          <p:nvPr>
            <p:ph idx="1"/>
          </p:nvPr>
        </p:nvSpPr>
        <p:spPr>
          <a:xfrm>
            <a:off x="5078064" y="609600"/>
            <a:ext cx="6189492" cy="5181600"/>
          </a:xfrm>
        </p:spPr>
        <p:txBody>
          <a:bodyPr anchor="ct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917228" y="2971800"/>
            <a:ext cx="3932237" cy="2819399"/>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12/14/2016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7227" y="609600"/>
            <a:ext cx="5929773" cy="2362200"/>
          </a:xfrm>
        </p:spPr>
        <p:txBody>
          <a:bodyPr anchor="b">
            <a:normAutofit/>
          </a:bodyPr>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7424804" y="758881"/>
            <a:ext cx="3255356" cy="4883038"/>
          </a:xfrm>
          <a:noFill/>
          <a:ln w="1905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913794" y="2971800"/>
            <a:ext cx="5934950" cy="2819400"/>
          </a:xfrm>
        </p:spPr>
        <p:txBody>
          <a:bodyPr>
            <a:normAutofit/>
          </a:bodyPr>
          <a:lstStyle>
            <a:lvl1pPr marL="0" indent="0" algn="ctr">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12/14/2016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3806" y="4289372"/>
            <a:ext cx="10367564" cy="819355"/>
          </a:xfrm>
        </p:spPr>
        <p:txBody>
          <a:bodyPr anchor="b">
            <a:normAutofit/>
          </a:bodyPr>
          <a:lstStyle>
            <a:lvl1pPr>
              <a:defRPr sz="28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913806" y="621321"/>
            <a:ext cx="10367564" cy="3379735"/>
          </a:xfrm>
          <a:noFill/>
          <a:ln w="1905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913795" y="5108728"/>
            <a:ext cx="10365998" cy="682472"/>
          </a:xfrm>
        </p:spPr>
        <p:txBody>
          <a:bodyPr>
            <a:normAutofit/>
          </a:bodyPr>
          <a:lstStyle>
            <a:lvl1pPr marL="0" indent="0" algn="ctr">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12/14/2016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913795" y="609600"/>
            <a:ext cx="10353762" cy="3424859"/>
          </a:xfrm>
        </p:spPr>
        <p:txBody>
          <a:bodyPr anchor="ctr"/>
          <a:lstStyle>
            <a:lvl1pPr>
              <a:defRPr sz="3200"/>
            </a:lvl1pPr>
          </a:lstStyle>
          <a:p>
            <a:r>
              <a:rPr lang="en-US" smtClean="0"/>
              <a:t>Click to edit Master title style</a:t>
            </a:r>
            <a:endParaRPr lang="en-US" dirty="0"/>
          </a:p>
        </p:txBody>
      </p:sp>
      <p:sp>
        <p:nvSpPr>
          <p:cNvPr id="4" name="Text Placeholder 3"/>
          <p:cNvSpPr>
            <a:spLocks noGrp="1"/>
          </p:cNvSpPr>
          <p:nvPr>
            <p:ph type="body" sz="half" idx="2"/>
          </p:nvPr>
        </p:nvSpPr>
        <p:spPr>
          <a:xfrm>
            <a:off x="913795" y="4204820"/>
            <a:ext cx="10353761" cy="1592186"/>
          </a:xfrm>
        </p:spPr>
        <p:txBody>
          <a:bodyPr anchor="ct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12/14/2016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2" y="609600"/>
            <a:ext cx="9302752" cy="2992904"/>
          </a:xfrm>
        </p:spPr>
        <p:txBody>
          <a:bodyPr anchor="ctr"/>
          <a:lstStyle>
            <a:lvl1pPr>
              <a:defRPr sz="3200"/>
            </a:lvl1pPr>
          </a:lstStyle>
          <a:p>
            <a:r>
              <a:rPr lang="en-US" smtClean="0"/>
              <a:t>Click to edit Master title style</a:t>
            </a:r>
            <a:endParaRPr lang="en-US" dirty="0"/>
          </a:p>
        </p:txBody>
      </p:sp>
      <p:sp>
        <p:nvSpPr>
          <p:cNvPr id="12" name="Text Placeholder 3"/>
          <p:cNvSpPr>
            <a:spLocks noGrp="1"/>
          </p:cNvSpPr>
          <p:nvPr>
            <p:ph type="body" sz="half" idx="13"/>
          </p:nvPr>
        </p:nvSpPr>
        <p:spPr>
          <a:xfrm>
            <a:off x="1720644" y="3610032"/>
            <a:ext cx="8752299" cy="426812"/>
          </a:xfrm>
        </p:spPr>
        <p:txBody>
          <a:bodyPr anchor="t">
            <a:normAutofit/>
          </a:bodyPr>
          <a:lstStyle>
            <a:lvl1pPr marL="0" indent="0" algn="r">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4" name="Text Placeholder 3"/>
          <p:cNvSpPr>
            <a:spLocks noGrp="1"/>
          </p:cNvSpPr>
          <p:nvPr>
            <p:ph type="body" sz="half" idx="2"/>
          </p:nvPr>
        </p:nvSpPr>
        <p:spPr>
          <a:xfrm>
            <a:off x="913794" y="4204821"/>
            <a:ext cx="10353762" cy="1586380"/>
          </a:xfrm>
        </p:spPr>
        <p:txBody>
          <a:bodyPr anchor="ctr">
            <a:normAutofit/>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12/14/2016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
        <p:nvSpPr>
          <p:cNvPr id="11" name="TextBox 10"/>
          <p:cNvSpPr txBox="1"/>
          <p:nvPr/>
        </p:nvSpPr>
        <p:spPr>
          <a:xfrm>
            <a:off x="836612" y="735241"/>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3" name="TextBox 12"/>
          <p:cNvSpPr txBox="1"/>
          <p:nvPr/>
        </p:nvSpPr>
        <p:spPr>
          <a:xfrm>
            <a:off x="10657956" y="2972093"/>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913806" y="2126942"/>
            <a:ext cx="10355327" cy="2511835"/>
          </a:xfrm>
        </p:spPr>
        <p:txBody>
          <a:bodyPr anchor="b"/>
          <a:lstStyle>
            <a:lvl1pPr>
              <a:defRPr sz="3200"/>
            </a:lvl1pPr>
          </a:lstStyle>
          <a:p>
            <a:r>
              <a:rPr lang="en-US" smtClean="0"/>
              <a:t>Click to edit Master title style</a:t>
            </a:r>
            <a:endParaRPr lang="en-US" dirty="0"/>
          </a:p>
        </p:txBody>
      </p:sp>
      <p:sp>
        <p:nvSpPr>
          <p:cNvPr id="4" name="Text Placeholder 3"/>
          <p:cNvSpPr>
            <a:spLocks noGrp="1"/>
          </p:cNvSpPr>
          <p:nvPr>
            <p:ph type="body" sz="half" idx="2"/>
          </p:nvPr>
        </p:nvSpPr>
        <p:spPr>
          <a:xfrm>
            <a:off x="913794" y="4650556"/>
            <a:ext cx="10353763" cy="1140644"/>
          </a:xfrm>
        </p:spPr>
        <p:txBody>
          <a:bodyPr anchor="t"/>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12/14/2016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913794" y="609600"/>
            <a:ext cx="10353762" cy="1325563"/>
          </a:xfrm>
        </p:spPr>
        <p:txBody>
          <a:bodyPr/>
          <a:lstStyle/>
          <a:p>
            <a:r>
              <a:rPr lang="en-US" smtClean="0"/>
              <a:t>Click to edit Master title style</a:t>
            </a:r>
            <a:endParaRPr lang="en-US" dirty="0"/>
          </a:p>
        </p:txBody>
      </p:sp>
      <p:sp>
        <p:nvSpPr>
          <p:cNvPr id="7" name="Text Placeholder 2"/>
          <p:cNvSpPr>
            <a:spLocks noGrp="1"/>
          </p:cNvSpPr>
          <p:nvPr>
            <p:ph type="body" idx="1"/>
          </p:nvPr>
        </p:nvSpPr>
        <p:spPr>
          <a:xfrm>
            <a:off x="913794" y="2088319"/>
            <a:ext cx="3298956" cy="823305"/>
          </a:xfrm>
        </p:spPr>
        <p:txBody>
          <a:bodyPr anchor="b">
            <a:noAutofit/>
          </a:bodyPr>
          <a:lstStyle>
            <a:lvl1pPr marL="0" indent="0" algn="ctr">
              <a:lnSpc>
                <a:spcPct val="100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8" name="Text Placeholder 3"/>
          <p:cNvSpPr>
            <a:spLocks noGrp="1"/>
          </p:cNvSpPr>
          <p:nvPr>
            <p:ph type="body" sz="half" idx="15"/>
          </p:nvPr>
        </p:nvSpPr>
        <p:spPr>
          <a:xfrm>
            <a:off x="913794" y="2911624"/>
            <a:ext cx="3298956" cy="2879576"/>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9" name="Text Placeholder 4"/>
          <p:cNvSpPr>
            <a:spLocks noGrp="1"/>
          </p:cNvSpPr>
          <p:nvPr>
            <p:ph type="body" sz="quarter" idx="3"/>
          </p:nvPr>
        </p:nvSpPr>
        <p:spPr>
          <a:xfrm>
            <a:off x="4444878" y="2088320"/>
            <a:ext cx="3298558" cy="823304"/>
          </a:xfrm>
        </p:spPr>
        <p:txBody>
          <a:bodyPr anchor="b">
            <a:noAutofit/>
          </a:bodyPr>
          <a:lstStyle>
            <a:lvl1pPr marL="0" indent="0" algn="ctr">
              <a:lnSpc>
                <a:spcPct val="100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0" name="Text Placeholder 3"/>
          <p:cNvSpPr>
            <a:spLocks noGrp="1"/>
          </p:cNvSpPr>
          <p:nvPr>
            <p:ph type="body" sz="half" idx="16"/>
          </p:nvPr>
        </p:nvSpPr>
        <p:spPr>
          <a:xfrm>
            <a:off x="4444878" y="2911624"/>
            <a:ext cx="3299821" cy="2879576"/>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1" name="Text Placeholder 4"/>
          <p:cNvSpPr>
            <a:spLocks noGrp="1"/>
          </p:cNvSpPr>
          <p:nvPr>
            <p:ph type="body" sz="quarter" idx="13"/>
          </p:nvPr>
        </p:nvSpPr>
        <p:spPr>
          <a:xfrm>
            <a:off x="7973298" y="2088320"/>
            <a:ext cx="3291211" cy="823304"/>
          </a:xfrm>
        </p:spPr>
        <p:txBody>
          <a:bodyPr anchor="b">
            <a:noAutofit/>
          </a:bodyPr>
          <a:lstStyle>
            <a:lvl1pPr marL="0" indent="0" algn="ctr">
              <a:lnSpc>
                <a:spcPct val="100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2" name="Text Placeholder 3"/>
          <p:cNvSpPr>
            <a:spLocks noGrp="1"/>
          </p:cNvSpPr>
          <p:nvPr>
            <p:ph type="body" sz="half" idx="17"/>
          </p:nvPr>
        </p:nvSpPr>
        <p:spPr>
          <a:xfrm>
            <a:off x="7976346" y="2911624"/>
            <a:ext cx="3291211" cy="2879576"/>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3" name="Date Placeholder 2"/>
          <p:cNvSpPr>
            <a:spLocks noGrp="1"/>
          </p:cNvSpPr>
          <p:nvPr>
            <p:ph type="dt" sz="half" idx="10"/>
          </p:nvPr>
        </p:nvSpPr>
        <p:spPr/>
        <p:txBody>
          <a:bodyPr/>
          <a:lstStyle/>
          <a:p>
            <a:fld id="{48A87A34-81AB-432B-8DAE-1953F412C126}" type="datetimeFigureOut">
              <a:rPr lang="en-US" dirty="0"/>
              <a:t>12/14/2016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30" name="Title 1"/>
          <p:cNvSpPr>
            <a:spLocks noGrp="1"/>
          </p:cNvSpPr>
          <p:nvPr>
            <p:ph type="title"/>
          </p:nvPr>
        </p:nvSpPr>
        <p:spPr>
          <a:xfrm>
            <a:off x="913795" y="609600"/>
            <a:ext cx="10353762" cy="1325563"/>
          </a:xfrm>
        </p:spPr>
        <p:txBody>
          <a:bodyPr/>
          <a:lstStyle/>
          <a:p>
            <a:r>
              <a:rPr lang="en-US" smtClean="0"/>
              <a:t>Click to edit Master title style</a:t>
            </a:r>
            <a:endParaRPr lang="en-US" dirty="0"/>
          </a:p>
        </p:txBody>
      </p:sp>
      <p:sp>
        <p:nvSpPr>
          <p:cNvPr id="19" name="Text Placeholder 2"/>
          <p:cNvSpPr>
            <a:spLocks noGrp="1"/>
          </p:cNvSpPr>
          <p:nvPr>
            <p:ph type="body" idx="1"/>
          </p:nvPr>
        </p:nvSpPr>
        <p:spPr>
          <a:xfrm>
            <a:off x="913795" y="4195899"/>
            <a:ext cx="3298955" cy="576262"/>
          </a:xfrm>
        </p:spPr>
        <p:txBody>
          <a:bodyPr anchor="b">
            <a:noAutofit/>
          </a:bodyPr>
          <a:lstStyle>
            <a:lvl1pPr marL="0" indent="0" algn="ctr">
              <a:lnSpc>
                <a:spcPct val="100000"/>
              </a:lnSpc>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0" name="Picture Placeholder 2"/>
          <p:cNvSpPr>
            <a:spLocks noGrp="1" noChangeAspect="1"/>
          </p:cNvSpPr>
          <p:nvPr>
            <p:ph type="pic" idx="15"/>
          </p:nvPr>
        </p:nvSpPr>
        <p:spPr>
          <a:xfrm>
            <a:off x="1092020" y="2298987"/>
            <a:ext cx="2940050" cy="1524000"/>
          </a:xfrm>
          <a:prstGeom prst="roundRect">
            <a:avLst>
              <a:gd name="adj" fmla="val 0"/>
            </a:avLst>
          </a:prstGeom>
          <a:noFill/>
          <a:ln w="14605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1" name="Text Placeholder 3"/>
          <p:cNvSpPr>
            <a:spLocks noGrp="1"/>
          </p:cNvSpPr>
          <p:nvPr>
            <p:ph type="body" sz="half" idx="18"/>
          </p:nvPr>
        </p:nvSpPr>
        <p:spPr>
          <a:xfrm>
            <a:off x="913795" y="4772161"/>
            <a:ext cx="3298955" cy="101903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22" name="Text Placeholder 4"/>
          <p:cNvSpPr>
            <a:spLocks noGrp="1"/>
          </p:cNvSpPr>
          <p:nvPr>
            <p:ph type="body" sz="quarter" idx="3"/>
          </p:nvPr>
        </p:nvSpPr>
        <p:spPr>
          <a:xfrm>
            <a:off x="4442701" y="4195899"/>
            <a:ext cx="3298983" cy="576262"/>
          </a:xfrm>
        </p:spPr>
        <p:txBody>
          <a:bodyPr anchor="b">
            <a:noAutofit/>
          </a:bodyPr>
          <a:lstStyle>
            <a:lvl1pPr marL="0" indent="0" algn="ctr">
              <a:lnSpc>
                <a:spcPct val="100000"/>
              </a:lnSpc>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3" name="Picture Placeholder 2"/>
          <p:cNvSpPr>
            <a:spLocks noGrp="1" noChangeAspect="1"/>
          </p:cNvSpPr>
          <p:nvPr>
            <p:ph type="pic" idx="21"/>
          </p:nvPr>
        </p:nvSpPr>
        <p:spPr>
          <a:xfrm>
            <a:off x="4568996" y="2298987"/>
            <a:ext cx="2930525" cy="1524000"/>
          </a:xfrm>
          <a:prstGeom prst="roundRect">
            <a:avLst>
              <a:gd name="adj" fmla="val 0"/>
            </a:avLst>
          </a:prstGeom>
          <a:noFill/>
          <a:ln w="14605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4" name="Text Placeholder 3"/>
          <p:cNvSpPr>
            <a:spLocks noGrp="1"/>
          </p:cNvSpPr>
          <p:nvPr>
            <p:ph type="body" sz="half" idx="19"/>
          </p:nvPr>
        </p:nvSpPr>
        <p:spPr>
          <a:xfrm>
            <a:off x="4441348" y="4772160"/>
            <a:ext cx="3300336" cy="101903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25" name="Text Placeholder 4"/>
          <p:cNvSpPr>
            <a:spLocks noGrp="1"/>
          </p:cNvSpPr>
          <p:nvPr>
            <p:ph type="body" sz="quarter" idx="13"/>
          </p:nvPr>
        </p:nvSpPr>
        <p:spPr>
          <a:xfrm>
            <a:off x="7973423" y="4195899"/>
            <a:ext cx="3289900" cy="576262"/>
          </a:xfrm>
        </p:spPr>
        <p:txBody>
          <a:bodyPr anchor="b">
            <a:noAutofit/>
          </a:bodyPr>
          <a:lstStyle>
            <a:lvl1pPr marL="0" indent="0" algn="ctr">
              <a:lnSpc>
                <a:spcPct val="100000"/>
              </a:lnSpc>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6" name="Picture Placeholder 2"/>
          <p:cNvSpPr>
            <a:spLocks noGrp="1" noChangeAspect="1"/>
          </p:cNvSpPr>
          <p:nvPr>
            <p:ph type="pic" idx="22"/>
          </p:nvPr>
        </p:nvSpPr>
        <p:spPr>
          <a:xfrm>
            <a:off x="8152803" y="2298987"/>
            <a:ext cx="2932113" cy="1524000"/>
          </a:xfrm>
          <a:prstGeom prst="roundRect">
            <a:avLst>
              <a:gd name="adj" fmla="val 0"/>
            </a:avLst>
          </a:prstGeom>
          <a:noFill/>
          <a:ln w="14605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7" name="Text Placeholder 3"/>
          <p:cNvSpPr>
            <a:spLocks noGrp="1"/>
          </p:cNvSpPr>
          <p:nvPr>
            <p:ph type="body" sz="half" idx="20"/>
          </p:nvPr>
        </p:nvSpPr>
        <p:spPr>
          <a:xfrm>
            <a:off x="7973298" y="4772161"/>
            <a:ext cx="3294258" cy="1019037"/>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3" name="Date Placeholder 2"/>
          <p:cNvSpPr>
            <a:spLocks noGrp="1"/>
          </p:cNvSpPr>
          <p:nvPr>
            <p:ph type="dt" sz="half" idx="10"/>
          </p:nvPr>
        </p:nvSpPr>
        <p:spPr/>
        <p:txBody>
          <a:bodyPr/>
          <a:lstStyle/>
          <a:p>
            <a:fld id="{48A87A34-81AB-432B-8DAE-1953F412C126}" type="datetimeFigureOut">
              <a:rPr lang="en-US" dirty="0"/>
              <a:t>12/14/2016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12/14/2016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609599"/>
            <a:ext cx="2542657" cy="5181601"/>
          </a:xfrm>
        </p:spPr>
        <p:txBody>
          <a:bodyPr vert="eaVert"/>
          <a:lstStyle>
            <a:lvl1pPr algn="l">
              <a:defRPr/>
            </a:lvl1pP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913794" y="609599"/>
            <a:ext cx="7658705" cy="5181601"/>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12/14/2016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8E85C60-8191-41D7-A484-332D47DF7172}" type="datetimeFigureOut">
              <a:rPr lang="en-US" smtClean="0">
                <a:solidFill>
                  <a:prstClr val="black">
                    <a:tint val="75000"/>
                  </a:prstClr>
                </a:solidFill>
              </a:rPr>
              <a:pPr/>
              <a:t>12/14/2016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570BE33-0E3E-4B7B-A45D-A5113E4F672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85625092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8E85C60-8191-41D7-A484-332D47DF7172}" type="datetimeFigureOut">
              <a:rPr lang="en-US" smtClean="0">
                <a:solidFill>
                  <a:prstClr val="black">
                    <a:tint val="75000"/>
                  </a:prstClr>
                </a:solidFill>
              </a:rPr>
              <a:pPr/>
              <a:t>12/14/2016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570BE33-0E3E-4B7B-A45D-A5113E4F672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75651292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8E85C60-8191-41D7-A484-332D47DF7172}" type="datetimeFigureOut">
              <a:rPr lang="en-US" smtClean="0">
                <a:solidFill>
                  <a:prstClr val="black">
                    <a:tint val="75000"/>
                  </a:prstClr>
                </a:solidFill>
              </a:rPr>
              <a:pPr/>
              <a:t>12/14/2016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570BE33-0E3E-4B7B-A45D-A5113E4F672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4745272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8E85C60-8191-41D7-A484-332D47DF7172}" type="datetimeFigureOut">
              <a:rPr lang="en-US" smtClean="0">
                <a:solidFill>
                  <a:prstClr val="black">
                    <a:tint val="75000"/>
                  </a:prstClr>
                </a:solidFill>
              </a:rPr>
              <a:pPr/>
              <a:t>12/14/2016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570BE33-0E3E-4B7B-A45D-A5113E4F672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78847537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8E85C60-8191-41D7-A484-332D47DF7172}" type="datetimeFigureOut">
              <a:rPr lang="en-US" smtClean="0">
                <a:solidFill>
                  <a:prstClr val="black">
                    <a:tint val="75000"/>
                  </a:prstClr>
                </a:solidFill>
              </a:rPr>
              <a:pPr/>
              <a:t>12/14/2016</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A570BE33-0E3E-4B7B-A45D-A5113E4F672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22034782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8E85C60-8191-41D7-A484-332D47DF7172}" type="datetimeFigureOut">
              <a:rPr lang="en-US" smtClean="0">
                <a:solidFill>
                  <a:prstClr val="black">
                    <a:tint val="75000"/>
                  </a:prstClr>
                </a:solidFill>
              </a:rPr>
              <a:pPr/>
              <a:t>12/14/2016</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A570BE33-0E3E-4B7B-A45D-A5113E4F672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08429531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8E85C60-8191-41D7-A484-332D47DF7172}" type="datetimeFigureOut">
              <a:rPr lang="en-US" smtClean="0">
                <a:solidFill>
                  <a:prstClr val="black">
                    <a:tint val="75000"/>
                  </a:prstClr>
                </a:solidFill>
              </a:rPr>
              <a:pPr/>
              <a:t>12/14/2016</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A570BE33-0E3E-4B7B-A45D-A5113E4F672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75267959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8E85C60-8191-41D7-A484-332D47DF7172}" type="datetimeFigureOut">
              <a:rPr lang="en-US" smtClean="0">
                <a:solidFill>
                  <a:prstClr val="black">
                    <a:tint val="75000"/>
                  </a:prstClr>
                </a:solidFill>
              </a:rPr>
              <a:pPr/>
              <a:t>12/14/2016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570BE33-0E3E-4B7B-A45D-A5113E4F672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842131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8E85C60-8191-41D7-A484-332D47DF7172}" type="datetimeFigureOut">
              <a:rPr lang="en-US" smtClean="0">
                <a:solidFill>
                  <a:prstClr val="black">
                    <a:tint val="75000"/>
                  </a:prstClr>
                </a:solidFill>
              </a:rPr>
              <a:pPr/>
              <a:t>12/14/2016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570BE33-0E3E-4B7B-A45D-A5113E4F672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715939853"/>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8E85C60-8191-41D7-A484-332D47DF7172}" type="datetimeFigureOut">
              <a:rPr lang="en-US" smtClean="0">
                <a:solidFill>
                  <a:prstClr val="black">
                    <a:tint val="75000"/>
                  </a:prstClr>
                </a:solidFill>
              </a:rPr>
              <a:pPr/>
              <a:t>12/14/2016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570BE33-0E3E-4B7B-A45D-A5113E4F672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01824347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8E85C60-8191-41D7-A484-332D47DF7172}" type="datetimeFigureOut">
              <a:rPr lang="en-US" smtClean="0">
                <a:solidFill>
                  <a:prstClr val="black">
                    <a:tint val="75000"/>
                  </a:prstClr>
                </a:solidFill>
              </a:rPr>
              <a:pPr/>
              <a:t>12/14/2016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570BE33-0E3E-4B7B-A45D-A5113E4F672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88306264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5.xml"/><Relationship Id="rId3" Type="http://schemas.openxmlformats.org/officeDocument/2006/relationships/slideLayout" Target="../slideLayouts/slideLayout20.xml"/><Relationship Id="rId7" Type="http://schemas.openxmlformats.org/officeDocument/2006/relationships/slideLayout" Target="../slideLayouts/slideLayout24.xml"/><Relationship Id="rId12" Type="http://schemas.openxmlformats.org/officeDocument/2006/relationships/theme" Target="../theme/theme2.xml"/><Relationship Id="rId2" Type="http://schemas.openxmlformats.org/officeDocument/2006/relationships/slideLayout" Target="../slideLayouts/slideLayout19.xml"/><Relationship Id="rId1" Type="http://schemas.openxmlformats.org/officeDocument/2006/relationships/slideLayout" Target="../slideLayouts/slideLayout18.xml"/><Relationship Id="rId6" Type="http://schemas.openxmlformats.org/officeDocument/2006/relationships/slideLayout" Target="../slideLayouts/slideLayout23.xml"/><Relationship Id="rId11" Type="http://schemas.openxmlformats.org/officeDocument/2006/relationships/slideLayout" Target="../slideLayouts/slideLayout28.xml"/><Relationship Id="rId5" Type="http://schemas.openxmlformats.org/officeDocument/2006/relationships/slideLayout" Target="../slideLayouts/slideLayout22.xml"/><Relationship Id="rId10" Type="http://schemas.openxmlformats.org/officeDocument/2006/relationships/slideLayout" Target="../slideLayouts/slideLayout27.xml"/><Relationship Id="rId4" Type="http://schemas.openxmlformats.org/officeDocument/2006/relationships/slideLayout" Target="../slideLayouts/slideLayout21.xml"/><Relationship Id="rId9" Type="http://schemas.openxmlformats.org/officeDocument/2006/relationships/slideLayout" Target="../slideLayouts/slideLayout2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913795" y="609600"/>
            <a:ext cx="10353761" cy="1326321"/>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913795" y="2096064"/>
            <a:ext cx="10353762" cy="3695136"/>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678736" y="5883275"/>
            <a:ext cx="2743200" cy="365125"/>
          </a:xfrm>
          <a:prstGeom prst="rect">
            <a:avLst/>
          </a:prstGeom>
        </p:spPr>
        <p:txBody>
          <a:bodyPr vert="horz" lIns="91440" tIns="45720" rIns="91440" bIns="45720" rtlCol="0" anchor="ctr"/>
          <a:lstStyle>
            <a:lvl1pPr algn="r">
              <a:defRPr sz="1000">
                <a:solidFill>
                  <a:schemeClr val="tx1">
                    <a:tint val="75000"/>
                  </a:schemeClr>
                </a:solidFill>
              </a:defRPr>
            </a:lvl1pPr>
          </a:lstStyle>
          <a:p>
            <a:fld id="{48A87A34-81AB-432B-8DAE-1953F412C126}" type="datetimeFigureOut">
              <a:rPr lang="en-US" dirty="0"/>
              <a:pPr/>
              <a:t>12/14/2016</a:t>
            </a:fld>
            <a:endParaRPr lang="en-US" dirty="0"/>
          </a:p>
        </p:txBody>
      </p:sp>
      <p:sp>
        <p:nvSpPr>
          <p:cNvPr id="5" name="Footer Placeholder 4"/>
          <p:cNvSpPr>
            <a:spLocks noGrp="1"/>
          </p:cNvSpPr>
          <p:nvPr>
            <p:ph type="ftr" sz="quarter" idx="3"/>
          </p:nvPr>
        </p:nvSpPr>
        <p:spPr>
          <a:xfrm>
            <a:off x="913794" y="5883275"/>
            <a:ext cx="6672865" cy="365125"/>
          </a:xfrm>
          <a:prstGeom prst="rect">
            <a:avLst/>
          </a:prstGeom>
        </p:spPr>
        <p:txBody>
          <a:bodyPr vert="horz" lIns="91440" tIns="45720" rIns="91440" bIns="45720" rtlCol="0" anchor="ctr"/>
          <a:lstStyle>
            <a:lvl1pPr algn="l">
              <a:defRPr sz="10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10514011" y="5883275"/>
            <a:ext cx="753545" cy="365125"/>
          </a:xfrm>
          <a:prstGeom prst="rect">
            <a:avLst/>
          </a:prstGeom>
        </p:spPr>
        <p:txBody>
          <a:bodyPr vert="horz" lIns="91440" tIns="45720" rIns="91440" bIns="45720" rtlCol="0" anchor="ctr"/>
          <a:lstStyle>
            <a:lvl1pPr algn="r">
              <a:defRPr sz="1000">
                <a:solidFill>
                  <a:schemeClr val="tx1">
                    <a:tint val="75000"/>
                  </a:schemeClr>
                </a:solidFill>
              </a:defRPr>
            </a:lvl1pPr>
          </a:lstStyle>
          <a:p>
            <a:fld id="{6D22F896-40B5-4ADD-8801-0D06FADFA095}" type="slidenum">
              <a:rPr lang="en-US" dirty="0"/>
              <a:pPr/>
              <a:t>‹#›</a:t>
            </a:fld>
            <a:endParaRPr lang="en-US"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1" r:id="rId11"/>
    <p:sldLayoutId id="2147483666" r:id="rId12"/>
    <p:sldLayoutId id="2147483663" r:id="rId13"/>
    <p:sldLayoutId id="2147483667" r:id="rId14"/>
    <p:sldLayoutId id="2147483668" r:id="rId15"/>
    <p:sldLayoutId id="2147483658" r:id="rId16"/>
    <p:sldLayoutId id="2147483659" r:id="rId17"/>
  </p:sldLayoutIdLst>
  <p:txStyles>
    <p:titleStyle>
      <a:lvl1pPr algn="ctr" defTabSz="914400" rtl="0" eaLnBrk="1" latinLnBrk="0" hangingPunct="1">
        <a:lnSpc>
          <a:spcPct val="90000"/>
        </a:lnSpc>
        <a:spcBef>
          <a:spcPct val="0"/>
        </a:spcBef>
        <a:buNone/>
        <a:defRPr sz="3400" b="1" i="0" kern="1200" cap="all">
          <a:solidFill>
            <a:schemeClr val="tx1"/>
          </a:solidFill>
          <a:effectLst>
            <a:outerShdw blurRad="50800" dist="63500" dir="2700000" algn="tl" rotWithShape="0">
              <a:srgbClr val="000000">
                <a:alpha val="48000"/>
              </a:srgbClr>
            </a:outerShdw>
          </a:effectLst>
          <a:latin typeface="+mj-lt"/>
          <a:ea typeface="+mj-ea"/>
          <a:cs typeface="+mj-cs"/>
        </a:defRPr>
      </a:lvl1pPr>
    </p:titleStyle>
    <p:bodyStyle>
      <a:lvl1pPr marL="228600" indent="-228600" algn="l" defTabSz="914400" rtl="0" eaLnBrk="1" latinLnBrk="0" hangingPunct="1">
        <a:lnSpc>
          <a:spcPct val="120000"/>
        </a:lnSpc>
        <a:spcBef>
          <a:spcPts val="1000"/>
        </a:spcBef>
        <a:buFont typeface="Arial" panose="020B0604020202020204" pitchFamily="34" charset="0"/>
        <a:buChar char="•"/>
        <a:defRPr sz="2000" kern="1200">
          <a:solidFill>
            <a:schemeClr val="tx1"/>
          </a:solidFill>
          <a:effectLst>
            <a:outerShdw blurRad="50800" dist="38100" dir="2700000" algn="tl" rotWithShape="0">
              <a:srgbClr val="000000">
                <a:alpha val="48000"/>
              </a:srgbClr>
            </a:outerShdw>
          </a:effectLst>
          <a:latin typeface="+mn-lt"/>
          <a:ea typeface="+mn-ea"/>
          <a:cs typeface="+mn-cs"/>
        </a:defRPr>
      </a:lvl1pPr>
      <a:lvl2pPr marL="685800" indent="-228600" algn="l" defTabSz="914400" rtl="0" eaLnBrk="1" latinLnBrk="0" hangingPunct="1">
        <a:lnSpc>
          <a:spcPct val="120000"/>
        </a:lnSpc>
        <a:spcBef>
          <a:spcPts val="500"/>
        </a:spcBef>
        <a:buFont typeface="Arial" panose="020B0604020202020204" pitchFamily="34" charset="0"/>
        <a:buChar char="•"/>
        <a:defRPr sz="1800" kern="1200">
          <a:solidFill>
            <a:schemeClr val="tx1"/>
          </a:solidFill>
          <a:effectLst>
            <a:outerShdw blurRad="50800" dist="38100" dir="2700000" algn="tl" rotWithShape="0">
              <a:srgbClr val="000000">
                <a:alpha val="48000"/>
              </a:srgbClr>
            </a:outerShdw>
          </a:effectLst>
          <a:latin typeface="+mn-lt"/>
          <a:ea typeface="+mn-ea"/>
          <a:cs typeface="+mn-cs"/>
        </a:defRPr>
      </a:lvl2pPr>
      <a:lvl3pPr marL="1143000" indent="-228600" algn="l" defTabSz="914400" rtl="0" eaLnBrk="1" latinLnBrk="0" hangingPunct="1">
        <a:lnSpc>
          <a:spcPct val="120000"/>
        </a:lnSpc>
        <a:spcBef>
          <a:spcPts val="500"/>
        </a:spcBef>
        <a:buFont typeface="Arial" panose="020B0604020202020204" pitchFamily="34" charset="0"/>
        <a:buChar char="•"/>
        <a:defRPr sz="1600" kern="1200">
          <a:solidFill>
            <a:schemeClr val="tx1"/>
          </a:solidFill>
          <a:effectLst>
            <a:outerShdw blurRad="50800" dist="38100" dir="2700000" algn="tl" rotWithShape="0">
              <a:srgbClr val="000000">
                <a:alpha val="48000"/>
              </a:srgbClr>
            </a:outerShdw>
          </a:effectLst>
          <a:latin typeface="+mn-lt"/>
          <a:ea typeface="+mn-ea"/>
          <a:cs typeface="+mn-cs"/>
        </a:defRPr>
      </a:lvl3pPr>
      <a:lvl4pPr marL="1600200" indent="-228600" algn="l" defTabSz="914400" rtl="0" eaLnBrk="1" latinLnBrk="0" hangingPunct="1">
        <a:lnSpc>
          <a:spcPct val="120000"/>
        </a:lnSpc>
        <a:spcBef>
          <a:spcPts val="500"/>
        </a:spcBef>
        <a:buFont typeface="Arial" panose="020B0604020202020204" pitchFamily="34" charset="0"/>
        <a:buChar char="•"/>
        <a:defRPr sz="1400" kern="1200">
          <a:solidFill>
            <a:schemeClr val="tx1"/>
          </a:solidFill>
          <a:effectLst>
            <a:outerShdw blurRad="50800" dist="38100" dir="2700000" algn="tl" rotWithShape="0">
              <a:srgbClr val="000000">
                <a:alpha val="48000"/>
              </a:srgbClr>
            </a:outerShdw>
          </a:effectLst>
          <a:latin typeface="+mn-lt"/>
          <a:ea typeface="+mn-ea"/>
          <a:cs typeface="+mn-cs"/>
        </a:defRPr>
      </a:lvl4pPr>
      <a:lvl5pPr marL="20574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5pPr>
      <a:lvl6pPr marL="25146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6pPr>
      <a:lvl7pPr marL="29718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7pPr>
      <a:lvl8pPr marL="34290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8pPr>
      <a:lvl9pPr marL="38862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defTabSz="914400"/>
            <a:fld id="{18E85C60-8191-41D7-A484-332D47DF7172}" type="datetimeFigureOut">
              <a:rPr lang="en-US" smtClean="0">
                <a:solidFill>
                  <a:prstClr val="black">
                    <a:tint val="75000"/>
                  </a:prstClr>
                </a:solidFill>
              </a:rPr>
              <a:pPr defTabSz="914400"/>
              <a:t>12/14/2016</a:t>
            </a:fld>
            <a:endParaRPr lang="en-US">
              <a:solidFill>
                <a:prstClr val="black">
                  <a:tint val="75000"/>
                </a:prstClr>
              </a:solidFill>
            </a:endParaRPr>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defTabSz="914400"/>
            <a:endParaRPr lang="en-US">
              <a:solidFill>
                <a:prstClr val="black">
                  <a:tint val="75000"/>
                </a:prstClr>
              </a:solidFill>
            </a:endParaRPr>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defTabSz="914400"/>
            <a:fld id="{A570BE33-0E3E-4B7B-A45D-A5113E4F672C}" type="slidenum">
              <a:rPr lang="en-US" smtClean="0">
                <a:solidFill>
                  <a:prstClr val="black">
                    <a:tint val="75000"/>
                  </a:prstClr>
                </a:solidFill>
              </a:rPr>
              <a:pPr defTabSz="914400"/>
              <a:t>‹#›</a:t>
            </a:fld>
            <a:endParaRPr lang="en-US">
              <a:solidFill>
                <a:prstClr val="black">
                  <a:tint val="75000"/>
                </a:prstClr>
              </a:solidFill>
            </a:endParaRPr>
          </a:p>
        </p:txBody>
      </p:sp>
    </p:spTree>
    <p:extLst>
      <p:ext uri="{BB962C8B-B14F-4D97-AF65-F5344CB8AC3E}">
        <p14:creationId xmlns:p14="http://schemas.microsoft.com/office/powerpoint/2010/main" val="3476799562"/>
      </p:ext>
    </p:extLst>
  </p:cSld>
  <p:clrMap bg1="lt1" tx1="dk1" bg2="lt2" tx2="dk2" accent1="accent1" accent2="accent2" accent3="accent3" accent4="accent4" accent5="accent5" accent6="accent6" hlink="hlink" folHlink="folHlink"/>
  <p:sldLayoutIdLst>
    <p:sldLayoutId id="2147483670" r:id="rId1"/>
    <p:sldLayoutId id="2147483671" r:id="rId2"/>
    <p:sldLayoutId id="2147483672" r:id="rId3"/>
    <p:sldLayoutId id="2147483673" r:id="rId4"/>
    <p:sldLayoutId id="2147483674" r:id="rId5"/>
    <p:sldLayoutId id="2147483675" r:id="rId6"/>
    <p:sldLayoutId id="2147483676" r:id="rId7"/>
    <p:sldLayoutId id="2147483677" r:id="rId8"/>
    <p:sldLayoutId id="2147483678" r:id="rId9"/>
    <p:sldLayoutId id="2147483679" r:id="rId10"/>
    <p:sldLayoutId id="2147483680"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jp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4.jp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6.jpg"/><Relationship Id="rId1" Type="http://schemas.openxmlformats.org/officeDocument/2006/relationships/slideLayout" Target="../slideLayouts/slideLayout7.xml"/><Relationship Id="rId6" Type="http://schemas.openxmlformats.org/officeDocument/2006/relationships/image" Target="../media/image10.jpg"/><Relationship Id="rId5" Type="http://schemas.openxmlformats.org/officeDocument/2006/relationships/image" Target="../media/image9.jpg"/><Relationship Id="rId4" Type="http://schemas.openxmlformats.org/officeDocument/2006/relationships/image" Target="../media/image8.jpg"/></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1.mp3"/><Relationship Id="rId1" Type="http://schemas.microsoft.com/office/2007/relationships/media" Target="../media/media1.mp3"/><Relationship Id="rId5" Type="http://schemas.openxmlformats.org/officeDocument/2006/relationships/image" Target="../media/image12.jpg"/><Relationship Id="rId4" Type="http://schemas.openxmlformats.org/officeDocument/2006/relationships/image" Target="../media/image11.png"/></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2.mp3"/><Relationship Id="rId1" Type="http://schemas.microsoft.com/office/2007/relationships/media" Target="../media/media2.mp3"/><Relationship Id="rId6" Type="http://schemas.openxmlformats.org/officeDocument/2006/relationships/image" Target="../media/image14.jpg"/><Relationship Id="rId5" Type="http://schemas.openxmlformats.org/officeDocument/2006/relationships/image" Target="../media/image13.jpg"/><Relationship Id="rId4" Type="http://schemas.openxmlformats.org/officeDocument/2006/relationships/image" Target="../media/image11.png"/></Relationships>
</file>

<file path=ppt/slides/_rels/slide9.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image" Target="../media/image15.jpg"/><Relationship Id="rId1" Type="http://schemas.openxmlformats.org/officeDocument/2006/relationships/slideLayout" Target="../slideLayouts/slideLayout7.xml"/><Relationship Id="rId5" Type="http://schemas.openxmlformats.org/officeDocument/2006/relationships/image" Target="../media/image18.jpg"/><Relationship Id="rId4" Type="http://schemas.openxmlformats.org/officeDocument/2006/relationships/image" Target="../media/image17.jpg"/></Relationships>
</file>

<file path=ppt/slides/_rels/slide10.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3.mp3"/><Relationship Id="rId1" Type="http://schemas.microsoft.com/office/2007/relationships/media" Target="../media/media3.mp3"/><Relationship Id="rId6" Type="http://schemas.openxmlformats.org/officeDocument/2006/relationships/image" Target="../media/image11.png"/><Relationship Id="rId5" Type="http://schemas.microsoft.com/office/2007/relationships/hdphoto" Target="../media/hdphoto1.wdp"/><Relationship Id="rId4" Type="http://schemas.openxmlformats.org/officeDocument/2006/relationships/image" Target="../media/image20.png"/></Relationships>
</file>

<file path=ppt/slides/_rels/slide12.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image" Target="../media/image21.jpg"/><Relationship Id="rId1" Type="http://schemas.openxmlformats.org/officeDocument/2006/relationships/slideLayout" Target="../slideLayouts/slideLayout7.xml"/><Relationship Id="rId4" Type="http://schemas.openxmlformats.org/officeDocument/2006/relationships/image" Target="../media/image23.jpg"/></Relationships>
</file>

<file path=ppt/slides/_rels/slide13.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image" Target="../media/image24.jpg"/><Relationship Id="rId1" Type="http://schemas.openxmlformats.org/officeDocument/2006/relationships/slideLayout" Target="../slideLayouts/slideLayout7.xml"/><Relationship Id="rId5" Type="http://schemas.openxmlformats.org/officeDocument/2006/relationships/image" Target="../media/image27.jpg"/><Relationship Id="rId4" Type="http://schemas.openxmlformats.org/officeDocument/2006/relationships/image" Target="../media/image26.jpg"/></Relationships>
</file>

<file path=ppt/slides/_rels/slide14.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image" Target="../media/image28.jp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30.jpeg"/><Relationship Id="rId7" Type="http://schemas.openxmlformats.org/officeDocument/2006/relationships/image" Target="../media/image34.jp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33.jpeg"/><Relationship Id="rId5" Type="http://schemas.openxmlformats.org/officeDocument/2006/relationships/image" Target="../media/image32.jpeg"/><Relationship Id="rId4" Type="http://schemas.openxmlformats.org/officeDocument/2006/relationships/image" Target="../media/image31.jpeg"/></Relationships>
</file>

<file path=ppt/slides/_rels/slide16.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24.xml"/><Relationship Id="rId2" Type="http://schemas.openxmlformats.org/officeDocument/2006/relationships/video" Target="../media/media4.mp4"/><Relationship Id="rId1" Type="http://schemas.microsoft.com/office/2007/relationships/media" Target="../media/media4.mp4"/><Relationship Id="rId5" Type="http://schemas.openxmlformats.org/officeDocument/2006/relationships/image" Target="../media/image36.png"/><Relationship Id="rId4" Type="http://schemas.openxmlformats.org/officeDocument/2006/relationships/notesSlide" Target="../notesSlides/notesSlide3.xml"/></Relationships>
</file>

<file path=ppt/slides/_rels/slide18.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image" Target="../media/image37.jpg"/><Relationship Id="rId1" Type="http://schemas.openxmlformats.org/officeDocument/2006/relationships/slideLayout" Target="../slideLayouts/slideLayout7.xml"/><Relationship Id="rId4" Type="http://schemas.openxmlformats.org/officeDocument/2006/relationships/image" Target="../media/image39.jpg"/></Relationships>
</file>

<file path=ppt/slides/_rels/slide19.xml.rels><?xml version="1.0" encoding="UTF-8" standalone="yes"?>
<Relationships xmlns="http://schemas.openxmlformats.org/package/2006/relationships"><Relationship Id="rId2" Type="http://schemas.openxmlformats.org/officeDocument/2006/relationships/image" Target="../media/image40.jp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8" Type="http://schemas.openxmlformats.org/officeDocument/2006/relationships/image" Target="../media/image11.png"/><Relationship Id="rId3" Type="http://schemas.microsoft.com/office/2007/relationships/media" Target="../media/media6.mp3"/><Relationship Id="rId7" Type="http://schemas.openxmlformats.org/officeDocument/2006/relationships/image" Target="../media/image42.jpg"/><Relationship Id="rId2" Type="http://schemas.openxmlformats.org/officeDocument/2006/relationships/audio" Target="../media/media5.mp3"/><Relationship Id="rId1" Type="http://schemas.microsoft.com/office/2007/relationships/media" Target="../media/media5.mp3"/><Relationship Id="rId6" Type="http://schemas.openxmlformats.org/officeDocument/2006/relationships/image" Target="../media/image41.jpg"/><Relationship Id="rId5" Type="http://schemas.openxmlformats.org/officeDocument/2006/relationships/slideLayout" Target="../slideLayouts/slideLayout7.xml"/><Relationship Id="rId4" Type="http://schemas.openxmlformats.org/officeDocument/2006/relationships/audio" Target="../media/media6.mp3"/></Relationships>
</file>

<file path=ppt/slides/_rels/slide21.xml.rels><?xml version="1.0" encoding="UTF-8" standalone="yes"?>
<Relationships xmlns="http://schemas.openxmlformats.org/package/2006/relationships"><Relationship Id="rId3" Type="http://schemas.openxmlformats.org/officeDocument/2006/relationships/image" Target="../media/image43.jpg"/><Relationship Id="rId2" Type="http://schemas.openxmlformats.org/officeDocument/2006/relationships/notesSlide" Target="../notesSlides/notesSlide4.xml"/><Relationship Id="rId1" Type="http://schemas.openxmlformats.org/officeDocument/2006/relationships/slideLayout" Target="../slideLayouts/slideLayout7.xml"/><Relationship Id="rId5" Type="http://schemas.openxmlformats.org/officeDocument/2006/relationships/image" Target="../media/image45.jpg"/><Relationship Id="rId4" Type="http://schemas.openxmlformats.org/officeDocument/2006/relationships/image" Target="../media/image44.jp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49.gif"/><Relationship Id="rId2" Type="http://schemas.openxmlformats.org/officeDocument/2006/relationships/image" Target="../media/image48.jpe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50.jpe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51.jpe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52.jpe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53.jpe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56.jpg"/><Relationship Id="rId2" Type="http://schemas.openxmlformats.org/officeDocument/2006/relationships/image" Target="../media/image55.jp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58.jpg"/><Relationship Id="rId2" Type="http://schemas.openxmlformats.org/officeDocument/2006/relationships/image" Target="../media/image57.jp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59.jpg_512"/><Relationship Id="rId2" Type="http://schemas.openxmlformats.org/officeDocument/2006/relationships/notesSlide" Target="../notesSlides/notesSlide8.xml"/><Relationship Id="rId1" Type="http://schemas.openxmlformats.org/officeDocument/2006/relationships/slideLayout" Target="../slideLayouts/slideLayout7.xml"/><Relationship Id="rId5" Type="http://schemas.openxmlformats.org/officeDocument/2006/relationships/image" Target="../media/image61.png"/><Relationship Id="rId4" Type="http://schemas.openxmlformats.org/officeDocument/2006/relationships/image" Target="../media/image60.jpg"/></Relationships>
</file>

<file path=ppt/slides/_rels/slide37.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9.xml"/><Relationship Id="rId1" Type="http://schemas.openxmlformats.org/officeDocument/2006/relationships/slideLayout" Target="../slideLayouts/slideLayout7.xml"/><Relationship Id="rId6" Type="http://schemas.openxmlformats.org/officeDocument/2006/relationships/image" Target="../media/image65.jpg"/><Relationship Id="rId5" Type="http://schemas.openxmlformats.org/officeDocument/2006/relationships/image" Target="../media/image64.jpg"/><Relationship Id="rId4" Type="http://schemas.openxmlformats.org/officeDocument/2006/relationships/image" Target="../media/image63.png"/></Relationships>
</file>

<file path=ppt/slides/_rels/slide38.xml.rels><?xml version="1.0" encoding="UTF-8" standalone="yes"?>
<Relationships xmlns="http://schemas.openxmlformats.org/package/2006/relationships"><Relationship Id="rId3" Type="http://schemas.openxmlformats.org/officeDocument/2006/relationships/image" Target="../media/image66.jpg"/><Relationship Id="rId2" Type="http://schemas.openxmlformats.org/officeDocument/2006/relationships/notesSlide" Target="../notesSlides/notesSlide10.xml"/><Relationship Id="rId1" Type="http://schemas.openxmlformats.org/officeDocument/2006/relationships/slideLayout" Target="../slideLayouts/slideLayout7.xml"/><Relationship Id="rId5" Type="http://schemas.openxmlformats.org/officeDocument/2006/relationships/image" Target="../media/image68.jpg"/><Relationship Id="rId4" Type="http://schemas.openxmlformats.org/officeDocument/2006/relationships/image" Target="../media/image67.jp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image" Target="../media/image69.pn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image" Target="../media/image70.gif"/><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2" Type="http://schemas.openxmlformats.org/officeDocument/2006/relationships/image" Target="../media/image72.jpeg"/><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73.jpeg"/><Relationship Id="rId7" Type="http://schemas.openxmlformats.org/officeDocument/2006/relationships/image" Target="../media/image77.jpeg"/><Relationship Id="rId2" Type="http://schemas.openxmlformats.org/officeDocument/2006/relationships/notesSlide" Target="../notesSlides/notesSlide12.xml"/><Relationship Id="rId1" Type="http://schemas.openxmlformats.org/officeDocument/2006/relationships/slideLayout" Target="../slideLayouts/slideLayout7.xml"/><Relationship Id="rId6" Type="http://schemas.openxmlformats.org/officeDocument/2006/relationships/image" Target="../media/image76.jpeg"/><Relationship Id="rId5" Type="http://schemas.openxmlformats.org/officeDocument/2006/relationships/image" Target="../media/image75.jpeg"/><Relationship Id="rId4" Type="http://schemas.openxmlformats.org/officeDocument/2006/relationships/image" Target="../media/image74.jpeg"/></Relationships>
</file>

<file path=ppt/slides/_rels/slide45.xml.rels><?xml version="1.0" encoding="UTF-8" standalone="yes"?>
<Relationships xmlns="http://schemas.openxmlformats.org/package/2006/relationships"><Relationship Id="rId3" Type="http://schemas.openxmlformats.org/officeDocument/2006/relationships/image" Target="../media/image78.jpg"/><Relationship Id="rId2" Type="http://schemas.openxmlformats.org/officeDocument/2006/relationships/notesSlide" Target="../notesSlides/notesSlide13.xml"/><Relationship Id="rId1" Type="http://schemas.openxmlformats.org/officeDocument/2006/relationships/slideLayout" Target="../slideLayouts/slideLayout7.xml"/><Relationship Id="rId4" Type="http://schemas.openxmlformats.org/officeDocument/2006/relationships/image" Target="../media/image79.jpg"/></Relationships>
</file>

<file path=ppt/slides/_rels/slide46.xml.rels><?xml version="1.0" encoding="UTF-8" standalone="yes"?>
<Relationships xmlns="http://schemas.openxmlformats.org/package/2006/relationships"><Relationship Id="rId3" Type="http://schemas.openxmlformats.org/officeDocument/2006/relationships/image" Target="../media/image80.jpg"/><Relationship Id="rId2" Type="http://schemas.openxmlformats.org/officeDocument/2006/relationships/notesSlide" Target="../notesSlides/notesSlide14.xml"/><Relationship Id="rId1" Type="http://schemas.openxmlformats.org/officeDocument/2006/relationships/slideLayout" Target="../slideLayouts/slideLayout7.xml"/><Relationship Id="rId5" Type="http://schemas.openxmlformats.org/officeDocument/2006/relationships/image" Target="../media/image82.png"/><Relationship Id="rId4" Type="http://schemas.openxmlformats.org/officeDocument/2006/relationships/image" Target="../media/image81.jpg"/></Relationships>
</file>

<file path=ppt/slides/_rels/slide47.xml.rels><?xml version="1.0" encoding="UTF-8" standalone="yes"?>
<Relationships xmlns="http://schemas.openxmlformats.org/package/2006/relationships"><Relationship Id="rId8" Type="http://schemas.openxmlformats.org/officeDocument/2006/relationships/image" Target="../media/image83.jpg"/><Relationship Id="rId3" Type="http://schemas.microsoft.com/office/2007/relationships/media" Target="../media/media8.mp3"/><Relationship Id="rId7" Type="http://schemas.openxmlformats.org/officeDocument/2006/relationships/slideLayout" Target="../slideLayouts/slideLayout7.xml"/><Relationship Id="rId12" Type="http://schemas.openxmlformats.org/officeDocument/2006/relationships/image" Target="../media/image86.jpg"/><Relationship Id="rId2" Type="http://schemas.openxmlformats.org/officeDocument/2006/relationships/audio" Target="../media/media7.mp3"/><Relationship Id="rId1" Type="http://schemas.microsoft.com/office/2007/relationships/media" Target="../media/media7.mp3"/><Relationship Id="rId6" Type="http://schemas.openxmlformats.org/officeDocument/2006/relationships/audio" Target="../media/media9.mp3"/><Relationship Id="rId11" Type="http://schemas.openxmlformats.org/officeDocument/2006/relationships/image" Target="../media/image85.jpg"/><Relationship Id="rId5" Type="http://schemas.microsoft.com/office/2007/relationships/media" Target="../media/media9.mp3"/><Relationship Id="rId10" Type="http://schemas.openxmlformats.org/officeDocument/2006/relationships/image" Target="../media/image11.png"/><Relationship Id="rId4" Type="http://schemas.openxmlformats.org/officeDocument/2006/relationships/audio" Target="../media/media8.mp3"/><Relationship Id="rId9" Type="http://schemas.openxmlformats.org/officeDocument/2006/relationships/image" Target="../media/image84.jpg"/></Relationships>
</file>

<file path=ppt/slides/_rels/slide48.xml.rels><?xml version="1.0" encoding="UTF-8" standalone="yes"?>
<Relationships xmlns="http://schemas.openxmlformats.org/package/2006/relationships"><Relationship Id="rId3" Type="http://schemas.openxmlformats.org/officeDocument/2006/relationships/image" Target="../media/image88.jpeg"/><Relationship Id="rId7" Type="http://schemas.openxmlformats.org/officeDocument/2006/relationships/image" Target="../media/image92.jpeg"/><Relationship Id="rId2" Type="http://schemas.openxmlformats.org/officeDocument/2006/relationships/image" Target="../media/image87.png"/><Relationship Id="rId1" Type="http://schemas.openxmlformats.org/officeDocument/2006/relationships/slideLayout" Target="../slideLayouts/slideLayout7.xml"/><Relationship Id="rId6" Type="http://schemas.openxmlformats.org/officeDocument/2006/relationships/image" Target="../media/image91.jpeg"/><Relationship Id="rId5" Type="http://schemas.openxmlformats.org/officeDocument/2006/relationships/image" Target="../media/image90.jpeg"/><Relationship Id="rId4" Type="http://schemas.openxmlformats.org/officeDocument/2006/relationships/image" Target="../media/image89.jpeg"/></Relationships>
</file>

<file path=ppt/slides/_rels/slide49.xml.rels><?xml version="1.0" encoding="UTF-8" standalone="yes"?>
<Relationships xmlns="http://schemas.openxmlformats.org/package/2006/relationships"><Relationship Id="rId3" Type="http://schemas.openxmlformats.org/officeDocument/2006/relationships/image" Target="../media/image93.jpe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2" Type="http://schemas.openxmlformats.org/officeDocument/2006/relationships/image" Target="../media/image94.jpeg"/><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95.jpeg"/><Relationship Id="rId2" Type="http://schemas.openxmlformats.org/officeDocument/2006/relationships/notesSlide" Target="../notesSlides/notesSlide16.xml"/><Relationship Id="rId1" Type="http://schemas.openxmlformats.org/officeDocument/2006/relationships/slideLayout" Target="../slideLayouts/slideLayout7.xml"/><Relationship Id="rId4" Type="http://schemas.openxmlformats.org/officeDocument/2006/relationships/image" Target="../media/image96.jpeg"/></Relationships>
</file>

<file path=ppt/slides/_rels/slide52.xml.rels><?xml version="1.0" encoding="UTF-8" standalone="yes"?>
<Relationships xmlns="http://schemas.openxmlformats.org/package/2006/relationships"><Relationship Id="rId3" Type="http://schemas.openxmlformats.org/officeDocument/2006/relationships/image" Target="../media/image97.jpe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image" Target="../media/image99.jpeg"/><Relationship Id="rId2" Type="http://schemas.openxmlformats.org/officeDocument/2006/relationships/image" Target="../media/image98.jpeg"/><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3" Type="http://schemas.openxmlformats.org/officeDocument/2006/relationships/image" Target="../media/image100.jpeg"/><Relationship Id="rId2" Type="http://schemas.openxmlformats.org/officeDocument/2006/relationships/notesSlide" Target="../notesSlides/notesSlide18.xml"/><Relationship Id="rId1" Type="http://schemas.openxmlformats.org/officeDocument/2006/relationships/slideLayout" Target="../slideLayouts/slideLayout7.xml"/><Relationship Id="rId4" Type="http://schemas.openxmlformats.org/officeDocument/2006/relationships/image" Target="../media/image101.png"/></Relationships>
</file>

<file path=ppt/slides/_rels/slide56.xml.rels><?xml version="1.0" encoding="UTF-8" standalone="yes"?>
<Relationships xmlns="http://schemas.openxmlformats.org/package/2006/relationships"><Relationship Id="rId2" Type="http://schemas.openxmlformats.org/officeDocument/2006/relationships/image" Target="../media/image102.gif"/><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3" Type="http://schemas.openxmlformats.org/officeDocument/2006/relationships/image" Target="../media/image104.jpeg"/><Relationship Id="rId2" Type="http://schemas.openxmlformats.org/officeDocument/2006/relationships/image" Target="../media/image103.jpeg"/><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3" Type="http://schemas.openxmlformats.org/officeDocument/2006/relationships/image" Target="../media/image106.jpeg"/><Relationship Id="rId2" Type="http://schemas.openxmlformats.org/officeDocument/2006/relationships/image" Target="../media/image105.jpeg"/><Relationship Id="rId1" Type="http://schemas.openxmlformats.org/officeDocument/2006/relationships/slideLayout" Target="../slideLayouts/slideLayout7.xml"/><Relationship Id="rId4" Type="http://schemas.openxmlformats.org/officeDocument/2006/relationships/image" Target="../media/image107.jpeg"/></Relationships>
</file>

<file path=ppt/slides/_rels/slide60.xml.rels><?xml version="1.0" encoding="UTF-8" standalone="yes"?>
<Relationships xmlns="http://schemas.openxmlformats.org/package/2006/relationships"><Relationship Id="rId2" Type="http://schemas.openxmlformats.org/officeDocument/2006/relationships/image" Target="../media/image99.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1178292"/>
            <a:ext cx="12192000" cy="1754326"/>
          </a:xfrm>
          <a:prstGeom prst="rect">
            <a:avLst/>
          </a:prstGeom>
          <a:noFill/>
        </p:spPr>
        <p:txBody>
          <a:bodyPr wrap="square" lIns="91440" tIns="45720" rIns="91440" bIns="45720">
            <a:spAutoFit/>
          </a:bodyPr>
          <a:lstStyle/>
          <a:p>
            <a:pPr algn="ctr"/>
            <a:r>
              <a:rPr lang="en-US" sz="5400" b="1" cap="none" spc="0" dirty="0" smtClean="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The Jazz Age: Redefining the Nation, 1919 - 1929</a:t>
            </a:r>
            <a:endParaRPr lang="en-US" sz="5400" b="1" cap="none" spc="0"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endParaRPr>
          </a:p>
        </p:txBody>
      </p:sp>
      <p:sp>
        <p:nvSpPr>
          <p:cNvPr id="5" name="Rectangle 4"/>
          <p:cNvSpPr/>
          <p:nvPr/>
        </p:nvSpPr>
        <p:spPr>
          <a:xfrm>
            <a:off x="4913723" y="2967335"/>
            <a:ext cx="2364558" cy="584775"/>
          </a:xfrm>
          <a:prstGeom prst="rect">
            <a:avLst/>
          </a:prstGeom>
          <a:noFill/>
        </p:spPr>
        <p:txBody>
          <a:bodyPr wrap="none" lIns="91440" tIns="45720" rIns="91440" bIns="45720">
            <a:spAutoFit/>
          </a:bodyPr>
          <a:lstStyle/>
          <a:p>
            <a:pPr algn="ctr"/>
            <a:r>
              <a:rPr lang="en-US" sz="3200" b="1" dirty="0" smtClean="0">
                <a:ln w="22225">
                  <a:solidFill>
                    <a:schemeClr val="accent2"/>
                  </a:solidFill>
                  <a:prstDash val="solid"/>
                </a:ln>
                <a:solidFill>
                  <a:schemeClr val="accent2">
                    <a:lumMod val="40000"/>
                    <a:lumOff val="60000"/>
                  </a:schemeClr>
                </a:solidFill>
              </a:rPr>
              <a:t>Chapter 24</a:t>
            </a:r>
            <a:endParaRPr lang="en-US" sz="3200" b="0" cap="none" spc="0" dirty="0">
              <a:ln w="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endParaRPr>
          </a:p>
        </p:txBody>
      </p:sp>
    </p:spTree>
    <p:extLst>
      <p:ext uri="{BB962C8B-B14F-4D97-AF65-F5344CB8AC3E}">
        <p14:creationId xmlns:p14="http://schemas.microsoft.com/office/powerpoint/2010/main" val="347148418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2606727"/>
            <a:ext cx="12192000" cy="1754326"/>
          </a:xfrm>
          <a:prstGeom prst="rect">
            <a:avLst/>
          </a:prstGeom>
          <a:noFill/>
        </p:spPr>
        <p:txBody>
          <a:bodyPr wrap="square" lIns="91440" tIns="45720" rIns="91440" bIns="45720">
            <a:spAutoFit/>
          </a:bodyPr>
          <a:lstStyle/>
          <a:p>
            <a:pPr algn="ctr"/>
            <a:r>
              <a:rPr lang="en-US" sz="5400" b="0" cap="none" spc="0" dirty="0" smtClean="0">
                <a:ln w="0"/>
                <a:solidFill>
                  <a:schemeClr val="tx1"/>
                </a:solidFill>
                <a:effectLst>
                  <a:outerShdw blurRad="38100" dist="19050" dir="2700000" algn="tl" rotWithShape="0">
                    <a:schemeClr val="dk1">
                      <a:alpha val="40000"/>
                    </a:schemeClr>
                  </a:outerShdw>
                </a:effectLst>
              </a:rPr>
              <a:t>24.1 Prosperity and the Production of Popular Entertainment</a:t>
            </a:r>
            <a:endParaRPr lang="en-US" sz="5400" b="0" cap="none" spc="0" dirty="0">
              <a:ln w="0"/>
              <a:solidFill>
                <a:schemeClr val="tx1"/>
              </a:solidFill>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203559503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2000" cy="5909310"/>
          </a:xfrm>
          <a:prstGeom prst="rect">
            <a:avLst/>
          </a:prstGeom>
          <a:noFill/>
        </p:spPr>
        <p:txBody>
          <a:bodyPr wrap="square" lIns="91440" tIns="45720" rIns="91440" bIns="45720">
            <a:spAutoFit/>
          </a:bodyPr>
          <a:lstStyle/>
          <a:p>
            <a:pPr algn="ctr"/>
            <a:r>
              <a:rPr lang="en-US" sz="5400" b="1" dirty="0" smtClean="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rPr>
              <a:t>American Prosperity really showed itself in the growth of entertainment and technology.</a:t>
            </a:r>
          </a:p>
          <a:p>
            <a:pPr algn="ctr"/>
            <a:endParaRPr lang="en-US" sz="5400" b="1" cap="none" spc="0" dirty="0" smtClean="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ffectLst>
                <a:outerShdw blurRad="38100" dist="19050" dir="2700000" algn="tl" rotWithShape="0">
                  <a:schemeClr val="dk1">
                    <a:lumMod val="50000"/>
                    <a:alpha val="40000"/>
                  </a:schemeClr>
                </a:outerShdw>
              </a:effectLst>
            </a:endParaRPr>
          </a:p>
          <a:p>
            <a:pPr algn="ctr"/>
            <a:endParaRPr lang="en-US" sz="5400" b="1" dirty="0" smtClean="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ffectLst>
                <a:outerShdw blurRad="38100" dist="19050" dir="2700000" algn="tl" rotWithShape="0">
                  <a:schemeClr val="dk1">
                    <a:lumMod val="50000"/>
                    <a:alpha val="40000"/>
                  </a:schemeClr>
                </a:outerShdw>
              </a:effectLst>
            </a:endParaRPr>
          </a:p>
          <a:p>
            <a:r>
              <a:rPr lang="en-US" sz="5400" b="1"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ffectLst>
                  <a:outerShdw blurRad="38100" dist="19050" dir="2700000" algn="tl" rotWithShape="0">
                    <a:schemeClr val="dk1">
                      <a:lumMod val="50000"/>
                      <a:alpha val="40000"/>
                    </a:schemeClr>
                  </a:outerShdw>
                </a:effectLst>
              </a:rPr>
              <a:t> </a:t>
            </a:r>
            <a:r>
              <a:rPr lang="en-US" sz="5400" b="1" dirty="0" smtClean="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ffectLst>
                  <a:outerShdw blurRad="38100" dist="19050" dir="2700000" algn="tl" rotWithShape="0">
                    <a:schemeClr val="dk1">
                      <a:lumMod val="50000"/>
                      <a:alpha val="40000"/>
                    </a:schemeClr>
                  </a:outerShdw>
                </a:effectLst>
              </a:rPr>
              <a:t>                    Why?</a:t>
            </a:r>
          </a:p>
          <a:p>
            <a:pPr algn="ctr"/>
            <a:endParaRPr lang="en-US" sz="5400" b="1" cap="none" spc="0"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ffectLst>
                <a:outerShdw blurRad="38100" dist="19050" dir="2700000" algn="tl" rotWithShape="0">
                  <a:schemeClr val="dk1">
                    <a:lumMod val="50000"/>
                    <a:alpha val="40000"/>
                  </a:schemeClr>
                </a:outerShdw>
              </a:effectLst>
            </a:endParaRPr>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00049" y="2538412"/>
            <a:ext cx="3019011" cy="4029612"/>
          </a:xfrm>
          <a:prstGeom prst="rect">
            <a:avLst/>
          </a:prstGeom>
        </p:spPr>
      </p:pic>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844209" y="2822714"/>
            <a:ext cx="6347791" cy="2776330"/>
          </a:xfrm>
          <a:prstGeom prst="rect">
            <a:avLst/>
          </a:prstGeom>
        </p:spPr>
      </p:pic>
    </p:spTree>
    <p:extLst>
      <p:ext uri="{BB962C8B-B14F-4D97-AF65-F5344CB8AC3E}">
        <p14:creationId xmlns:p14="http://schemas.microsoft.com/office/powerpoint/2010/main" val="46098614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rotWithShape="1">
          <a:blip r:embed="rId2">
            <a:extLst>
              <a:ext uri="{28A0092B-C50C-407E-A947-70E740481C1C}">
                <a14:useLocalDpi xmlns:a14="http://schemas.microsoft.com/office/drawing/2010/main" val="0"/>
              </a:ext>
            </a:extLst>
          </a:blip>
          <a:srcRect l="6542" t="19107" r="13707" b="26480"/>
          <a:stretch/>
        </p:blipFill>
        <p:spPr>
          <a:xfrm>
            <a:off x="270456" y="3602665"/>
            <a:ext cx="6147646" cy="3145865"/>
          </a:xfrm>
          <a:prstGeom prst="rect">
            <a:avLst/>
          </a:prstGeom>
        </p:spPr>
      </p:pic>
      <p:sp>
        <p:nvSpPr>
          <p:cNvPr id="2" name="TextBox 1"/>
          <p:cNvSpPr txBox="1"/>
          <p:nvPr/>
        </p:nvSpPr>
        <p:spPr>
          <a:xfrm>
            <a:off x="6413680" y="4227443"/>
            <a:ext cx="5778320" cy="2031325"/>
          </a:xfrm>
          <a:prstGeom prst="rect">
            <a:avLst/>
          </a:prstGeom>
          <a:noFill/>
        </p:spPr>
        <p:txBody>
          <a:bodyPr wrap="square" rtlCol="0">
            <a:spAutoFit/>
          </a:bodyPr>
          <a:lstStyle/>
          <a:p>
            <a:r>
              <a:rPr lang="en-US" dirty="0" smtClean="0"/>
              <a:t>People started to buy on credit and pay off their debt in installments. </a:t>
            </a:r>
          </a:p>
          <a:p>
            <a:endParaRPr lang="en-US" dirty="0"/>
          </a:p>
          <a:p>
            <a:r>
              <a:rPr lang="en-US" dirty="0" smtClean="0"/>
              <a:t>This allowed for more people to buy more consumer goods that they wouldn’t have been able to afford otherwise.</a:t>
            </a:r>
          </a:p>
          <a:p>
            <a:endParaRPr lang="en-US" dirty="0"/>
          </a:p>
        </p:txBody>
      </p:sp>
      <p:sp>
        <p:nvSpPr>
          <p:cNvPr id="4" name="TextBox 3"/>
          <p:cNvSpPr txBox="1"/>
          <p:nvPr/>
        </p:nvSpPr>
        <p:spPr>
          <a:xfrm>
            <a:off x="244700" y="463639"/>
            <a:ext cx="6168980" cy="3139321"/>
          </a:xfrm>
          <a:prstGeom prst="rect">
            <a:avLst/>
          </a:prstGeom>
          <a:noFill/>
        </p:spPr>
        <p:txBody>
          <a:bodyPr wrap="square" rtlCol="0">
            <a:spAutoFit/>
          </a:bodyPr>
          <a:lstStyle/>
          <a:p>
            <a:r>
              <a:rPr lang="en-US" dirty="0" smtClean="0"/>
              <a:t>Most Americans thought that the new prosperity after the war would go on forever.  </a:t>
            </a:r>
            <a:endParaRPr lang="en-US" dirty="0"/>
          </a:p>
          <a:p>
            <a:endParaRPr lang="en-US" dirty="0" smtClean="0"/>
          </a:p>
          <a:p>
            <a:r>
              <a:rPr lang="en-US" dirty="0" smtClean="0"/>
              <a:t>Production was up.</a:t>
            </a:r>
          </a:p>
          <a:p>
            <a:endParaRPr lang="en-US" dirty="0" smtClean="0"/>
          </a:p>
          <a:p>
            <a:r>
              <a:rPr lang="en-US" dirty="0" smtClean="0"/>
              <a:t>National income was up.</a:t>
            </a:r>
          </a:p>
          <a:p>
            <a:endParaRPr lang="en-US" dirty="0" smtClean="0"/>
          </a:p>
          <a:p>
            <a:r>
              <a:rPr lang="en-US" dirty="0" smtClean="0"/>
              <a:t>New chain stores popped up selling groceries, medicines, shoes and clothes.</a:t>
            </a:r>
          </a:p>
          <a:p>
            <a:endParaRPr lang="en-US" dirty="0"/>
          </a:p>
          <a:p>
            <a:r>
              <a:rPr lang="en-US" dirty="0" smtClean="0"/>
              <a:t>5 and dime stores also spread rapidly.</a:t>
            </a:r>
            <a:endParaRPr lang="en-US" dirty="0"/>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787167" y="57862"/>
            <a:ext cx="5404834" cy="3664131"/>
          </a:xfrm>
          <a:prstGeom prst="rect">
            <a:avLst/>
          </a:prstGeom>
        </p:spPr>
      </p:pic>
    </p:spTree>
    <p:extLst>
      <p:ext uri="{BB962C8B-B14F-4D97-AF65-F5344CB8AC3E}">
        <p14:creationId xmlns:p14="http://schemas.microsoft.com/office/powerpoint/2010/main" val="225830584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92765" y="888642"/>
            <a:ext cx="12099235" cy="5324535"/>
          </a:xfrm>
          <a:prstGeom prst="rect">
            <a:avLst/>
          </a:prstGeom>
          <a:noFill/>
        </p:spPr>
        <p:txBody>
          <a:bodyPr wrap="square" rtlCol="0">
            <a:spAutoFit/>
          </a:bodyPr>
          <a:lstStyle/>
          <a:p>
            <a:r>
              <a:rPr lang="en-US" sz="2000" dirty="0" smtClean="0">
                <a:solidFill>
                  <a:schemeClr val="accent5">
                    <a:lumMod val="60000"/>
                    <a:lumOff val="40000"/>
                  </a:schemeClr>
                </a:solidFill>
              </a:rPr>
              <a:t>The prosperity of the age, however, was mostly imaginary.  </a:t>
            </a:r>
          </a:p>
          <a:p>
            <a:endParaRPr lang="en-US" sz="2000" dirty="0">
              <a:solidFill>
                <a:schemeClr val="accent5">
                  <a:lumMod val="60000"/>
                  <a:lumOff val="40000"/>
                </a:schemeClr>
              </a:solidFill>
            </a:endParaRPr>
          </a:p>
          <a:p>
            <a:endParaRPr lang="en-US" sz="2000" dirty="0" smtClean="0">
              <a:solidFill>
                <a:schemeClr val="accent5">
                  <a:lumMod val="60000"/>
                  <a:lumOff val="40000"/>
                </a:schemeClr>
              </a:solidFill>
            </a:endParaRPr>
          </a:p>
          <a:p>
            <a:r>
              <a:rPr lang="en-US" sz="2000" dirty="0" smtClean="0">
                <a:solidFill>
                  <a:schemeClr val="accent5">
                    <a:lumMod val="60000"/>
                    <a:lumOff val="40000"/>
                  </a:schemeClr>
                </a:solidFill>
              </a:rPr>
              <a:t>Major industries like iron and railroads weren’t doing very well and farmers were producing too many crops so prices were dropping.</a:t>
            </a:r>
          </a:p>
          <a:p>
            <a:endParaRPr lang="en-US" sz="2000" dirty="0">
              <a:solidFill>
                <a:schemeClr val="accent5">
                  <a:lumMod val="60000"/>
                  <a:lumOff val="40000"/>
                </a:schemeClr>
              </a:solidFill>
            </a:endParaRPr>
          </a:p>
          <a:p>
            <a:endParaRPr lang="en-US" sz="2000" dirty="0" smtClean="0">
              <a:solidFill>
                <a:schemeClr val="accent5">
                  <a:lumMod val="60000"/>
                  <a:lumOff val="40000"/>
                </a:schemeClr>
              </a:solidFill>
            </a:endParaRPr>
          </a:p>
          <a:p>
            <a:endParaRPr lang="en-US" sz="2000" dirty="0">
              <a:solidFill>
                <a:schemeClr val="accent5">
                  <a:lumMod val="60000"/>
                  <a:lumOff val="40000"/>
                </a:schemeClr>
              </a:solidFill>
            </a:endParaRPr>
          </a:p>
          <a:p>
            <a:endParaRPr lang="en-US" sz="2000" dirty="0" smtClean="0">
              <a:solidFill>
                <a:schemeClr val="accent5">
                  <a:lumMod val="60000"/>
                  <a:lumOff val="40000"/>
                </a:schemeClr>
              </a:solidFill>
            </a:endParaRPr>
          </a:p>
          <a:p>
            <a:r>
              <a:rPr lang="en-US" sz="2000" dirty="0" smtClean="0">
                <a:solidFill>
                  <a:schemeClr val="accent5">
                    <a:lumMod val="60000"/>
                    <a:lumOff val="40000"/>
                  </a:schemeClr>
                </a:solidFill>
              </a:rPr>
              <a:t>People were spending money they didn’t have to buy on credit and pay off their loans in installments.</a:t>
            </a:r>
          </a:p>
          <a:p>
            <a:endParaRPr lang="en-US" sz="2000" dirty="0">
              <a:solidFill>
                <a:schemeClr val="accent5">
                  <a:lumMod val="60000"/>
                  <a:lumOff val="40000"/>
                </a:schemeClr>
              </a:solidFill>
            </a:endParaRPr>
          </a:p>
          <a:p>
            <a:endParaRPr lang="en-US" sz="2000" dirty="0" smtClean="0">
              <a:solidFill>
                <a:schemeClr val="accent5">
                  <a:lumMod val="60000"/>
                  <a:lumOff val="40000"/>
                </a:schemeClr>
              </a:solidFill>
            </a:endParaRPr>
          </a:p>
          <a:p>
            <a:endParaRPr lang="en-US" sz="2000" dirty="0">
              <a:solidFill>
                <a:schemeClr val="accent5">
                  <a:lumMod val="60000"/>
                  <a:lumOff val="40000"/>
                </a:schemeClr>
              </a:solidFill>
            </a:endParaRPr>
          </a:p>
          <a:p>
            <a:endParaRPr lang="en-US" sz="2000" dirty="0" smtClean="0">
              <a:solidFill>
                <a:schemeClr val="accent5">
                  <a:lumMod val="60000"/>
                  <a:lumOff val="40000"/>
                </a:schemeClr>
              </a:solidFill>
            </a:endParaRPr>
          </a:p>
          <a:p>
            <a:endParaRPr lang="en-US" sz="2000" dirty="0">
              <a:solidFill>
                <a:schemeClr val="accent5">
                  <a:lumMod val="60000"/>
                  <a:lumOff val="40000"/>
                </a:schemeClr>
              </a:solidFill>
            </a:endParaRPr>
          </a:p>
          <a:p>
            <a:r>
              <a:rPr lang="en-US" sz="2000" dirty="0" smtClean="0">
                <a:solidFill>
                  <a:schemeClr val="accent5">
                    <a:lumMod val="60000"/>
                    <a:lumOff val="40000"/>
                  </a:schemeClr>
                </a:solidFill>
              </a:rPr>
              <a:t>Americans were mostly concerned with the present however and they continued to buy and spend without too much concern for their futures. </a:t>
            </a:r>
            <a:endParaRPr lang="en-US" sz="2000" dirty="0">
              <a:solidFill>
                <a:schemeClr val="accent5">
                  <a:lumMod val="60000"/>
                  <a:lumOff val="40000"/>
                </a:schemeClr>
              </a:solidFill>
            </a:endParaRPr>
          </a:p>
        </p:txBody>
      </p:sp>
    </p:spTree>
    <p:extLst>
      <p:ext uri="{BB962C8B-B14F-4D97-AF65-F5344CB8AC3E}">
        <p14:creationId xmlns:p14="http://schemas.microsoft.com/office/powerpoint/2010/main" val="178529808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4697953" cy="923330"/>
          </a:xfrm>
          <a:prstGeom prst="rect">
            <a:avLst/>
          </a:prstGeom>
          <a:noFill/>
        </p:spPr>
        <p:txBody>
          <a:bodyPr wrap="none" lIns="91440" tIns="45720" rIns="91440" bIns="45720">
            <a:spAutoFit/>
          </a:bodyPr>
          <a:lstStyle/>
          <a:p>
            <a:pPr algn="ctr"/>
            <a:r>
              <a:rPr lang="en-US" sz="5400" b="0" cap="none" spc="0" dirty="0" smtClean="0">
                <a:ln w="0"/>
                <a:solidFill>
                  <a:schemeClr val="tx1"/>
                </a:solidFill>
                <a:effectLst>
                  <a:outerShdw blurRad="38100" dist="19050" dir="2700000" algn="tl" rotWithShape="0">
                    <a:schemeClr val="dk1">
                      <a:alpha val="40000"/>
                    </a:schemeClr>
                  </a:outerShdw>
                </a:effectLst>
              </a:rPr>
              <a:t>Entertainment</a:t>
            </a:r>
            <a:endParaRPr lang="en-US" sz="5400" b="0" cap="none" spc="0" dirty="0">
              <a:ln w="0"/>
              <a:solidFill>
                <a:schemeClr val="tx1"/>
              </a:solidFill>
              <a:effectLst>
                <a:outerShdw blurRad="38100" dist="19050" dir="2700000" algn="tl" rotWithShape="0">
                  <a:schemeClr val="dk1">
                    <a:alpha val="40000"/>
                  </a:schemeClr>
                </a:outerShdw>
              </a:effectLst>
            </a:endParaRPr>
          </a:p>
        </p:txBody>
      </p:sp>
      <p:sp>
        <p:nvSpPr>
          <p:cNvPr id="3" name="TextBox 2"/>
          <p:cNvSpPr txBox="1"/>
          <p:nvPr/>
        </p:nvSpPr>
        <p:spPr>
          <a:xfrm>
            <a:off x="0" y="951797"/>
            <a:ext cx="12192000" cy="923330"/>
          </a:xfrm>
          <a:prstGeom prst="rect">
            <a:avLst/>
          </a:prstGeom>
          <a:noFill/>
        </p:spPr>
        <p:txBody>
          <a:bodyPr wrap="square" rtlCol="0">
            <a:spAutoFit/>
          </a:bodyPr>
          <a:lstStyle/>
          <a:p>
            <a:r>
              <a:rPr lang="en-US" dirty="0" smtClean="0"/>
              <a:t>People began to go to “movie places” to see “moving pictures.”</a:t>
            </a:r>
          </a:p>
          <a:p>
            <a:endParaRPr lang="en-US" dirty="0"/>
          </a:p>
          <a:p>
            <a:r>
              <a:rPr lang="en-US" dirty="0" smtClean="0"/>
              <a:t>For 25 ¢ an American could go to the movies and loose themselves in the story and forget their troubles for a while</a:t>
            </a:r>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772621"/>
            <a:ext cx="4545496" cy="3429956"/>
          </a:xfrm>
          <a:prstGeom prst="rect">
            <a:avLst/>
          </a:prstGeom>
        </p:spPr>
      </p:pic>
      <p:sp>
        <p:nvSpPr>
          <p:cNvPr id="5" name="TextBox 4"/>
          <p:cNvSpPr txBox="1"/>
          <p:nvPr/>
        </p:nvSpPr>
        <p:spPr>
          <a:xfrm>
            <a:off x="4545496" y="2446986"/>
            <a:ext cx="7646504" cy="1754326"/>
          </a:xfrm>
          <a:prstGeom prst="rect">
            <a:avLst/>
          </a:prstGeom>
          <a:noFill/>
        </p:spPr>
        <p:txBody>
          <a:bodyPr wrap="square" rtlCol="0">
            <a:spAutoFit/>
          </a:bodyPr>
          <a:lstStyle/>
          <a:p>
            <a:r>
              <a:rPr lang="en-US" dirty="0" smtClean="0"/>
              <a:t>People often went to the movies more than once a week. </a:t>
            </a:r>
          </a:p>
          <a:p>
            <a:endParaRPr lang="en-US" dirty="0"/>
          </a:p>
          <a:p>
            <a:endParaRPr lang="en-US" dirty="0" smtClean="0"/>
          </a:p>
          <a:p>
            <a:endParaRPr lang="en-US" dirty="0"/>
          </a:p>
          <a:p>
            <a:r>
              <a:rPr lang="en-US" dirty="0" smtClean="0"/>
              <a:t>Movies were originally silent films, that were then replaced by “talkies” or films with speaking parts. (The first one was </a:t>
            </a:r>
            <a:r>
              <a:rPr lang="en-US" i="1" dirty="0" smtClean="0"/>
              <a:t>The Jazz Singer)</a:t>
            </a:r>
            <a:endParaRPr lang="en-US" dirty="0"/>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363200" y="4114800"/>
            <a:ext cx="1828800" cy="2743200"/>
          </a:xfrm>
          <a:prstGeom prst="rect">
            <a:avLst/>
          </a:prstGeom>
        </p:spPr>
      </p:pic>
      <p:pic>
        <p:nvPicPr>
          <p:cNvPr id="7" name="Picture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18052" y="4556953"/>
            <a:ext cx="1580322" cy="2086025"/>
          </a:xfrm>
          <a:prstGeom prst="rect">
            <a:avLst/>
          </a:prstGeom>
          <a:ln>
            <a:solidFill>
              <a:schemeClr val="bg1"/>
            </a:solidFill>
          </a:ln>
        </p:spPr>
      </p:pic>
      <p:pic>
        <p:nvPicPr>
          <p:cNvPr id="8" name="Picture 7"/>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920571" y="4833730"/>
            <a:ext cx="1619416" cy="2024270"/>
          </a:xfrm>
          <a:prstGeom prst="rect">
            <a:avLst/>
          </a:prstGeom>
          <a:ln>
            <a:solidFill>
              <a:schemeClr val="bg1"/>
            </a:solidFill>
          </a:ln>
        </p:spPr>
      </p:pic>
      <p:pic>
        <p:nvPicPr>
          <p:cNvPr id="9" name="Picture 8"/>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539987" y="4373217"/>
            <a:ext cx="1691930" cy="2269761"/>
          </a:xfrm>
          <a:prstGeom prst="rect">
            <a:avLst/>
          </a:prstGeom>
          <a:ln>
            <a:solidFill>
              <a:schemeClr val="bg1"/>
            </a:solidFill>
          </a:ln>
        </p:spPr>
      </p:pic>
    </p:spTree>
    <p:extLst>
      <p:ext uri="{BB962C8B-B14F-4D97-AF65-F5344CB8AC3E}">
        <p14:creationId xmlns:p14="http://schemas.microsoft.com/office/powerpoint/2010/main" val="116679903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303648"/>
            <a:ext cx="12192000" cy="2585323"/>
          </a:xfrm>
          <a:prstGeom prst="rect">
            <a:avLst/>
          </a:prstGeom>
          <a:noFill/>
        </p:spPr>
        <p:txBody>
          <a:bodyPr wrap="square" lIns="91440" tIns="45720" rIns="91440" bIns="45720">
            <a:spAutoFit/>
          </a:bodyPr>
          <a:lstStyle/>
          <a:p>
            <a:pPr algn="ctr"/>
            <a:r>
              <a:rPr lang="en-US" sz="5400" b="0" cap="none" spc="0" dirty="0" smtClean="0">
                <a:ln w="0"/>
                <a:solidFill>
                  <a:schemeClr val="accent1"/>
                </a:solidFill>
                <a:effectLst>
                  <a:outerShdw blurRad="38100" dist="25400" dir="5400000" algn="ctr" rotWithShape="0">
                    <a:srgbClr val="6E747A">
                      <a:alpha val="43000"/>
                    </a:srgbClr>
                  </a:outerShdw>
                </a:effectLst>
              </a:rPr>
              <a:t>Playwrights and Composers began to break away from the European style and became more popular</a:t>
            </a:r>
            <a:endParaRPr lang="en-US" sz="5400" b="0" cap="none" spc="0" dirty="0">
              <a:ln w="0"/>
              <a:solidFill>
                <a:schemeClr val="accent1"/>
              </a:solidFill>
              <a:effectLst>
                <a:outerShdw blurRad="38100" dist="25400" dir="5400000" algn="ctr" rotWithShape="0">
                  <a:srgbClr val="6E747A">
                    <a:alpha val="43000"/>
                  </a:srgbClr>
                </a:outerShdw>
              </a:effectLst>
            </a:endParaRPr>
          </a:p>
        </p:txBody>
      </p:sp>
      <p:pic>
        <p:nvPicPr>
          <p:cNvPr id="3" name="rhapsody in blue">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45774" y="6145696"/>
            <a:ext cx="609600" cy="609600"/>
          </a:xfrm>
          <a:prstGeom prst="rect">
            <a:avLst/>
          </a:prstGeom>
        </p:spPr>
      </p:pic>
      <p:pic>
        <p:nvPicPr>
          <p:cNvPr id="4" name="Picture 3"/>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2888971"/>
            <a:ext cx="2095500" cy="2600325"/>
          </a:xfrm>
          <a:prstGeom prst="rect">
            <a:avLst/>
          </a:prstGeom>
        </p:spPr>
      </p:pic>
      <p:sp>
        <p:nvSpPr>
          <p:cNvPr id="5" name="TextBox 4"/>
          <p:cNvSpPr txBox="1"/>
          <p:nvPr/>
        </p:nvSpPr>
        <p:spPr>
          <a:xfrm>
            <a:off x="2095500" y="4399722"/>
            <a:ext cx="9863854" cy="646331"/>
          </a:xfrm>
          <a:prstGeom prst="rect">
            <a:avLst/>
          </a:prstGeom>
          <a:noFill/>
        </p:spPr>
        <p:txBody>
          <a:bodyPr wrap="none" rtlCol="0">
            <a:spAutoFit/>
          </a:bodyPr>
          <a:lstStyle/>
          <a:p>
            <a:r>
              <a:rPr lang="en-US" dirty="0" smtClean="0"/>
              <a:t>George Gershwin became popular when he combined traditional music with American Jazz</a:t>
            </a:r>
          </a:p>
          <a:p>
            <a:endParaRPr lang="en-US" dirty="0"/>
          </a:p>
        </p:txBody>
      </p:sp>
      <p:sp>
        <p:nvSpPr>
          <p:cNvPr id="6" name="TextBox 5"/>
          <p:cNvSpPr txBox="1"/>
          <p:nvPr/>
        </p:nvSpPr>
        <p:spPr>
          <a:xfrm>
            <a:off x="0" y="6513444"/>
            <a:ext cx="7601376" cy="369332"/>
          </a:xfrm>
          <a:prstGeom prst="rect">
            <a:avLst/>
          </a:prstGeom>
          <a:noFill/>
        </p:spPr>
        <p:txBody>
          <a:bodyPr wrap="none" rtlCol="0">
            <a:spAutoFit/>
          </a:bodyPr>
          <a:lstStyle/>
          <a:p>
            <a:r>
              <a:rPr lang="en-US" dirty="0" smtClean="0"/>
              <a:t>The song playing in the background is Rhapsody in Blue, by Gershwin.</a:t>
            </a:r>
            <a:endParaRPr lang="en-US" dirty="0"/>
          </a:p>
        </p:txBody>
      </p:sp>
    </p:spTree>
    <p:extLst>
      <p:ext uri="{BB962C8B-B14F-4D97-AF65-F5344CB8AC3E}">
        <p14:creationId xmlns:p14="http://schemas.microsoft.com/office/powerpoint/2010/main" val="19495893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532140"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809897" y="274320"/>
            <a:ext cx="9496895" cy="1754326"/>
          </a:xfrm>
          <a:prstGeom prst="rect">
            <a:avLst/>
          </a:prstGeom>
          <a:noFill/>
        </p:spPr>
        <p:txBody>
          <a:bodyPr wrap="none" rtlCol="0">
            <a:spAutoFit/>
          </a:bodyPr>
          <a:lstStyle/>
          <a:p>
            <a:r>
              <a:rPr lang="en-US" dirty="0"/>
              <a:t>Jazz emerged and became popular in the United States.   </a:t>
            </a:r>
          </a:p>
          <a:p>
            <a:endParaRPr lang="en-US" dirty="0"/>
          </a:p>
          <a:p>
            <a:r>
              <a:rPr lang="en-US" dirty="0"/>
              <a:t>It was developed primarily by African-American musicians in New Orleans, Memphis, and Chicago.  </a:t>
            </a:r>
          </a:p>
          <a:p>
            <a:endParaRPr lang="en-US" dirty="0"/>
          </a:p>
          <a:p>
            <a:endParaRPr lang="en-US" dirty="0"/>
          </a:p>
          <a:p>
            <a:r>
              <a:rPr lang="en-US" dirty="0"/>
              <a:t>It was composed of lively, loose, beats.  </a:t>
            </a:r>
          </a:p>
        </p:txBody>
      </p:sp>
      <p:pic>
        <p:nvPicPr>
          <p:cNvPr id="4" name="COL04151-2">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5558344" y="1419046"/>
            <a:ext cx="609600" cy="609600"/>
          </a:xfrm>
          <a:prstGeom prst="rect">
            <a:avLst/>
          </a:prstGeom>
        </p:spPr>
      </p:pic>
      <p:pic>
        <p:nvPicPr>
          <p:cNvPr id="5" name="Picture 4"/>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09897" y="2224087"/>
            <a:ext cx="3095897" cy="3935990"/>
          </a:xfrm>
          <a:prstGeom prst="rect">
            <a:avLst/>
          </a:prstGeom>
        </p:spPr>
      </p:pic>
      <p:pic>
        <p:nvPicPr>
          <p:cNvPr id="6" name="Picture 5"/>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310543" y="2598816"/>
            <a:ext cx="3451924" cy="3561261"/>
          </a:xfrm>
          <a:prstGeom prst="rect">
            <a:avLst/>
          </a:prstGeom>
        </p:spPr>
      </p:pic>
      <p:sp>
        <p:nvSpPr>
          <p:cNvPr id="7" name="TextBox 6"/>
          <p:cNvSpPr txBox="1"/>
          <p:nvPr/>
        </p:nvSpPr>
        <p:spPr>
          <a:xfrm>
            <a:off x="1423851" y="6488668"/>
            <a:ext cx="6885988" cy="369332"/>
          </a:xfrm>
          <a:prstGeom prst="rect">
            <a:avLst/>
          </a:prstGeom>
          <a:noFill/>
        </p:spPr>
        <p:txBody>
          <a:bodyPr wrap="none" rtlCol="0">
            <a:spAutoFit/>
          </a:bodyPr>
          <a:lstStyle/>
          <a:p>
            <a:r>
              <a:rPr lang="en-US" dirty="0"/>
              <a:t>The song playing in the background is Wild Cherry Rag by Eddie Morton</a:t>
            </a:r>
          </a:p>
        </p:txBody>
      </p:sp>
    </p:spTree>
    <p:extLst>
      <p:ext uri="{BB962C8B-B14F-4D97-AF65-F5344CB8AC3E}">
        <p14:creationId xmlns:p14="http://schemas.microsoft.com/office/powerpoint/2010/main" val="38181086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72800"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2879"/>
            <a:ext cx="12192000" cy="1200329"/>
          </a:xfrm>
          <a:prstGeom prst="rect">
            <a:avLst/>
          </a:prstGeom>
          <a:noFill/>
        </p:spPr>
        <p:txBody>
          <a:bodyPr wrap="square" lIns="91440" tIns="45720" rIns="91440" bIns="45720">
            <a:spAutoFit/>
          </a:bodyPr>
          <a:lstStyle/>
          <a:p>
            <a:pPr algn="ctr"/>
            <a:r>
              <a:rPr lang="en-US" sz="3600" b="1" cap="none" spc="0" dirty="0" smtClean="0">
                <a:ln w="9525">
                  <a:solidFill>
                    <a:schemeClr val="bg1"/>
                  </a:solidFill>
                  <a:prstDash val="solid"/>
                </a:ln>
                <a:solidFill>
                  <a:schemeClr val="tx1"/>
                </a:solidFill>
                <a:effectLst>
                  <a:outerShdw blurRad="12700" dist="38100" dir="2700000" algn="tl" rotWithShape="0">
                    <a:schemeClr val="bg1">
                      <a:lumMod val="50000"/>
                    </a:schemeClr>
                  </a:outerShdw>
                </a:effectLst>
              </a:rPr>
              <a:t>Artists like Georgia O’Keeffe and Edward Hopper began to capture vivid images in their paintings</a:t>
            </a:r>
            <a:endParaRPr lang="en-US" sz="3600" b="1" cap="none" spc="0" dirty="0">
              <a:ln w="9525">
                <a:solidFill>
                  <a:schemeClr val="bg1"/>
                </a:solidFill>
                <a:prstDash val="solid"/>
              </a:ln>
              <a:solidFill>
                <a:schemeClr val="tx1"/>
              </a:solidFill>
              <a:effectLst>
                <a:outerShdw blurRad="12700" dist="38100" dir="2700000" algn="tl" rotWithShape="0">
                  <a:schemeClr val="bg1">
                    <a:lumMod val="50000"/>
                  </a:schemeClr>
                </a:outerShdw>
              </a:effectLst>
            </a:endParaRPr>
          </a:p>
        </p:txBody>
      </p:sp>
      <p:pic>
        <p:nvPicPr>
          <p:cNvPr id="3" name="Picture 2"/>
          <p:cNvPicPr>
            <a:picLocks noChangeAspect="1"/>
          </p:cNvPicPr>
          <p:nvPr/>
        </p:nvPicPr>
        <p:blipFill rotWithShape="1">
          <a:blip r:embed="rId2">
            <a:extLst>
              <a:ext uri="{28A0092B-C50C-407E-A947-70E740481C1C}">
                <a14:useLocalDpi xmlns:a14="http://schemas.microsoft.com/office/drawing/2010/main" val="0"/>
              </a:ext>
            </a:extLst>
          </a:blip>
          <a:srcRect l="26369"/>
          <a:stretch/>
        </p:blipFill>
        <p:spPr>
          <a:xfrm>
            <a:off x="2643657" y="1328134"/>
            <a:ext cx="3452343" cy="2625680"/>
          </a:xfrm>
          <a:prstGeom prst="rect">
            <a:avLst/>
          </a:prstGeom>
        </p:spPr>
      </p:pic>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3496668"/>
            <a:ext cx="4564010" cy="3361332"/>
          </a:xfrm>
          <a:prstGeom prst="rect">
            <a:avLst/>
          </a:prstGeom>
        </p:spPr>
      </p:pic>
      <p:pic>
        <p:nvPicPr>
          <p:cNvPr id="5" name="Picture 4"/>
          <p:cNvPicPr>
            <a:picLocks noChangeAspect="1"/>
          </p:cNvPicPr>
          <p:nvPr/>
        </p:nvPicPr>
        <p:blipFill rotWithShape="1">
          <a:blip r:embed="rId4">
            <a:extLst>
              <a:ext uri="{28A0092B-C50C-407E-A947-70E740481C1C}">
                <a14:useLocalDpi xmlns:a14="http://schemas.microsoft.com/office/drawing/2010/main" val="0"/>
              </a:ext>
            </a:extLst>
          </a:blip>
          <a:srcRect r="34225"/>
          <a:stretch/>
        </p:blipFill>
        <p:spPr>
          <a:xfrm>
            <a:off x="8739657" y="1213208"/>
            <a:ext cx="3452343" cy="3044981"/>
          </a:xfrm>
          <a:prstGeom prst="rect">
            <a:avLst/>
          </a:prstGeom>
        </p:spPr>
      </p:pic>
      <p:pic>
        <p:nvPicPr>
          <p:cNvPr id="6" name="Picture 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627990" y="3496668"/>
            <a:ext cx="4564010" cy="3361332"/>
          </a:xfrm>
          <a:prstGeom prst="rect">
            <a:avLst/>
          </a:prstGeom>
        </p:spPr>
      </p:pic>
    </p:spTree>
    <p:extLst>
      <p:ext uri="{BB962C8B-B14F-4D97-AF65-F5344CB8AC3E}">
        <p14:creationId xmlns:p14="http://schemas.microsoft.com/office/powerpoint/2010/main" val="399242232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998694" y="2123080"/>
            <a:ext cx="5378823" cy="3078787"/>
          </a:xfrm>
          <a:prstGeom prst="rect">
            <a:avLst/>
          </a:prstGeom>
        </p:spPr>
      </p:pic>
      <p:sp>
        <p:nvSpPr>
          <p:cNvPr id="2" name="Rectangle 1"/>
          <p:cNvSpPr/>
          <p:nvPr/>
        </p:nvSpPr>
        <p:spPr>
          <a:xfrm>
            <a:off x="0" y="0"/>
            <a:ext cx="12192000" cy="6740307"/>
          </a:xfrm>
          <a:prstGeom prst="rect">
            <a:avLst/>
          </a:prstGeom>
          <a:noFill/>
        </p:spPr>
        <p:txBody>
          <a:bodyPr wrap="square" lIns="91440" tIns="45720" rIns="91440" bIns="45720">
            <a:spAutoFit/>
          </a:bodyPr>
          <a:lstStyle/>
          <a:p>
            <a:pPr algn="ctr"/>
            <a:r>
              <a:rPr lang="en-US" sz="3600" b="1" cap="none" spc="0" dirty="0">
                <a:ln w="9525">
                  <a:solidFill>
                    <a:schemeClr val="tx1">
                      <a:lumMod val="95000"/>
                      <a:lumOff val="5000"/>
                    </a:schemeClr>
                  </a:solidFill>
                  <a:prstDash val="solid"/>
                </a:ln>
                <a:solidFill>
                  <a:srgbClr val="FF0000"/>
                </a:solidFill>
                <a:effectLst>
                  <a:outerShdw blurRad="12700" dist="38100" dir="2700000" algn="tl" rotWithShape="0">
                    <a:schemeClr val="accent5">
                      <a:lumMod val="60000"/>
                      <a:lumOff val="40000"/>
                    </a:schemeClr>
                  </a:outerShdw>
                </a:effectLst>
              </a:rPr>
              <a:t>Radio became very popular after WWI. </a:t>
            </a:r>
            <a:r>
              <a:rPr lang="en-US" sz="3600" b="1" dirty="0">
                <a:ln w="9525">
                  <a:solidFill>
                    <a:schemeClr val="tx1">
                      <a:lumMod val="95000"/>
                      <a:lumOff val="5000"/>
                    </a:schemeClr>
                  </a:solidFill>
                  <a:prstDash val="solid"/>
                </a:ln>
                <a:solidFill>
                  <a:srgbClr val="FF0000"/>
                </a:solidFill>
                <a:effectLst>
                  <a:outerShdw blurRad="12700" dist="38100" dir="2700000" algn="tl" rotWithShape="0">
                    <a:schemeClr val="accent5">
                      <a:lumMod val="60000"/>
                      <a:lumOff val="40000"/>
                    </a:schemeClr>
                  </a:outerShdw>
                </a:effectLst>
              </a:rPr>
              <a:t>Originally it had been used for battlefield communication</a:t>
            </a:r>
          </a:p>
          <a:p>
            <a:pPr algn="ctr"/>
            <a:endParaRPr lang="en-US" sz="3600" b="1" cap="none" spc="0" dirty="0">
              <a:ln w="9525">
                <a:solidFill>
                  <a:schemeClr val="tx1">
                    <a:lumMod val="95000"/>
                    <a:lumOff val="5000"/>
                  </a:schemeClr>
                </a:solidFill>
                <a:prstDash val="solid"/>
              </a:ln>
              <a:solidFill>
                <a:srgbClr val="FF0000"/>
              </a:solidFill>
              <a:effectLst>
                <a:outerShdw blurRad="12700" dist="38100" dir="2700000" algn="tl" rotWithShape="0">
                  <a:schemeClr val="accent5">
                    <a:lumMod val="60000"/>
                    <a:lumOff val="40000"/>
                  </a:schemeClr>
                </a:outerShdw>
              </a:effectLst>
            </a:endParaRPr>
          </a:p>
          <a:p>
            <a:pPr algn="ctr"/>
            <a:endParaRPr lang="en-US" sz="3600" b="1" dirty="0" smtClean="0">
              <a:ln w="9525">
                <a:solidFill>
                  <a:schemeClr val="tx1">
                    <a:lumMod val="95000"/>
                    <a:lumOff val="5000"/>
                  </a:schemeClr>
                </a:solidFill>
                <a:prstDash val="solid"/>
              </a:ln>
              <a:solidFill>
                <a:srgbClr val="FF0000"/>
              </a:solidFill>
              <a:effectLst>
                <a:outerShdw blurRad="12700" dist="38100" dir="2700000" algn="tl" rotWithShape="0">
                  <a:schemeClr val="accent5">
                    <a:lumMod val="60000"/>
                    <a:lumOff val="40000"/>
                  </a:schemeClr>
                </a:outerShdw>
              </a:effectLst>
            </a:endParaRPr>
          </a:p>
          <a:p>
            <a:pPr algn="ctr"/>
            <a:endParaRPr lang="en-US" sz="3600" b="1" dirty="0">
              <a:ln w="9525">
                <a:solidFill>
                  <a:schemeClr val="tx1">
                    <a:lumMod val="95000"/>
                    <a:lumOff val="5000"/>
                  </a:schemeClr>
                </a:solidFill>
                <a:prstDash val="solid"/>
              </a:ln>
              <a:solidFill>
                <a:srgbClr val="FF0000"/>
              </a:solidFill>
              <a:effectLst>
                <a:outerShdw blurRad="12700" dist="38100" dir="2700000" algn="tl" rotWithShape="0">
                  <a:schemeClr val="accent5">
                    <a:lumMod val="60000"/>
                    <a:lumOff val="40000"/>
                  </a:schemeClr>
                </a:outerShdw>
              </a:effectLst>
            </a:endParaRPr>
          </a:p>
          <a:p>
            <a:pPr algn="ctr"/>
            <a:endParaRPr lang="en-US" sz="3600" b="1" dirty="0" smtClean="0">
              <a:ln w="9525">
                <a:solidFill>
                  <a:schemeClr val="tx1">
                    <a:lumMod val="95000"/>
                    <a:lumOff val="5000"/>
                  </a:schemeClr>
                </a:solidFill>
                <a:prstDash val="solid"/>
              </a:ln>
              <a:solidFill>
                <a:srgbClr val="FF0000"/>
              </a:solidFill>
              <a:effectLst>
                <a:outerShdw blurRad="12700" dist="38100" dir="2700000" algn="tl" rotWithShape="0">
                  <a:schemeClr val="accent5">
                    <a:lumMod val="60000"/>
                    <a:lumOff val="40000"/>
                  </a:schemeClr>
                </a:outerShdw>
              </a:effectLst>
            </a:endParaRPr>
          </a:p>
          <a:p>
            <a:pPr algn="ctr"/>
            <a:endParaRPr lang="en-US" sz="3600" b="1" dirty="0">
              <a:ln w="9525">
                <a:solidFill>
                  <a:schemeClr val="tx1">
                    <a:lumMod val="95000"/>
                    <a:lumOff val="5000"/>
                  </a:schemeClr>
                </a:solidFill>
                <a:prstDash val="solid"/>
              </a:ln>
              <a:solidFill>
                <a:srgbClr val="FF0000"/>
              </a:solidFill>
              <a:effectLst>
                <a:outerShdw blurRad="12700" dist="38100" dir="2700000" algn="tl" rotWithShape="0">
                  <a:schemeClr val="accent5">
                    <a:lumMod val="60000"/>
                    <a:lumOff val="40000"/>
                  </a:schemeClr>
                </a:outerShdw>
              </a:effectLst>
            </a:endParaRPr>
          </a:p>
          <a:p>
            <a:pPr algn="ctr"/>
            <a:endParaRPr lang="en-US" sz="3600" b="1" dirty="0" smtClean="0">
              <a:ln w="9525">
                <a:solidFill>
                  <a:schemeClr val="tx1">
                    <a:lumMod val="95000"/>
                    <a:lumOff val="5000"/>
                  </a:schemeClr>
                </a:solidFill>
                <a:prstDash val="solid"/>
              </a:ln>
              <a:solidFill>
                <a:srgbClr val="FF0000"/>
              </a:solidFill>
              <a:effectLst>
                <a:outerShdw blurRad="12700" dist="38100" dir="2700000" algn="tl" rotWithShape="0">
                  <a:schemeClr val="accent5">
                    <a:lumMod val="60000"/>
                    <a:lumOff val="40000"/>
                  </a:schemeClr>
                </a:outerShdw>
              </a:effectLst>
            </a:endParaRPr>
          </a:p>
          <a:p>
            <a:pPr algn="ctr"/>
            <a:endParaRPr lang="en-US" sz="3600" b="1" dirty="0">
              <a:ln w="9525">
                <a:solidFill>
                  <a:schemeClr val="tx1">
                    <a:lumMod val="95000"/>
                    <a:lumOff val="5000"/>
                  </a:schemeClr>
                </a:solidFill>
                <a:prstDash val="solid"/>
              </a:ln>
              <a:solidFill>
                <a:srgbClr val="FF0000"/>
              </a:solidFill>
              <a:effectLst>
                <a:outerShdw blurRad="12700" dist="38100" dir="2700000" algn="tl" rotWithShape="0">
                  <a:schemeClr val="accent5">
                    <a:lumMod val="60000"/>
                    <a:lumOff val="40000"/>
                  </a:schemeClr>
                </a:outerShdw>
              </a:effectLst>
            </a:endParaRPr>
          </a:p>
          <a:p>
            <a:pPr algn="ctr"/>
            <a:endParaRPr lang="en-US" sz="3600" b="1" cap="none" spc="0" dirty="0">
              <a:ln w="9525">
                <a:solidFill>
                  <a:schemeClr val="tx1">
                    <a:lumMod val="95000"/>
                    <a:lumOff val="5000"/>
                  </a:schemeClr>
                </a:solidFill>
                <a:prstDash val="solid"/>
              </a:ln>
              <a:solidFill>
                <a:srgbClr val="FF0000"/>
              </a:solidFill>
              <a:effectLst>
                <a:outerShdw blurRad="12700" dist="38100" dir="2700000" algn="tl" rotWithShape="0">
                  <a:schemeClr val="accent5">
                    <a:lumMod val="60000"/>
                    <a:lumOff val="40000"/>
                  </a:schemeClr>
                </a:outerShdw>
              </a:effectLst>
            </a:endParaRPr>
          </a:p>
          <a:p>
            <a:pPr algn="ctr"/>
            <a:r>
              <a:rPr lang="en-US" sz="3600" b="1" dirty="0">
                <a:ln w="9525">
                  <a:solidFill>
                    <a:schemeClr val="tx1">
                      <a:lumMod val="95000"/>
                      <a:lumOff val="5000"/>
                    </a:schemeClr>
                  </a:solidFill>
                  <a:prstDash val="solid"/>
                </a:ln>
                <a:solidFill>
                  <a:srgbClr val="FF0000"/>
                </a:solidFill>
                <a:effectLst>
                  <a:outerShdw blurRad="12700" dist="38100" dir="2700000" algn="tl" rotWithShape="0">
                    <a:schemeClr val="accent5">
                      <a:lumMod val="60000"/>
                      <a:lumOff val="40000"/>
                    </a:schemeClr>
                  </a:outerShdw>
                </a:effectLst>
              </a:rPr>
              <a:t>In 1920 </a:t>
            </a:r>
            <a:r>
              <a:rPr lang="en-US" sz="3600" b="1" dirty="0" err="1">
                <a:ln w="9525">
                  <a:solidFill>
                    <a:schemeClr val="tx1">
                      <a:lumMod val="95000"/>
                      <a:lumOff val="5000"/>
                    </a:schemeClr>
                  </a:solidFill>
                  <a:prstDash val="solid"/>
                </a:ln>
                <a:solidFill>
                  <a:srgbClr val="FF0000"/>
                </a:solidFill>
                <a:effectLst>
                  <a:outerShdw blurRad="12700" dist="38100" dir="2700000" algn="tl" rotWithShape="0">
                    <a:schemeClr val="accent5">
                      <a:lumMod val="60000"/>
                      <a:lumOff val="40000"/>
                    </a:schemeClr>
                  </a:outerShdw>
                </a:effectLst>
              </a:rPr>
              <a:t>KDKA</a:t>
            </a:r>
            <a:r>
              <a:rPr lang="en-US" sz="3600" b="1" dirty="0">
                <a:ln w="9525">
                  <a:solidFill>
                    <a:schemeClr val="tx1">
                      <a:lumMod val="95000"/>
                      <a:lumOff val="5000"/>
                    </a:schemeClr>
                  </a:solidFill>
                  <a:prstDash val="solid"/>
                </a:ln>
                <a:solidFill>
                  <a:srgbClr val="FF0000"/>
                </a:solidFill>
                <a:effectLst>
                  <a:outerShdw blurRad="12700" dist="38100" dir="2700000" algn="tl" rotWithShape="0">
                    <a:schemeClr val="accent5">
                      <a:lumMod val="60000"/>
                      <a:lumOff val="40000"/>
                    </a:schemeClr>
                  </a:outerShdw>
                </a:effectLst>
              </a:rPr>
              <a:t> Pittsburg became the world’s first commercial radio station.</a:t>
            </a:r>
            <a:endParaRPr lang="en-US" sz="3600" b="1" cap="none" spc="0" dirty="0">
              <a:ln w="9525">
                <a:solidFill>
                  <a:schemeClr val="tx1">
                    <a:lumMod val="95000"/>
                    <a:lumOff val="5000"/>
                  </a:schemeClr>
                </a:solidFill>
                <a:prstDash val="solid"/>
              </a:ln>
              <a:solidFill>
                <a:srgbClr val="FF0000"/>
              </a:solidFill>
              <a:effectLst>
                <a:outerShdw blurRad="12700" dist="38100" dir="2700000" algn="tl" rotWithShape="0">
                  <a:schemeClr val="accent5">
                    <a:lumMod val="60000"/>
                    <a:lumOff val="40000"/>
                  </a:schemeClr>
                </a:outerShdw>
              </a:effectLst>
            </a:endParaRPr>
          </a:p>
        </p:txBody>
      </p:sp>
    </p:spTree>
    <p:extLst>
      <p:ext uri="{BB962C8B-B14F-4D97-AF65-F5344CB8AC3E}">
        <p14:creationId xmlns:p14="http://schemas.microsoft.com/office/powerpoint/2010/main" val="9775193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082834" y="91052"/>
            <a:ext cx="9109166" cy="3108543"/>
          </a:xfrm>
          <a:prstGeom prst="rect">
            <a:avLst/>
          </a:prstGeom>
          <a:noFill/>
        </p:spPr>
        <p:txBody>
          <a:bodyPr wrap="square" rtlCol="0">
            <a:spAutoFit/>
          </a:bodyPr>
          <a:lstStyle/>
          <a:p>
            <a:r>
              <a:rPr lang="en-US" sz="2800" b="1" dirty="0">
                <a:solidFill>
                  <a:schemeClr val="accent5">
                    <a:lumMod val="60000"/>
                    <a:lumOff val="40000"/>
                  </a:schemeClr>
                </a:solidFill>
              </a:rPr>
              <a:t>It didn’t take long for every major city to have a station broadcasting news, plays, and live sporting events.</a:t>
            </a:r>
          </a:p>
          <a:p>
            <a:endParaRPr lang="en-US" sz="2800" b="1" dirty="0">
              <a:solidFill>
                <a:schemeClr val="accent5">
                  <a:lumMod val="60000"/>
                  <a:lumOff val="40000"/>
                </a:schemeClr>
              </a:solidFill>
            </a:endParaRPr>
          </a:p>
          <a:p>
            <a:endParaRPr lang="en-US" sz="2800" b="1" dirty="0">
              <a:solidFill>
                <a:schemeClr val="accent5">
                  <a:lumMod val="60000"/>
                  <a:lumOff val="40000"/>
                </a:schemeClr>
              </a:solidFill>
            </a:endParaRPr>
          </a:p>
          <a:p>
            <a:r>
              <a:rPr lang="en-US" sz="2800" b="1" dirty="0">
                <a:solidFill>
                  <a:schemeClr val="accent5">
                    <a:lumMod val="60000"/>
                    <a:lumOff val="40000"/>
                  </a:schemeClr>
                </a:solidFill>
              </a:rPr>
              <a:t>Eventually, almost all families owned their own radio. </a:t>
            </a:r>
          </a:p>
        </p:txBody>
      </p:sp>
      <p:pic>
        <p:nvPicPr>
          <p:cNvPr id="3" name="Picture 2"/>
          <p:cNvPicPr>
            <a:picLocks noChangeAspect="1"/>
          </p:cNvPicPr>
          <p:nvPr/>
        </p:nvPicPr>
        <p:blipFill>
          <a:blip r:embed="rId4">
            <a:duotone>
              <a:schemeClr val="accent5">
                <a:shade val="45000"/>
                <a:satMod val="135000"/>
              </a:schemeClr>
              <a:prstClr val="white"/>
            </a:duotone>
            <a:extLst>
              <a:ext uri="{BEBA8EAE-BF5A-486C-A8C5-ECC9F3942E4B}">
                <a14:imgProps xmlns:a14="http://schemas.microsoft.com/office/drawing/2010/main">
                  <a14:imgLayer r:embed="rId5">
                    <a14:imgEffect>
                      <a14:artisticGlowEdges/>
                    </a14:imgEffect>
                    <a14:imgEffect>
                      <a14:colorTemperature colorTemp="11200"/>
                    </a14:imgEffect>
                    <a14:imgEffect>
                      <a14:saturation sat="200000"/>
                    </a14:imgEffect>
                  </a14:imgLayer>
                </a14:imgProps>
              </a:ext>
              <a:ext uri="{28A0092B-C50C-407E-A947-70E740481C1C}">
                <a14:useLocalDpi xmlns:a14="http://schemas.microsoft.com/office/drawing/2010/main" val="0"/>
              </a:ext>
            </a:extLst>
          </a:blip>
          <a:stretch>
            <a:fillRect/>
          </a:stretch>
        </p:blipFill>
        <p:spPr>
          <a:xfrm>
            <a:off x="0" y="0"/>
            <a:ext cx="3082834" cy="3984171"/>
          </a:xfrm>
          <a:prstGeom prst="rect">
            <a:avLst/>
          </a:prstGeom>
        </p:spPr>
      </p:pic>
      <p:pic>
        <p:nvPicPr>
          <p:cNvPr id="4" name="Superman 1940-02-12 The Baby From Krypton">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5791200" y="3124200"/>
            <a:ext cx="609600" cy="609600"/>
          </a:xfrm>
          <a:prstGeom prst="rect">
            <a:avLst/>
          </a:prstGeom>
        </p:spPr>
      </p:pic>
      <p:sp>
        <p:nvSpPr>
          <p:cNvPr id="5" name="TextBox 4"/>
          <p:cNvSpPr txBox="1"/>
          <p:nvPr/>
        </p:nvSpPr>
        <p:spPr>
          <a:xfrm>
            <a:off x="5969726" y="4153989"/>
            <a:ext cx="4167166" cy="369332"/>
          </a:xfrm>
          <a:prstGeom prst="rect">
            <a:avLst/>
          </a:prstGeom>
          <a:noFill/>
        </p:spPr>
        <p:txBody>
          <a:bodyPr wrap="none" rtlCol="0">
            <a:spAutoFit/>
          </a:bodyPr>
          <a:lstStyle/>
          <a:p>
            <a:r>
              <a:rPr lang="en-US" dirty="0"/>
              <a:t>1940 – Superman –The Baby from Krypton</a:t>
            </a:r>
          </a:p>
        </p:txBody>
      </p:sp>
    </p:spTree>
    <p:extLst>
      <p:ext uri="{BB962C8B-B14F-4D97-AF65-F5344CB8AC3E}">
        <p14:creationId xmlns:p14="http://schemas.microsoft.com/office/powerpoint/2010/main" val="10450577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732420"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
            <a:ext cx="3997233" cy="6858001"/>
          </a:xfrm>
          <a:prstGeom prst="rect">
            <a:avLst/>
          </a:prstGeom>
        </p:spPr>
      </p:pic>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33270" y="0"/>
            <a:ext cx="4158731" cy="6858002"/>
          </a:xfrm>
          <a:prstGeom prst="rect">
            <a:avLst/>
          </a:prstGeom>
        </p:spPr>
      </p:pic>
      <p:pic>
        <p:nvPicPr>
          <p:cNvPr id="8" name="Picture 7"/>
          <p:cNvPicPr>
            <a:picLocks noChangeAspect="1"/>
          </p:cNvPicPr>
          <p:nvPr/>
        </p:nvPicPr>
        <p:blipFill rotWithShape="1">
          <a:blip r:embed="rId4">
            <a:extLst>
              <a:ext uri="{28A0092B-C50C-407E-A947-70E740481C1C}">
                <a14:useLocalDpi xmlns:a14="http://schemas.microsoft.com/office/drawing/2010/main" val="0"/>
              </a:ext>
            </a:extLst>
          </a:blip>
          <a:srcRect l="5427" t="4570" r="4260" b="2667"/>
          <a:stretch/>
        </p:blipFill>
        <p:spPr>
          <a:xfrm>
            <a:off x="3997234" y="0"/>
            <a:ext cx="4049486" cy="6857999"/>
          </a:xfrm>
          <a:prstGeom prst="rect">
            <a:avLst/>
          </a:prstGeom>
        </p:spPr>
      </p:pic>
      <p:sp>
        <p:nvSpPr>
          <p:cNvPr id="2" name="Rectangle 1"/>
          <p:cNvSpPr/>
          <p:nvPr/>
        </p:nvSpPr>
        <p:spPr>
          <a:xfrm>
            <a:off x="0" y="2967335"/>
            <a:ext cx="12191999" cy="923330"/>
          </a:xfrm>
          <a:prstGeom prst="rect">
            <a:avLst/>
          </a:prstGeom>
          <a:noFill/>
        </p:spPr>
        <p:txBody>
          <a:bodyPr wrap="square" lIns="91440" tIns="45720" rIns="91440" bIns="45720">
            <a:spAutoFit/>
          </a:bodyPr>
          <a:lstStyle/>
          <a:p>
            <a:pPr algn="ctr"/>
            <a:r>
              <a:rPr lang="en-US" sz="5400" b="1" dirty="0">
                <a:ln w="9525">
                  <a:solidFill>
                    <a:schemeClr val="bg1"/>
                  </a:solidFill>
                  <a:prstDash val="solid"/>
                </a:ln>
                <a:solidFill>
                  <a:srgbClr val="FF0000"/>
                </a:solidFill>
                <a:effectLst>
                  <a:outerShdw blurRad="12700" dist="38100" dir="2700000" algn="tl" rotWithShape="0">
                    <a:schemeClr val="bg1">
                      <a:lumMod val="50000"/>
                    </a:schemeClr>
                  </a:outerShdw>
                </a:effectLst>
              </a:rPr>
              <a:t>Literature of the 1920s</a:t>
            </a:r>
          </a:p>
        </p:txBody>
      </p:sp>
    </p:spTree>
    <p:extLst>
      <p:ext uri="{BB962C8B-B14F-4D97-AF65-F5344CB8AC3E}">
        <p14:creationId xmlns:p14="http://schemas.microsoft.com/office/powerpoint/2010/main" val="331276866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443408" y="0"/>
            <a:ext cx="4261933" cy="6463308"/>
          </a:xfrm>
          <a:prstGeom prst="rect">
            <a:avLst/>
          </a:prstGeom>
          <a:noFill/>
        </p:spPr>
        <p:txBody>
          <a:bodyPr wrap="square" rtlCol="0">
            <a:spAutoFit/>
          </a:bodyPr>
          <a:lstStyle/>
          <a:p>
            <a:r>
              <a:rPr lang="en-US" dirty="0" smtClean="0">
                <a:solidFill>
                  <a:schemeClr val="accent5">
                    <a:lumMod val="60000"/>
                    <a:lumOff val="40000"/>
                  </a:schemeClr>
                </a:solidFill>
              </a:rPr>
              <a:t>Edna St. Vincent Millay</a:t>
            </a:r>
          </a:p>
          <a:p>
            <a:endParaRPr lang="en-US" dirty="0">
              <a:solidFill>
                <a:schemeClr val="accent5">
                  <a:lumMod val="60000"/>
                  <a:lumOff val="40000"/>
                </a:schemeClr>
              </a:solidFill>
            </a:endParaRPr>
          </a:p>
          <a:p>
            <a:r>
              <a:rPr lang="en-US" dirty="0" smtClean="0">
                <a:solidFill>
                  <a:schemeClr val="accent5">
                    <a:lumMod val="60000"/>
                    <a:lumOff val="40000"/>
                  </a:schemeClr>
                </a:solidFill>
              </a:rPr>
              <a:t>	Wrote Poetry celebrating youth and independence and freedom from “normal” society.</a:t>
            </a:r>
          </a:p>
          <a:p>
            <a:endParaRPr lang="en-US" dirty="0"/>
          </a:p>
          <a:p>
            <a:endParaRPr lang="en-US" dirty="0" smtClean="0"/>
          </a:p>
          <a:p>
            <a:endParaRPr lang="en-US" dirty="0"/>
          </a:p>
          <a:p>
            <a:r>
              <a:rPr lang="en-US" dirty="0" smtClean="0">
                <a:solidFill>
                  <a:schemeClr val="accent3">
                    <a:lumMod val="60000"/>
                    <a:lumOff val="40000"/>
                  </a:schemeClr>
                </a:solidFill>
              </a:rPr>
              <a:t>Ernest Hemmingway</a:t>
            </a:r>
          </a:p>
          <a:p>
            <a:endParaRPr lang="en-US" dirty="0">
              <a:solidFill>
                <a:schemeClr val="accent3">
                  <a:lumMod val="60000"/>
                  <a:lumOff val="40000"/>
                </a:schemeClr>
              </a:solidFill>
            </a:endParaRPr>
          </a:p>
          <a:p>
            <a:r>
              <a:rPr lang="en-US" dirty="0" smtClean="0">
                <a:solidFill>
                  <a:schemeClr val="accent3">
                    <a:lumMod val="60000"/>
                    <a:lumOff val="40000"/>
                  </a:schemeClr>
                </a:solidFill>
              </a:rPr>
              <a:t>	Moved to Paris and wrote books like </a:t>
            </a:r>
            <a:r>
              <a:rPr lang="en-US" i="1" dirty="0" smtClean="0">
                <a:solidFill>
                  <a:schemeClr val="accent3">
                    <a:lumMod val="60000"/>
                    <a:lumOff val="40000"/>
                  </a:schemeClr>
                </a:solidFill>
              </a:rPr>
              <a:t>The Sun Also Rises, </a:t>
            </a:r>
            <a:r>
              <a:rPr lang="en-US" dirty="0" smtClean="0">
                <a:solidFill>
                  <a:schemeClr val="accent3">
                    <a:lumMod val="60000"/>
                    <a:lumOff val="40000"/>
                  </a:schemeClr>
                </a:solidFill>
              </a:rPr>
              <a:t>and</a:t>
            </a:r>
            <a:r>
              <a:rPr lang="en-US" i="1" dirty="0" smtClean="0">
                <a:solidFill>
                  <a:schemeClr val="accent3">
                    <a:lumMod val="60000"/>
                    <a:lumOff val="40000"/>
                  </a:schemeClr>
                </a:solidFill>
              </a:rPr>
              <a:t> For Whom the Bell Tolls </a:t>
            </a:r>
            <a:r>
              <a:rPr lang="en-US" dirty="0" smtClean="0">
                <a:solidFill>
                  <a:schemeClr val="accent3">
                    <a:lumMod val="60000"/>
                    <a:lumOff val="40000"/>
                  </a:schemeClr>
                </a:solidFill>
              </a:rPr>
              <a:t> that criticized the glorification of war and the destruction that it caused</a:t>
            </a:r>
          </a:p>
          <a:p>
            <a:endParaRPr lang="en-US" dirty="0"/>
          </a:p>
          <a:p>
            <a:endParaRPr lang="en-US" dirty="0"/>
          </a:p>
          <a:p>
            <a:endParaRPr lang="en-US" dirty="0"/>
          </a:p>
          <a:p>
            <a:r>
              <a:rPr lang="en-US" dirty="0" smtClean="0">
                <a:solidFill>
                  <a:schemeClr val="tx2">
                    <a:lumMod val="60000"/>
                    <a:lumOff val="40000"/>
                  </a:schemeClr>
                </a:solidFill>
              </a:rPr>
              <a:t>Sinclair Lewis</a:t>
            </a:r>
          </a:p>
          <a:p>
            <a:endParaRPr lang="en-US" dirty="0">
              <a:solidFill>
                <a:schemeClr val="tx2">
                  <a:lumMod val="60000"/>
                  <a:lumOff val="40000"/>
                </a:schemeClr>
              </a:solidFill>
            </a:endParaRPr>
          </a:p>
          <a:p>
            <a:r>
              <a:rPr lang="en-US" dirty="0" smtClean="0">
                <a:solidFill>
                  <a:schemeClr val="tx2">
                    <a:lumMod val="60000"/>
                    <a:lumOff val="40000"/>
                  </a:schemeClr>
                </a:solidFill>
              </a:rPr>
              <a:t>	Wrote </a:t>
            </a:r>
            <a:r>
              <a:rPr lang="en-US" i="1" dirty="0" smtClean="0">
                <a:solidFill>
                  <a:schemeClr val="tx2">
                    <a:lumMod val="60000"/>
                    <a:lumOff val="40000"/>
                  </a:schemeClr>
                </a:solidFill>
              </a:rPr>
              <a:t>Babbitt</a:t>
            </a:r>
            <a:r>
              <a:rPr lang="en-US" dirty="0" smtClean="0">
                <a:solidFill>
                  <a:schemeClr val="tx2">
                    <a:lumMod val="60000"/>
                    <a:lumOff val="40000"/>
                  </a:schemeClr>
                </a:solidFill>
              </a:rPr>
              <a:t> to criticize Americans for their conformity and materialism.</a:t>
            </a:r>
            <a:endParaRPr lang="en-US" dirty="0">
              <a:solidFill>
                <a:schemeClr val="tx2">
                  <a:lumMod val="60000"/>
                  <a:lumOff val="40000"/>
                </a:schemeClr>
              </a:solidFill>
            </a:endParaRPr>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375347"/>
            <a:ext cx="1443407" cy="2338320"/>
          </a:xfrm>
          <a:prstGeom prst="rect">
            <a:avLst/>
          </a:prstGeom>
        </p:spPr>
      </p:pic>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0"/>
            <a:ext cx="1443407" cy="2375347"/>
          </a:xfrm>
          <a:prstGeom prst="rect">
            <a:avLst/>
          </a:prstGeom>
        </p:spPr>
      </p:pic>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 y="4713667"/>
            <a:ext cx="1443406" cy="2144333"/>
          </a:xfrm>
          <a:prstGeom prst="rect">
            <a:avLst/>
          </a:prstGeom>
        </p:spPr>
      </p:pic>
      <p:sp>
        <p:nvSpPr>
          <p:cNvPr id="6" name="TextBox 5"/>
          <p:cNvSpPr txBox="1"/>
          <p:nvPr/>
        </p:nvSpPr>
        <p:spPr>
          <a:xfrm>
            <a:off x="7630453" y="0"/>
            <a:ext cx="4561547" cy="2308324"/>
          </a:xfrm>
          <a:prstGeom prst="rect">
            <a:avLst/>
          </a:prstGeom>
          <a:noFill/>
        </p:spPr>
        <p:txBody>
          <a:bodyPr wrap="square" rtlCol="0">
            <a:spAutoFit/>
          </a:bodyPr>
          <a:lstStyle/>
          <a:p>
            <a:r>
              <a:rPr lang="en-US" dirty="0" smtClean="0">
                <a:solidFill>
                  <a:srgbClr val="FFFF66"/>
                </a:solidFill>
              </a:rPr>
              <a:t>F. Scott Fitzgerald, wrote </a:t>
            </a:r>
            <a:r>
              <a:rPr lang="en-US" i="1" dirty="0" smtClean="0">
                <a:solidFill>
                  <a:srgbClr val="FFFF66"/>
                </a:solidFill>
              </a:rPr>
              <a:t>This Side of Paradise </a:t>
            </a:r>
            <a:r>
              <a:rPr lang="en-US" dirty="0" smtClean="0">
                <a:solidFill>
                  <a:srgbClr val="FFFF66"/>
                </a:solidFill>
              </a:rPr>
              <a:t> and </a:t>
            </a:r>
            <a:r>
              <a:rPr lang="en-US" i="1" dirty="0" smtClean="0">
                <a:solidFill>
                  <a:srgbClr val="FFFF66"/>
                </a:solidFill>
              </a:rPr>
              <a:t>The Great Gatsby.  </a:t>
            </a:r>
          </a:p>
          <a:p>
            <a:endParaRPr lang="en-US" i="1" dirty="0">
              <a:solidFill>
                <a:srgbClr val="FFFF66"/>
              </a:solidFill>
            </a:endParaRPr>
          </a:p>
          <a:p>
            <a:r>
              <a:rPr lang="en-US" dirty="0" smtClean="0">
                <a:solidFill>
                  <a:srgbClr val="FFFF66"/>
                </a:solidFill>
              </a:rPr>
              <a:t>He was trying to show the negative side of the happiness and freedom of the “Jazz Age” by showing rich, good looking, seemingly happy people, putting themselves and others in danger.</a:t>
            </a:r>
            <a:endParaRPr lang="en-US" dirty="0">
              <a:solidFill>
                <a:srgbClr val="FFFF66"/>
              </a:solidFill>
            </a:endParaRPr>
          </a:p>
        </p:txBody>
      </p:sp>
      <p:pic>
        <p:nvPicPr>
          <p:cNvPr id="7" name="Picture 6"/>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705341" y="0"/>
            <a:ext cx="1970530" cy="2670312"/>
          </a:xfrm>
          <a:prstGeom prst="rect">
            <a:avLst/>
          </a:prstGeom>
        </p:spPr>
      </p:pic>
    </p:spTree>
    <p:extLst>
      <p:ext uri="{BB962C8B-B14F-4D97-AF65-F5344CB8AC3E}">
        <p14:creationId xmlns:p14="http://schemas.microsoft.com/office/powerpoint/2010/main" val="2489308930"/>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794069" y="2204884"/>
            <a:ext cx="7397931" cy="4653116"/>
          </a:xfrm>
          <a:prstGeom prst="rect">
            <a:avLst/>
          </a:prstGeom>
        </p:spPr>
      </p:pic>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5835998" cy="3890665"/>
          </a:xfrm>
          <a:prstGeom prst="rect">
            <a:avLst/>
          </a:prstGeom>
        </p:spPr>
      </p:pic>
      <p:sp>
        <p:nvSpPr>
          <p:cNvPr id="2" name="Rectangle 1"/>
          <p:cNvSpPr/>
          <p:nvPr/>
        </p:nvSpPr>
        <p:spPr>
          <a:xfrm>
            <a:off x="2383675" y="2967335"/>
            <a:ext cx="7424661" cy="923330"/>
          </a:xfrm>
          <a:prstGeom prst="rect">
            <a:avLst/>
          </a:prstGeom>
          <a:noFill/>
        </p:spPr>
        <p:txBody>
          <a:bodyPr wrap="none" lIns="91440" tIns="45720" rIns="91440" bIns="45720">
            <a:spAutoFit/>
          </a:bodyPr>
          <a:lstStyle/>
          <a:p>
            <a:pPr algn="ctr"/>
            <a:r>
              <a:rPr lang="en-US" sz="5400" b="1" cap="none" spc="0" dirty="0">
                <a:ln w="22225">
                  <a:solidFill>
                    <a:schemeClr val="accent2"/>
                  </a:solidFill>
                  <a:prstDash val="solid"/>
                </a:ln>
                <a:solidFill>
                  <a:schemeClr val="accent2">
                    <a:lumMod val="40000"/>
                    <a:lumOff val="60000"/>
                  </a:schemeClr>
                </a:solidFill>
                <a:effectLst/>
              </a:rPr>
              <a:t>Technology Improves Life</a:t>
            </a:r>
          </a:p>
        </p:txBody>
      </p:sp>
      <p:sp>
        <p:nvSpPr>
          <p:cNvPr id="6" name="TextBox 5"/>
          <p:cNvSpPr txBox="1"/>
          <p:nvPr/>
        </p:nvSpPr>
        <p:spPr>
          <a:xfrm>
            <a:off x="5835998" y="0"/>
            <a:ext cx="6377773" cy="2308324"/>
          </a:xfrm>
          <a:prstGeom prst="rect">
            <a:avLst/>
          </a:prstGeom>
          <a:noFill/>
        </p:spPr>
        <p:txBody>
          <a:bodyPr wrap="square" rtlCol="0">
            <a:spAutoFit/>
          </a:bodyPr>
          <a:lstStyle/>
          <a:p>
            <a:r>
              <a:rPr lang="en-US" dirty="0"/>
              <a:t>War time technological advances made the car affordable to the average family.  </a:t>
            </a:r>
          </a:p>
          <a:p>
            <a:endParaRPr lang="en-US" dirty="0"/>
          </a:p>
          <a:p>
            <a:r>
              <a:rPr lang="en-US" dirty="0"/>
              <a:t>People began to travel for pleasure and new businesses opened to cater to them.  </a:t>
            </a:r>
          </a:p>
          <a:p>
            <a:endParaRPr lang="en-US" dirty="0"/>
          </a:p>
          <a:p>
            <a:r>
              <a:rPr lang="en-US" dirty="0"/>
              <a:t>People also moved to the suburbs and began to commute to work in the city</a:t>
            </a:r>
          </a:p>
        </p:txBody>
      </p:sp>
      <p:sp>
        <p:nvSpPr>
          <p:cNvPr id="7" name="TextBox 6"/>
          <p:cNvSpPr txBox="1"/>
          <p:nvPr/>
        </p:nvSpPr>
        <p:spPr>
          <a:xfrm>
            <a:off x="0" y="4365010"/>
            <a:ext cx="5526741" cy="923330"/>
          </a:xfrm>
          <a:prstGeom prst="rect">
            <a:avLst/>
          </a:prstGeom>
          <a:noFill/>
        </p:spPr>
        <p:txBody>
          <a:bodyPr wrap="square" rtlCol="0">
            <a:spAutoFit/>
          </a:bodyPr>
          <a:lstStyle/>
          <a:p>
            <a:r>
              <a:rPr lang="en-US" dirty="0"/>
              <a:t>International air travel also became a goal after the war and in 1919 two British pilots made the first successful transatlantic journey from Newfoundland to Ireland</a:t>
            </a:r>
          </a:p>
        </p:txBody>
      </p:sp>
    </p:spTree>
    <p:extLst>
      <p:ext uri="{BB962C8B-B14F-4D97-AF65-F5344CB8AC3E}">
        <p14:creationId xmlns:p14="http://schemas.microsoft.com/office/powerpoint/2010/main" val="2138545600"/>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henry_ford_1919.jpg"/>
          <p:cNvPicPr>
            <a:picLocks noChangeAspect="1"/>
          </p:cNvPicPr>
          <p:nvPr/>
        </p:nvPicPr>
        <p:blipFill>
          <a:blip r:embed="rId3"/>
          <a:stretch>
            <a:fillRect/>
          </a:stretch>
        </p:blipFill>
        <p:spPr>
          <a:xfrm>
            <a:off x="-5560" y="18952"/>
            <a:ext cx="2650095" cy="3382518"/>
          </a:xfrm>
          <a:prstGeom prst="rect">
            <a:avLst/>
          </a:prstGeom>
        </p:spPr>
      </p:pic>
      <p:pic>
        <p:nvPicPr>
          <p:cNvPr id="5" name="Picture 4" descr="Daimler Benz.jpg"/>
          <p:cNvPicPr>
            <a:picLocks noChangeAspect="1"/>
          </p:cNvPicPr>
          <p:nvPr/>
        </p:nvPicPr>
        <p:blipFill>
          <a:blip r:embed="rId4" cstate="print"/>
          <a:srcRect r="50000"/>
          <a:stretch>
            <a:fillRect/>
          </a:stretch>
        </p:blipFill>
        <p:spPr>
          <a:xfrm>
            <a:off x="5334000" y="594255"/>
            <a:ext cx="1624606" cy="2464832"/>
          </a:xfrm>
          <a:prstGeom prst="rect">
            <a:avLst/>
          </a:prstGeom>
        </p:spPr>
      </p:pic>
      <p:sp>
        <p:nvSpPr>
          <p:cNvPr id="2" name="Rectangle 1"/>
          <p:cNvSpPr/>
          <p:nvPr/>
        </p:nvSpPr>
        <p:spPr>
          <a:xfrm>
            <a:off x="1524000" y="1"/>
            <a:ext cx="9144000" cy="646331"/>
          </a:xfrm>
          <a:prstGeom prst="rect">
            <a:avLst/>
          </a:prstGeom>
          <a:noFill/>
        </p:spPr>
        <p:txBody>
          <a:bodyPr wrap="square" lIns="91440" tIns="45720" rIns="91440" bIns="45720">
            <a:spAutoFit/>
          </a:bodyPr>
          <a:lstStyle/>
          <a:p>
            <a:r>
              <a:rPr lang="en-US" sz="3600" b="1" dirty="0">
                <a:ln w="18000">
                  <a:solidFill>
                    <a:schemeClr val="accent2">
                      <a:satMod val="140000"/>
                    </a:schemeClr>
                  </a:solidFill>
                  <a:prstDash val="solid"/>
                  <a:miter lim="800000"/>
                </a:ln>
                <a:solidFill>
                  <a:schemeClr val="tx2"/>
                </a:solidFill>
                <a:effectLst>
                  <a:outerShdw blurRad="25500" dist="23000" dir="7020000" algn="tl">
                    <a:srgbClr val="000000">
                      <a:alpha val="50000"/>
                    </a:srgbClr>
                  </a:outerShdw>
                </a:effectLst>
                <a:latin typeface="Bernard MT Condensed" pitchFamily="18" charset="0"/>
              </a:rPr>
              <a:t>Henry</a:t>
            </a:r>
            <a:r>
              <a:rPr lang="en-US" sz="3600" b="1" dirty="0">
                <a:ln w="18000">
                  <a:solidFill>
                    <a:schemeClr val="accent2">
                      <a:satMod val="140000"/>
                    </a:schemeClr>
                  </a:solidFill>
                  <a:prstDash val="solid"/>
                  <a:miter lim="800000"/>
                </a:ln>
                <a:noFill/>
                <a:effectLst>
                  <a:outerShdw blurRad="25500" dist="23000" dir="7020000" algn="tl">
                    <a:srgbClr val="000000">
                      <a:alpha val="50000"/>
                    </a:srgbClr>
                  </a:outerShdw>
                </a:effectLst>
                <a:latin typeface="Bernard MT Condensed" pitchFamily="18" charset="0"/>
              </a:rPr>
              <a:t> </a:t>
            </a:r>
            <a:r>
              <a:rPr lang="en-US" sz="3600" b="1" dirty="0">
                <a:ln w="18000">
                  <a:solidFill>
                    <a:schemeClr val="accent2">
                      <a:satMod val="140000"/>
                    </a:schemeClr>
                  </a:solidFill>
                  <a:prstDash val="solid"/>
                  <a:miter lim="800000"/>
                </a:ln>
                <a:solidFill>
                  <a:schemeClr val="tx2"/>
                </a:solidFill>
                <a:effectLst>
                  <a:outerShdw blurRad="25500" dist="23000" dir="7020000" algn="tl">
                    <a:srgbClr val="000000">
                      <a:alpha val="50000"/>
                    </a:srgbClr>
                  </a:outerShdw>
                </a:effectLst>
                <a:latin typeface="Bernard MT Condensed" pitchFamily="18" charset="0"/>
              </a:rPr>
              <a:t>Ford Sparks the Automobile Industry</a:t>
            </a:r>
          </a:p>
        </p:txBody>
      </p:sp>
      <p:sp>
        <p:nvSpPr>
          <p:cNvPr id="4" name="TextBox 3"/>
          <p:cNvSpPr txBox="1"/>
          <p:nvPr/>
        </p:nvSpPr>
        <p:spPr>
          <a:xfrm>
            <a:off x="2644535" y="885584"/>
            <a:ext cx="8949067" cy="2585323"/>
          </a:xfrm>
          <a:prstGeom prst="rect">
            <a:avLst/>
          </a:prstGeom>
          <a:noFill/>
        </p:spPr>
        <p:txBody>
          <a:bodyPr wrap="square" rtlCol="0">
            <a:spAutoFit/>
          </a:bodyPr>
          <a:lstStyle/>
          <a:p>
            <a:r>
              <a:rPr lang="en-US" dirty="0">
                <a:solidFill>
                  <a:schemeClr val="accent5">
                    <a:lumMod val="40000"/>
                    <a:lumOff val="60000"/>
                  </a:schemeClr>
                </a:solidFill>
                <a:latin typeface="Bernard MT Condensed" pitchFamily="18" charset="0"/>
              </a:rPr>
              <a:t>In the 1880s Gottlieb Daimler                              and </a:t>
            </a:r>
            <a:r>
              <a:rPr lang="en-US" dirty="0" smtClean="0">
                <a:solidFill>
                  <a:schemeClr val="accent5">
                    <a:lumMod val="40000"/>
                    <a:lumOff val="60000"/>
                  </a:schemeClr>
                </a:solidFill>
                <a:latin typeface="Bernard MT Condensed" pitchFamily="18" charset="0"/>
              </a:rPr>
              <a:t>Rudolph </a:t>
            </a:r>
            <a:r>
              <a:rPr lang="en-US" dirty="0">
                <a:solidFill>
                  <a:schemeClr val="accent5">
                    <a:lumMod val="40000"/>
                    <a:lumOff val="60000"/>
                  </a:schemeClr>
                </a:solidFill>
                <a:latin typeface="Bernard MT Condensed" pitchFamily="18" charset="0"/>
              </a:rPr>
              <a:t>Diesel                                 used gasoline to power the first </a:t>
            </a:r>
            <a:r>
              <a:rPr lang="en-US" dirty="0" smtClean="0">
                <a:solidFill>
                  <a:schemeClr val="accent5">
                    <a:lumMod val="40000"/>
                    <a:lumOff val="60000"/>
                  </a:schemeClr>
                </a:solidFill>
                <a:latin typeface="Bernard MT Condensed" pitchFamily="18" charset="0"/>
              </a:rPr>
              <a:t>				  cars in Germany.    </a:t>
            </a:r>
          </a:p>
          <a:p>
            <a:endParaRPr lang="en-US" dirty="0">
              <a:solidFill>
                <a:schemeClr val="accent5">
                  <a:lumMod val="40000"/>
                  <a:lumOff val="60000"/>
                </a:schemeClr>
              </a:solidFill>
              <a:latin typeface="Bernard MT Condensed" pitchFamily="18" charset="0"/>
            </a:endParaRPr>
          </a:p>
          <a:p>
            <a:endParaRPr lang="en-US" dirty="0" smtClean="0">
              <a:solidFill>
                <a:schemeClr val="accent5">
                  <a:lumMod val="40000"/>
                  <a:lumOff val="60000"/>
                </a:schemeClr>
              </a:solidFill>
              <a:latin typeface="Bernard MT Condensed" pitchFamily="18" charset="0"/>
            </a:endParaRPr>
          </a:p>
          <a:p>
            <a:endParaRPr lang="en-US" dirty="0" smtClean="0">
              <a:solidFill>
                <a:schemeClr val="accent5">
                  <a:lumMod val="40000"/>
                  <a:lumOff val="60000"/>
                </a:schemeClr>
              </a:solidFill>
              <a:latin typeface="Bernard MT Condensed" pitchFamily="18" charset="0"/>
            </a:endParaRPr>
          </a:p>
          <a:p>
            <a:endParaRPr lang="en-US" dirty="0">
              <a:solidFill>
                <a:schemeClr val="accent5">
                  <a:lumMod val="40000"/>
                  <a:lumOff val="60000"/>
                </a:schemeClr>
              </a:solidFill>
              <a:latin typeface="Bernard MT Condensed" pitchFamily="18" charset="0"/>
            </a:endParaRPr>
          </a:p>
          <a:p>
            <a:endParaRPr lang="en-US" dirty="0" smtClean="0">
              <a:solidFill>
                <a:schemeClr val="accent5">
                  <a:lumMod val="40000"/>
                  <a:lumOff val="60000"/>
                </a:schemeClr>
              </a:solidFill>
              <a:latin typeface="Bernard MT Condensed" pitchFamily="18" charset="0"/>
            </a:endParaRPr>
          </a:p>
          <a:p>
            <a:endParaRPr lang="en-US" dirty="0">
              <a:solidFill>
                <a:schemeClr val="accent5">
                  <a:lumMod val="40000"/>
                  <a:lumOff val="60000"/>
                </a:schemeClr>
              </a:solidFill>
              <a:latin typeface="Bernard MT Condensed" pitchFamily="18" charset="0"/>
            </a:endParaRPr>
          </a:p>
          <a:p>
            <a:r>
              <a:rPr lang="en-US" dirty="0" smtClean="0">
                <a:solidFill>
                  <a:schemeClr val="accent5">
                    <a:lumMod val="40000"/>
                    <a:lumOff val="60000"/>
                  </a:schemeClr>
                </a:solidFill>
                <a:latin typeface="Bernard MT Condensed" pitchFamily="18" charset="0"/>
              </a:rPr>
              <a:t>In the US, the Duryea brothers were working on the automobile as well</a:t>
            </a:r>
            <a:endParaRPr lang="en-US" dirty="0">
              <a:solidFill>
                <a:schemeClr val="accent5">
                  <a:lumMod val="40000"/>
                  <a:lumOff val="60000"/>
                </a:schemeClr>
              </a:solidFill>
              <a:latin typeface="Bernard MT Condensed" pitchFamily="18" charset="0"/>
            </a:endParaRPr>
          </a:p>
        </p:txBody>
      </p:sp>
      <p:pic>
        <p:nvPicPr>
          <p:cNvPr id="6" name="Picture 5" descr="15_diesel_.jpg"/>
          <p:cNvPicPr>
            <a:picLocks noChangeAspect="1"/>
          </p:cNvPicPr>
          <p:nvPr/>
        </p:nvPicPr>
        <p:blipFill>
          <a:blip r:embed="rId5"/>
          <a:stretch>
            <a:fillRect/>
          </a:stretch>
        </p:blipFill>
        <p:spPr>
          <a:xfrm>
            <a:off x="8732401" y="594255"/>
            <a:ext cx="1752600" cy="1752600"/>
          </a:xfrm>
          <a:prstGeom prst="rect">
            <a:avLst/>
          </a:prstGeom>
        </p:spPr>
      </p:pic>
      <p:sp>
        <p:nvSpPr>
          <p:cNvPr id="7" name="TextBox 6"/>
          <p:cNvSpPr txBox="1"/>
          <p:nvPr/>
        </p:nvSpPr>
        <p:spPr>
          <a:xfrm>
            <a:off x="0" y="4520684"/>
            <a:ext cx="4953000" cy="369332"/>
          </a:xfrm>
          <a:prstGeom prst="rect">
            <a:avLst/>
          </a:prstGeom>
          <a:noFill/>
        </p:spPr>
        <p:txBody>
          <a:bodyPr wrap="square" rtlCol="0">
            <a:spAutoFit/>
          </a:bodyPr>
          <a:lstStyle/>
          <a:p>
            <a:r>
              <a:rPr lang="en-US" dirty="0">
                <a:solidFill>
                  <a:schemeClr val="tx2">
                    <a:lumMod val="75000"/>
                  </a:schemeClr>
                </a:solidFill>
                <a:latin typeface="Bernard MT Condensed" pitchFamily="18" charset="0"/>
              </a:rPr>
              <a:t>Technology developed quickly but was very expensive</a:t>
            </a:r>
          </a:p>
        </p:txBody>
      </p:sp>
      <p:sp>
        <p:nvSpPr>
          <p:cNvPr id="8" name="TextBox 7"/>
          <p:cNvSpPr txBox="1"/>
          <p:nvPr/>
        </p:nvSpPr>
        <p:spPr>
          <a:xfrm>
            <a:off x="0" y="5547565"/>
            <a:ext cx="5334000" cy="923330"/>
          </a:xfrm>
          <a:prstGeom prst="rect">
            <a:avLst/>
          </a:prstGeom>
          <a:noFill/>
        </p:spPr>
        <p:txBody>
          <a:bodyPr wrap="square" rtlCol="0">
            <a:spAutoFit/>
          </a:bodyPr>
          <a:lstStyle/>
          <a:p>
            <a:r>
              <a:rPr lang="en-US" dirty="0">
                <a:solidFill>
                  <a:srgbClr val="FF0000"/>
                </a:solidFill>
                <a:latin typeface="Bernard MT Condensed" pitchFamily="18" charset="0"/>
              </a:rPr>
              <a:t>Ford decided to make cars that were more affordable using standard, interchangeable parts, built on an assembly line</a:t>
            </a:r>
          </a:p>
        </p:txBody>
      </p:sp>
      <p:pic>
        <p:nvPicPr>
          <p:cNvPr id="9" name="Picture 8" descr="ford assembly line.jpg"/>
          <p:cNvPicPr>
            <a:picLocks noChangeAspect="1"/>
          </p:cNvPicPr>
          <p:nvPr/>
        </p:nvPicPr>
        <p:blipFill>
          <a:blip r:embed="rId6"/>
          <a:stretch>
            <a:fillRect/>
          </a:stretch>
        </p:blipFill>
        <p:spPr>
          <a:xfrm>
            <a:off x="4953000" y="3747906"/>
            <a:ext cx="3810000" cy="3009900"/>
          </a:xfrm>
          <a:prstGeom prst="rect">
            <a:avLst/>
          </a:prstGeom>
        </p:spPr>
      </p:pic>
      <p:pic>
        <p:nvPicPr>
          <p:cNvPr id="10" name="Picture 9"/>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9251697" y="2579328"/>
            <a:ext cx="2705325" cy="2816920"/>
          </a:xfrm>
          <a:prstGeom prst="rect">
            <a:avLst/>
          </a:prstGeom>
        </p:spPr>
      </p:pic>
    </p:spTree>
    <p:extLst>
      <p:ext uri="{BB962C8B-B14F-4D97-AF65-F5344CB8AC3E}">
        <p14:creationId xmlns:p14="http://schemas.microsoft.com/office/powerpoint/2010/main" val="41370544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5" presetClass="entr" presetSubtype="0" fill="hold" nodeType="click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p:cTn id="11" dur="500" decel="50000" fill="hold">
                                          <p:stCondLst>
                                            <p:cond delay="0"/>
                                          </p:stCondLst>
                                        </p:cTn>
                                        <p:tgtEl>
                                          <p:spTgt spid="3"/>
                                        </p:tgtEl>
                                        <p:attrNameLst>
                                          <p:attrName>style.rotation</p:attrName>
                                        </p:attrNameLst>
                                      </p:cBhvr>
                                      <p:tavLst>
                                        <p:tav tm="0">
                                          <p:val>
                                            <p:fltVal val="-90"/>
                                          </p:val>
                                        </p:tav>
                                        <p:tav tm="100000">
                                          <p:val>
                                            <p:fltVal val="0"/>
                                          </p:val>
                                        </p:tav>
                                      </p:tavLst>
                                    </p:anim>
                                    <p:anim calcmode="lin" valueType="num">
                                      <p:cBhvr>
                                        <p:cTn id="12" dur="500" decel="50000" fill="hold">
                                          <p:stCondLst>
                                            <p:cond delay="0"/>
                                          </p:stCondLst>
                                        </p:cTn>
                                        <p:tgtEl>
                                          <p:spTgt spid="3"/>
                                        </p:tgtEl>
                                        <p:attrNameLst>
                                          <p:attrName>ppt_w</p:attrName>
                                        </p:attrNameLst>
                                      </p:cBhvr>
                                      <p:tavLst>
                                        <p:tav tm="0">
                                          <p:val>
                                            <p:strVal val="#ppt_w"/>
                                          </p:val>
                                        </p:tav>
                                        <p:tav tm="100000">
                                          <p:val>
                                            <p:strVal val="#ppt_w*.05"/>
                                          </p:val>
                                        </p:tav>
                                      </p:tavLst>
                                    </p:anim>
                                    <p:anim calcmode="lin" valueType="num">
                                      <p:cBhvr>
                                        <p:cTn id="13" dur="500" accel="50000" fill="hold">
                                          <p:stCondLst>
                                            <p:cond delay="500"/>
                                          </p:stCondLst>
                                        </p:cTn>
                                        <p:tgtEl>
                                          <p:spTgt spid="3"/>
                                        </p:tgtEl>
                                        <p:attrNameLst>
                                          <p:attrName>ppt_w</p:attrName>
                                        </p:attrNameLst>
                                      </p:cBhvr>
                                      <p:tavLst>
                                        <p:tav tm="0">
                                          <p:val>
                                            <p:strVal val="#ppt_w*.05"/>
                                          </p:val>
                                        </p:tav>
                                        <p:tav tm="100000">
                                          <p:val>
                                            <p:strVal val="#ppt_w"/>
                                          </p:val>
                                        </p:tav>
                                      </p:tavLst>
                                    </p:anim>
                                    <p:anim calcmode="lin" valueType="num">
                                      <p:cBhvr>
                                        <p:cTn id="14" dur="1000" fill="hold"/>
                                        <p:tgtEl>
                                          <p:spTgt spid="3"/>
                                        </p:tgtEl>
                                        <p:attrNameLst>
                                          <p:attrName>ppt_h</p:attrName>
                                        </p:attrNameLst>
                                      </p:cBhvr>
                                      <p:tavLst>
                                        <p:tav tm="0">
                                          <p:val>
                                            <p:strVal val="#ppt_h"/>
                                          </p:val>
                                        </p:tav>
                                        <p:tav tm="100000">
                                          <p:val>
                                            <p:strVal val="#ppt_h"/>
                                          </p:val>
                                        </p:tav>
                                      </p:tavLst>
                                    </p:anim>
                                    <p:anim calcmode="lin" valueType="num">
                                      <p:cBhvr>
                                        <p:cTn id="15" dur="500" decel="50000" fill="hold">
                                          <p:stCondLst>
                                            <p:cond delay="0"/>
                                          </p:stCondLst>
                                        </p:cTn>
                                        <p:tgtEl>
                                          <p:spTgt spid="3"/>
                                        </p:tgtEl>
                                        <p:attrNameLst>
                                          <p:attrName>ppt_x</p:attrName>
                                        </p:attrNameLst>
                                      </p:cBhvr>
                                      <p:tavLst>
                                        <p:tav tm="0">
                                          <p:val>
                                            <p:strVal val="#ppt_x+.4"/>
                                          </p:val>
                                        </p:tav>
                                        <p:tav tm="100000">
                                          <p:val>
                                            <p:strVal val="#ppt_x"/>
                                          </p:val>
                                        </p:tav>
                                      </p:tavLst>
                                    </p:anim>
                                    <p:anim calcmode="lin" valueType="num">
                                      <p:cBhvr>
                                        <p:cTn id="16" dur="500" decel="50000" fill="hold">
                                          <p:stCondLst>
                                            <p:cond delay="0"/>
                                          </p:stCondLst>
                                        </p:cTn>
                                        <p:tgtEl>
                                          <p:spTgt spid="3"/>
                                        </p:tgtEl>
                                        <p:attrNameLst>
                                          <p:attrName>ppt_y</p:attrName>
                                        </p:attrNameLst>
                                      </p:cBhvr>
                                      <p:tavLst>
                                        <p:tav tm="0">
                                          <p:val>
                                            <p:strVal val="#ppt_y-.2"/>
                                          </p:val>
                                        </p:tav>
                                        <p:tav tm="100000">
                                          <p:val>
                                            <p:strVal val="#ppt_y+.1"/>
                                          </p:val>
                                        </p:tav>
                                      </p:tavLst>
                                    </p:anim>
                                    <p:anim calcmode="lin" valueType="num">
                                      <p:cBhvr>
                                        <p:cTn id="17" dur="500" accel="50000" fill="hold">
                                          <p:stCondLst>
                                            <p:cond delay="500"/>
                                          </p:stCondLst>
                                        </p:cTn>
                                        <p:tgtEl>
                                          <p:spTgt spid="3"/>
                                        </p:tgtEl>
                                        <p:attrNameLst>
                                          <p:attrName>ppt_y</p:attrName>
                                        </p:attrNameLst>
                                      </p:cBhvr>
                                      <p:tavLst>
                                        <p:tav tm="0">
                                          <p:val>
                                            <p:strVal val="#ppt_y+.1"/>
                                          </p:val>
                                        </p:tav>
                                        <p:tav tm="100000">
                                          <p:val>
                                            <p:strVal val="#ppt_y"/>
                                          </p:val>
                                        </p:tav>
                                      </p:tavLst>
                                    </p:anim>
                                    <p:animEffect transition="in" filter="fade">
                                      <p:cBhvr>
                                        <p:cTn id="18" dur="1000" decel="50000">
                                          <p:stCondLst>
                                            <p:cond delay="0"/>
                                          </p:stCondLst>
                                        </p:cTn>
                                        <p:tgtEl>
                                          <p:spTgt spid="3"/>
                                        </p:tgtEl>
                                      </p:cBhvr>
                                    </p:animEffect>
                                  </p:childTnLst>
                                </p:cTn>
                              </p:par>
                            </p:childTnLst>
                          </p:cTn>
                        </p:par>
                      </p:childTnLst>
                    </p:cTn>
                  </p:par>
                  <p:par>
                    <p:cTn id="19" fill="hold">
                      <p:stCondLst>
                        <p:cond delay="indefinite"/>
                      </p:stCondLst>
                      <p:childTnLst>
                        <p:par>
                          <p:cTn id="20" fill="hold">
                            <p:stCondLst>
                              <p:cond delay="0"/>
                            </p:stCondLst>
                            <p:childTnLst>
                              <p:par>
                                <p:cTn id="21" presetID="26" presetClass="entr" presetSubtype="0" fill="hold" grpId="0" nodeType="clickEffect">
                                  <p:stCondLst>
                                    <p:cond delay="0"/>
                                  </p:stCondLst>
                                  <p:childTnLst>
                                    <p:set>
                                      <p:cBhvr>
                                        <p:cTn id="22" dur="1" fill="hold">
                                          <p:stCondLst>
                                            <p:cond delay="0"/>
                                          </p:stCondLst>
                                        </p:cTn>
                                        <p:tgtEl>
                                          <p:spTgt spid="4"/>
                                        </p:tgtEl>
                                        <p:attrNameLst>
                                          <p:attrName>style.visibility</p:attrName>
                                        </p:attrNameLst>
                                      </p:cBhvr>
                                      <p:to>
                                        <p:strVal val="visible"/>
                                      </p:to>
                                    </p:set>
                                    <p:animEffect transition="in" filter="wipe(down)">
                                      <p:cBhvr>
                                        <p:cTn id="23" dur="580">
                                          <p:stCondLst>
                                            <p:cond delay="0"/>
                                          </p:stCondLst>
                                        </p:cTn>
                                        <p:tgtEl>
                                          <p:spTgt spid="4"/>
                                        </p:tgtEl>
                                      </p:cBhvr>
                                    </p:animEffect>
                                    <p:anim calcmode="lin" valueType="num">
                                      <p:cBhvr>
                                        <p:cTn id="24" dur="1822" tmFilter="0,0; 0.14,0.36; 0.43,0.73; 0.71,0.91; 1.0,1.0">
                                          <p:stCondLst>
                                            <p:cond delay="0"/>
                                          </p:stCondLst>
                                        </p:cTn>
                                        <p:tgtEl>
                                          <p:spTgt spid="4"/>
                                        </p:tgtEl>
                                        <p:attrNameLst>
                                          <p:attrName>ppt_x</p:attrName>
                                        </p:attrNameLst>
                                      </p:cBhvr>
                                      <p:tavLst>
                                        <p:tav tm="0">
                                          <p:val>
                                            <p:strVal val="#ppt_x-0.25"/>
                                          </p:val>
                                        </p:tav>
                                        <p:tav tm="100000">
                                          <p:val>
                                            <p:strVal val="#ppt_x"/>
                                          </p:val>
                                        </p:tav>
                                      </p:tavLst>
                                    </p:anim>
                                    <p:anim calcmode="lin" valueType="num">
                                      <p:cBhvr>
                                        <p:cTn id="25" dur="664" tmFilter="0.0,0.0; 0.25,0.07; 0.50,0.2; 0.75,0.467; 1.0,1.0">
                                          <p:stCondLst>
                                            <p:cond delay="0"/>
                                          </p:stCondLst>
                                        </p:cTn>
                                        <p:tgtEl>
                                          <p:spTgt spid="4"/>
                                        </p:tgtEl>
                                        <p:attrNameLst>
                                          <p:attrName>ppt_y</p:attrName>
                                        </p:attrNameLst>
                                      </p:cBhvr>
                                      <p:tavLst>
                                        <p:tav tm="0" fmla="#ppt_y-sin(pi*$)/3">
                                          <p:val>
                                            <p:fltVal val="0.5"/>
                                          </p:val>
                                        </p:tav>
                                        <p:tav tm="100000">
                                          <p:val>
                                            <p:fltVal val="1"/>
                                          </p:val>
                                        </p:tav>
                                      </p:tavLst>
                                    </p:anim>
                                    <p:anim calcmode="lin" valueType="num">
                                      <p:cBhvr>
                                        <p:cTn id="26" dur="664" tmFilter="0, 0; 0.125,0.2665; 0.25,0.4; 0.375,0.465; 0.5,0.5;  0.625,0.535; 0.75,0.6; 0.875,0.7335; 1,1">
                                          <p:stCondLst>
                                            <p:cond delay="664"/>
                                          </p:stCondLst>
                                        </p:cTn>
                                        <p:tgtEl>
                                          <p:spTgt spid="4"/>
                                        </p:tgtEl>
                                        <p:attrNameLst>
                                          <p:attrName>ppt_y</p:attrName>
                                        </p:attrNameLst>
                                      </p:cBhvr>
                                      <p:tavLst>
                                        <p:tav tm="0" fmla="#ppt_y-sin(pi*$)/9">
                                          <p:val>
                                            <p:fltVal val="0"/>
                                          </p:val>
                                        </p:tav>
                                        <p:tav tm="100000">
                                          <p:val>
                                            <p:fltVal val="1"/>
                                          </p:val>
                                        </p:tav>
                                      </p:tavLst>
                                    </p:anim>
                                    <p:anim calcmode="lin" valueType="num">
                                      <p:cBhvr>
                                        <p:cTn id="27" dur="332" tmFilter="0, 0; 0.125,0.2665; 0.25,0.4; 0.375,0.465; 0.5,0.5;  0.625,0.535; 0.75,0.6; 0.875,0.7335; 1,1">
                                          <p:stCondLst>
                                            <p:cond delay="1324"/>
                                          </p:stCondLst>
                                        </p:cTn>
                                        <p:tgtEl>
                                          <p:spTgt spid="4"/>
                                        </p:tgtEl>
                                        <p:attrNameLst>
                                          <p:attrName>ppt_y</p:attrName>
                                        </p:attrNameLst>
                                      </p:cBhvr>
                                      <p:tavLst>
                                        <p:tav tm="0" fmla="#ppt_y-sin(pi*$)/27">
                                          <p:val>
                                            <p:fltVal val="0"/>
                                          </p:val>
                                        </p:tav>
                                        <p:tav tm="100000">
                                          <p:val>
                                            <p:fltVal val="1"/>
                                          </p:val>
                                        </p:tav>
                                      </p:tavLst>
                                    </p:anim>
                                    <p:anim calcmode="lin" valueType="num">
                                      <p:cBhvr>
                                        <p:cTn id="28" dur="164" tmFilter="0, 0; 0.125,0.2665; 0.25,0.4; 0.375,0.465; 0.5,0.5;  0.625,0.535; 0.75,0.6; 0.875,0.7335; 1,1">
                                          <p:stCondLst>
                                            <p:cond delay="1656"/>
                                          </p:stCondLst>
                                        </p:cTn>
                                        <p:tgtEl>
                                          <p:spTgt spid="4"/>
                                        </p:tgtEl>
                                        <p:attrNameLst>
                                          <p:attrName>ppt_y</p:attrName>
                                        </p:attrNameLst>
                                      </p:cBhvr>
                                      <p:tavLst>
                                        <p:tav tm="0" fmla="#ppt_y-sin(pi*$)/81">
                                          <p:val>
                                            <p:fltVal val="0"/>
                                          </p:val>
                                        </p:tav>
                                        <p:tav tm="100000">
                                          <p:val>
                                            <p:fltVal val="1"/>
                                          </p:val>
                                        </p:tav>
                                      </p:tavLst>
                                    </p:anim>
                                    <p:animScale>
                                      <p:cBhvr>
                                        <p:cTn id="29" dur="26">
                                          <p:stCondLst>
                                            <p:cond delay="650"/>
                                          </p:stCondLst>
                                        </p:cTn>
                                        <p:tgtEl>
                                          <p:spTgt spid="4"/>
                                        </p:tgtEl>
                                      </p:cBhvr>
                                      <p:to x="100000" y="60000"/>
                                    </p:animScale>
                                    <p:animScale>
                                      <p:cBhvr>
                                        <p:cTn id="30" dur="166" decel="50000">
                                          <p:stCondLst>
                                            <p:cond delay="676"/>
                                          </p:stCondLst>
                                        </p:cTn>
                                        <p:tgtEl>
                                          <p:spTgt spid="4"/>
                                        </p:tgtEl>
                                      </p:cBhvr>
                                      <p:to x="100000" y="100000"/>
                                    </p:animScale>
                                    <p:animScale>
                                      <p:cBhvr>
                                        <p:cTn id="31" dur="26">
                                          <p:stCondLst>
                                            <p:cond delay="1312"/>
                                          </p:stCondLst>
                                        </p:cTn>
                                        <p:tgtEl>
                                          <p:spTgt spid="4"/>
                                        </p:tgtEl>
                                      </p:cBhvr>
                                      <p:to x="100000" y="80000"/>
                                    </p:animScale>
                                    <p:animScale>
                                      <p:cBhvr>
                                        <p:cTn id="32" dur="166" decel="50000">
                                          <p:stCondLst>
                                            <p:cond delay="1338"/>
                                          </p:stCondLst>
                                        </p:cTn>
                                        <p:tgtEl>
                                          <p:spTgt spid="4"/>
                                        </p:tgtEl>
                                      </p:cBhvr>
                                      <p:to x="100000" y="100000"/>
                                    </p:animScale>
                                    <p:animScale>
                                      <p:cBhvr>
                                        <p:cTn id="33" dur="26">
                                          <p:stCondLst>
                                            <p:cond delay="1642"/>
                                          </p:stCondLst>
                                        </p:cTn>
                                        <p:tgtEl>
                                          <p:spTgt spid="4"/>
                                        </p:tgtEl>
                                      </p:cBhvr>
                                      <p:to x="100000" y="90000"/>
                                    </p:animScale>
                                    <p:animScale>
                                      <p:cBhvr>
                                        <p:cTn id="34" dur="166" decel="50000">
                                          <p:stCondLst>
                                            <p:cond delay="1668"/>
                                          </p:stCondLst>
                                        </p:cTn>
                                        <p:tgtEl>
                                          <p:spTgt spid="4"/>
                                        </p:tgtEl>
                                      </p:cBhvr>
                                      <p:to x="100000" y="100000"/>
                                    </p:animScale>
                                    <p:animScale>
                                      <p:cBhvr>
                                        <p:cTn id="35" dur="26">
                                          <p:stCondLst>
                                            <p:cond delay="1808"/>
                                          </p:stCondLst>
                                        </p:cTn>
                                        <p:tgtEl>
                                          <p:spTgt spid="4"/>
                                        </p:tgtEl>
                                      </p:cBhvr>
                                      <p:to x="100000" y="95000"/>
                                    </p:animScale>
                                    <p:animScale>
                                      <p:cBhvr>
                                        <p:cTn id="36" dur="166" decel="50000">
                                          <p:stCondLst>
                                            <p:cond delay="1834"/>
                                          </p:stCondLst>
                                        </p:cTn>
                                        <p:tgtEl>
                                          <p:spTgt spid="4"/>
                                        </p:tgtEl>
                                      </p:cBhvr>
                                      <p:to x="100000" y="100000"/>
                                    </p:animScale>
                                  </p:childTnLst>
                                </p:cTn>
                              </p:par>
                              <p:par>
                                <p:cTn id="37" presetID="26" presetClass="entr" presetSubtype="0" fill="hold" nodeType="withEffect">
                                  <p:stCondLst>
                                    <p:cond delay="0"/>
                                  </p:stCondLst>
                                  <p:childTnLst>
                                    <p:set>
                                      <p:cBhvr>
                                        <p:cTn id="38" dur="1" fill="hold">
                                          <p:stCondLst>
                                            <p:cond delay="0"/>
                                          </p:stCondLst>
                                        </p:cTn>
                                        <p:tgtEl>
                                          <p:spTgt spid="5"/>
                                        </p:tgtEl>
                                        <p:attrNameLst>
                                          <p:attrName>style.visibility</p:attrName>
                                        </p:attrNameLst>
                                      </p:cBhvr>
                                      <p:to>
                                        <p:strVal val="visible"/>
                                      </p:to>
                                    </p:set>
                                    <p:animEffect transition="in" filter="wipe(down)">
                                      <p:cBhvr>
                                        <p:cTn id="39" dur="580">
                                          <p:stCondLst>
                                            <p:cond delay="0"/>
                                          </p:stCondLst>
                                        </p:cTn>
                                        <p:tgtEl>
                                          <p:spTgt spid="5"/>
                                        </p:tgtEl>
                                      </p:cBhvr>
                                    </p:animEffect>
                                    <p:anim calcmode="lin" valueType="num">
                                      <p:cBhvr>
                                        <p:cTn id="40" dur="1822" tmFilter="0,0; 0.14,0.36; 0.43,0.73; 0.71,0.91; 1.0,1.0">
                                          <p:stCondLst>
                                            <p:cond delay="0"/>
                                          </p:stCondLst>
                                        </p:cTn>
                                        <p:tgtEl>
                                          <p:spTgt spid="5"/>
                                        </p:tgtEl>
                                        <p:attrNameLst>
                                          <p:attrName>ppt_x</p:attrName>
                                        </p:attrNameLst>
                                      </p:cBhvr>
                                      <p:tavLst>
                                        <p:tav tm="0">
                                          <p:val>
                                            <p:strVal val="#ppt_x-0.25"/>
                                          </p:val>
                                        </p:tav>
                                        <p:tav tm="100000">
                                          <p:val>
                                            <p:strVal val="#ppt_x"/>
                                          </p:val>
                                        </p:tav>
                                      </p:tavLst>
                                    </p:anim>
                                    <p:anim calcmode="lin" valueType="num">
                                      <p:cBhvr>
                                        <p:cTn id="41" dur="664" tmFilter="0.0,0.0; 0.25,0.07; 0.50,0.2; 0.75,0.467; 1.0,1.0">
                                          <p:stCondLst>
                                            <p:cond delay="0"/>
                                          </p:stCondLst>
                                        </p:cTn>
                                        <p:tgtEl>
                                          <p:spTgt spid="5"/>
                                        </p:tgtEl>
                                        <p:attrNameLst>
                                          <p:attrName>ppt_y</p:attrName>
                                        </p:attrNameLst>
                                      </p:cBhvr>
                                      <p:tavLst>
                                        <p:tav tm="0" fmla="#ppt_y-sin(pi*$)/3">
                                          <p:val>
                                            <p:fltVal val="0.5"/>
                                          </p:val>
                                        </p:tav>
                                        <p:tav tm="100000">
                                          <p:val>
                                            <p:fltVal val="1"/>
                                          </p:val>
                                        </p:tav>
                                      </p:tavLst>
                                    </p:anim>
                                    <p:anim calcmode="lin" valueType="num">
                                      <p:cBhvr>
                                        <p:cTn id="42" dur="664" tmFilter="0, 0; 0.125,0.2665; 0.25,0.4; 0.375,0.465; 0.5,0.5;  0.625,0.535; 0.75,0.6; 0.875,0.7335; 1,1">
                                          <p:stCondLst>
                                            <p:cond delay="664"/>
                                          </p:stCondLst>
                                        </p:cTn>
                                        <p:tgtEl>
                                          <p:spTgt spid="5"/>
                                        </p:tgtEl>
                                        <p:attrNameLst>
                                          <p:attrName>ppt_y</p:attrName>
                                        </p:attrNameLst>
                                      </p:cBhvr>
                                      <p:tavLst>
                                        <p:tav tm="0" fmla="#ppt_y-sin(pi*$)/9">
                                          <p:val>
                                            <p:fltVal val="0"/>
                                          </p:val>
                                        </p:tav>
                                        <p:tav tm="100000">
                                          <p:val>
                                            <p:fltVal val="1"/>
                                          </p:val>
                                        </p:tav>
                                      </p:tavLst>
                                    </p:anim>
                                    <p:anim calcmode="lin" valueType="num">
                                      <p:cBhvr>
                                        <p:cTn id="43" dur="332" tmFilter="0, 0; 0.125,0.2665; 0.25,0.4; 0.375,0.465; 0.5,0.5;  0.625,0.535; 0.75,0.6; 0.875,0.7335; 1,1">
                                          <p:stCondLst>
                                            <p:cond delay="1324"/>
                                          </p:stCondLst>
                                        </p:cTn>
                                        <p:tgtEl>
                                          <p:spTgt spid="5"/>
                                        </p:tgtEl>
                                        <p:attrNameLst>
                                          <p:attrName>ppt_y</p:attrName>
                                        </p:attrNameLst>
                                      </p:cBhvr>
                                      <p:tavLst>
                                        <p:tav tm="0" fmla="#ppt_y-sin(pi*$)/27">
                                          <p:val>
                                            <p:fltVal val="0"/>
                                          </p:val>
                                        </p:tav>
                                        <p:tav tm="100000">
                                          <p:val>
                                            <p:fltVal val="1"/>
                                          </p:val>
                                        </p:tav>
                                      </p:tavLst>
                                    </p:anim>
                                    <p:anim calcmode="lin" valueType="num">
                                      <p:cBhvr>
                                        <p:cTn id="44" dur="164" tmFilter="0, 0; 0.125,0.2665; 0.25,0.4; 0.375,0.465; 0.5,0.5;  0.625,0.535; 0.75,0.6; 0.875,0.7335; 1,1">
                                          <p:stCondLst>
                                            <p:cond delay="1656"/>
                                          </p:stCondLst>
                                        </p:cTn>
                                        <p:tgtEl>
                                          <p:spTgt spid="5"/>
                                        </p:tgtEl>
                                        <p:attrNameLst>
                                          <p:attrName>ppt_y</p:attrName>
                                        </p:attrNameLst>
                                      </p:cBhvr>
                                      <p:tavLst>
                                        <p:tav tm="0" fmla="#ppt_y-sin(pi*$)/81">
                                          <p:val>
                                            <p:fltVal val="0"/>
                                          </p:val>
                                        </p:tav>
                                        <p:tav tm="100000">
                                          <p:val>
                                            <p:fltVal val="1"/>
                                          </p:val>
                                        </p:tav>
                                      </p:tavLst>
                                    </p:anim>
                                    <p:animScale>
                                      <p:cBhvr>
                                        <p:cTn id="45" dur="26">
                                          <p:stCondLst>
                                            <p:cond delay="650"/>
                                          </p:stCondLst>
                                        </p:cTn>
                                        <p:tgtEl>
                                          <p:spTgt spid="5"/>
                                        </p:tgtEl>
                                      </p:cBhvr>
                                      <p:to x="100000" y="60000"/>
                                    </p:animScale>
                                    <p:animScale>
                                      <p:cBhvr>
                                        <p:cTn id="46" dur="166" decel="50000">
                                          <p:stCondLst>
                                            <p:cond delay="676"/>
                                          </p:stCondLst>
                                        </p:cTn>
                                        <p:tgtEl>
                                          <p:spTgt spid="5"/>
                                        </p:tgtEl>
                                      </p:cBhvr>
                                      <p:to x="100000" y="100000"/>
                                    </p:animScale>
                                    <p:animScale>
                                      <p:cBhvr>
                                        <p:cTn id="47" dur="26">
                                          <p:stCondLst>
                                            <p:cond delay="1312"/>
                                          </p:stCondLst>
                                        </p:cTn>
                                        <p:tgtEl>
                                          <p:spTgt spid="5"/>
                                        </p:tgtEl>
                                      </p:cBhvr>
                                      <p:to x="100000" y="80000"/>
                                    </p:animScale>
                                    <p:animScale>
                                      <p:cBhvr>
                                        <p:cTn id="48" dur="166" decel="50000">
                                          <p:stCondLst>
                                            <p:cond delay="1338"/>
                                          </p:stCondLst>
                                        </p:cTn>
                                        <p:tgtEl>
                                          <p:spTgt spid="5"/>
                                        </p:tgtEl>
                                      </p:cBhvr>
                                      <p:to x="100000" y="100000"/>
                                    </p:animScale>
                                    <p:animScale>
                                      <p:cBhvr>
                                        <p:cTn id="49" dur="26">
                                          <p:stCondLst>
                                            <p:cond delay="1642"/>
                                          </p:stCondLst>
                                        </p:cTn>
                                        <p:tgtEl>
                                          <p:spTgt spid="5"/>
                                        </p:tgtEl>
                                      </p:cBhvr>
                                      <p:to x="100000" y="90000"/>
                                    </p:animScale>
                                    <p:animScale>
                                      <p:cBhvr>
                                        <p:cTn id="50" dur="166" decel="50000">
                                          <p:stCondLst>
                                            <p:cond delay="1668"/>
                                          </p:stCondLst>
                                        </p:cTn>
                                        <p:tgtEl>
                                          <p:spTgt spid="5"/>
                                        </p:tgtEl>
                                      </p:cBhvr>
                                      <p:to x="100000" y="100000"/>
                                    </p:animScale>
                                    <p:animScale>
                                      <p:cBhvr>
                                        <p:cTn id="51" dur="26">
                                          <p:stCondLst>
                                            <p:cond delay="1808"/>
                                          </p:stCondLst>
                                        </p:cTn>
                                        <p:tgtEl>
                                          <p:spTgt spid="5"/>
                                        </p:tgtEl>
                                      </p:cBhvr>
                                      <p:to x="100000" y="95000"/>
                                    </p:animScale>
                                    <p:animScale>
                                      <p:cBhvr>
                                        <p:cTn id="52" dur="166" decel="50000">
                                          <p:stCondLst>
                                            <p:cond delay="1834"/>
                                          </p:stCondLst>
                                        </p:cTn>
                                        <p:tgtEl>
                                          <p:spTgt spid="5"/>
                                        </p:tgtEl>
                                      </p:cBhvr>
                                      <p:to x="100000" y="100000"/>
                                    </p:animScale>
                                  </p:childTnLst>
                                </p:cTn>
                              </p:par>
                              <p:par>
                                <p:cTn id="53" presetID="26" presetClass="entr" presetSubtype="0" fill="hold" nodeType="withEffect">
                                  <p:stCondLst>
                                    <p:cond delay="0"/>
                                  </p:stCondLst>
                                  <p:childTnLst>
                                    <p:set>
                                      <p:cBhvr>
                                        <p:cTn id="54" dur="1" fill="hold">
                                          <p:stCondLst>
                                            <p:cond delay="0"/>
                                          </p:stCondLst>
                                        </p:cTn>
                                        <p:tgtEl>
                                          <p:spTgt spid="6"/>
                                        </p:tgtEl>
                                        <p:attrNameLst>
                                          <p:attrName>style.visibility</p:attrName>
                                        </p:attrNameLst>
                                      </p:cBhvr>
                                      <p:to>
                                        <p:strVal val="visible"/>
                                      </p:to>
                                    </p:set>
                                    <p:animEffect transition="in" filter="wipe(down)">
                                      <p:cBhvr>
                                        <p:cTn id="55" dur="580">
                                          <p:stCondLst>
                                            <p:cond delay="0"/>
                                          </p:stCondLst>
                                        </p:cTn>
                                        <p:tgtEl>
                                          <p:spTgt spid="6"/>
                                        </p:tgtEl>
                                      </p:cBhvr>
                                    </p:animEffect>
                                    <p:anim calcmode="lin" valueType="num">
                                      <p:cBhvr>
                                        <p:cTn id="56" dur="1822" tmFilter="0,0; 0.14,0.36; 0.43,0.73; 0.71,0.91; 1.0,1.0">
                                          <p:stCondLst>
                                            <p:cond delay="0"/>
                                          </p:stCondLst>
                                        </p:cTn>
                                        <p:tgtEl>
                                          <p:spTgt spid="6"/>
                                        </p:tgtEl>
                                        <p:attrNameLst>
                                          <p:attrName>ppt_x</p:attrName>
                                        </p:attrNameLst>
                                      </p:cBhvr>
                                      <p:tavLst>
                                        <p:tav tm="0">
                                          <p:val>
                                            <p:strVal val="#ppt_x-0.25"/>
                                          </p:val>
                                        </p:tav>
                                        <p:tav tm="100000">
                                          <p:val>
                                            <p:strVal val="#ppt_x"/>
                                          </p:val>
                                        </p:tav>
                                      </p:tavLst>
                                    </p:anim>
                                    <p:anim calcmode="lin" valueType="num">
                                      <p:cBhvr>
                                        <p:cTn id="57" dur="664" tmFilter="0.0,0.0; 0.25,0.07; 0.50,0.2; 0.75,0.467; 1.0,1.0">
                                          <p:stCondLst>
                                            <p:cond delay="0"/>
                                          </p:stCondLst>
                                        </p:cTn>
                                        <p:tgtEl>
                                          <p:spTgt spid="6"/>
                                        </p:tgtEl>
                                        <p:attrNameLst>
                                          <p:attrName>ppt_y</p:attrName>
                                        </p:attrNameLst>
                                      </p:cBhvr>
                                      <p:tavLst>
                                        <p:tav tm="0" fmla="#ppt_y-sin(pi*$)/3">
                                          <p:val>
                                            <p:fltVal val="0.5"/>
                                          </p:val>
                                        </p:tav>
                                        <p:tav tm="100000">
                                          <p:val>
                                            <p:fltVal val="1"/>
                                          </p:val>
                                        </p:tav>
                                      </p:tavLst>
                                    </p:anim>
                                    <p:anim calcmode="lin" valueType="num">
                                      <p:cBhvr>
                                        <p:cTn id="58" dur="664" tmFilter="0, 0; 0.125,0.2665; 0.25,0.4; 0.375,0.465; 0.5,0.5;  0.625,0.535; 0.75,0.6; 0.875,0.7335; 1,1">
                                          <p:stCondLst>
                                            <p:cond delay="664"/>
                                          </p:stCondLst>
                                        </p:cTn>
                                        <p:tgtEl>
                                          <p:spTgt spid="6"/>
                                        </p:tgtEl>
                                        <p:attrNameLst>
                                          <p:attrName>ppt_y</p:attrName>
                                        </p:attrNameLst>
                                      </p:cBhvr>
                                      <p:tavLst>
                                        <p:tav tm="0" fmla="#ppt_y-sin(pi*$)/9">
                                          <p:val>
                                            <p:fltVal val="0"/>
                                          </p:val>
                                        </p:tav>
                                        <p:tav tm="100000">
                                          <p:val>
                                            <p:fltVal val="1"/>
                                          </p:val>
                                        </p:tav>
                                      </p:tavLst>
                                    </p:anim>
                                    <p:anim calcmode="lin" valueType="num">
                                      <p:cBhvr>
                                        <p:cTn id="59" dur="332" tmFilter="0, 0; 0.125,0.2665; 0.25,0.4; 0.375,0.465; 0.5,0.5;  0.625,0.535; 0.75,0.6; 0.875,0.7335; 1,1">
                                          <p:stCondLst>
                                            <p:cond delay="1324"/>
                                          </p:stCondLst>
                                        </p:cTn>
                                        <p:tgtEl>
                                          <p:spTgt spid="6"/>
                                        </p:tgtEl>
                                        <p:attrNameLst>
                                          <p:attrName>ppt_y</p:attrName>
                                        </p:attrNameLst>
                                      </p:cBhvr>
                                      <p:tavLst>
                                        <p:tav tm="0" fmla="#ppt_y-sin(pi*$)/27">
                                          <p:val>
                                            <p:fltVal val="0"/>
                                          </p:val>
                                        </p:tav>
                                        <p:tav tm="100000">
                                          <p:val>
                                            <p:fltVal val="1"/>
                                          </p:val>
                                        </p:tav>
                                      </p:tavLst>
                                    </p:anim>
                                    <p:anim calcmode="lin" valueType="num">
                                      <p:cBhvr>
                                        <p:cTn id="60" dur="164" tmFilter="0, 0; 0.125,0.2665; 0.25,0.4; 0.375,0.465; 0.5,0.5;  0.625,0.535; 0.75,0.6; 0.875,0.7335; 1,1">
                                          <p:stCondLst>
                                            <p:cond delay="1656"/>
                                          </p:stCondLst>
                                        </p:cTn>
                                        <p:tgtEl>
                                          <p:spTgt spid="6"/>
                                        </p:tgtEl>
                                        <p:attrNameLst>
                                          <p:attrName>ppt_y</p:attrName>
                                        </p:attrNameLst>
                                      </p:cBhvr>
                                      <p:tavLst>
                                        <p:tav tm="0" fmla="#ppt_y-sin(pi*$)/81">
                                          <p:val>
                                            <p:fltVal val="0"/>
                                          </p:val>
                                        </p:tav>
                                        <p:tav tm="100000">
                                          <p:val>
                                            <p:fltVal val="1"/>
                                          </p:val>
                                        </p:tav>
                                      </p:tavLst>
                                    </p:anim>
                                    <p:animScale>
                                      <p:cBhvr>
                                        <p:cTn id="61" dur="26">
                                          <p:stCondLst>
                                            <p:cond delay="650"/>
                                          </p:stCondLst>
                                        </p:cTn>
                                        <p:tgtEl>
                                          <p:spTgt spid="6"/>
                                        </p:tgtEl>
                                      </p:cBhvr>
                                      <p:to x="100000" y="60000"/>
                                    </p:animScale>
                                    <p:animScale>
                                      <p:cBhvr>
                                        <p:cTn id="62" dur="166" decel="50000">
                                          <p:stCondLst>
                                            <p:cond delay="676"/>
                                          </p:stCondLst>
                                        </p:cTn>
                                        <p:tgtEl>
                                          <p:spTgt spid="6"/>
                                        </p:tgtEl>
                                      </p:cBhvr>
                                      <p:to x="100000" y="100000"/>
                                    </p:animScale>
                                    <p:animScale>
                                      <p:cBhvr>
                                        <p:cTn id="63" dur="26">
                                          <p:stCondLst>
                                            <p:cond delay="1312"/>
                                          </p:stCondLst>
                                        </p:cTn>
                                        <p:tgtEl>
                                          <p:spTgt spid="6"/>
                                        </p:tgtEl>
                                      </p:cBhvr>
                                      <p:to x="100000" y="80000"/>
                                    </p:animScale>
                                    <p:animScale>
                                      <p:cBhvr>
                                        <p:cTn id="64" dur="166" decel="50000">
                                          <p:stCondLst>
                                            <p:cond delay="1338"/>
                                          </p:stCondLst>
                                        </p:cTn>
                                        <p:tgtEl>
                                          <p:spTgt spid="6"/>
                                        </p:tgtEl>
                                      </p:cBhvr>
                                      <p:to x="100000" y="100000"/>
                                    </p:animScale>
                                    <p:animScale>
                                      <p:cBhvr>
                                        <p:cTn id="65" dur="26">
                                          <p:stCondLst>
                                            <p:cond delay="1642"/>
                                          </p:stCondLst>
                                        </p:cTn>
                                        <p:tgtEl>
                                          <p:spTgt spid="6"/>
                                        </p:tgtEl>
                                      </p:cBhvr>
                                      <p:to x="100000" y="90000"/>
                                    </p:animScale>
                                    <p:animScale>
                                      <p:cBhvr>
                                        <p:cTn id="66" dur="166" decel="50000">
                                          <p:stCondLst>
                                            <p:cond delay="1668"/>
                                          </p:stCondLst>
                                        </p:cTn>
                                        <p:tgtEl>
                                          <p:spTgt spid="6"/>
                                        </p:tgtEl>
                                      </p:cBhvr>
                                      <p:to x="100000" y="100000"/>
                                    </p:animScale>
                                    <p:animScale>
                                      <p:cBhvr>
                                        <p:cTn id="67" dur="26">
                                          <p:stCondLst>
                                            <p:cond delay="1808"/>
                                          </p:stCondLst>
                                        </p:cTn>
                                        <p:tgtEl>
                                          <p:spTgt spid="6"/>
                                        </p:tgtEl>
                                      </p:cBhvr>
                                      <p:to x="100000" y="95000"/>
                                    </p:animScale>
                                    <p:animScale>
                                      <p:cBhvr>
                                        <p:cTn id="68" dur="166" decel="50000">
                                          <p:stCondLst>
                                            <p:cond delay="1834"/>
                                          </p:stCondLst>
                                        </p:cTn>
                                        <p:tgtEl>
                                          <p:spTgt spid="6"/>
                                        </p:tgtEl>
                                      </p:cBhvr>
                                      <p:to x="100000" y="100000"/>
                                    </p:animScale>
                                  </p:childTnLst>
                                </p:cTn>
                              </p:par>
                            </p:childTnLst>
                          </p:cTn>
                        </p:par>
                      </p:childTnLst>
                    </p:cTn>
                  </p:par>
                  <p:par>
                    <p:cTn id="69" fill="hold">
                      <p:stCondLst>
                        <p:cond delay="indefinite"/>
                      </p:stCondLst>
                      <p:childTnLst>
                        <p:par>
                          <p:cTn id="70" fill="hold">
                            <p:stCondLst>
                              <p:cond delay="0"/>
                            </p:stCondLst>
                            <p:childTnLst>
                              <p:par>
                                <p:cTn id="71" presetID="45" presetClass="entr" presetSubtype="0" fill="hold" grpId="0" nodeType="clickEffect">
                                  <p:stCondLst>
                                    <p:cond delay="0"/>
                                  </p:stCondLst>
                                  <p:iterate type="lt">
                                    <p:tmPct val="10000"/>
                                  </p:iterate>
                                  <p:childTnLst>
                                    <p:set>
                                      <p:cBhvr>
                                        <p:cTn id="72" dur="1" fill="hold">
                                          <p:stCondLst>
                                            <p:cond delay="0"/>
                                          </p:stCondLst>
                                        </p:cTn>
                                        <p:tgtEl>
                                          <p:spTgt spid="7"/>
                                        </p:tgtEl>
                                        <p:attrNameLst>
                                          <p:attrName>style.visibility</p:attrName>
                                        </p:attrNameLst>
                                      </p:cBhvr>
                                      <p:to>
                                        <p:strVal val="visible"/>
                                      </p:to>
                                    </p:set>
                                    <p:animEffect transition="in" filter="fade">
                                      <p:cBhvr>
                                        <p:cTn id="73" dur="2000"/>
                                        <p:tgtEl>
                                          <p:spTgt spid="7"/>
                                        </p:tgtEl>
                                      </p:cBhvr>
                                    </p:animEffect>
                                    <p:anim calcmode="lin" valueType="num">
                                      <p:cBhvr>
                                        <p:cTn id="74" dur="2000" fill="hold"/>
                                        <p:tgtEl>
                                          <p:spTgt spid="7"/>
                                        </p:tgtEl>
                                        <p:attrNameLst>
                                          <p:attrName>ppt_w</p:attrName>
                                        </p:attrNameLst>
                                      </p:cBhvr>
                                      <p:tavLst>
                                        <p:tav tm="0" fmla="#ppt_w*sin(2.5*pi*$)">
                                          <p:val>
                                            <p:fltVal val="0"/>
                                          </p:val>
                                        </p:tav>
                                        <p:tav tm="100000">
                                          <p:val>
                                            <p:fltVal val="1"/>
                                          </p:val>
                                        </p:tav>
                                      </p:tavLst>
                                    </p:anim>
                                    <p:anim calcmode="lin" valueType="num">
                                      <p:cBhvr>
                                        <p:cTn id="75" dur="2000" fill="hold"/>
                                        <p:tgtEl>
                                          <p:spTgt spid="7"/>
                                        </p:tgtEl>
                                        <p:attrNameLst>
                                          <p:attrName>ppt_h</p:attrName>
                                        </p:attrNameLst>
                                      </p:cBhvr>
                                      <p:tavLst>
                                        <p:tav tm="0">
                                          <p:val>
                                            <p:strVal val="#ppt_h"/>
                                          </p:val>
                                        </p:tav>
                                        <p:tav tm="100000">
                                          <p:val>
                                            <p:strVal val="#ppt_h"/>
                                          </p:val>
                                        </p:tav>
                                      </p:tavLst>
                                    </p:anim>
                                  </p:childTnLst>
                                </p:cTn>
                              </p:par>
                            </p:childTnLst>
                          </p:cTn>
                        </p:par>
                      </p:childTnLst>
                    </p:cTn>
                  </p:par>
                  <p:par>
                    <p:cTn id="76" fill="hold">
                      <p:stCondLst>
                        <p:cond delay="indefinite"/>
                      </p:stCondLst>
                      <p:childTnLst>
                        <p:par>
                          <p:cTn id="77" fill="hold">
                            <p:stCondLst>
                              <p:cond delay="0"/>
                            </p:stCondLst>
                            <p:childTnLst>
                              <p:par>
                                <p:cTn id="78" presetID="56" presetClass="entr" presetSubtype="0" fill="hold" grpId="0" nodeType="clickEffect">
                                  <p:stCondLst>
                                    <p:cond delay="0"/>
                                  </p:stCondLst>
                                  <p:iterate type="lt">
                                    <p:tmPct val="10000"/>
                                  </p:iterate>
                                  <p:childTnLst>
                                    <p:set>
                                      <p:cBhvr>
                                        <p:cTn id="79" dur="1" fill="hold">
                                          <p:stCondLst>
                                            <p:cond delay="0"/>
                                          </p:stCondLst>
                                        </p:cTn>
                                        <p:tgtEl>
                                          <p:spTgt spid="8"/>
                                        </p:tgtEl>
                                        <p:attrNameLst>
                                          <p:attrName>style.visibility</p:attrName>
                                        </p:attrNameLst>
                                      </p:cBhvr>
                                      <p:to>
                                        <p:strVal val="visible"/>
                                      </p:to>
                                    </p:set>
                                    <p:anim by="(-#ppt_w*2)" calcmode="lin" valueType="num">
                                      <p:cBhvr rctx="PPT">
                                        <p:cTn id="80" dur="500" autoRev="1" fill="hold">
                                          <p:stCondLst>
                                            <p:cond delay="0"/>
                                          </p:stCondLst>
                                        </p:cTn>
                                        <p:tgtEl>
                                          <p:spTgt spid="8"/>
                                        </p:tgtEl>
                                        <p:attrNameLst>
                                          <p:attrName>ppt_w</p:attrName>
                                        </p:attrNameLst>
                                      </p:cBhvr>
                                    </p:anim>
                                    <p:anim by="(#ppt_w*0.50)" calcmode="lin" valueType="num">
                                      <p:cBhvr>
                                        <p:cTn id="81" dur="500" decel="50000" autoRev="1" fill="hold">
                                          <p:stCondLst>
                                            <p:cond delay="0"/>
                                          </p:stCondLst>
                                        </p:cTn>
                                        <p:tgtEl>
                                          <p:spTgt spid="8"/>
                                        </p:tgtEl>
                                        <p:attrNameLst>
                                          <p:attrName>ppt_x</p:attrName>
                                        </p:attrNameLst>
                                      </p:cBhvr>
                                    </p:anim>
                                    <p:anim from="(-#ppt_h/2)" to="(#ppt_y)" calcmode="lin" valueType="num">
                                      <p:cBhvr>
                                        <p:cTn id="82" dur="1000" fill="hold">
                                          <p:stCondLst>
                                            <p:cond delay="0"/>
                                          </p:stCondLst>
                                        </p:cTn>
                                        <p:tgtEl>
                                          <p:spTgt spid="8"/>
                                        </p:tgtEl>
                                        <p:attrNameLst>
                                          <p:attrName>ppt_y</p:attrName>
                                        </p:attrNameLst>
                                      </p:cBhvr>
                                    </p:anim>
                                    <p:animRot by="21600000">
                                      <p:cBhvr>
                                        <p:cTn id="83" dur="1000" fill="hold">
                                          <p:stCondLst>
                                            <p:cond delay="0"/>
                                          </p:stCondLst>
                                        </p:cTn>
                                        <p:tgtEl>
                                          <p:spTgt spid="8"/>
                                        </p:tgtEl>
                                        <p:attrNameLst>
                                          <p:attrName>r</p:attrName>
                                        </p:attrNameLst>
                                      </p:cBhvr>
                                    </p:animRot>
                                  </p:childTnLst>
                                </p:cTn>
                              </p:par>
                            </p:childTnLst>
                          </p:cTn>
                        </p:par>
                      </p:childTnLst>
                    </p:cTn>
                  </p:par>
                  <p:par>
                    <p:cTn id="84" fill="hold">
                      <p:stCondLst>
                        <p:cond delay="indefinite"/>
                      </p:stCondLst>
                      <p:childTnLst>
                        <p:par>
                          <p:cTn id="85" fill="hold">
                            <p:stCondLst>
                              <p:cond delay="0"/>
                            </p:stCondLst>
                            <p:childTnLst>
                              <p:par>
                                <p:cTn id="86" presetID="31" presetClass="entr" presetSubtype="0" fill="hold" nodeType="clickEffect">
                                  <p:stCondLst>
                                    <p:cond delay="0"/>
                                  </p:stCondLst>
                                  <p:iterate type="lt">
                                    <p:tmPct val="5000"/>
                                  </p:iterate>
                                  <p:childTnLst>
                                    <p:set>
                                      <p:cBhvr>
                                        <p:cTn id="87" dur="1" fill="hold">
                                          <p:stCondLst>
                                            <p:cond delay="0"/>
                                          </p:stCondLst>
                                        </p:cTn>
                                        <p:tgtEl>
                                          <p:spTgt spid="9"/>
                                        </p:tgtEl>
                                        <p:attrNameLst>
                                          <p:attrName>style.visibility</p:attrName>
                                        </p:attrNameLst>
                                      </p:cBhvr>
                                      <p:to>
                                        <p:strVal val="visible"/>
                                      </p:to>
                                    </p:set>
                                    <p:anim calcmode="lin" valueType="num">
                                      <p:cBhvr>
                                        <p:cTn id="88" dur="1000" fill="hold"/>
                                        <p:tgtEl>
                                          <p:spTgt spid="9"/>
                                        </p:tgtEl>
                                        <p:attrNameLst>
                                          <p:attrName>ppt_w</p:attrName>
                                        </p:attrNameLst>
                                      </p:cBhvr>
                                      <p:tavLst>
                                        <p:tav tm="0">
                                          <p:val>
                                            <p:fltVal val="0"/>
                                          </p:val>
                                        </p:tav>
                                        <p:tav tm="100000">
                                          <p:val>
                                            <p:strVal val="#ppt_w"/>
                                          </p:val>
                                        </p:tav>
                                      </p:tavLst>
                                    </p:anim>
                                    <p:anim calcmode="lin" valueType="num">
                                      <p:cBhvr>
                                        <p:cTn id="89" dur="1000" fill="hold"/>
                                        <p:tgtEl>
                                          <p:spTgt spid="9"/>
                                        </p:tgtEl>
                                        <p:attrNameLst>
                                          <p:attrName>ppt_h</p:attrName>
                                        </p:attrNameLst>
                                      </p:cBhvr>
                                      <p:tavLst>
                                        <p:tav tm="0">
                                          <p:val>
                                            <p:fltVal val="0"/>
                                          </p:val>
                                        </p:tav>
                                        <p:tav tm="100000">
                                          <p:val>
                                            <p:strVal val="#ppt_h"/>
                                          </p:val>
                                        </p:tav>
                                      </p:tavLst>
                                    </p:anim>
                                    <p:anim calcmode="lin" valueType="num">
                                      <p:cBhvr>
                                        <p:cTn id="90" dur="1000" fill="hold"/>
                                        <p:tgtEl>
                                          <p:spTgt spid="9"/>
                                        </p:tgtEl>
                                        <p:attrNameLst>
                                          <p:attrName>style.rotation</p:attrName>
                                        </p:attrNameLst>
                                      </p:cBhvr>
                                      <p:tavLst>
                                        <p:tav tm="0">
                                          <p:val>
                                            <p:fltVal val="90"/>
                                          </p:val>
                                        </p:tav>
                                        <p:tav tm="100000">
                                          <p:val>
                                            <p:fltVal val="0"/>
                                          </p:val>
                                        </p:tav>
                                      </p:tavLst>
                                    </p:anim>
                                    <p:animEffect transition="in" filter="fade">
                                      <p:cBhvr>
                                        <p:cTn id="91" dur="1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P spid="7" grpId="0"/>
      <p:bldP spid="8"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1"/>
            <a:ext cx="12192000" cy="954107"/>
          </a:xfrm>
          <a:prstGeom prst="rect">
            <a:avLst/>
          </a:prstGeom>
          <a:noFill/>
        </p:spPr>
        <p:txBody>
          <a:bodyPr wrap="square" rtlCol="0">
            <a:spAutoFit/>
          </a:bodyPr>
          <a:lstStyle/>
          <a:p>
            <a:r>
              <a:rPr lang="en-US" sz="2800" dirty="0">
                <a:latin typeface="Bernard MT Condensed" pitchFamily="18" charset="0"/>
              </a:rPr>
              <a:t>An assembly line is a line of workers that each put a single piece on the unfinished cars as they passed on a moving belt</a:t>
            </a:r>
          </a:p>
        </p:txBody>
      </p:sp>
      <p:sp>
        <p:nvSpPr>
          <p:cNvPr id="3" name="TextBox 2"/>
          <p:cNvSpPr txBox="1"/>
          <p:nvPr/>
        </p:nvSpPr>
        <p:spPr>
          <a:xfrm>
            <a:off x="2667000" y="1219201"/>
            <a:ext cx="6096000" cy="646331"/>
          </a:xfrm>
          <a:prstGeom prst="rect">
            <a:avLst/>
          </a:prstGeom>
          <a:noFill/>
        </p:spPr>
        <p:txBody>
          <a:bodyPr wrap="square" rtlCol="0">
            <a:spAutoFit/>
          </a:bodyPr>
          <a:lstStyle/>
          <a:p>
            <a:r>
              <a:rPr lang="en-US" dirty="0">
                <a:solidFill>
                  <a:schemeClr val="accent3">
                    <a:lumMod val="60000"/>
                    <a:lumOff val="40000"/>
                  </a:schemeClr>
                </a:solidFill>
                <a:latin typeface="Bernard MT Condensed" pitchFamily="18" charset="0"/>
              </a:rPr>
              <a:t>Assembly line workers could put together an entire Model T Ford in less than 2 hours</a:t>
            </a:r>
          </a:p>
        </p:txBody>
      </p:sp>
      <p:pic>
        <p:nvPicPr>
          <p:cNvPr id="4" name="Picture 3" descr="model t.jpg"/>
          <p:cNvPicPr>
            <a:picLocks noChangeAspect="1"/>
          </p:cNvPicPr>
          <p:nvPr/>
        </p:nvPicPr>
        <p:blipFill>
          <a:blip r:embed="rId3"/>
          <a:stretch>
            <a:fillRect/>
          </a:stretch>
        </p:blipFill>
        <p:spPr>
          <a:xfrm>
            <a:off x="4495801" y="1600201"/>
            <a:ext cx="4600575" cy="2886075"/>
          </a:xfrm>
          <a:prstGeom prst="rect">
            <a:avLst/>
          </a:prstGeom>
        </p:spPr>
      </p:pic>
      <p:sp>
        <p:nvSpPr>
          <p:cNvPr id="5" name="TextBox 4"/>
          <p:cNvSpPr txBox="1"/>
          <p:nvPr/>
        </p:nvSpPr>
        <p:spPr>
          <a:xfrm>
            <a:off x="1524000" y="4419600"/>
            <a:ext cx="9144000" cy="646331"/>
          </a:xfrm>
          <a:prstGeom prst="rect">
            <a:avLst/>
          </a:prstGeom>
          <a:noFill/>
        </p:spPr>
        <p:txBody>
          <a:bodyPr wrap="square" rtlCol="0">
            <a:spAutoFit/>
          </a:bodyPr>
          <a:lstStyle/>
          <a:p>
            <a:r>
              <a:rPr lang="en-US" dirty="0">
                <a:solidFill>
                  <a:schemeClr val="tx2">
                    <a:lumMod val="60000"/>
                    <a:lumOff val="40000"/>
                  </a:schemeClr>
                </a:solidFill>
                <a:latin typeface="Bernard MT Condensed" pitchFamily="18" charset="0"/>
              </a:rPr>
              <a:t>In 1908 it sold for $850 but dropped to less than $300 </a:t>
            </a:r>
            <a:r>
              <a:rPr lang="en-US" dirty="0" smtClean="0">
                <a:solidFill>
                  <a:schemeClr val="tx2">
                    <a:lumMod val="60000"/>
                    <a:lumOff val="40000"/>
                  </a:schemeClr>
                </a:solidFill>
                <a:latin typeface="Bernard MT Condensed" pitchFamily="18" charset="0"/>
              </a:rPr>
              <a:t>in 1924 when </a:t>
            </a:r>
            <a:r>
              <a:rPr lang="en-US" dirty="0">
                <a:solidFill>
                  <a:schemeClr val="tx2">
                    <a:lumMod val="60000"/>
                    <a:lumOff val="40000"/>
                  </a:schemeClr>
                </a:solidFill>
                <a:latin typeface="Bernard MT Condensed" pitchFamily="18" charset="0"/>
              </a:rPr>
              <a:t>production prices </a:t>
            </a:r>
            <a:r>
              <a:rPr lang="en-US" dirty="0" smtClean="0">
                <a:solidFill>
                  <a:schemeClr val="tx2">
                    <a:lumMod val="60000"/>
                    <a:lumOff val="40000"/>
                  </a:schemeClr>
                </a:solidFill>
                <a:latin typeface="Bernard MT Condensed" pitchFamily="18" charset="0"/>
              </a:rPr>
              <a:t>dropped.  This made car ownership a real possibility for a good number of people.  </a:t>
            </a:r>
            <a:endParaRPr lang="en-US" dirty="0">
              <a:solidFill>
                <a:schemeClr val="tx2">
                  <a:lumMod val="60000"/>
                  <a:lumOff val="40000"/>
                </a:schemeClr>
              </a:solidFill>
              <a:latin typeface="Bernard MT Condensed" pitchFamily="18" charset="0"/>
            </a:endParaRPr>
          </a:p>
        </p:txBody>
      </p:sp>
      <p:sp>
        <p:nvSpPr>
          <p:cNvPr id="6" name="Rectangle 5"/>
          <p:cNvSpPr/>
          <p:nvPr/>
        </p:nvSpPr>
        <p:spPr>
          <a:xfrm>
            <a:off x="1524000" y="5181601"/>
            <a:ext cx="9144000" cy="1323439"/>
          </a:xfrm>
          <a:prstGeom prst="rect">
            <a:avLst/>
          </a:prstGeom>
          <a:noFill/>
        </p:spPr>
        <p:txBody>
          <a:bodyPr wrap="square" lIns="91440" tIns="45720" rIns="91440" bIns="45720">
            <a:spAutoFit/>
          </a:bodyPr>
          <a:lstStyle/>
          <a:p>
            <a:pPr algn="ctr"/>
            <a:r>
              <a:rPr lang="en-US" sz="4000" dirty="0">
                <a:ln>
                  <a:solidFill>
                    <a:schemeClr val="bg2">
                      <a:lumMod val="40000"/>
                      <a:lumOff val="60000"/>
                    </a:schemeClr>
                  </a:solidFill>
                </a:ln>
                <a:solidFill>
                  <a:srgbClr val="7030A0"/>
                </a:solidFill>
                <a:latin typeface="Bernard MT Condensed" pitchFamily="18" charset="0"/>
              </a:rPr>
              <a:t>“Any customer can have a car painted any color that he wants so long as it is black.”</a:t>
            </a:r>
            <a:endParaRPr lang="en-US" sz="4000" b="1" cap="all" dirty="0">
              <a:ln>
                <a:solidFill>
                  <a:schemeClr val="bg2">
                    <a:lumMod val="40000"/>
                    <a:lumOff val="60000"/>
                  </a:schemeClr>
                </a:solidFill>
              </a:ln>
              <a:solidFill>
                <a:srgbClr val="7030A0"/>
              </a:solidFill>
              <a:effectLst>
                <a:reflection blurRad="12700" stA="28000" endPos="45000" dist="1000" dir="5400000" sy="-100000" algn="bl" rotWithShape="0"/>
              </a:effectLst>
              <a:latin typeface="Bernard MT Condensed" pitchFamily="18" charset="0"/>
            </a:endParaRPr>
          </a:p>
        </p:txBody>
      </p:sp>
    </p:spTree>
    <p:extLst>
      <p:ext uri="{BB962C8B-B14F-4D97-AF65-F5344CB8AC3E}">
        <p14:creationId xmlns:p14="http://schemas.microsoft.com/office/powerpoint/2010/main" val="35558376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80">
                                          <p:stCondLst>
                                            <p:cond delay="0"/>
                                          </p:stCondLst>
                                        </p:cTn>
                                        <p:tgtEl>
                                          <p:spTgt spid="2"/>
                                        </p:tgtEl>
                                      </p:cBhvr>
                                    </p:animEffect>
                                    <p:anim calcmode="lin" valueType="num">
                                      <p:cBhvr>
                                        <p:cTn id="8" dur="1822" tmFilter="0,0; 0.14,0.36; 0.43,0.73; 0.71,0.91; 1.0,1.0">
                                          <p:stCondLst>
                                            <p:cond delay="0"/>
                                          </p:stCondLst>
                                        </p:cTn>
                                        <p:tgtEl>
                                          <p:spTgt spid="2"/>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2"/>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2"/>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2"/>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2"/>
                                        </p:tgtEl>
                                        <p:attrNameLst>
                                          <p:attrName>ppt_y</p:attrName>
                                        </p:attrNameLst>
                                      </p:cBhvr>
                                      <p:tavLst>
                                        <p:tav tm="0" fmla="#ppt_y-sin(pi*$)/81">
                                          <p:val>
                                            <p:fltVal val="0"/>
                                          </p:val>
                                        </p:tav>
                                        <p:tav tm="100000">
                                          <p:val>
                                            <p:fltVal val="1"/>
                                          </p:val>
                                        </p:tav>
                                      </p:tavLst>
                                    </p:anim>
                                    <p:animScale>
                                      <p:cBhvr>
                                        <p:cTn id="13" dur="26">
                                          <p:stCondLst>
                                            <p:cond delay="650"/>
                                          </p:stCondLst>
                                        </p:cTn>
                                        <p:tgtEl>
                                          <p:spTgt spid="2"/>
                                        </p:tgtEl>
                                      </p:cBhvr>
                                      <p:to x="100000" y="60000"/>
                                    </p:animScale>
                                    <p:animScale>
                                      <p:cBhvr>
                                        <p:cTn id="14" dur="166" decel="50000">
                                          <p:stCondLst>
                                            <p:cond delay="676"/>
                                          </p:stCondLst>
                                        </p:cTn>
                                        <p:tgtEl>
                                          <p:spTgt spid="2"/>
                                        </p:tgtEl>
                                      </p:cBhvr>
                                      <p:to x="100000" y="100000"/>
                                    </p:animScale>
                                    <p:animScale>
                                      <p:cBhvr>
                                        <p:cTn id="15" dur="26">
                                          <p:stCondLst>
                                            <p:cond delay="1312"/>
                                          </p:stCondLst>
                                        </p:cTn>
                                        <p:tgtEl>
                                          <p:spTgt spid="2"/>
                                        </p:tgtEl>
                                      </p:cBhvr>
                                      <p:to x="100000" y="80000"/>
                                    </p:animScale>
                                    <p:animScale>
                                      <p:cBhvr>
                                        <p:cTn id="16" dur="166" decel="50000">
                                          <p:stCondLst>
                                            <p:cond delay="1338"/>
                                          </p:stCondLst>
                                        </p:cTn>
                                        <p:tgtEl>
                                          <p:spTgt spid="2"/>
                                        </p:tgtEl>
                                      </p:cBhvr>
                                      <p:to x="100000" y="100000"/>
                                    </p:animScale>
                                    <p:animScale>
                                      <p:cBhvr>
                                        <p:cTn id="17" dur="26">
                                          <p:stCondLst>
                                            <p:cond delay="1642"/>
                                          </p:stCondLst>
                                        </p:cTn>
                                        <p:tgtEl>
                                          <p:spTgt spid="2"/>
                                        </p:tgtEl>
                                      </p:cBhvr>
                                      <p:to x="100000" y="90000"/>
                                    </p:animScale>
                                    <p:animScale>
                                      <p:cBhvr>
                                        <p:cTn id="18" dur="166" decel="50000">
                                          <p:stCondLst>
                                            <p:cond delay="1668"/>
                                          </p:stCondLst>
                                        </p:cTn>
                                        <p:tgtEl>
                                          <p:spTgt spid="2"/>
                                        </p:tgtEl>
                                      </p:cBhvr>
                                      <p:to x="100000" y="100000"/>
                                    </p:animScale>
                                    <p:animScale>
                                      <p:cBhvr>
                                        <p:cTn id="19" dur="26">
                                          <p:stCondLst>
                                            <p:cond delay="1808"/>
                                          </p:stCondLst>
                                        </p:cTn>
                                        <p:tgtEl>
                                          <p:spTgt spid="2"/>
                                        </p:tgtEl>
                                      </p:cBhvr>
                                      <p:to x="100000" y="95000"/>
                                    </p:animScale>
                                    <p:animScale>
                                      <p:cBhvr>
                                        <p:cTn id="20" dur="166" decel="50000">
                                          <p:stCondLst>
                                            <p:cond delay="1834"/>
                                          </p:stCondLst>
                                        </p:cTn>
                                        <p:tgtEl>
                                          <p:spTgt spid="2"/>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56" presetClass="entr" presetSubtype="0" fill="hold" grpId="0" nodeType="clickEffect">
                                  <p:stCondLst>
                                    <p:cond delay="0"/>
                                  </p:stCondLst>
                                  <p:iterate type="lt">
                                    <p:tmPct val="10000"/>
                                  </p:iterate>
                                  <p:childTnLst>
                                    <p:set>
                                      <p:cBhvr>
                                        <p:cTn id="24" dur="1" fill="hold">
                                          <p:stCondLst>
                                            <p:cond delay="0"/>
                                          </p:stCondLst>
                                        </p:cTn>
                                        <p:tgtEl>
                                          <p:spTgt spid="3"/>
                                        </p:tgtEl>
                                        <p:attrNameLst>
                                          <p:attrName>style.visibility</p:attrName>
                                        </p:attrNameLst>
                                      </p:cBhvr>
                                      <p:to>
                                        <p:strVal val="visible"/>
                                      </p:to>
                                    </p:set>
                                    <p:anim by="(-#ppt_w*2)" calcmode="lin" valueType="num">
                                      <p:cBhvr rctx="PPT">
                                        <p:cTn id="25" dur="500" autoRev="1" fill="hold">
                                          <p:stCondLst>
                                            <p:cond delay="0"/>
                                          </p:stCondLst>
                                        </p:cTn>
                                        <p:tgtEl>
                                          <p:spTgt spid="3"/>
                                        </p:tgtEl>
                                        <p:attrNameLst>
                                          <p:attrName>ppt_w</p:attrName>
                                        </p:attrNameLst>
                                      </p:cBhvr>
                                    </p:anim>
                                    <p:anim by="(#ppt_w*0.50)" calcmode="lin" valueType="num">
                                      <p:cBhvr>
                                        <p:cTn id="26" dur="500" decel="50000" autoRev="1" fill="hold">
                                          <p:stCondLst>
                                            <p:cond delay="0"/>
                                          </p:stCondLst>
                                        </p:cTn>
                                        <p:tgtEl>
                                          <p:spTgt spid="3"/>
                                        </p:tgtEl>
                                        <p:attrNameLst>
                                          <p:attrName>ppt_x</p:attrName>
                                        </p:attrNameLst>
                                      </p:cBhvr>
                                    </p:anim>
                                    <p:anim from="(-#ppt_h/2)" to="(#ppt_y)" calcmode="lin" valueType="num">
                                      <p:cBhvr>
                                        <p:cTn id="27" dur="1000" fill="hold">
                                          <p:stCondLst>
                                            <p:cond delay="0"/>
                                          </p:stCondLst>
                                        </p:cTn>
                                        <p:tgtEl>
                                          <p:spTgt spid="3"/>
                                        </p:tgtEl>
                                        <p:attrNameLst>
                                          <p:attrName>ppt_y</p:attrName>
                                        </p:attrNameLst>
                                      </p:cBhvr>
                                    </p:anim>
                                    <p:animRot by="21600000">
                                      <p:cBhvr>
                                        <p:cTn id="28" dur="1000" fill="hold">
                                          <p:stCondLst>
                                            <p:cond delay="0"/>
                                          </p:stCondLst>
                                        </p:cTn>
                                        <p:tgtEl>
                                          <p:spTgt spid="3"/>
                                        </p:tgtEl>
                                        <p:attrNameLst>
                                          <p:attrName>r</p:attrName>
                                        </p:attrNameLst>
                                      </p:cBhvr>
                                    </p:animRot>
                                  </p:childTnLst>
                                </p:cTn>
                              </p:par>
                            </p:childTnLst>
                          </p:cTn>
                        </p:par>
                      </p:childTnLst>
                    </p:cTn>
                  </p:par>
                  <p:par>
                    <p:cTn id="29" fill="hold">
                      <p:stCondLst>
                        <p:cond delay="indefinite"/>
                      </p:stCondLst>
                      <p:childTnLst>
                        <p:par>
                          <p:cTn id="30" fill="hold">
                            <p:stCondLst>
                              <p:cond delay="0"/>
                            </p:stCondLst>
                            <p:childTnLst>
                              <p:par>
                                <p:cTn id="31" presetID="7" presetClass="entr" presetSubtype="4" fill="hold" nodeType="clickEffect">
                                  <p:stCondLst>
                                    <p:cond delay="0"/>
                                  </p:stCondLst>
                                  <p:childTnLst>
                                    <p:set>
                                      <p:cBhvr>
                                        <p:cTn id="32" dur="1" fill="hold">
                                          <p:stCondLst>
                                            <p:cond delay="0"/>
                                          </p:stCondLst>
                                        </p:cTn>
                                        <p:tgtEl>
                                          <p:spTgt spid="4"/>
                                        </p:tgtEl>
                                        <p:attrNameLst>
                                          <p:attrName>style.visibility</p:attrName>
                                        </p:attrNameLst>
                                      </p:cBhvr>
                                      <p:to>
                                        <p:strVal val="visible"/>
                                      </p:to>
                                    </p:set>
                                    <p:anim calcmode="lin" valueType="num">
                                      <p:cBhvr additive="base">
                                        <p:cTn id="33" dur="5000" fill="hold"/>
                                        <p:tgtEl>
                                          <p:spTgt spid="4"/>
                                        </p:tgtEl>
                                        <p:attrNameLst>
                                          <p:attrName>ppt_x</p:attrName>
                                        </p:attrNameLst>
                                      </p:cBhvr>
                                      <p:tavLst>
                                        <p:tav tm="0">
                                          <p:val>
                                            <p:strVal val="#ppt_x"/>
                                          </p:val>
                                        </p:tav>
                                        <p:tav tm="100000">
                                          <p:val>
                                            <p:strVal val="#ppt_x"/>
                                          </p:val>
                                        </p:tav>
                                      </p:tavLst>
                                    </p:anim>
                                    <p:anim calcmode="lin" valueType="num">
                                      <p:cBhvr additive="base">
                                        <p:cTn id="34" dur="50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38" presetClass="entr" presetSubtype="0" accel="50000" fill="hold" grpId="0" nodeType="clickEffect">
                                  <p:stCondLst>
                                    <p:cond delay="0"/>
                                  </p:stCondLst>
                                  <p:iterate type="lt">
                                    <p:tmPct val="50000"/>
                                  </p:iterate>
                                  <p:childTnLst>
                                    <p:set>
                                      <p:cBhvr>
                                        <p:cTn id="38" dur="1" fill="hold">
                                          <p:stCondLst>
                                            <p:cond delay="0"/>
                                          </p:stCondLst>
                                        </p:cTn>
                                        <p:tgtEl>
                                          <p:spTgt spid="5"/>
                                        </p:tgtEl>
                                        <p:attrNameLst>
                                          <p:attrName>style.visibility</p:attrName>
                                        </p:attrNameLst>
                                      </p:cBhvr>
                                      <p:to>
                                        <p:strVal val="visible"/>
                                      </p:to>
                                    </p:set>
                                    <p:set>
                                      <p:cBhvr>
                                        <p:cTn id="39" dur="455" fill="hold">
                                          <p:stCondLst>
                                            <p:cond delay="0"/>
                                          </p:stCondLst>
                                        </p:cTn>
                                        <p:tgtEl>
                                          <p:spTgt spid="5"/>
                                        </p:tgtEl>
                                        <p:attrNameLst>
                                          <p:attrName>style.rotation</p:attrName>
                                        </p:attrNameLst>
                                      </p:cBhvr>
                                      <p:to>
                                        <p:strVal val="-45.0"/>
                                      </p:to>
                                    </p:set>
                                    <p:anim calcmode="lin" valueType="num">
                                      <p:cBhvr>
                                        <p:cTn id="40" dur="455" fill="hold">
                                          <p:stCondLst>
                                            <p:cond delay="455"/>
                                          </p:stCondLst>
                                        </p:cTn>
                                        <p:tgtEl>
                                          <p:spTgt spid="5"/>
                                        </p:tgtEl>
                                        <p:attrNameLst>
                                          <p:attrName>style.rotation</p:attrName>
                                        </p:attrNameLst>
                                      </p:cBhvr>
                                      <p:tavLst>
                                        <p:tav tm="0">
                                          <p:val>
                                            <p:fltVal val="-45"/>
                                          </p:val>
                                        </p:tav>
                                        <p:tav tm="69900">
                                          <p:val>
                                            <p:fltVal val="45"/>
                                          </p:val>
                                        </p:tav>
                                        <p:tav tm="100000">
                                          <p:val>
                                            <p:fltVal val="0"/>
                                          </p:val>
                                        </p:tav>
                                      </p:tavLst>
                                    </p:anim>
                                    <p:anim calcmode="lin" valueType="num">
                                      <p:cBhvr>
                                        <p:cTn id="41" dur="455" fill="hold">
                                          <p:stCondLst>
                                            <p:cond delay="0"/>
                                          </p:stCondLst>
                                        </p:cTn>
                                        <p:tgtEl>
                                          <p:spTgt spid="5"/>
                                        </p:tgtEl>
                                        <p:attrNameLst>
                                          <p:attrName>ppt_y</p:attrName>
                                        </p:attrNameLst>
                                      </p:cBhvr>
                                      <p:tavLst>
                                        <p:tav tm="0">
                                          <p:val>
                                            <p:strVal val="#ppt_y-1"/>
                                          </p:val>
                                        </p:tav>
                                        <p:tav tm="100000">
                                          <p:val>
                                            <p:strVal val="#ppt_y-(0.354*#ppt_w-0.172*#ppt_h)"/>
                                          </p:val>
                                        </p:tav>
                                      </p:tavLst>
                                    </p:anim>
                                    <p:anim calcmode="lin" valueType="num">
                                      <p:cBhvr>
                                        <p:cTn id="42" dur="156" decel="50000" autoRev="1" fill="hold">
                                          <p:stCondLst>
                                            <p:cond delay="455"/>
                                          </p:stCondLst>
                                        </p:cTn>
                                        <p:tgtEl>
                                          <p:spTgt spid="5"/>
                                        </p:tgtEl>
                                        <p:attrNameLst>
                                          <p:attrName>ppt_y</p:attrName>
                                        </p:attrNameLst>
                                      </p:cBhvr>
                                      <p:tavLst>
                                        <p:tav tm="0">
                                          <p:val>
                                            <p:strVal val="#ppt_y-(0.354*#ppt_w-0.172*#ppt_h)"/>
                                          </p:val>
                                        </p:tav>
                                        <p:tav tm="100000">
                                          <p:val>
                                            <p:strVal val="#ppt_y-(0.354*#ppt_w-0.172*#ppt_h)-#ppt_h/2"/>
                                          </p:val>
                                        </p:tav>
                                      </p:tavLst>
                                    </p:anim>
                                    <p:anim calcmode="lin" valueType="num">
                                      <p:cBhvr>
                                        <p:cTn id="43" dur="136" fill="hold">
                                          <p:stCondLst>
                                            <p:cond delay="864"/>
                                          </p:stCondLst>
                                        </p:cTn>
                                        <p:tgtEl>
                                          <p:spTgt spid="5"/>
                                        </p:tgtEl>
                                        <p:attrNameLst>
                                          <p:attrName>ppt_y</p:attrName>
                                        </p:attrNameLst>
                                      </p:cBhvr>
                                      <p:tavLst>
                                        <p:tav tm="0">
                                          <p:val>
                                            <p:strVal val="#ppt_y-(0.354*#ppt_w-0.172*#ppt_h)"/>
                                          </p:val>
                                        </p:tav>
                                        <p:tav tm="100000">
                                          <p:val>
                                            <p:strVal val="#ppt_y"/>
                                          </p:val>
                                        </p:tav>
                                      </p:tavLst>
                                    </p:anim>
                                  </p:childTnLst>
                                </p:cTn>
                              </p:par>
                            </p:childTnLst>
                          </p:cTn>
                        </p:par>
                      </p:childTnLst>
                    </p:cTn>
                  </p:par>
                  <p:par>
                    <p:cTn id="44" fill="hold">
                      <p:stCondLst>
                        <p:cond delay="indefinite"/>
                      </p:stCondLst>
                      <p:childTnLst>
                        <p:par>
                          <p:cTn id="45" fill="hold">
                            <p:stCondLst>
                              <p:cond delay="0"/>
                            </p:stCondLst>
                            <p:childTnLst>
                              <p:par>
                                <p:cTn id="46" presetID="31" presetClass="entr" presetSubtype="0" fill="hold" grpId="0" nodeType="clickEffect">
                                  <p:stCondLst>
                                    <p:cond delay="0"/>
                                  </p:stCondLst>
                                  <p:iterate type="lt">
                                    <p:tmPct val="5000"/>
                                  </p:iterate>
                                  <p:childTnLst>
                                    <p:set>
                                      <p:cBhvr>
                                        <p:cTn id="47" dur="1" fill="hold">
                                          <p:stCondLst>
                                            <p:cond delay="0"/>
                                          </p:stCondLst>
                                        </p:cTn>
                                        <p:tgtEl>
                                          <p:spTgt spid="6"/>
                                        </p:tgtEl>
                                        <p:attrNameLst>
                                          <p:attrName>style.visibility</p:attrName>
                                        </p:attrNameLst>
                                      </p:cBhvr>
                                      <p:to>
                                        <p:strVal val="visible"/>
                                      </p:to>
                                    </p:set>
                                    <p:anim calcmode="lin" valueType="num">
                                      <p:cBhvr>
                                        <p:cTn id="48" dur="1000" fill="hold"/>
                                        <p:tgtEl>
                                          <p:spTgt spid="6"/>
                                        </p:tgtEl>
                                        <p:attrNameLst>
                                          <p:attrName>ppt_w</p:attrName>
                                        </p:attrNameLst>
                                      </p:cBhvr>
                                      <p:tavLst>
                                        <p:tav tm="0">
                                          <p:val>
                                            <p:fltVal val="0"/>
                                          </p:val>
                                        </p:tav>
                                        <p:tav tm="100000">
                                          <p:val>
                                            <p:strVal val="#ppt_w"/>
                                          </p:val>
                                        </p:tav>
                                      </p:tavLst>
                                    </p:anim>
                                    <p:anim calcmode="lin" valueType="num">
                                      <p:cBhvr>
                                        <p:cTn id="49" dur="1000" fill="hold"/>
                                        <p:tgtEl>
                                          <p:spTgt spid="6"/>
                                        </p:tgtEl>
                                        <p:attrNameLst>
                                          <p:attrName>ppt_h</p:attrName>
                                        </p:attrNameLst>
                                      </p:cBhvr>
                                      <p:tavLst>
                                        <p:tav tm="0">
                                          <p:val>
                                            <p:fltVal val="0"/>
                                          </p:val>
                                        </p:tav>
                                        <p:tav tm="100000">
                                          <p:val>
                                            <p:strVal val="#ppt_h"/>
                                          </p:val>
                                        </p:tav>
                                      </p:tavLst>
                                    </p:anim>
                                    <p:anim calcmode="lin" valueType="num">
                                      <p:cBhvr>
                                        <p:cTn id="50" dur="1000" fill="hold"/>
                                        <p:tgtEl>
                                          <p:spTgt spid="6"/>
                                        </p:tgtEl>
                                        <p:attrNameLst>
                                          <p:attrName>style.rotation</p:attrName>
                                        </p:attrNameLst>
                                      </p:cBhvr>
                                      <p:tavLst>
                                        <p:tav tm="0">
                                          <p:val>
                                            <p:fltVal val="90"/>
                                          </p:val>
                                        </p:tav>
                                        <p:tav tm="100000">
                                          <p:val>
                                            <p:fltVal val="0"/>
                                          </p:val>
                                        </p:tav>
                                      </p:tavLst>
                                    </p:anim>
                                    <p:animEffect transition="in" filter="fade">
                                      <p:cBhvr>
                                        <p:cTn id="51"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5" grpId="0"/>
      <p:bldP spid="6"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Ford Model T - 100 Years Later [SaveYouTube.com].mp4">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0" y="0"/>
            <a:ext cx="12192000" cy="6858000"/>
          </a:xfrm>
          <a:prstGeom prst="rect">
            <a:avLst/>
          </a:prstGeom>
        </p:spPr>
      </p:pic>
    </p:spTree>
    <p:extLst>
      <p:ext uri="{BB962C8B-B14F-4D97-AF65-F5344CB8AC3E}">
        <p14:creationId xmlns:p14="http://schemas.microsoft.com/office/powerpoint/2010/main" val="16396963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16200"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fullScrn="1">
              <p:cMediaNode>
                <p:cTn id="7" fill="remove" display="0">
                  <p:stCondLst>
                    <p:cond delay="indefinite"/>
                  </p:stCondLst>
                  <p:endCondLst>
                    <p:cond evt="onNext" delay="0">
                      <p:tgtEl>
                        <p:sldTgt/>
                      </p:tgtEl>
                    </p:cond>
                    <p:cond evt="onPrev" delay="0">
                      <p:tgtEl>
                        <p:sldTgt/>
                      </p:tgtEl>
                    </p:cond>
                  </p:end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78707" y="144622"/>
            <a:ext cx="11887613" cy="769441"/>
          </a:xfrm>
          <a:prstGeom prst="rect">
            <a:avLst/>
          </a:prstGeom>
          <a:noFill/>
        </p:spPr>
        <p:txBody>
          <a:bodyPr wrap="none" lIns="91440" tIns="45720" rIns="91440" bIns="45720">
            <a:spAutoFit/>
          </a:bodyPr>
          <a:lstStyle/>
          <a:p>
            <a:pPr algn="ctr"/>
            <a:r>
              <a:rPr lang="en-US" sz="4400" b="1" cap="none" spc="0" dirty="0" smtClean="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The car literally changed the United States</a:t>
            </a:r>
            <a:endParaRPr lang="en-US" sz="4400" b="1" cap="none" spc="0"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endParaRPr>
          </a:p>
        </p:txBody>
      </p:sp>
      <p:sp>
        <p:nvSpPr>
          <p:cNvPr id="3" name="TextBox 2"/>
          <p:cNvSpPr txBox="1"/>
          <p:nvPr/>
        </p:nvSpPr>
        <p:spPr>
          <a:xfrm>
            <a:off x="1" y="1219200"/>
            <a:ext cx="12192000" cy="4524315"/>
          </a:xfrm>
          <a:prstGeom prst="rect">
            <a:avLst/>
          </a:prstGeom>
          <a:noFill/>
        </p:spPr>
        <p:txBody>
          <a:bodyPr wrap="square" rtlCol="0">
            <a:spAutoFit/>
          </a:bodyPr>
          <a:lstStyle/>
          <a:p>
            <a:r>
              <a:rPr lang="en-US" dirty="0" smtClean="0"/>
              <a:t>There is now a demand for paved roads that could be driven in all weather.  </a:t>
            </a:r>
          </a:p>
          <a:p>
            <a:endParaRPr lang="en-US" dirty="0"/>
          </a:p>
          <a:p>
            <a:endParaRPr lang="en-US" dirty="0" smtClean="0"/>
          </a:p>
          <a:p>
            <a:endParaRPr lang="en-US" dirty="0"/>
          </a:p>
          <a:p>
            <a:endParaRPr lang="en-US" dirty="0"/>
          </a:p>
          <a:p>
            <a:r>
              <a:rPr lang="en-US" dirty="0" smtClean="0"/>
              <a:t>Houses now are being built with a garage or a carport. (And very small lawns)</a:t>
            </a:r>
          </a:p>
          <a:p>
            <a:endParaRPr lang="en-US" dirty="0"/>
          </a:p>
          <a:p>
            <a:endParaRPr lang="en-US" dirty="0" smtClean="0"/>
          </a:p>
          <a:p>
            <a:endParaRPr lang="en-US" dirty="0"/>
          </a:p>
          <a:p>
            <a:endParaRPr lang="en-US" dirty="0" smtClean="0"/>
          </a:p>
          <a:p>
            <a:endParaRPr lang="en-US" dirty="0" smtClean="0"/>
          </a:p>
          <a:p>
            <a:endParaRPr lang="en-US" dirty="0"/>
          </a:p>
          <a:p>
            <a:endParaRPr lang="en-US" dirty="0"/>
          </a:p>
          <a:p>
            <a:endParaRPr lang="en-US" dirty="0"/>
          </a:p>
          <a:p>
            <a:r>
              <a:rPr lang="en-US" dirty="0" smtClean="0"/>
              <a:t>It also caused rapid growth in rubber, glass, steel, aluminum, gasoline (and gas stations), repair shops, pubic garages, motels, shopping centers, , and traffic signals</a:t>
            </a:r>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611704" y="914063"/>
            <a:ext cx="2946400" cy="4051300"/>
          </a:xfrm>
          <a:prstGeom prst="rect">
            <a:avLst/>
          </a:prstGeom>
        </p:spPr>
      </p:pic>
      <p:pic>
        <p:nvPicPr>
          <p:cNvPr id="5" name="Picture 4"/>
          <p:cNvPicPr>
            <a:picLocks noChangeAspect="1"/>
          </p:cNvPicPr>
          <p:nvPr/>
        </p:nvPicPr>
        <p:blipFill rotWithShape="1">
          <a:blip r:embed="rId3">
            <a:extLst>
              <a:ext uri="{28A0092B-C50C-407E-A947-70E740481C1C}">
                <a14:useLocalDpi xmlns:a14="http://schemas.microsoft.com/office/drawing/2010/main" val="0"/>
              </a:ext>
            </a:extLst>
          </a:blip>
          <a:srcRect b="12545"/>
          <a:stretch/>
        </p:blipFill>
        <p:spPr>
          <a:xfrm>
            <a:off x="178706" y="2939713"/>
            <a:ext cx="3611415" cy="2056357"/>
          </a:xfrm>
          <a:prstGeom prst="rect">
            <a:avLst/>
          </a:prstGeom>
        </p:spPr>
      </p:pic>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467061" y="5360943"/>
            <a:ext cx="1982856" cy="1497057"/>
          </a:xfrm>
          <a:prstGeom prst="rect">
            <a:avLst/>
          </a:prstGeom>
        </p:spPr>
      </p:pic>
    </p:spTree>
    <p:extLst>
      <p:ext uri="{BB962C8B-B14F-4D97-AF65-F5344CB8AC3E}">
        <p14:creationId xmlns:p14="http://schemas.microsoft.com/office/powerpoint/2010/main" val="3283096162"/>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10817" y="503583"/>
            <a:ext cx="10985315" cy="2585323"/>
          </a:xfrm>
          <a:prstGeom prst="rect">
            <a:avLst/>
          </a:prstGeom>
          <a:noFill/>
        </p:spPr>
        <p:txBody>
          <a:bodyPr wrap="none" rtlCol="0">
            <a:spAutoFit/>
          </a:bodyPr>
          <a:lstStyle/>
          <a:p>
            <a:r>
              <a:rPr lang="en-US" dirty="0" smtClean="0"/>
              <a:t>There was even an early “GPS” invented in 1909.</a:t>
            </a:r>
          </a:p>
          <a:p>
            <a:endParaRPr lang="en-US" dirty="0"/>
          </a:p>
          <a:p>
            <a:endParaRPr lang="en-US" dirty="0" smtClean="0"/>
          </a:p>
          <a:p>
            <a:r>
              <a:rPr lang="en-US" dirty="0" smtClean="0"/>
              <a:t>The Jones Live-Map attached to your odometer and spun as you drove, leading you to your destination.</a:t>
            </a:r>
          </a:p>
          <a:p>
            <a:endParaRPr lang="en-US" dirty="0"/>
          </a:p>
          <a:p>
            <a:endParaRPr lang="en-US" dirty="0" smtClean="0"/>
          </a:p>
          <a:p>
            <a:endParaRPr lang="en-US" dirty="0"/>
          </a:p>
          <a:p>
            <a:endParaRPr lang="en-US" dirty="0" smtClean="0"/>
          </a:p>
          <a:p>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38808" y="2041869"/>
            <a:ext cx="5491783" cy="4014374"/>
          </a:xfrm>
          <a:prstGeom prst="rect">
            <a:avLst/>
          </a:prstGeom>
        </p:spPr>
      </p:pic>
    </p:spTree>
    <p:extLst>
      <p:ext uri="{BB962C8B-B14F-4D97-AF65-F5344CB8AC3E}">
        <p14:creationId xmlns:p14="http://schemas.microsoft.com/office/powerpoint/2010/main" val="1297311444"/>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0" y="0"/>
            <a:ext cx="2913016" cy="3770655"/>
          </a:xfrm>
          <a:prstGeom prst="rect">
            <a:avLst/>
          </a:prstGeom>
        </p:spPr>
      </p:pic>
      <p:pic>
        <p:nvPicPr>
          <p:cNvPr id="3" name="Picture 2"/>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9144001" y="2612571"/>
            <a:ext cx="3048000" cy="4245429"/>
          </a:xfrm>
          <a:prstGeom prst="rect">
            <a:avLst/>
          </a:prstGeom>
        </p:spPr>
      </p:pic>
      <p:sp>
        <p:nvSpPr>
          <p:cNvPr id="4" name="TextBox 3"/>
          <p:cNvSpPr txBox="1"/>
          <p:nvPr/>
        </p:nvSpPr>
        <p:spPr>
          <a:xfrm>
            <a:off x="2913016" y="91052"/>
            <a:ext cx="9278983" cy="2677656"/>
          </a:xfrm>
          <a:prstGeom prst="rect">
            <a:avLst/>
          </a:prstGeom>
          <a:noFill/>
        </p:spPr>
        <p:txBody>
          <a:bodyPr wrap="square" rtlCol="0">
            <a:spAutoFit/>
          </a:bodyPr>
          <a:lstStyle/>
          <a:p>
            <a:r>
              <a:rPr lang="en-US" sz="2800" b="1" dirty="0">
                <a:solidFill>
                  <a:schemeClr val="accent1">
                    <a:lumMod val="60000"/>
                    <a:lumOff val="40000"/>
                  </a:schemeClr>
                </a:solidFill>
              </a:rPr>
              <a:t>In 1927 Charles Lindbergh made the first solo flight across the Atlantic in 33 hours.  He flew from New York to Paris. </a:t>
            </a:r>
          </a:p>
          <a:p>
            <a:endParaRPr lang="en-US" sz="2800" b="1" dirty="0">
              <a:solidFill>
                <a:schemeClr val="accent1">
                  <a:lumMod val="60000"/>
                  <a:lumOff val="40000"/>
                </a:schemeClr>
              </a:solidFill>
            </a:endParaRPr>
          </a:p>
          <a:p>
            <a:r>
              <a:rPr lang="en-US" sz="2800" b="1" dirty="0">
                <a:solidFill>
                  <a:schemeClr val="accent1">
                    <a:lumMod val="60000"/>
                    <a:lumOff val="40000"/>
                  </a:schemeClr>
                </a:solidFill>
              </a:rPr>
              <a:t>In the 1920s the rich could fly on passenger airlines both domestically and internationally.</a:t>
            </a:r>
          </a:p>
        </p:txBody>
      </p:sp>
      <p:sp>
        <p:nvSpPr>
          <p:cNvPr id="5" name="TextBox 4"/>
          <p:cNvSpPr txBox="1"/>
          <p:nvPr/>
        </p:nvSpPr>
        <p:spPr>
          <a:xfrm>
            <a:off x="0" y="3770423"/>
            <a:ext cx="10315576" cy="954107"/>
          </a:xfrm>
          <a:prstGeom prst="rect">
            <a:avLst/>
          </a:prstGeom>
          <a:noFill/>
        </p:spPr>
        <p:txBody>
          <a:bodyPr wrap="square" rtlCol="0">
            <a:spAutoFit/>
          </a:bodyPr>
          <a:lstStyle/>
          <a:p>
            <a:r>
              <a:rPr lang="en-US" sz="2800" b="1" dirty="0">
                <a:solidFill>
                  <a:schemeClr val="accent1">
                    <a:lumMod val="60000"/>
                    <a:lumOff val="40000"/>
                  </a:schemeClr>
                </a:solidFill>
              </a:rPr>
              <a:t>Amelia Earhart was the first woman to fly solo across the Atlantic.  She did this in 1932.  </a:t>
            </a:r>
          </a:p>
        </p:txBody>
      </p:sp>
      <p:pic>
        <p:nvPicPr>
          <p:cNvPr id="6" name="Voices Of History Charles Lindbergh Returns To USA">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3241628" y="3211027"/>
            <a:ext cx="609600" cy="609600"/>
          </a:xfrm>
          <a:prstGeom prst="rect">
            <a:avLst/>
          </a:prstGeom>
        </p:spPr>
      </p:pic>
      <p:pic>
        <p:nvPicPr>
          <p:cNvPr id="7" name="Voices Of History Amelia Earhart the pilot">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8"/>
          <a:stretch>
            <a:fillRect/>
          </a:stretch>
        </p:blipFill>
        <p:spPr>
          <a:xfrm>
            <a:off x="5856514" y="4979126"/>
            <a:ext cx="609600" cy="609600"/>
          </a:xfrm>
          <a:prstGeom prst="rect">
            <a:avLst/>
          </a:prstGeom>
        </p:spPr>
      </p:pic>
    </p:spTree>
    <p:extLst>
      <p:ext uri="{BB962C8B-B14F-4D97-AF65-F5344CB8AC3E}">
        <p14:creationId xmlns:p14="http://schemas.microsoft.com/office/powerpoint/2010/main" val="1264780290"/>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7"/>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14364" fill="hold"/>
                                        <p:tgtEl>
                                          <p:spTgt spid="7"/>
                                        </p:tgtEl>
                                      </p:cBhvr>
                                    </p:cmd>
                                  </p:childTnLst>
                                </p:cTn>
                              </p:par>
                            </p:childTnLst>
                          </p:cTn>
                        </p:par>
                      </p:childTnLst>
                    </p:cTn>
                  </p:par>
                </p:childTnLst>
              </p:cTn>
              <p:nextCondLst>
                <p:cond evt="onClick" delay="0">
                  <p:tgtEl>
                    <p:spTgt spid="7"/>
                  </p:tgtEl>
                </p:cond>
              </p:nextCondLst>
            </p:seq>
            <p:audio>
              <p:cMediaNode vol="80000">
                <p:cTn id="7" fill="hold" display="0">
                  <p:stCondLst>
                    <p:cond delay="indefinite"/>
                  </p:stCondLst>
                  <p:endCondLst>
                    <p:cond evt="onStopAudio" delay="0">
                      <p:tgtEl>
                        <p:sldTgt/>
                      </p:tgtEl>
                    </p:cond>
                  </p:endCondLst>
                </p:cTn>
                <p:tgtEl>
                  <p:spTgt spid="7"/>
                </p:tgtEl>
              </p:cMediaNode>
            </p:audio>
            <p:seq concurrent="1" nextAc="seek">
              <p:cTn id="8" restart="whenNotActive" fill="hold" evtFilter="cancelBubble" nodeType="interactiveSeq">
                <p:stCondLst>
                  <p:cond evt="onClick" delay="0">
                    <p:tgtEl>
                      <p:spTgt spid="6"/>
                    </p:tgtEl>
                  </p:cond>
                </p:stCondLst>
                <p:endSync evt="end" delay="0">
                  <p:rtn val="all"/>
                </p:endSync>
                <p:childTnLst>
                  <p:par>
                    <p:cTn id="9" fill="hold">
                      <p:stCondLst>
                        <p:cond delay="0"/>
                      </p:stCondLst>
                      <p:childTnLst>
                        <p:par>
                          <p:cTn id="10" fill="hold">
                            <p:stCondLst>
                              <p:cond delay="0"/>
                            </p:stCondLst>
                            <p:childTnLst>
                              <p:par>
                                <p:cTn id="11" presetID="1" presetClass="mediacall" presetSubtype="0" fill="hold" nodeType="clickEffect">
                                  <p:stCondLst>
                                    <p:cond delay="0"/>
                                  </p:stCondLst>
                                  <p:childTnLst>
                                    <p:cmd type="call" cmd="playFrom(0.0)">
                                      <p:cBhvr>
                                        <p:cTn id="12" dur="108000" fill="hold"/>
                                        <p:tgtEl>
                                          <p:spTgt spid="6"/>
                                        </p:tgtEl>
                                      </p:cBhvr>
                                    </p:cmd>
                                  </p:childTnLst>
                                </p:cTn>
                              </p:par>
                            </p:childTnLst>
                          </p:cTn>
                        </p:par>
                      </p:childTnLst>
                    </p:cTn>
                  </p:par>
                </p:childTnLst>
              </p:cTn>
              <p:nextCondLst>
                <p:cond evt="onClick" delay="0">
                  <p:tgtEl>
                    <p:spTgt spid="6"/>
                  </p:tgtEl>
                </p:cond>
              </p:nextCondLst>
            </p:seq>
            <p:audio>
              <p:cMediaNode vol="80000">
                <p:cTn id="13" fill="hold" display="0">
                  <p:stCondLst>
                    <p:cond delay="indefinite"/>
                  </p:stCondLst>
                  <p:endCondLst>
                    <p:cond evt="onStopAudio" delay="0">
                      <p:tgtEl>
                        <p:sldTgt/>
                      </p:tgtEl>
                    </p:cond>
                  </p:endCondLst>
                </p:cTn>
                <p:tgtEl>
                  <p:spTgt spid="6"/>
                </p:tgtEl>
              </p:cMediaNode>
            </p:audio>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300345" y="4652791"/>
            <a:ext cx="1595435" cy="2205209"/>
          </a:xfrm>
          <a:prstGeom prst="rect">
            <a:avLst/>
          </a:prstGeom>
        </p:spPr>
      </p:pic>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380229" y="1753284"/>
            <a:ext cx="2811771" cy="2106114"/>
          </a:xfrm>
          <a:prstGeom prst="rect">
            <a:avLst/>
          </a:prstGeom>
        </p:spPr>
      </p:pic>
      <p:sp>
        <p:nvSpPr>
          <p:cNvPr id="2" name="Rectangle 1"/>
          <p:cNvSpPr/>
          <p:nvPr/>
        </p:nvSpPr>
        <p:spPr>
          <a:xfrm>
            <a:off x="746975" y="-23896"/>
            <a:ext cx="7510326" cy="923330"/>
          </a:xfrm>
          <a:prstGeom prst="rect">
            <a:avLst/>
          </a:prstGeom>
          <a:noFill/>
        </p:spPr>
        <p:txBody>
          <a:bodyPr wrap="none" lIns="91440" tIns="45720" rIns="91440" bIns="45720">
            <a:spAutoFit/>
          </a:bodyPr>
          <a:lstStyle/>
          <a:p>
            <a:pPr algn="ctr"/>
            <a:r>
              <a:rPr lang="en-US" sz="5400" b="0" cap="none" spc="0" dirty="0">
                <a:ln w="0"/>
                <a:solidFill>
                  <a:schemeClr val="accent1"/>
                </a:solidFill>
                <a:effectLst>
                  <a:outerShdw blurRad="38100" dist="25400" dir="5400000" algn="ctr" rotWithShape="0">
                    <a:srgbClr val="6E747A">
                      <a:alpha val="43000"/>
                    </a:srgbClr>
                  </a:outerShdw>
                </a:effectLst>
              </a:rPr>
              <a:t>New Challenges in Society</a:t>
            </a:r>
          </a:p>
        </p:txBody>
      </p:sp>
      <p:sp>
        <p:nvSpPr>
          <p:cNvPr id="3" name="TextBox 2"/>
          <p:cNvSpPr txBox="1"/>
          <p:nvPr/>
        </p:nvSpPr>
        <p:spPr>
          <a:xfrm>
            <a:off x="225982" y="950910"/>
            <a:ext cx="11966017" cy="369332"/>
          </a:xfrm>
          <a:prstGeom prst="rect">
            <a:avLst/>
          </a:prstGeom>
          <a:noFill/>
        </p:spPr>
        <p:txBody>
          <a:bodyPr wrap="square" rtlCol="0">
            <a:spAutoFit/>
          </a:bodyPr>
          <a:lstStyle/>
          <a:p>
            <a:r>
              <a:rPr lang="en-US" dirty="0"/>
              <a:t>Young people began challenging conventional thought and were especially willing to break with the past.</a:t>
            </a:r>
          </a:p>
        </p:txBody>
      </p:sp>
      <p:sp>
        <p:nvSpPr>
          <p:cNvPr id="4" name="TextBox 3"/>
          <p:cNvSpPr txBox="1"/>
          <p:nvPr/>
        </p:nvSpPr>
        <p:spPr>
          <a:xfrm>
            <a:off x="0" y="1597241"/>
            <a:ext cx="9725026" cy="4524315"/>
          </a:xfrm>
          <a:prstGeom prst="rect">
            <a:avLst/>
          </a:prstGeom>
          <a:noFill/>
        </p:spPr>
        <p:txBody>
          <a:bodyPr wrap="square" rtlCol="0">
            <a:spAutoFit/>
          </a:bodyPr>
          <a:lstStyle/>
          <a:p>
            <a:r>
              <a:rPr lang="en-US" b="1" dirty="0">
                <a:solidFill>
                  <a:schemeClr val="tx2">
                    <a:lumMod val="60000"/>
                    <a:lumOff val="40000"/>
                  </a:schemeClr>
                </a:solidFill>
              </a:rPr>
              <a:t>The Roles of Women Change</a:t>
            </a:r>
          </a:p>
          <a:p>
            <a:endParaRPr lang="en-US" dirty="0"/>
          </a:p>
          <a:p>
            <a:r>
              <a:rPr lang="en-US" dirty="0"/>
              <a:t>Women had begun to work outside the home during WWI and this support of the war effort helped win suffrage in many countries, including the US, after the War ended.</a:t>
            </a:r>
          </a:p>
          <a:p>
            <a:endParaRPr lang="en-US" dirty="0"/>
          </a:p>
          <a:p>
            <a:r>
              <a:rPr lang="en-US" dirty="0"/>
              <a:t>Women also began to wear loose fitting clothes, cut their hair short or “bobbed,” wear makeup, drink and smoke in public, and drive cars.</a:t>
            </a:r>
          </a:p>
          <a:p>
            <a:endParaRPr lang="en-US" dirty="0"/>
          </a:p>
          <a:p>
            <a:r>
              <a:rPr lang="en-US" dirty="0"/>
              <a:t>Many however still followed the traditional path of marriage and family.</a:t>
            </a:r>
          </a:p>
          <a:p>
            <a:endParaRPr lang="en-US" dirty="0"/>
          </a:p>
          <a:p>
            <a:r>
              <a:rPr lang="en-US" dirty="0"/>
              <a:t>Others however spoke out for greater freedoms and new careers such as medicine, education, and journalism.  </a:t>
            </a:r>
          </a:p>
          <a:p>
            <a:endParaRPr lang="en-US" dirty="0"/>
          </a:p>
          <a:p>
            <a:r>
              <a:rPr lang="en-US" dirty="0"/>
              <a:t>Margaret </a:t>
            </a:r>
            <a:r>
              <a:rPr lang="en-US" dirty="0" smtClean="0"/>
              <a:t>Sanger                               </a:t>
            </a:r>
            <a:r>
              <a:rPr lang="en-US" dirty="0"/>
              <a:t>and Emma </a:t>
            </a:r>
            <a:r>
              <a:rPr lang="en-US" dirty="0" smtClean="0"/>
              <a:t>Goldman foug</a:t>
            </a:r>
            <a:r>
              <a:rPr lang="en-US" dirty="0" smtClean="0">
                <a:solidFill>
                  <a:schemeClr val="accent2">
                    <a:lumMod val="50000"/>
                  </a:schemeClr>
                </a:solidFill>
              </a:rPr>
              <a:t>ht</a:t>
            </a:r>
            <a:r>
              <a:rPr lang="en-US" dirty="0" smtClean="0"/>
              <a:t>                         for </a:t>
            </a:r>
            <a:r>
              <a:rPr lang="en-US" dirty="0"/>
              <a:t>the right to use birth control</a:t>
            </a:r>
          </a:p>
          <a:p>
            <a:endParaRPr lang="en-US" dirty="0"/>
          </a:p>
        </p:txBody>
      </p:sp>
      <p:pic>
        <p:nvPicPr>
          <p:cNvPr id="6" name="Picture 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893194" y="4917134"/>
            <a:ext cx="1683157" cy="1940866"/>
          </a:xfrm>
          <a:prstGeom prst="rect">
            <a:avLst/>
          </a:prstGeom>
        </p:spPr>
      </p:pic>
    </p:spTree>
    <p:extLst>
      <p:ext uri="{BB962C8B-B14F-4D97-AF65-F5344CB8AC3E}">
        <p14:creationId xmlns:p14="http://schemas.microsoft.com/office/powerpoint/2010/main" val="3440920692"/>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76415" y="2967335"/>
            <a:ext cx="10839186" cy="923330"/>
          </a:xfrm>
          <a:prstGeom prst="rect">
            <a:avLst/>
          </a:prstGeom>
          <a:noFill/>
        </p:spPr>
        <p:txBody>
          <a:bodyPr wrap="none" lIns="91440" tIns="45720" rIns="91440" bIns="45720">
            <a:spAutoFit/>
          </a:bodyPr>
          <a:lstStyle/>
          <a:p>
            <a:pPr algn="ctr"/>
            <a:r>
              <a:rPr lang="en-US" sz="5400" b="0" cap="none" spc="0" dirty="0" smtClean="0">
                <a:ln w="0"/>
                <a:solidFill>
                  <a:schemeClr val="accent1"/>
                </a:solidFill>
                <a:effectLst>
                  <a:outerShdw blurRad="38100" dist="25400" dir="5400000" algn="ctr" rotWithShape="0">
                    <a:srgbClr val="6E747A">
                      <a:alpha val="43000"/>
                    </a:srgbClr>
                  </a:outerShdw>
                </a:effectLst>
              </a:rPr>
              <a:t>24.2 Transformation and Backlash</a:t>
            </a:r>
            <a:endParaRPr lang="en-US" sz="5400" b="0" cap="none" spc="0" dirty="0">
              <a:ln w="0"/>
              <a:solidFill>
                <a:schemeClr val="accent1"/>
              </a:solidFill>
              <a:effectLst>
                <a:outerShdw blurRad="38100" dist="25400" dir="5400000" algn="ctr" rotWithShape="0">
                  <a:srgbClr val="6E747A">
                    <a:alpha val="43000"/>
                  </a:srgbClr>
                </a:outerShdw>
              </a:effectLst>
            </a:endParaRPr>
          </a:p>
        </p:txBody>
      </p:sp>
    </p:spTree>
    <p:extLst>
      <p:ext uri="{BB962C8B-B14F-4D97-AF65-F5344CB8AC3E}">
        <p14:creationId xmlns:p14="http://schemas.microsoft.com/office/powerpoint/2010/main" val="2875206933"/>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581943"/>
            <a:ext cx="12192000" cy="5078313"/>
          </a:xfrm>
          <a:prstGeom prst="rect">
            <a:avLst/>
          </a:prstGeom>
          <a:noFill/>
        </p:spPr>
        <p:txBody>
          <a:bodyPr wrap="square" lIns="91440" tIns="45720" rIns="91440" bIns="45720">
            <a:spAutoFit/>
          </a:bodyPr>
          <a:lstStyle/>
          <a:p>
            <a:pPr algn="ctr"/>
            <a:r>
              <a:rPr lang="en-US" sz="5400" b="1" cap="none" spc="0" dirty="0" smtClean="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After  World War I ended the US faced a staggering rise in immigration and ideological division over the League of Nations, socialism, and other social movements.</a:t>
            </a:r>
            <a:endParaRPr lang="en-US" sz="5400" b="1" cap="none" spc="0"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endParaRPr>
          </a:p>
        </p:txBody>
      </p:sp>
    </p:spTree>
    <p:extLst>
      <p:ext uri="{BB962C8B-B14F-4D97-AF65-F5344CB8AC3E}">
        <p14:creationId xmlns:p14="http://schemas.microsoft.com/office/powerpoint/2010/main" val="1009063504"/>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2940805" cy="923330"/>
          </a:xfrm>
          <a:prstGeom prst="rect">
            <a:avLst/>
          </a:prstGeom>
          <a:noFill/>
        </p:spPr>
        <p:txBody>
          <a:bodyPr wrap="none" lIns="91440" tIns="45720" rIns="91440" bIns="45720">
            <a:prstTxWarp prst="textDoubleWave1">
              <a:avLst/>
            </a:prstTxWarp>
            <a:spAutoFit/>
          </a:bodyPr>
          <a:lstStyle/>
          <a:p>
            <a:pPr algn="ctr"/>
            <a:r>
              <a:rPr lang="en-US" sz="5400" b="0" cap="none" spc="0" dirty="0" smtClean="0">
                <a:ln w="0"/>
                <a:solidFill>
                  <a:schemeClr val="tx1"/>
                </a:solidFill>
                <a:effectLst>
                  <a:outerShdw blurRad="38100" dist="19050" dir="2700000" algn="tl" rotWithShape="0">
                    <a:schemeClr val="dk1">
                      <a:alpha val="40000"/>
                    </a:schemeClr>
                  </a:outerShdw>
                </a:effectLst>
              </a:rPr>
              <a:t>Nativism</a:t>
            </a:r>
            <a:endParaRPr lang="en-US" sz="5400" b="0" cap="none" spc="0" dirty="0">
              <a:ln w="0"/>
              <a:solidFill>
                <a:schemeClr val="tx1"/>
              </a:solidFill>
              <a:effectLst>
                <a:outerShdw blurRad="38100" dist="19050" dir="2700000" algn="tl" rotWithShape="0">
                  <a:schemeClr val="dk1">
                    <a:alpha val="40000"/>
                  </a:schemeClr>
                </a:outerShdw>
              </a:effectLst>
            </a:endParaRPr>
          </a:p>
        </p:txBody>
      </p:sp>
      <p:sp>
        <p:nvSpPr>
          <p:cNvPr id="3" name="TextBox 2"/>
          <p:cNvSpPr txBox="1"/>
          <p:nvPr/>
        </p:nvSpPr>
        <p:spPr>
          <a:xfrm>
            <a:off x="567605" y="1042599"/>
            <a:ext cx="5329992" cy="5355312"/>
          </a:xfrm>
          <a:prstGeom prst="rect">
            <a:avLst/>
          </a:prstGeom>
          <a:noFill/>
        </p:spPr>
        <p:txBody>
          <a:bodyPr wrap="square" rtlCol="0">
            <a:spAutoFit/>
          </a:bodyPr>
          <a:lstStyle/>
          <a:p>
            <a:r>
              <a:rPr lang="en-US" dirty="0" smtClean="0"/>
              <a:t>This was the idea that prized White, English speaking Americans over any other race or ethnic group coming into the United States.  This was primarily in response to the growing number of immigrants coming in from Eastern Europe.  </a:t>
            </a:r>
          </a:p>
          <a:p>
            <a:endParaRPr lang="en-US" dirty="0"/>
          </a:p>
          <a:p>
            <a:endParaRPr lang="en-US" dirty="0" smtClean="0"/>
          </a:p>
          <a:p>
            <a:endParaRPr lang="en-US" dirty="0"/>
          </a:p>
          <a:p>
            <a:endParaRPr lang="en-US" dirty="0" smtClean="0"/>
          </a:p>
          <a:p>
            <a:endParaRPr lang="en-US" dirty="0"/>
          </a:p>
          <a:p>
            <a:r>
              <a:rPr lang="en-US" dirty="0" smtClean="0"/>
              <a:t>They also spread fear over a perceived foreign threat pointing out the assassinations of world leaders by anarchists and even using the assassination of William McKinley in 1901 as proof.</a:t>
            </a:r>
          </a:p>
          <a:p>
            <a:endParaRPr lang="en-US" dirty="0"/>
          </a:p>
          <a:p>
            <a:endParaRPr lang="en-US" dirty="0" smtClean="0"/>
          </a:p>
          <a:p>
            <a:r>
              <a:rPr lang="en-US" dirty="0" smtClean="0"/>
              <a:t>This also led to renewed </a:t>
            </a:r>
            <a:r>
              <a:rPr lang="en-US" dirty="0" smtClean="0">
                <a:solidFill>
                  <a:schemeClr val="accent5">
                    <a:lumMod val="60000"/>
                    <a:lumOff val="40000"/>
                  </a:schemeClr>
                </a:solidFill>
              </a:rPr>
              <a:t>Isolationism.</a:t>
            </a:r>
            <a:endParaRPr lang="en-US" dirty="0">
              <a:solidFill>
                <a:schemeClr val="accent5">
                  <a:lumMod val="60000"/>
                  <a:lumOff val="40000"/>
                </a:schemeClr>
              </a:solidFill>
            </a:endParaRP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765074" y="0"/>
            <a:ext cx="6426926" cy="6858000"/>
          </a:xfrm>
          <a:prstGeom prst="rect">
            <a:avLst/>
          </a:prstGeom>
        </p:spPr>
      </p:pic>
    </p:spTree>
    <p:extLst>
      <p:ext uri="{BB962C8B-B14F-4D97-AF65-F5344CB8AC3E}">
        <p14:creationId xmlns:p14="http://schemas.microsoft.com/office/powerpoint/2010/main" val="3583432495"/>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765983" y="0"/>
            <a:ext cx="7123681" cy="923330"/>
          </a:xfrm>
          <a:prstGeom prst="rect">
            <a:avLst/>
          </a:prstGeom>
          <a:noFill/>
        </p:spPr>
        <p:txBody>
          <a:bodyPr wrap="none" lIns="91440" tIns="45720" rIns="91440" bIns="45720">
            <a:spAutoFit/>
          </a:bodyPr>
          <a:lstStyle/>
          <a:p>
            <a:pPr algn="ctr"/>
            <a:r>
              <a:rPr lang="en-US" sz="5400" b="1" dirty="0" smtClean="0">
                <a:ln w="13462">
                  <a:solidFill>
                    <a:schemeClr val="bg1"/>
                  </a:solidFill>
                  <a:prstDash val="solid"/>
                </a:ln>
                <a:solidFill>
                  <a:schemeClr val="tx1">
                    <a:lumMod val="85000"/>
                    <a:lumOff val="15000"/>
                  </a:schemeClr>
                </a:solidFill>
                <a:effectLst>
                  <a:outerShdw dist="38100" dir="2700000" algn="bl" rotWithShape="0">
                    <a:schemeClr val="accent5"/>
                  </a:outerShdw>
                </a:effectLst>
              </a:rPr>
              <a:t>Fear of Communism</a:t>
            </a:r>
            <a:endParaRPr lang="en-US" sz="5400" b="1" cap="none" spc="0" dirty="0">
              <a:ln w="13462">
                <a:solidFill>
                  <a:schemeClr val="bg1"/>
                </a:solidFill>
                <a:prstDash val="solid"/>
              </a:ln>
              <a:solidFill>
                <a:schemeClr val="tx1">
                  <a:lumMod val="85000"/>
                  <a:lumOff val="15000"/>
                </a:schemeClr>
              </a:solidFill>
              <a:effectLst>
                <a:outerShdw dist="38100" dir="2700000" algn="bl" rotWithShape="0">
                  <a:schemeClr val="accent5"/>
                </a:outerShdw>
              </a:effectLst>
            </a:endParaRPr>
          </a:p>
        </p:txBody>
      </p:sp>
      <p:sp>
        <p:nvSpPr>
          <p:cNvPr id="3" name="TextBox 2"/>
          <p:cNvSpPr txBox="1"/>
          <p:nvPr/>
        </p:nvSpPr>
        <p:spPr>
          <a:xfrm>
            <a:off x="180305" y="1081825"/>
            <a:ext cx="1827744" cy="369332"/>
          </a:xfrm>
          <a:prstGeom prst="rect">
            <a:avLst/>
          </a:prstGeom>
          <a:noFill/>
        </p:spPr>
        <p:txBody>
          <a:bodyPr wrap="none" rtlCol="0">
            <a:spAutoFit/>
          </a:bodyPr>
          <a:lstStyle/>
          <a:p>
            <a:r>
              <a:rPr lang="en-US" dirty="0" smtClean="0"/>
              <a:t>Communism is:</a:t>
            </a:r>
          </a:p>
        </p:txBody>
      </p:sp>
      <p:pic>
        <p:nvPicPr>
          <p:cNvPr id="1026" name="Picture 2" descr="Image result for Red Scar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578358" y="934234"/>
            <a:ext cx="3333750" cy="4295775"/>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p:cNvSpPr txBox="1"/>
          <p:nvPr/>
        </p:nvSpPr>
        <p:spPr>
          <a:xfrm>
            <a:off x="0" y="4095842"/>
            <a:ext cx="11470783" cy="2585323"/>
          </a:xfrm>
          <a:prstGeom prst="rect">
            <a:avLst/>
          </a:prstGeom>
          <a:noFill/>
        </p:spPr>
        <p:txBody>
          <a:bodyPr wrap="square" rtlCol="0">
            <a:spAutoFit/>
          </a:bodyPr>
          <a:lstStyle/>
          <a:p>
            <a:r>
              <a:rPr lang="en-US" dirty="0" smtClean="0"/>
              <a:t>Started in 1919 after the Czar was overthrown in Russia.</a:t>
            </a:r>
          </a:p>
          <a:p>
            <a:endParaRPr lang="en-US" dirty="0"/>
          </a:p>
          <a:p>
            <a:endParaRPr lang="en-US" dirty="0" smtClean="0"/>
          </a:p>
          <a:p>
            <a:endParaRPr lang="en-US" dirty="0"/>
          </a:p>
          <a:p>
            <a:r>
              <a:rPr lang="en-US" dirty="0" smtClean="0"/>
              <a:t>A communist party formed in the US and 70,000 radicals joined including some from the IWW.</a:t>
            </a:r>
          </a:p>
          <a:p>
            <a:endParaRPr lang="en-US" dirty="0"/>
          </a:p>
          <a:p>
            <a:endParaRPr lang="en-US" dirty="0" smtClean="0"/>
          </a:p>
          <a:p>
            <a:r>
              <a:rPr lang="en-US" dirty="0" smtClean="0"/>
              <a:t>Several dozen bombs were mailed to government and business leaders and people began to fear a communist takeover</a:t>
            </a:r>
            <a:endParaRPr lang="en-US" dirty="0"/>
          </a:p>
        </p:txBody>
      </p:sp>
      <p:sp>
        <p:nvSpPr>
          <p:cNvPr id="6" name="Rectangle 5"/>
          <p:cNvSpPr/>
          <p:nvPr/>
        </p:nvSpPr>
        <p:spPr>
          <a:xfrm>
            <a:off x="2630186" y="2625289"/>
            <a:ext cx="4854406" cy="584775"/>
          </a:xfrm>
          <a:prstGeom prst="rect">
            <a:avLst/>
          </a:prstGeom>
        </p:spPr>
        <p:txBody>
          <a:bodyPr wrap="none">
            <a:spAutoFit/>
          </a:bodyPr>
          <a:lstStyle/>
          <a:p>
            <a:r>
              <a:rPr lang="en-US" sz="3200" dirty="0"/>
              <a:t>This leads to a </a:t>
            </a:r>
            <a:r>
              <a:rPr lang="en-US" sz="3200" dirty="0">
                <a:solidFill>
                  <a:srgbClr val="FF0000"/>
                </a:solidFill>
              </a:rPr>
              <a:t>Red Scare</a:t>
            </a:r>
            <a:endParaRPr lang="en-US" sz="3200" dirty="0"/>
          </a:p>
        </p:txBody>
      </p:sp>
    </p:spTree>
    <p:extLst>
      <p:ext uri="{BB962C8B-B14F-4D97-AF65-F5344CB8AC3E}">
        <p14:creationId xmlns:p14="http://schemas.microsoft.com/office/powerpoint/2010/main" val="210860137"/>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Image result for palmer attorney general"/>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4668" y="418564"/>
            <a:ext cx="2857500" cy="2857500"/>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p:cNvSpPr/>
          <p:nvPr/>
        </p:nvSpPr>
        <p:spPr>
          <a:xfrm>
            <a:off x="2780705" y="418564"/>
            <a:ext cx="9411295" cy="954107"/>
          </a:xfrm>
          <a:prstGeom prst="rect">
            <a:avLst/>
          </a:prstGeom>
          <a:noFill/>
        </p:spPr>
        <p:txBody>
          <a:bodyPr wrap="square" lIns="91440" tIns="45720" rIns="91440" bIns="45720">
            <a:spAutoFit/>
          </a:bodyPr>
          <a:lstStyle/>
          <a:p>
            <a:pPr algn="ctr"/>
            <a:r>
              <a:rPr lang="en-US" sz="2800" b="1" dirty="0" smtClean="0">
                <a:ln w="22225">
                  <a:solidFill>
                    <a:schemeClr val="accent2"/>
                  </a:solidFill>
                  <a:prstDash val="solid"/>
                </a:ln>
                <a:solidFill>
                  <a:schemeClr val="accent2">
                    <a:lumMod val="40000"/>
                    <a:lumOff val="60000"/>
                  </a:schemeClr>
                </a:solidFill>
              </a:rPr>
              <a:t>Attorney General A. Mitchell Palmer decided to take action to combat the “Red Scare.” </a:t>
            </a:r>
            <a:endParaRPr lang="en-US" sz="2800" b="1" cap="none" spc="0" dirty="0">
              <a:ln w="22225">
                <a:solidFill>
                  <a:schemeClr val="accent2"/>
                </a:solidFill>
                <a:prstDash val="solid"/>
              </a:ln>
              <a:solidFill>
                <a:schemeClr val="accent2">
                  <a:lumMod val="40000"/>
                  <a:lumOff val="60000"/>
                </a:schemeClr>
              </a:solidFill>
              <a:effectLst/>
            </a:endParaRPr>
          </a:p>
        </p:txBody>
      </p:sp>
      <p:sp>
        <p:nvSpPr>
          <p:cNvPr id="4" name="Rectangle 3"/>
          <p:cNvSpPr/>
          <p:nvPr/>
        </p:nvSpPr>
        <p:spPr>
          <a:xfrm>
            <a:off x="2318197" y="1700833"/>
            <a:ext cx="4684552" cy="707886"/>
          </a:xfrm>
          <a:prstGeom prst="rect">
            <a:avLst/>
          </a:prstGeom>
        </p:spPr>
        <p:txBody>
          <a:bodyPr wrap="none">
            <a:spAutoFit/>
          </a:bodyPr>
          <a:lstStyle/>
          <a:p>
            <a:pPr algn="ctr"/>
            <a:r>
              <a:rPr lang="en-US" sz="4000" b="1"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rPr>
              <a:t>The Palmer Raids</a:t>
            </a:r>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65949" y="2406403"/>
            <a:ext cx="6126051" cy="4451597"/>
          </a:xfrm>
          <a:prstGeom prst="rect">
            <a:avLst/>
          </a:prstGeom>
        </p:spPr>
      </p:pic>
      <p:sp>
        <p:nvSpPr>
          <p:cNvPr id="7" name="TextBox 6"/>
          <p:cNvSpPr txBox="1"/>
          <p:nvPr/>
        </p:nvSpPr>
        <p:spPr>
          <a:xfrm>
            <a:off x="0" y="3276064"/>
            <a:ext cx="6263583" cy="3139321"/>
          </a:xfrm>
          <a:prstGeom prst="rect">
            <a:avLst/>
          </a:prstGeom>
          <a:noFill/>
        </p:spPr>
        <p:txBody>
          <a:bodyPr wrap="square" rtlCol="0">
            <a:spAutoFit/>
          </a:bodyPr>
          <a:lstStyle/>
          <a:p>
            <a:r>
              <a:rPr lang="en-US" dirty="0" smtClean="0"/>
              <a:t>August 1919 Palmer appointed J. Edgar Hoover as his assistant.  Palmer, Hoover, and FBI agents hunted down suspected Communists, socialists, and anarchists.</a:t>
            </a:r>
          </a:p>
          <a:p>
            <a:endParaRPr lang="en-US" dirty="0"/>
          </a:p>
          <a:p>
            <a:r>
              <a:rPr lang="en-US" dirty="0" smtClean="0"/>
              <a:t>They invaded private homes and offices, jailed suspects without lawyers, and deported hundreds of foreign born radicals without a trial.</a:t>
            </a:r>
          </a:p>
          <a:p>
            <a:endParaRPr lang="en-US" dirty="0"/>
          </a:p>
          <a:p>
            <a:r>
              <a:rPr lang="en-US" dirty="0" smtClean="0"/>
              <a:t>The raids were a failure. They turned up NOTHING. People soon began to think Palmer had other motives and he lost public support.  </a:t>
            </a:r>
            <a:endParaRPr lang="en-US" dirty="0"/>
          </a:p>
        </p:txBody>
      </p:sp>
    </p:spTree>
    <p:extLst>
      <p:ext uri="{BB962C8B-B14F-4D97-AF65-F5344CB8AC3E}">
        <p14:creationId xmlns:p14="http://schemas.microsoft.com/office/powerpoint/2010/main" val="2514112716"/>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945458" y="0"/>
            <a:ext cx="6404125" cy="923330"/>
          </a:xfrm>
          <a:prstGeom prst="rect">
            <a:avLst/>
          </a:prstGeom>
          <a:noFill/>
        </p:spPr>
        <p:txBody>
          <a:bodyPr wrap="none" lIns="91440" tIns="45720" rIns="91440" bIns="45720">
            <a:spAutoFit/>
          </a:bodyPr>
          <a:lstStyle/>
          <a:p>
            <a:pPr algn="ctr"/>
            <a:r>
              <a:rPr lang="en-US" sz="5400" b="1" cap="none" spc="0" dirty="0" smtClean="0">
                <a:ln w="22225">
                  <a:solidFill>
                    <a:schemeClr val="accent2"/>
                  </a:solidFill>
                  <a:prstDash val="solid"/>
                </a:ln>
                <a:solidFill>
                  <a:schemeClr val="accent2">
                    <a:lumMod val="40000"/>
                    <a:lumOff val="60000"/>
                  </a:schemeClr>
                </a:solidFill>
                <a:effectLst/>
              </a:rPr>
              <a:t>Sacco and Vanzetti</a:t>
            </a:r>
            <a:endParaRPr lang="en-US" sz="5400" b="1" cap="none" spc="0" dirty="0">
              <a:ln w="22225">
                <a:solidFill>
                  <a:schemeClr val="accent2"/>
                </a:solidFill>
                <a:prstDash val="solid"/>
              </a:ln>
              <a:solidFill>
                <a:schemeClr val="accent2">
                  <a:lumMod val="40000"/>
                  <a:lumOff val="60000"/>
                </a:schemeClr>
              </a:solidFill>
              <a:effectLst/>
            </a:endParaRPr>
          </a:p>
        </p:txBody>
      </p:sp>
      <p:pic>
        <p:nvPicPr>
          <p:cNvPr id="3074" name="Picture 2" descr="Image result for sacco and vanzetti"/>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8080" y="923330"/>
            <a:ext cx="5714756" cy="353276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5817797" y="923330"/>
            <a:ext cx="6389164" cy="3416320"/>
          </a:xfrm>
          <a:prstGeom prst="rect">
            <a:avLst/>
          </a:prstGeom>
          <a:noFill/>
        </p:spPr>
        <p:txBody>
          <a:bodyPr wrap="square" rtlCol="0">
            <a:spAutoFit/>
          </a:bodyPr>
          <a:lstStyle/>
          <a:p>
            <a:r>
              <a:rPr lang="en-US" dirty="0" smtClean="0"/>
              <a:t>The two most famous victims of this movement were Nicola Sacco and Bartolomeo Vanzetti, </a:t>
            </a:r>
            <a:r>
              <a:rPr lang="en-US" dirty="0"/>
              <a:t>a</a:t>
            </a:r>
            <a:r>
              <a:rPr lang="en-US" dirty="0" smtClean="0"/>
              <a:t> shoemaker and a  fish peddler.  Both were Italian immigrants and anarchists.  Both had also dodged the draft in WWI.</a:t>
            </a:r>
          </a:p>
          <a:p>
            <a:endParaRPr lang="en-US" dirty="0"/>
          </a:p>
          <a:p>
            <a:endParaRPr lang="en-US" dirty="0" smtClean="0"/>
          </a:p>
          <a:p>
            <a:r>
              <a:rPr lang="en-US" dirty="0" smtClean="0"/>
              <a:t>In May of 1920 they </a:t>
            </a:r>
            <a:r>
              <a:rPr lang="en-US" dirty="0" err="1" smtClean="0"/>
              <a:t>wer</a:t>
            </a:r>
            <a:r>
              <a:rPr lang="en-US" dirty="0" smtClean="0"/>
              <a:t> arrested and charged with the robbery and murder of a factory paymaster and his guard in S. Braintree, MA.  The trial was a joke.  There was no real evidence (Witnesses said the murderers “looked Italian…”), they had alibies, the judge was clearly prejudiced </a:t>
            </a:r>
          </a:p>
        </p:txBody>
      </p:sp>
      <p:sp>
        <p:nvSpPr>
          <p:cNvPr id="4" name="TextBox 3"/>
          <p:cNvSpPr txBox="1"/>
          <p:nvPr/>
        </p:nvSpPr>
        <p:spPr>
          <a:xfrm>
            <a:off x="88080" y="4757530"/>
            <a:ext cx="5958491" cy="369332"/>
          </a:xfrm>
          <a:prstGeom prst="rect">
            <a:avLst/>
          </a:prstGeom>
          <a:noFill/>
        </p:spPr>
        <p:txBody>
          <a:bodyPr wrap="none" rtlCol="0">
            <a:spAutoFit/>
          </a:bodyPr>
          <a:lstStyle/>
          <a:p>
            <a:r>
              <a:rPr lang="en-US" dirty="0" smtClean="0"/>
              <a:t>A Jury found them guilty and sentenced them to death.</a:t>
            </a:r>
            <a:endParaRPr lang="en-US" dirty="0"/>
          </a:p>
        </p:txBody>
      </p:sp>
    </p:spTree>
    <p:extLst>
      <p:ext uri="{BB962C8B-B14F-4D97-AF65-F5344CB8AC3E}">
        <p14:creationId xmlns:p14="http://schemas.microsoft.com/office/powerpoint/2010/main" val="1459926704"/>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File:Save Sacco and Vanzetti.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7620000" cy="4991101"/>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7620000" y="244699"/>
            <a:ext cx="4572000" cy="4801314"/>
          </a:xfrm>
          <a:prstGeom prst="rect">
            <a:avLst/>
          </a:prstGeom>
          <a:noFill/>
        </p:spPr>
        <p:txBody>
          <a:bodyPr wrap="square" rtlCol="0">
            <a:spAutoFit/>
          </a:bodyPr>
          <a:lstStyle/>
          <a:p>
            <a:r>
              <a:rPr lang="en-US" dirty="0" smtClean="0"/>
              <a:t>Protests broke out all over the world including; Tokyo, London, and Buenos Aires.  </a:t>
            </a:r>
          </a:p>
          <a:p>
            <a:endParaRPr lang="en-US" dirty="0"/>
          </a:p>
          <a:p>
            <a:r>
              <a:rPr lang="en-US" dirty="0" smtClean="0"/>
              <a:t>The International Workers of the World called for a 3 day general walkout of all unionized industries.</a:t>
            </a:r>
          </a:p>
          <a:p>
            <a:endParaRPr lang="en-US" dirty="0" smtClean="0"/>
          </a:p>
          <a:p>
            <a:endParaRPr lang="en-US" dirty="0" smtClean="0"/>
          </a:p>
          <a:p>
            <a:r>
              <a:rPr lang="en-US" dirty="0" smtClean="0"/>
              <a:t>Felix Frankfurter, who would later be nominated to the Supreme Court by Franklin Roosevelt went as far as to say that the trial judge practically cooperated in the process of condemning Sacco and Vanzetti simply on racial and political grounds. </a:t>
            </a:r>
          </a:p>
          <a:p>
            <a:endParaRPr lang="en-US" dirty="0"/>
          </a:p>
        </p:txBody>
      </p:sp>
    </p:spTree>
    <p:extLst>
      <p:ext uri="{BB962C8B-B14F-4D97-AF65-F5344CB8AC3E}">
        <p14:creationId xmlns:p14="http://schemas.microsoft.com/office/powerpoint/2010/main" val="2048842954"/>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2879"/>
            <a:ext cx="12191999" cy="830997"/>
          </a:xfrm>
          <a:prstGeom prst="rect">
            <a:avLst/>
          </a:prstGeom>
          <a:noFill/>
        </p:spPr>
        <p:txBody>
          <a:bodyPr wrap="square" lIns="91440" tIns="45720" rIns="91440" bIns="45720">
            <a:spAutoFit/>
          </a:bodyPr>
          <a:lstStyle/>
          <a:p>
            <a:pPr algn="ctr"/>
            <a:r>
              <a:rPr lang="en-US" sz="4800" b="0" cap="none" spc="0" dirty="0" smtClean="0">
                <a:ln w="0"/>
                <a:solidFill>
                  <a:schemeClr val="accent1"/>
                </a:solidFill>
                <a:effectLst>
                  <a:outerShdw blurRad="38100" dist="25400" dir="5400000" algn="ctr" rotWithShape="0">
                    <a:srgbClr val="6E747A">
                      <a:alpha val="43000"/>
                    </a:srgbClr>
                  </a:outerShdw>
                </a:effectLst>
              </a:rPr>
              <a:t>The Emergency Immigration Act of 1921</a:t>
            </a:r>
            <a:endParaRPr lang="en-US" sz="4800" b="0" cap="none" spc="0" dirty="0">
              <a:ln w="0"/>
              <a:solidFill>
                <a:schemeClr val="accent1"/>
              </a:solidFill>
              <a:effectLst>
                <a:outerShdw blurRad="38100" dist="25400" dir="5400000" algn="ctr" rotWithShape="0">
                  <a:srgbClr val="6E747A">
                    <a:alpha val="43000"/>
                  </a:srgbClr>
                </a:outerShdw>
              </a:effectLst>
            </a:endParaRPr>
          </a:p>
        </p:txBody>
      </p:sp>
      <p:sp>
        <p:nvSpPr>
          <p:cNvPr id="3" name="TextBox 2"/>
          <p:cNvSpPr txBox="1"/>
          <p:nvPr/>
        </p:nvSpPr>
        <p:spPr>
          <a:xfrm>
            <a:off x="0" y="877064"/>
            <a:ext cx="12191999" cy="2031325"/>
          </a:xfrm>
          <a:prstGeom prst="rect">
            <a:avLst/>
          </a:prstGeom>
          <a:noFill/>
        </p:spPr>
        <p:txBody>
          <a:bodyPr wrap="square" rtlCol="0">
            <a:spAutoFit/>
          </a:bodyPr>
          <a:lstStyle/>
          <a:p>
            <a:r>
              <a:rPr lang="en-US" dirty="0" smtClean="0"/>
              <a:t>Sometimes called the Emergency Quota Act, it introduced numerical limits on European immigration for the first time in the history of the U.S.</a:t>
            </a:r>
          </a:p>
          <a:p>
            <a:endParaRPr lang="en-US" dirty="0"/>
          </a:p>
          <a:p>
            <a:endParaRPr lang="en-US" dirty="0" smtClean="0"/>
          </a:p>
          <a:p>
            <a:r>
              <a:rPr lang="en-US" dirty="0"/>
              <a:t>	</a:t>
            </a:r>
            <a:r>
              <a:rPr lang="en-US" dirty="0" smtClean="0"/>
              <a:t>					</a:t>
            </a:r>
            <a:r>
              <a:rPr lang="en-US" dirty="0" smtClean="0">
                <a:solidFill>
                  <a:schemeClr val="tx2">
                    <a:lumMod val="40000"/>
                    <a:lumOff val="60000"/>
                  </a:schemeClr>
                </a:solidFill>
              </a:rPr>
              <a:t>Created a quota system that restricted annual immigration from</a:t>
            </a:r>
          </a:p>
          <a:p>
            <a:r>
              <a:rPr lang="en-US" dirty="0">
                <a:solidFill>
                  <a:schemeClr val="tx2">
                    <a:lumMod val="40000"/>
                    <a:lumOff val="60000"/>
                  </a:schemeClr>
                </a:solidFill>
              </a:rPr>
              <a:t>	</a:t>
            </a:r>
            <a:r>
              <a:rPr lang="en-US" dirty="0" smtClean="0">
                <a:solidFill>
                  <a:schemeClr val="tx2">
                    <a:lumMod val="40000"/>
                    <a:lumOff val="60000"/>
                  </a:schemeClr>
                </a:solidFill>
              </a:rPr>
              <a:t>					any country to 3% of the residents from that country as of the</a:t>
            </a:r>
          </a:p>
          <a:p>
            <a:r>
              <a:rPr lang="en-US" dirty="0">
                <a:solidFill>
                  <a:schemeClr val="tx2">
                    <a:lumMod val="40000"/>
                    <a:lumOff val="60000"/>
                  </a:schemeClr>
                </a:solidFill>
              </a:rPr>
              <a:t>	</a:t>
            </a:r>
            <a:r>
              <a:rPr lang="en-US" dirty="0" smtClean="0">
                <a:solidFill>
                  <a:schemeClr val="tx2">
                    <a:lumMod val="40000"/>
                    <a:lumOff val="60000"/>
                  </a:schemeClr>
                </a:solidFill>
              </a:rPr>
              <a:t>					1910 census</a:t>
            </a:r>
          </a:p>
        </p:txBody>
      </p:sp>
      <p:sp>
        <p:nvSpPr>
          <p:cNvPr id="4" name="Rectangle 3"/>
          <p:cNvSpPr/>
          <p:nvPr/>
        </p:nvSpPr>
        <p:spPr>
          <a:xfrm>
            <a:off x="868326" y="2967335"/>
            <a:ext cx="10455363" cy="923330"/>
          </a:xfrm>
          <a:prstGeom prst="rect">
            <a:avLst/>
          </a:prstGeom>
          <a:noFill/>
        </p:spPr>
        <p:txBody>
          <a:bodyPr wrap="none" lIns="91440" tIns="45720" rIns="91440" bIns="45720">
            <a:spAutoFit/>
          </a:bodyPr>
          <a:lstStyle/>
          <a:p>
            <a:pPr algn="ctr"/>
            <a:r>
              <a:rPr lang="en-US" sz="5400" b="0" cap="none" spc="0" dirty="0" smtClean="0">
                <a:ln w="0"/>
                <a:solidFill>
                  <a:schemeClr val="accent1"/>
                </a:solidFill>
                <a:effectLst>
                  <a:outerShdw blurRad="38100" dist="25400" dir="5400000" algn="ctr" rotWithShape="0">
                    <a:srgbClr val="6E747A">
                      <a:alpha val="43000"/>
                    </a:srgbClr>
                  </a:outerShdw>
                </a:effectLst>
              </a:rPr>
              <a:t>The National Origins Act of 1924</a:t>
            </a:r>
            <a:endParaRPr lang="en-US" sz="5400" b="0" cap="none" spc="0" dirty="0">
              <a:ln w="0"/>
              <a:solidFill>
                <a:schemeClr val="accent1"/>
              </a:solidFill>
              <a:effectLst>
                <a:outerShdw blurRad="38100" dist="25400" dir="5400000" algn="ctr" rotWithShape="0">
                  <a:srgbClr val="6E747A">
                    <a:alpha val="43000"/>
                  </a:srgbClr>
                </a:outerShdw>
              </a:effectLst>
            </a:endParaRPr>
          </a:p>
        </p:txBody>
      </p:sp>
      <p:sp>
        <p:nvSpPr>
          <p:cNvPr id="5" name="TextBox 4"/>
          <p:cNvSpPr txBox="1"/>
          <p:nvPr/>
        </p:nvSpPr>
        <p:spPr>
          <a:xfrm>
            <a:off x="0" y="4172755"/>
            <a:ext cx="12192000" cy="1200329"/>
          </a:xfrm>
          <a:prstGeom prst="rect">
            <a:avLst/>
          </a:prstGeom>
          <a:noFill/>
        </p:spPr>
        <p:txBody>
          <a:bodyPr wrap="square" rtlCol="0">
            <a:spAutoFit/>
          </a:bodyPr>
          <a:lstStyle/>
          <a:p>
            <a:r>
              <a:rPr lang="en-US" dirty="0" smtClean="0"/>
              <a:t>Went even further by lowering the level to 2% of the 1890 census.  </a:t>
            </a:r>
          </a:p>
          <a:p>
            <a:endParaRPr lang="en-US" dirty="0"/>
          </a:p>
          <a:p>
            <a:r>
              <a:rPr lang="en-US" dirty="0" smtClean="0"/>
              <a:t>This particularly targeted Southern and Eastern Europeans because they’d only just started to arrive in large numbers in 1890</a:t>
            </a:r>
            <a:endParaRPr lang="en-US" dirty="0"/>
          </a:p>
        </p:txBody>
      </p:sp>
    </p:spTree>
    <p:extLst>
      <p:ext uri="{BB962C8B-B14F-4D97-AF65-F5344CB8AC3E}">
        <p14:creationId xmlns:p14="http://schemas.microsoft.com/office/powerpoint/2010/main" val="4247067536"/>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86682"/>
            <a:ext cx="12192000" cy="5909310"/>
          </a:xfrm>
          <a:prstGeom prst="rect">
            <a:avLst/>
          </a:prstGeom>
          <a:noFill/>
        </p:spPr>
        <p:txBody>
          <a:bodyPr wrap="square" lIns="91440" tIns="45720" rIns="91440" bIns="45720">
            <a:spAutoFit/>
          </a:bodyPr>
          <a:lstStyle/>
          <a:p>
            <a:pPr algn="ctr"/>
            <a:r>
              <a:rPr lang="en-US" sz="5400" b="1" cap="none" spc="0" dirty="0" smtClean="0">
                <a:ln w="9525">
                  <a:solidFill>
                    <a:schemeClr val="bg1"/>
                  </a:solidFill>
                  <a:prstDash val="solid"/>
                </a:ln>
                <a:solidFill>
                  <a:schemeClr val="tx1"/>
                </a:solidFill>
                <a:effectLst>
                  <a:outerShdw blurRad="12700" dist="38100" dir="2700000" algn="tl" rotWithShape="0">
                    <a:schemeClr val="bg1">
                      <a:lumMod val="50000"/>
                    </a:schemeClr>
                  </a:outerShdw>
                </a:effectLst>
              </a:rPr>
              <a:t>There was very little opposition to this  in congress. </a:t>
            </a:r>
          </a:p>
          <a:p>
            <a:pPr algn="ctr"/>
            <a:r>
              <a:rPr lang="en-US" sz="5400" b="1" dirty="0" smtClean="0">
                <a:ln w="9525">
                  <a:solidFill>
                    <a:schemeClr val="bg1"/>
                  </a:solidFill>
                  <a:prstDash val="solid"/>
                </a:ln>
                <a:effectLst>
                  <a:outerShdw blurRad="12700" dist="38100" dir="2700000" algn="tl" rotWithShape="0">
                    <a:schemeClr val="bg1">
                      <a:lumMod val="50000"/>
                    </a:schemeClr>
                  </a:outerShdw>
                </a:effectLst>
              </a:rPr>
              <a:t>Both labor unions and the KKK supported the bill.</a:t>
            </a:r>
          </a:p>
          <a:p>
            <a:pPr algn="ctr"/>
            <a:r>
              <a:rPr lang="en-US" sz="5400" b="1" cap="none" spc="0" dirty="0" smtClean="0">
                <a:ln w="9525">
                  <a:solidFill>
                    <a:schemeClr val="bg1"/>
                  </a:solidFill>
                  <a:prstDash val="solid"/>
                </a:ln>
                <a:solidFill>
                  <a:schemeClr val="tx1"/>
                </a:solidFill>
                <a:effectLst>
                  <a:outerShdw blurRad="12700" dist="38100" dir="2700000" algn="tl" rotWithShape="0">
                    <a:schemeClr val="bg1">
                      <a:lumMod val="50000"/>
                    </a:schemeClr>
                  </a:outerShdw>
                </a:effectLst>
              </a:rPr>
              <a:t>When Coolidge signed it into law he declared, </a:t>
            </a:r>
          </a:p>
          <a:p>
            <a:pPr algn="ctr"/>
            <a:r>
              <a:rPr lang="en-US" sz="5400" b="1" cap="none" spc="0" dirty="0" smtClean="0">
                <a:ln w="9525">
                  <a:solidFill>
                    <a:schemeClr val="bg1"/>
                  </a:solidFill>
                  <a:prstDash val="solid"/>
                </a:ln>
                <a:solidFill>
                  <a:srgbClr val="FFC000"/>
                </a:solidFill>
                <a:effectLst>
                  <a:outerShdw blurRad="12700" dist="38100" dir="2700000" algn="tl" rotWithShape="0">
                    <a:schemeClr val="bg1">
                      <a:lumMod val="50000"/>
                    </a:schemeClr>
                  </a:outerShdw>
                </a:effectLst>
              </a:rPr>
              <a:t>“America must be kept American.”</a:t>
            </a:r>
            <a:endParaRPr lang="en-US" sz="5400" b="1" cap="none" spc="0" dirty="0">
              <a:ln w="9525">
                <a:solidFill>
                  <a:schemeClr val="bg1"/>
                </a:solidFill>
                <a:prstDash val="solid"/>
              </a:ln>
              <a:solidFill>
                <a:srgbClr val="FFC000"/>
              </a:solidFill>
              <a:effectLst>
                <a:outerShdw blurRad="12700" dist="38100" dir="2700000" algn="tl" rotWithShape="0">
                  <a:schemeClr val="bg1">
                    <a:lumMod val="50000"/>
                  </a:schemeClr>
                </a:outerShdw>
              </a:effectLst>
            </a:endParaRPr>
          </a:p>
        </p:txBody>
      </p:sp>
    </p:spTree>
    <p:extLst>
      <p:ext uri="{BB962C8B-B14F-4D97-AF65-F5344CB8AC3E}">
        <p14:creationId xmlns:p14="http://schemas.microsoft.com/office/powerpoint/2010/main" val="579711855"/>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306124" y="0"/>
            <a:ext cx="7476727" cy="923330"/>
          </a:xfrm>
          <a:prstGeom prst="rect">
            <a:avLst/>
          </a:prstGeom>
          <a:noFill/>
        </p:spPr>
        <p:txBody>
          <a:bodyPr wrap="none" lIns="91440" tIns="45720" rIns="91440" bIns="45720">
            <a:spAutoFit/>
          </a:bodyPr>
          <a:lstStyle/>
          <a:p>
            <a:pPr algn="ctr"/>
            <a:r>
              <a:rPr lang="en-US" sz="5400" b="1" cap="none" spc="0" dirty="0" smtClean="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The Klan Rises Again</a:t>
            </a:r>
            <a:endParaRPr lang="en-US" sz="5400" b="1" cap="none" spc="0"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endParaRPr>
          </a:p>
        </p:txBody>
      </p:sp>
      <p:pic>
        <p:nvPicPr>
          <p:cNvPr id="5122" name="Picture 2" descr="Image result for klan march 192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04277" y="923330"/>
            <a:ext cx="8080420" cy="4542351"/>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0" y="1133341"/>
            <a:ext cx="2004277" cy="3693319"/>
          </a:xfrm>
          <a:prstGeom prst="rect">
            <a:avLst/>
          </a:prstGeom>
          <a:noFill/>
        </p:spPr>
        <p:txBody>
          <a:bodyPr wrap="square" rtlCol="0">
            <a:spAutoFit/>
          </a:bodyPr>
          <a:lstStyle/>
          <a:p>
            <a:r>
              <a:rPr lang="en-US" dirty="0" smtClean="0"/>
              <a:t>The Ku Klux Klan which hadn’t really been in the picture since 1877 suddenly saw a resurgence in popularity due to a perceived threat to the white, Protestant, Anglo-Saxon United States.</a:t>
            </a:r>
            <a:endParaRPr lang="en-US" dirty="0"/>
          </a:p>
        </p:txBody>
      </p:sp>
      <p:sp>
        <p:nvSpPr>
          <p:cNvPr id="4" name="TextBox 3"/>
          <p:cNvSpPr txBox="1"/>
          <p:nvPr/>
        </p:nvSpPr>
        <p:spPr>
          <a:xfrm>
            <a:off x="90152" y="5795493"/>
            <a:ext cx="12101848" cy="646331"/>
          </a:xfrm>
          <a:prstGeom prst="rect">
            <a:avLst/>
          </a:prstGeom>
          <a:noFill/>
        </p:spPr>
        <p:txBody>
          <a:bodyPr wrap="square" rtlCol="0">
            <a:spAutoFit/>
          </a:bodyPr>
          <a:lstStyle/>
          <a:p>
            <a:r>
              <a:rPr lang="en-US" dirty="0" smtClean="0"/>
              <a:t>A film called “The Birth of a Nation” based on “The Clansman” offered a racist, white-centric view of the Reconstruction era.  The popularity of this film was a deciding factor in the re-growth of the Klan in America</a:t>
            </a:r>
            <a:endParaRPr lang="en-US" dirty="0"/>
          </a:p>
        </p:txBody>
      </p:sp>
      <p:sp>
        <p:nvSpPr>
          <p:cNvPr id="5" name="TextBox 4"/>
          <p:cNvSpPr txBox="1"/>
          <p:nvPr/>
        </p:nvSpPr>
        <p:spPr>
          <a:xfrm>
            <a:off x="10084698" y="1133341"/>
            <a:ext cx="2107302" cy="923330"/>
          </a:xfrm>
          <a:prstGeom prst="rect">
            <a:avLst/>
          </a:prstGeom>
          <a:noFill/>
        </p:spPr>
        <p:txBody>
          <a:bodyPr wrap="square" rtlCol="0">
            <a:spAutoFit/>
          </a:bodyPr>
          <a:lstStyle/>
          <a:p>
            <a:r>
              <a:rPr lang="en-US" dirty="0" smtClean="0"/>
              <a:t>By 1924 the KKK had 4.5 million members</a:t>
            </a:r>
            <a:endParaRPr lang="en-US" dirty="0"/>
          </a:p>
        </p:txBody>
      </p:sp>
    </p:spTree>
    <p:extLst>
      <p:ext uri="{BB962C8B-B14F-4D97-AF65-F5344CB8AC3E}">
        <p14:creationId xmlns:p14="http://schemas.microsoft.com/office/powerpoint/2010/main" val="4027756716"/>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Image result for Second KKK"/>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0"/>
            <a:ext cx="3734873" cy="3038830"/>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p:cNvSpPr/>
          <p:nvPr/>
        </p:nvSpPr>
        <p:spPr>
          <a:xfrm>
            <a:off x="2166144" y="0"/>
            <a:ext cx="8220328" cy="923330"/>
          </a:xfrm>
          <a:prstGeom prst="rect">
            <a:avLst/>
          </a:prstGeom>
          <a:noFill/>
        </p:spPr>
        <p:txBody>
          <a:bodyPr wrap="none" lIns="91440" tIns="45720" rIns="91440" bIns="45720">
            <a:spAutoFit/>
          </a:bodyPr>
          <a:lstStyle/>
          <a:p>
            <a:pPr algn="ctr"/>
            <a:r>
              <a:rPr lang="en-US" sz="5400" b="0" cap="none" spc="0" dirty="0" smtClean="0">
                <a:ln w="0"/>
                <a:solidFill>
                  <a:schemeClr val="accent1"/>
                </a:solidFill>
                <a:effectLst>
                  <a:outerShdw blurRad="38100" dist="25400" dir="5400000" algn="ctr" rotWithShape="0">
                    <a:srgbClr val="6E747A">
                      <a:alpha val="43000"/>
                    </a:srgbClr>
                  </a:outerShdw>
                </a:effectLst>
              </a:rPr>
              <a:t>The Second  Ku Klux Klan</a:t>
            </a:r>
            <a:endParaRPr lang="en-US" sz="5400" b="0" cap="none" spc="0" dirty="0">
              <a:ln w="0"/>
              <a:solidFill>
                <a:schemeClr val="accent1"/>
              </a:solidFill>
              <a:effectLst>
                <a:outerShdw blurRad="38100" dist="25400" dir="5400000" algn="ctr" rotWithShape="0">
                  <a:srgbClr val="6E747A">
                    <a:alpha val="43000"/>
                  </a:srgbClr>
                </a:outerShdw>
              </a:effectLst>
            </a:endParaRPr>
          </a:p>
        </p:txBody>
      </p:sp>
      <p:sp>
        <p:nvSpPr>
          <p:cNvPr id="3" name="TextBox 2"/>
          <p:cNvSpPr txBox="1"/>
          <p:nvPr/>
        </p:nvSpPr>
        <p:spPr>
          <a:xfrm>
            <a:off x="3966693" y="1223493"/>
            <a:ext cx="8225307" cy="2862322"/>
          </a:xfrm>
          <a:prstGeom prst="rect">
            <a:avLst/>
          </a:prstGeom>
          <a:noFill/>
        </p:spPr>
        <p:txBody>
          <a:bodyPr wrap="square" rtlCol="0">
            <a:spAutoFit/>
          </a:bodyPr>
          <a:lstStyle/>
          <a:p>
            <a:r>
              <a:rPr lang="en-US" dirty="0" smtClean="0"/>
              <a:t>Founded by William Simmons in Stone Mountain, Georgia in 1915</a:t>
            </a:r>
          </a:p>
          <a:p>
            <a:endParaRPr lang="en-US" dirty="0"/>
          </a:p>
          <a:p>
            <a:endParaRPr lang="en-US" dirty="0" smtClean="0"/>
          </a:p>
          <a:p>
            <a:endParaRPr lang="en-US" dirty="0"/>
          </a:p>
          <a:p>
            <a:r>
              <a:rPr lang="en-US" dirty="0" smtClean="0"/>
              <a:t>They publicly got rid of the idea of using violence and got mainstream support from others with similar prejudice. (Violence did NOT stop – especially in the South)</a:t>
            </a:r>
          </a:p>
          <a:p>
            <a:endParaRPr lang="en-US" dirty="0"/>
          </a:p>
          <a:p>
            <a:endParaRPr lang="en-US" dirty="0" smtClean="0"/>
          </a:p>
          <a:p>
            <a:endParaRPr lang="en-US" dirty="0"/>
          </a:p>
        </p:txBody>
      </p:sp>
      <p:sp>
        <p:nvSpPr>
          <p:cNvPr id="4" name="TextBox 3"/>
          <p:cNvSpPr txBox="1"/>
          <p:nvPr/>
        </p:nvSpPr>
        <p:spPr>
          <a:xfrm>
            <a:off x="-1" y="3335628"/>
            <a:ext cx="12192001" cy="2585323"/>
          </a:xfrm>
          <a:prstGeom prst="rect">
            <a:avLst/>
          </a:prstGeom>
          <a:noFill/>
        </p:spPr>
        <p:txBody>
          <a:bodyPr wrap="square" rtlCol="0">
            <a:spAutoFit/>
          </a:bodyPr>
          <a:lstStyle/>
          <a:p>
            <a:r>
              <a:rPr lang="en-US" dirty="0" smtClean="0"/>
              <a:t>And it wasn’t just men, women were now involved as well, protesting the distribution of Bibles in public schools as well as burning crosses and publicly denouncing Catholics, Jews, immigrants, and non Whites.</a:t>
            </a:r>
          </a:p>
          <a:p>
            <a:endParaRPr lang="en-US" dirty="0"/>
          </a:p>
          <a:p>
            <a:endParaRPr lang="en-US" dirty="0" smtClean="0"/>
          </a:p>
          <a:p>
            <a:endParaRPr lang="en-US" dirty="0"/>
          </a:p>
          <a:p>
            <a:endParaRPr lang="en-US" dirty="0" smtClean="0"/>
          </a:p>
          <a:p>
            <a:endParaRPr lang="en-US" dirty="0"/>
          </a:p>
          <a:p>
            <a:endParaRPr lang="en-US" dirty="0" smtClean="0"/>
          </a:p>
          <a:p>
            <a:r>
              <a:rPr lang="en-US" dirty="0" smtClean="0"/>
              <a:t>By 1924 there were </a:t>
            </a:r>
            <a:r>
              <a:rPr lang="en-US" smtClean="0"/>
              <a:t>6 million members. </a:t>
            </a:r>
            <a:endParaRPr lang="en-US" dirty="0"/>
          </a:p>
        </p:txBody>
      </p:sp>
    </p:spTree>
    <p:extLst>
      <p:ext uri="{BB962C8B-B14F-4D97-AF65-F5344CB8AC3E}">
        <p14:creationId xmlns:p14="http://schemas.microsoft.com/office/powerpoint/2010/main" val="792992267"/>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791246" y="0"/>
            <a:ext cx="7433766" cy="923330"/>
          </a:xfrm>
          <a:prstGeom prst="rect">
            <a:avLst/>
          </a:prstGeom>
          <a:noFill/>
        </p:spPr>
        <p:txBody>
          <a:bodyPr wrap="none" lIns="91440" tIns="45720" rIns="91440" bIns="45720">
            <a:spAutoFit/>
          </a:bodyPr>
          <a:lstStyle/>
          <a:p>
            <a:pPr algn="ctr"/>
            <a:r>
              <a:rPr lang="en-US" sz="5400" b="0" cap="none" spc="0" dirty="0" smtClean="0">
                <a:ln w="0"/>
                <a:solidFill>
                  <a:schemeClr val="tx1"/>
                </a:solidFill>
                <a:effectLst>
                  <a:outerShdw blurRad="38100" dist="19050" dir="2700000" algn="tl" rotWithShape="0">
                    <a:schemeClr val="dk1">
                      <a:alpha val="40000"/>
                    </a:schemeClr>
                  </a:outerShdw>
                </a:effectLst>
              </a:rPr>
              <a:t>A Time of Labor Unrest</a:t>
            </a:r>
            <a:endParaRPr lang="en-US" sz="5400" b="0" cap="none" spc="0" dirty="0">
              <a:ln w="0"/>
              <a:solidFill>
                <a:schemeClr val="tx1"/>
              </a:solidFill>
              <a:effectLst>
                <a:outerShdw blurRad="38100" dist="19050" dir="2700000" algn="tl" rotWithShape="0">
                  <a:schemeClr val="dk1">
                    <a:alpha val="40000"/>
                  </a:schemeClr>
                </a:outerShdw>
              </a:effectLst>
            </a:endParaRPr>
          </a:p>
        </p:txBody>
      </p:sp>
      <p:sp>
        <p:nvSpPr>
          <p:cNvPr id="3" name="TextBox 2"/>
          <p:cNvSpPr txBox="1"/>
          <p:nvPr/>
        </p:nvSpPr>
        <p:spPr>
          <a:xfrm>
            <a:off x="386366" y="1506828"/>
            <a:ext cx="10046661" cy="2031325"/>
          </a:xfrm>
          <a:prstGeom prst="rect">
            <a:avLst/>
          </a:prstGeom>
          <a:noFill/>
        </p:spPr>
        <p:txBody>
          <a:bodyPr wrap="none" rtlCol="0">
            <a:spAutoFit/>
          </a:bodyPr>
          <a:lstStyle/>
          <a:p>
            <a:r>
              <a:rPr lang="en-US" dirty="0" smtClean="0"/>
              <a:t>During WWI strikes weren’t allowed.  </a:t>
            </a:r>
          </a:p>
          <a:p>
            <a:endParaRPr lang="en-US" dirty="0"/>
          </a:p>
          <a:p>
            <a:r>
              <a:rPr lang="en-US" dirty="0" smtClean="0"/>
              <a:t>The AFL pledged to avoid them.</a:t>
            </a:r>
          </a:p>
          <a:p>
            <a:endParaRPr lang="en-US" dirty="0"/>
          </a:p>
          <a:p>
            <a:endParaRPr lang="en-US" dirty="0" smtClean="0"/>
          </a:p>
          <a:p>
            <a:r>
              <a:rPr lang="en-US" dirty="0" smtClean="0"/>
              <a:t>However, in 1919 there were more than 3,000 strikes with 4 million people walking off the job.</a:t>
            </a:r>
          </a:p>
          <a:p>
            <a:r>
              <a:rPr lang="en-US" dirty="0" smtClean="0"/>
              <a:t>Striking workers were often labeled as Communists. </a:t>
            </a:r>
            <a:endParaRPr lang="en-US" dirty="0"/>
          </a:p>
        </p:txBody>
      </p:sp>
      <p:pic>
        <p:nvPicPr>
          <p:cNvPr id="1026" name="Picture 2" descr="Image result for 1919 strike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01051" y="3657599"/>
            <a:ext cx="5715000" cy="32004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22956220"/>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028450" y="0"/>
            <a:ext cx="6444200" cy="923330"/>
          </a:xfrm>
          <a:prstGeom prst="rect">
            <a:avLst/>
          </a:prstGeom>
          <a:noFill/>
        </p:spPr>
        <p:txBody>
          <a:bodyPr wrap="none" lIns="91440" tIns="45720" rIns="91440" bIns="45720">
            <a:spAutoFit/>
          </a:bodyPr>
          <a:lstStyle/>
          <a:p>
            <a:pPr algn="ctr"/>
            <a:r>
              <a:rPr lang="en-US" sz="5400" b="0" cap="none" spc="0" dirty="0" smtClean="0">
                <a:ln w="0"/>
                <a:solidFill>
                  <a:schemeClr val="accent6">
                    <a:lumMod val="60000"/>
                    <a:lumOff val="40000"/>
                  </a:schemeClr>
                </a:solidFill>
                <a:effectLst>
                  <a:outerShdw blurRad="38100" dist="25400" dir="5400000" algn="ctr" rotWithShape="0">
                    <a:srgbClr val="6E747A">
                      <a:alpha val="43000"/>
                    </a:srgbClr>
                  </a:outerShdw>
                </a:effectLst>
              </a:rPr>
              <a:t>Boston Police Strike</a:t>
            </a:r>
            <a:endParaRPr lang="en-US" sz="5400" b="0" cap="none" spc="0" dirty="0">
              <a:ln w="0"/>
              <a:solidFill>
                <a:schemeClr val="accent6">
                  <a:lumMod val="60000"/>
                  <a:lumOff val="40000"/>
                </a:schemeClr>
              </a:solidFill>
              <a:effectLst>
                <a:outerShdw blurRad="38100" dist="25400" dir="5400000" algn="ctr" rotWithShape="0">
                  <a:srgbClr val="6E747A">
                    <a:alpha val="43000"/>
                  </a:srgbClr>
                </a:outerShdw>
              </a:effectLst>
            </a:endParaRPr>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923330"/>
            <a:ext cx="6207617" cy="3491785"/>
          </a:xfrm>
          <a:prstGeom prst="rect">
            <a:avLst/>
          </a:prstGeom>
        </p:spPr>
      </p:pic>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881092" y="2745614"/>
            <a:ext cx="7310907" cy="4112385"/>
          </a:xfrm>
          <a:prstGeom prst="rect">
            <a:avLst/>
          </a:prstGeom>
        </p:spPr>
      </p:pic>
      <p:sp>
        <p:nvSpPr>
          <p:cNvPr id="5" name="TextBox 4"/>
          <p:cNvSpPr txBox="1"/>
          <p:nvPr/>
        </p:nvSpPr>
        <p:spPr>
          <a:xfrm>
            <a:off x="6310649" y="923330"/>
            <a:ext cx="5881351" cy="1754326"/>
          </a:xfrm>
          <a:prstGeom prst="rect">
            <a:avLst/>
          </a:prstGeom>
          <a:noFill/>
        </p:spPr>
        <p:txBody>
          <a:bodyPr wrap="square" rtlCol="0">
            <a:spAutoFit/>
          </a:bodyPr>
          <a:lstStyle/>
          <a:p>
            <a:r>
              <a:rPr lang="en-US" dirty="0" smtClean="0"/>
              <a:t>Boston PD hadn’t had a raise since 1914.</a:t>
            </a:r>
          </a:p>
          <a:p>
            <a:r>
              <a:rPr lang="en-US" dirty="0" smtClean="0"/>
              <a:t>They had been denied the right to unionize.</a:t>
            </a:r>
          </a:p>
          <a:p>
            <a:r>
              <a:rPr lang="en-US" dirty="0" smtClean="0"/>
              <a:t>When some of them asked for a raise, they were fired.</a:t>
            </a:r>
          </a:p>
          <a:p>
            <a:endParaRPr lang="en-US" dirty="0"/>
          </a:p>
          <a:p>
            <a:r>
              <a:rPr lang="en-US" dirty="0" smtClean="0"/>
              <a:t>In response, MA gov. Calvin Coolidge called out the National Guard</a:t>
            </a:r>
            <a:endParaRPr lang="en-US" dirty="0"/>
          </a:p>
        </p:txBody>
      </p:sp>
      <p:sp>
        <p:nvSpPr>
          <p:cNvPr id="6" name="TextBox 5"/>
          <p:cNvSpPr txBox="1"/>
          <p:nvPr/>
        </p:nvSpPr>
        <p:spPr>
          <a:xfrm>
            <a:off x="0" y="4415115"/>
            <a:ext cx="4881092" cy="2308324"/>
          </a:xfrm>
          <a:prstGeom prst="rect">
            <a:avLst/>
          </a:prstGeom>
          <a:noFill/>
        </p:spPr>
        <p:txBody>
          <a:bodyPr wrap="square" rtlCol="0">
            <a:spAutoFit/>
          </a:bodyPr>
          <a:lstStyle/>
          <a:p>
            <a:r>
              <a:rPr lang="en-US" dirty="0" smtClean="0"/>
              <a:t>The Strike ended but the police weren’t allowed to go back to work.  They were replaced instead.</a:t>
            </a:r>
          </a:p>
          <a:p>
            <a:endParaRPr lang="en-US" dirty="0"/>
          </a:p>
          <a:p>
            <a:r>
              <a:rPr lang="en-US" dirty="0" smtClean="0"/>
              <a:t>Coolidge said there was never a right to strike against public safety. </a:t>
            </a:r>
          </a:p>
          <a:p>
            <a:endParaRPr lang="en-US" dirty="0"/>
          </a:p>
          <a:p>
            <a:r>
              <a:rPr lang="en-US" dirty="0" smtClean="0"/>
              <a:t>He was hailed as a national hero.</a:t>
            </a:r>
            <a:endParaRPr lang="en-US" dirty="0"/>
          </a:p>
        </p:txBody>
      </p:sp>
    </p:spTree>
    <p:extLst>
      <p:ext uri="{BB962C8B-B14F-4D97-AF65-F5344CB8AC3E}">
        <p14:creationId xmlns:p14="http://schemas.microsoft.com/office/powerpoint/2010/main" val="1194244558"/>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861726" y="0"/>
            <a:ext cx="6545831" cy="923330"/>
          </a:xfrm>
          <a:prstGeom prst="rect">
            <a:avLst/>
          </a:prstGeom>
          <a:noFill/>
        </p:spPr>
        <p:txBody>
          <a:bodyPr wrap="none" lIns="91440" tIns="45720" rIns="91440" bIns="45720">
            <a:spAutoFit/>
          </a:bodyPr>
          <a:lstStyle/>
          <a:p>
            <a:pPr algn="ctr"/>
            <a:r>
              <a:rPr lang="en-US" sz="5400" b="0" cap="none" spc="0" dirty="0" smtClean="0">
                <a:ln w="0">
                  <a:solidFill>
                    <a:schemeClr val="tx1"/>
                  </a:solidFill>
                </a:ln>
                <a:gradFill>
                  <a:gsLst>
                    <a:gs pos="21000">
                      <a:srgbClr val="53575C"/>
                    </a:gs>
                    <a:gs pos="88000">
                      <a:srgbClr val="C5C7CA"/>
                    </a:gs>
                  </a:gsLst>
                  <a:lin ang="5400000"/>
                </a:gradFill>
                <a:effectLst/>
              </a:rPr>
              <a:t>The Steel Mill Strike</a:t>
            </a:r>
            <a:endParaRPr lang="en-US" sz="5400" b="0" cap="none" spc="0" dirty="0">
              <a:ln w="0">
                <a:solidFill>
                  <a:schemeClr val="tx1"/>
                </a:solidFill>
              </a:ln>
              <a:gradFill>
                <a:gsLst>
                  <a:gs pos="21000">
                    <a:srgbClr val="53575C"/>
                  </a:gs>
                  <a:gs pos="88000">
                    <a:srgbClr val="C5C7CA"/>
                  </a:gs>
                </a:gsLst>
                <a:lin ang="5400000"/>
              </a:gradFill>
              <a:effectLst/>
            </a:endParaRPr>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465194" y="3023812"/>
            <a:ext cx="5726806" cy="3834188"/>
          </a:xfrm>
          <a:prstGeom prst="rect">
            <a:avLst/>
          </a:prstGeom>
        </p:spPr>
      </p:pic>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23330"/>
            <a:ext cx="6465194" cy="3829050"/>
          </a:xfrm>
          <a:prstGeom prst="rect">
            <a:avLst/>
          </a:prstGeom>
        </p:spPr>
      </p:pic>
      <p:sp>
        <p:nvSpPr>
          <p:cNvPr id="5" name="TextBox 4"/>
          <p:cNvSpPr txBox="1"/>
          <p:nvPr/>
        </p:nvSpPr>
        <p:spPr>
          <a:xfrm>
            <a:off x="6463517" y="918192"/>
            <a:ext cx="5726806" cy="2031325"/>
          </a:xfrm>
          <a:prstGeom prst="rect">
            <a:avLst/>
          </a:prstGeom>
          <a:noFill/>
        </p:spPr>
        <p:txBody>
          <a:bodyPr wrap="square" rtlCol="0">
            <a:spAutoFit/>
          </a:bodyPr>
          <a:lstStyle/>
          <a:p>
            <a:r>
              <a:rPr lang="en-US" dirty="0" smtClean="0">
                <a:solidFill>
                  <a:schemeClr val="tx1">
                    <a:lumMod val="85000"/>
                  </a:schemeClr>
                </a:solidFill>
              </a:rPr>
              <a:t>Steel workers wanted the right to negotiate for a shorter day and a living wage. They also wanted </a:t>
            </a:r>
            <a:r>
              <a:rPr lang="en-US" dirty="0" err="1" smtClean="0">
                <a:solidFill>
                  <a:schemeClr val="tx1">
                    <a:lumMod val="85000"/>
                  </a:schemeClr>
                </a:solidFill>
              </a:rPr>
              <a:t>uon</a:t>
            </a:r>
            <a:r>
              <a:rPr lang="en-US" dirty="0" smtClean="0">
                <a:solidFill>
                  <a:schemeClr val="tx1">
                    <a:lumMod val="85000"/>
                  </a:schemeClr>
                </a:solidFill>
              </a:rPr>
              <a:t> representation and collective bargaining rights. </a:t>
            </a:r>
          </a:p>
          <a:p>
            <a:endParaRPr lang="en-US" dirty="0">
              <a:solidFill>
                <a:schemeClr val="tx1">
                  <a:lumMod val="85000"/>
                </a:schemeClr>
              </a:solidFill>
            </a:endParaRPr>
          </a:p>
          <a:p>
            <a:r>
              <a:rPr lang="en-US" dirty="0" smtClean="0">
                <a:solidFill>
                  <a:schemeClr val="tx1">
                    <a:lumMod val="85000"/>
                  </a:schemeClr>
                </a:solidFill>
              </a:rPr>
              <a:t>300,000 workers walked off their jobs and the mills hired strikebreakers to fill in and they also used force.</a:t>
            </a:r>
            <a:endParaRPr lang="en-US" dirty="0">
              <a:solidFill>
                <a:schemeClr val="tx1">
                  <a:lumMod val="85000"/>
                </a:schemeClr>
              </a:solidFill>
            </a:endParaRPr>
          </a:p>
        </p:txBody>
      </p:sp>
      <p:sp>
        <p:nvSpPr>
          <p:cNvPr id="6" name="TextBox 5"/>
          <p:cNvSpPr txBox="1"/>
          <p:nvPr/>
        </p:nvSpPr>
        <p:spPr>
          <a:xfrm>
            <a:off x="0" y="4940906"/>
            <a:ext cx="6463517" cy="1754326"/>
          </a:xfrm>
          <a:prstGeom prst="rect">
            <a:avLst/>
          </a:prstGeom>
          <a:noFill/>
        </p:spPr>
        <p:txBody>
          <a:bodyPr wrap="square" rtlCol="0">
            <a:spAutoFit/>
          </a:bodyPr>
          <a:lstStyle/>
          <a:p>
            <a:r>
              <a:rPr lang="en-US" dirty="0" smtClean="0"/>
              <a:t>Workers were beaten by the police.   The mills started a propaganda campaign linking the strikers to communism.</a:t>
            </a:r>
          </a:p>
          <a:p>
            <a:endParaRPr lang="en-US" dirty="0"/>
          </a:p>
          <a:p>
            <a:r>
              <a:rPr lang="en-US" dirty="0" smtClean="0"/>
              <a:t>The strike ended in a deadlock in January 1920 and a report in 1923 shocked the public.  In response the workday was shortened to 8 hours but the workers still couldn’t unionize.  </a:t>
            </a:r>
            <a:endParaRPr lang="en-US" dirty="0"/>
          </a:p>
        </p:txBody>
      </p:sp>
    </p:spTree>
    <p:extLst>
      <p:ext uri="{BB962C8B-B14F-4D97-AF65-F5344CB8AC3E}">
        <p14:creationId xmlns:p14="http://schemas.microsoft.com/office/powerpoint/2010/main" val="3468165923"/>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94386" y="0"/>
            <a:ext cx="11235062" cy="830997"/>
          </a:xfrm>
          <a:prstGeom prst="rect">
            <a:avLst/>
          </a:prstGeom>
          <a:noFill/>
        </p:spPr>
        <p:txBody>
          <a:bodyPr wrap="none" lIns="91440" tIns="45720" rIns="91440" bIns="45720">
            <a:spAutoFit/>
          </a:bodyPr>
          <a:lstStyle/>
          <a:p>
            <a:pPr algn="ctr"/>
            <a:r>
              <a:rPr lang="en-US" sz="4800" b="1" cap="none" spc="0" dirty="0" smtClean="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Faith, Fundamentalism, and Science</a:t>
            </a:r>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27229" y="830997"/>
            <a:ext cx="5402051" cy="3932693"/>
          </a:xfrm>
          <a:prstGeom prst="rect">
            <a:avLst/>
          </a:prstGeom>
        </p:spPr>
      </p:pic>
      <p:sp>
        <p:nvSpPr>
          <p:cNvPr id="4" name="TextBox 3"/>
          <p:cNvSpPr txBox="1"/>
          <p:nvPr/>
        </p:nvSpPr>
        <p:spPr>
          <a:xfrm>
            <a:off x="0" y="4763690"/>
            <a:ext cx="12192000" cy="2031325"/>
          </a:xfrm>
          <a:prstGeom prst="rect">
            <a:avLst/>
          </a:prstGeom>
          <a:noFill/>
        </p:spPr>
        <p:txBody>
          <a:bodyPr wrap="square" rtlCol="0">
            <a:spAutoFit/>
          </a:bodyPr>
          <a:lstStyle/>
          <a:p>
            <a:r>
              <a:rPr lang="en-US" dirty="0" smtClean="0"/>
              <a:t>Fundamentalism: </a:t>
            </a:r>
          </a:p>
          <a:p>
            <a:endParaRPr lang="en-US" dirty="0"/>
          </a:p>
          <a:p>
            <a:r>
              <a:rPr lang="en-US" dirty="0" smtClean="0"/>
              <a:t>To people living in the country, the things going on in the cities seemed sinful.  </a:t>
            </a:r>
          </a:p>
          <a:p>
            <a:r>
              <a:rPr lang="en-US" dirty="0" smtClean="0"/>
              <a:t>Fundamentalists began to reject some of the new scientific ideas, such as evolution, that were developing. </a:t>
            </a:r>
          </a:p>
          <a:p>
            <a:endParaRPr lang="en-US" dirty="0"/>
          </a:p>
          <a:p>
            <a:r>
              <a:rPr lang="en-US" dirty="0" smtClean="0"/>
              <a:t>In the 1920s fundamentalists began to demand that laws were passed to prohibit the teaching of evolution in schools.  </a:t>
            </a:r>
            <a:endParaRPr lang="en-US" dirty="0"/>
          </a:p>
        </p:txBody>
      </p:sp>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84865" y="1094877"/>
            <a:ext cx="2857500" cy="2047875"/>
          </a:xfrm>
          <a:prstGeom prst="rect">
            <a:avLst/>
          </a:prstGeom>
        </p:spPr>
      </p:pic>
      <p:pic>
        <p:nvPicPr>
          <p:cNvPr id="6" name="Picture 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198591" y="2544945"/>
            <a:ext cx="2835983" cy="2453125"/>
          </a:xfrm>
          <a:prstGeom prst="rect">
            <a:avLst/>
          </a:prstGeom>
        </p:spPr>
      </p:pic>
    </p:spTree>
    <p:extLst>
      <p:ext uri="{BB962C8B-B14F-4D97-AF65-F5344CB8AC3E}">
        <p14:creationId xmlns:p14="http://schemas.microsoft.com/office/powerpoint/2010/main" val="3960025909"/>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665247" y="0"/>
            <a:ext cx="8752332" cy="923330"/>
          </a:xfrm>
          <a:prstGeom prst="rect">
            <a:avLst/>
          </a:prstGeom>
          <a:noFill/>
        </p:spPr>
        <p:txBody>
          <a:bodyPr wrap="none" lIns="91440" tIns="45720" rIns="91440" bIns="45720">
            <a:spAutoFit/>
            <a:scene3d>
              <a:camera prst="orthographicFront"/>
              <a:lightRig rig="soft" dir="t">
                <a:rot lat="0" lon="0" rev="15600000"/>
              </a:lightRig>
            </a:scene3d>
            <a:sp3d extrusionH="57150" prstMaterial="softEdge">
              <a:bevelT w="25400" h="38100"/>
            </a:sp3d>
          </a:bodyPr>
          <a:lstStyle/>
          <a:p>
            <a:pPr algn="ctr"/>
            <a:r>
              <a:rPr lang="en-US" sz="5400" b="1" dirty="0" smtClean="0">
                <a:ln/>
                <a:solidFill>
                  <a:schemeClr val="accent4"/>
                </a:solidFill>
              </a:rPr>
              <a:t>The Scopes Monkey Trial</a:t>
            </a:r>
            <a:endParaRPr lang="en-US" sz="5400" b="1" cap="none" spc="0" dirty="0">
              <a:ln/>
              <a:solidFill>
                <a:schemeClr val="accent4"/>
              </a:solidFill>
              <a:effectLst/>
            </a:endParaRPr>
          </a:p>
        </p:txBody>
      </p:sp>
      <p:sp>
        <p:nvSpPr>
          <p:cNvPr id="3" name="TextBox 2"/>
          <p:cNvSpPr txBox="1"/>
          <p:nvPr/>
        </p:nvSpPr>
        <p:spPr>
          <a:xfrm>
            <a:off x="-1" y="1160060"/>
            <a:ext cx="9027283" cy="1200329"/>
          </a:xfrm>
          <a:prstGeom prst="rect">
            <a:avLst/>
          </a:prstGeom>
          <a:noFill/>
        </p:spPr>
        <p:txBody>
          <a:bodyPr wrap="square" rtlCol="0">
            <a:spAutoFit/>
          </a:bodyPr>
          <a:lstStyle/>
          <a:p>
            <a:r>
              <a:rPr lang="en-US" dirty="0" smtClean="0"/>
              <a:t>In March of 1925 Tennessee passed a law that made it a crime to teach evolution</a:t>
            </a:r>
          </a:p>
          <a:p>
            <a:endParaRPr lang="en-US" dirty="0"/>
          </a:p>
          <a:p>
            <a:r>
              <a:rPr lang="en-US" dirty="0" smtClean="0"/>
              <a:t>The ACLU promised to defend any teacher who would challenge the ban.</a:t>
            </a:r>
          </a:p>
          <a:p>
            <a:endParaRPr lang="en-US" dirty="0"/>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027283" y="923330"/>
            <a:ext cx="2571750" cy="1590675"/>
          </a:xfrm>
          <a:prstGeom prst="rect">
            <a:avLst/>
          </a:prstGeom>
        </p:spPr>
      </p:pic>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2360389"/>
            <a:ext cx="2174543" cy="2794628"/>
          </a:xfrm>
          <a:prstGeom prst="rect">
            <a:avLst/>
          </a:prstGeom>
        </p:spPr>
      </p:pic>
      <p:sp>
        <p:nvSpPr>
          <p:cNvPr id="6" name="TextBox 5"/>
          <p:cNvSpPr txBox="1"/>
          <p:nvPr/>
        </p:nvSpPr>
        <p:spPr>
          <a:xfrm>
            <a:off x="2174543" y="2597119"/>
            <a:ext cx="10017457" cy="646331"/>
          </a:xfrm>
          <a:prstGeom prst="rect">
            <a:avLst/>
          </a:prstGeom>
          <a:noFill/>
        </p:spPr>
        <p:txBody>
          <a:bodyPr wrap="square" rtlCol="0">
            <a:spAutoFit/>
          </a:bodyPr>
          <a:lstStyle/>
          <a:p>
            <a:r>
              <a:rPr lang="en-US" dirty="0" smtClean="0"/>
              <a:t>A young biology teacher named John Scopes accepted the challenge and read a section of a textbook in class that promptly got him arrested</a:t>
            </a:r>
            <a:endParaRPr lang="en-US" dirty="0"/>
          </a:p>
        </p:txBody>
      </p:sp>
      <p:pic>
        <p:nvPicPr>
          <p:cNvPr id="7" name="Picture 6"/>
          <p:cNvPicPr>
            <a:picLocks noChangeAspect="1"/>
          </p:cNvPicPr>
          <p:nvPr/>
        </p:nvPicPr>
        <p:blipFill rotWithShape="1">
          <a:blip r:embed="rId5">
            <a:extLst>
              <a:ext uri="{28A0092B-C50C-407E-A947-70E740481C1C}">
                <a14:useLocalDpi xmlns:a14="http://schemas.microsoft.com/office/drawing/2010/main" val="0"/>
              </a:ext>
            </a:extLst>
          </a:blip>
          <a:srcRect l="49549"/>
          <a:stretch/>
        </p:blipFill>
        <p:spPr>
          <a:xfrm>
            <a:off x="3138984" y="3480180"/>
            <a:ext cx="2210510" cy="2628900"/>
          </a:xfrm>
          <a:prstGeom prst="rect">
            <a:avLst/>
          </a:prstGeom>
        </p:spPr>
      </p:pic>
      <p:sp>
        <p:nvSpPr>
          <p:cNvPr id="8" name="TextBox 7"/>
          <p:cNvSpPr txBox="1"/>
          <p:nvPr/>
        </p:nvSpPr>
        <p:spPr>
          <a:xfrm>
            <a:off x="5595582" y="3757703"/>
            <a:ext cx="6596418" cy="646331"/>
          </a:xfrm>
          <a:prstGeom prst="rect">
            <a:avLst/>
          </a:prstGeom>
          <a:noFill/>
        </p:spPr>
        <p:txBody>
          <a:bodyPr wrap="square" rtlCol="0">
            <a:spAutoFit/>
          </a:bodyPr>
          <a:lstStyle/>
          <a:p>
            <a:r>
              <a:rPr lang="en-US" dirty="0" smtClean="0"/>
              <a:t>The ACLU hired Clarence Darrow to defend Scopes and William Jennings Bryan served as the prosecutor.</a:t>
            </a:r>
            <a:endParaRPr lang="en-US" dirty="0"/>
          </a:p>
        </p:txBody>
      </p:sp>
      <p:pic>
        <p:nvPicPr>
          <p:cNvPr id="9" name="Picture 8"/>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0094575" y="4404034"/>
            <a:ext cx="1843035" cy="2453966"/>
          </a:xfrm>
          <a:prstGeom prst="rect">
            <a:avLst/>
          </a:prstGeom>
        </p:spPr>
      </p:pic>
      <p:sp>
        <p:nvSpPr>
          <p:cNvPr id="10" name="TextBox 9"/>
          <p:cNvSpPr txBox="1"/>
          <p:nvPr/>
        </p:nvSpPr>
        <p:spPr>
          <a:xfrm>
            <a:off x="0" y="6485206"/>
            <a:ext cx="8636723" cy="369332"/>
          </a:xfrm>
          <a:prstGeom prst="rect">
            <a:avLst/>
          </a:prstGeom>
          <a:noFill/>
        </p:spPr>
        <p:txBody>
          <a:bodyPr wrap="none" rtlCol="0">
            <a:spAutoFit/>
          </a:bodyPr>
          <a:lstStyle/>
          <a:p>
            <a:r>
              <a:rPr lang="en-US" dirty="0" smtClean="0"/>
              <a:t>This trial was not about Scopes’ guilt.  He was honest about reading the  passage.</a:t>
            </a:r>
            <a:endParaRPr lang="en-US" dirty="0"/>
          </a:p>
        </p:txBody>
      </p:sp>
    </p:spTree>
    <p:extLst>
      <p:ext uri="{BB962C8B-B14F-4D97-AF65-F5344CB8AC3E}">
        <p14:creationId xmlns:p14="http://schemas.microsoft.com/office/powerpoint/2010/main" val="3738152599"/>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76545" y="3606800"/>
            <a:ext cx="4064000" cy="3251200"/>
          </a:xfrm>
          <a:prstGeom prst="rect">
            <a:avLst/>
          </a:prstGeom>
        </p:spPr>
      </p:pic>
      <p:sp>
        <p:nvSpPr>
          <p:cNvPr id="2" name="TextBox 1"/>
          <p:cNvSpPr txBox="1"/>
          <p:nvPr/>
        </p:nvSpPr>
        <p:spPr>
          <a:xfrm>
            <a:off x="4102217" y="143723"/>
            <a:ext cx="8089783" cy="646331"/>
          </a:xfrm>
          <a:prstGeom prst="rect">
            <a:avLst/>
          </a:prstGeom>
          <a:noFill/>
        </p:spPr>
        <p:txBody>
          <a:bodyPr wrap="square" rtlCol="0">
            <a:spAutoFit/>
          </a:bodyPr>
          <a:lstStyle/>
          <a:p>
            <a:r>
              <a:rPr lang="en-US" dirty="0" smtClean="0"/>
              <a:t>The trial was about the roles of evolution, science in general,  and religion in public schools.</a:t>
            </a:r>
            <a:endParaRPr lang="en-US" dirty="0"/>
          </a:p>
        </p:txBody>
      </p:sp>
      <p:pic>
        <p:nvPicPr>
          <p:cNvPr id="3" name="Picture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4102217" cy="3940994"/>
          </a:xfrm>
          <a:prstGeom prst="rect">
            <a:avLst/>
          </a:prstGeom>
        </p:spPr>
      </p:pic>
      <p:pic>
        <p:nvPicPr>
          <p:cNvPr id="4" name="Picture 3"/>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021170" y="2763796"/>
            <a:ext cx="3170830" cy="4094204"/>
          </a:xfrm>
          <a:prstGeom prst="rect">
            <a:avLst/>
          </a:prstGeom>
        </p:spPr>
      </p:pic>
      <p:sp>
        <p:nvSpPr>
          <p:cNvPr id="5" name="TextBox 4"/>
          <p:cNvSpPr txBox="1"/>
          <p:nvPr/>
        </p:nvSpPr>
        <p:spPr>
          <a:xfrm>
            <a:off x="4102217" y="1419367"/>
            <a:ext cx="3664978" cy="369332"/>
          </a:xfrm>
          <a:prstGeom prst="rect">
            <a:avLst/>
          </a:prstGeom>
          <a:noFill/>
        </p:spPr>
        <p:txBody>
          <a:bodyPr wrap="none" rtlCol="0">
            <a:spAutoFit/>
          </a:bodyPr>
          <a:lstStyle/>
          <a:p>
            <a:r>
              <a:rPr lang="en-US" dirty="0" smtClean="0"/>
              <a:t>The trial started on July 10, 1925. </a:t>
            </a:r>
            <a:endParaRPr lang="en-US" dirty="0"/>
          </a:p>
        </p:txBody>
      </p:sp>
      <p:sp>
        <p:nvSpPr>
          <p:cNvPr id="6" name="TextBox 5"/>
          <p:cNvSpPr txBox="1"/>
          <p:nvPr/>
        </p:nvSpPr>
        <p:spPr>
          <a:xfrm>
            <a:off x="4102217" y="2763796"/>
            <a:ext cx="4918953" cy="3970318"/>
          </a:xfrm>
          <a:prstGeom prst="rect">
            <a:avLst/>
          </a:prstGeom>
          <a:noFill/>
        </p:spPr>
        <p:txBody>
          <a:bodyPr wrap="square" rtlCol="0">
            <a:spAutoFit/>
          </a:bodyPr>
          <a:lstStyle/>
          <a:p>
            <a:r>
              <a:rPr lang="en-US" dirty="0" smtClean="0"/>
              <a:t>It didn’t matter that witnesses stated that the Bible could be interpreted in different ways, Scopes was found guilty and fined $100.  </a:t>
            </a:r>
          </a:p>
          <a:p>
            <a:endParaRPr lang="en-US" dirty="0" smtClean="0"/>
          </a:p>
          <a:p>
            <a:endParaRPr lang="en-US" dirty="0"/>
          </a:p>
          <a:p>
            <a:endParaRPr lang="en-US" dirty="0" smtClean="0"/>
          </a:p>
          <a:p>
            <a:endParaRPr lang="en-US" dirty="0"/>
          </a:p>
          <a:p>
            <a:endParaRPr lang="en-US" dirty="0" smtClean="0"/>
          </a:p>
          <a:p>
            <a:endParaRPr lang="en-US" dirty="0"/>
          </a:p>
          <a:p>
            <a:endParaRPr lang="en-US" dirty="0"/>
          </a:p>
          <a:p>
            <a:r>
              <a:rPr lang="en-US" dirty="0" smtClean="0">
                <a:solidFill>
                  <a:schemeClr val="bg1"/>
                </a:solidFill>
              </a:rPr>
              <a:t>The</a:t>
            </a:r>
            <a:r>
              <a:rPr lang="en-US" dirty="0" smtClean="0"/>
              <a:t> Tennessee Supreme Court eventually </a:t>
            </a:r>
            <a:r>
              <a:rPr lang="en-US" dirty="0" smtClean="0">
                <a:solidFill>
                  <a:schemeClr val="bg1"/>
                </a:solidFill>
              </a:rPr>
              <a:t>chan</a:t>
            </a:r>
            <a:r>
              <a:rPr lang="en-US" dirty="0" smtClean="0"/>
              <a:t>ged the verdict on a technicality, but the </a:t>
            </a:r>
            <a:r>
              <a:rPr lang="en-US" dirty="0" smtClean="0">
                <a:solidFill>
                  <a:schemeClr val="bg1"/>
                </a:solidFill>
              </a:rPr>
              <a:t>law</a:t>
            </a:r>
            <a:r>
              <a:rPr lang="en-US" dirty="0" smtClean="0"/>
              <a:t> banning the teaching of evolution stayed </a:t>
            </a:r>
            <a:r>
              <a:rPr lang="en-US" dirty="0" smtClean="0">
                <a:solidFill>
                  <a:schemeClr val="bg1"/>
                </a:solidFill>
              </a:rPr>
              <a:t>in</a:t>
            </a:r>
            <a:r>
              <a:rPr lang="en-US" dirty="0" smtClean="0"/>
              <a:t> </a:t>
            </a:r>
            <a:r>
              <a:rPr lang="en-US" dirty="0" smtClean="0">
                <a:solidFill>
                  <a:schemeClr val="bg1"/>
                </a:solidFill>
              </a:rPr>
              <a:t>ef</a:t>
            </a:r>
            <a:r>
              <a:rPr lang="en-US" dirty="0" smtClean="0"/>
              <a:t>fect.</a:t>
            </a:r>
            <a:endParaRPr lang="en-US" dirty="0"/>
          </a:p>
        </p:txBody>
      </p:sp>
    </p:spTree>
    <p:extLst>
      <p:ext uri="{BB962C8B-B14F-4D97-AF65-F5344CB8AC3E}">
        <p14:creationId xmlns:p14="http://schemas.microsoft.com/office/powerpoint/2010/main" val="1235636909"/>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891012" y="2448720"/>
            <a:ext cx="6355393" cy="1754326"/>
          </a:xfrm>
          <a:prstGeom prst="rect">
            <a:avLst/>
          </a:prstGeom>
          <a:noFill/>
        </p:spPr>
        <p:txBody>
          <a:bodyPr wrap="none" lIns="91440" tIns="45720" rIns="91440" bIns="45720">
            <a:spAutoFit/>
          </a:bodyPr>
          <a:lstStyle/>
          <a:p>
            <a:pPr algn="ctr"/>
            <a:r>
              <a:rPr lang="en-US" sz="5400" b="1" dirty="0" smtClean="0">
                <a:ln w="22225">
                  <a:solidFill>
                    <a:schemeClr val="accent2"/>
                  </a:solidFill>
                  <a:prstDash val="solid"/>
                </a:ln>
                <a:solidFill>
                  <a:schemeClr val="accent2">
                    <a:lumMod val="40000"/>
                    <a:lumOff val="60000"/>
                  </a:schemeClr>
                </a:solidFill>
              </a:rPr>
              <a:t>A New Generation</a:t>
            </a:r>
          </a:p>
          <a:p>
            <a:pPr algn="ctr"/>
            <a:r>
              <a:rPr lang="en-US" sz="5400" b="1" cap="none" spc="0" dirty="0" smtClean="0">
                <a:ln w="22225">
                  <a:solidFill>
                    <a:schemeClr val="accent2"/>
                  </a:solidFill>
                  <a:prstDash val="solid"/>
                </a:ln>
                <a:solidFill>
                  <a:schemeClr val="accent2">
                    <a:lumMod val="40000"/>
                    <a:lumOff val="60000"/>
                  </a:schemeClr>
                </a:solidFill>
                <a:effectLst/>
              </a:rPr>
              <a:t>24.3</a:t>
            </a:r>
            <a:endParaRPr lang="en-US" sz="5400" b="1" cap="none" spc="0" dirty="0">
              <a:ln w="22225">
                <a:solidFill>
                  <a:schemeClr val="accent2"/>
                </a:solidFill>
                <a:prstDash val="solid"/>
              </a:ln>
              <a:solidFill>
                <a:schemeClr val="accent2">
                  <a:lumMod val="40000"/>
                  <a:lumOff val="60000"/>
                </a:schemeClr>
              </a:solidFill>
              <a:effectLst/>
            </a:endParaRPr>
          </a:p>
        </p:txBody>
      </p:sp>
    </p:spTree>
    <p:extLst>
      <p:ext uri="{BB962C8B-B14F-4D97-AF65-F5344CB8AC3E}">
        <p14:creationId xmlns:p14="http://schemas.microsoft.com/office/powerpoint/2010/main" val="2923621989"/>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6740307"/>
          </a:xfrm>
          <a:prstGeom prst="rect">
            <a:avLst/>
          </a:prstGeom>
          <a:noFill/>
        </p:spPr>
        <p:txBody>
          <a:bodyPr wrap="square" rtlCol="0">
            <a:spAutoFit/>
          </a:bodyPr>
          <a:lstStyle/>
          <a:p>
            <a:r>
              <a:rPr lang="en-US" dirty="0" smtClean="0"/>
              <a:t>Cities became the place to be and more people began to leave rural areas for urban ones. </a:t>
            </a:r>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r>
              <a:rPr lang="en-US" dirty="0" smtClean="0"/>
              <a:t>Rural areas were morally conservative and there was very little privacy.  Cities offered something different.  Cities were more morally permissive.  They tolerated gambling, drinking, and casual dating.</a:t>
            </a:r>
          </a:p>
          <a:p>
            <a:endParaRPr lang="en-US" dirty="0"/>
          </a:p>
          <a:p>
            <a:r>
              <a:rPr lang="en-US" dirty="0" smtClean="0"/>
              <a:t>People in cities were also judged by accomplishment than by background.</a:t>
            </a:r>
          </a:p>
          <a:p>
            <a:endParaRPr lang="en-US" dirty="0"/>
          </a:p>
          <a:p>
            <a:r>
              <a:rPr lang="en-US" dirty="0" smtClean="0"/>
              <a:t>Scientific discoveries and current events were everyday topics of discussion</a:t>
            </a:r>
            <a:endParaRPr lang="en-US" dirty="0"/>
          </a:p>
        </p:txBody>
      </p:sp>
      <p:pic>
        <p:nvPicPr>
          <p:cNvPr id="2050" name="Picture 2" descr="Image result for population shift 1920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51347" y="490646"/>
            <a:ext cx="7889306" cy="444544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30596066"/>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270831" y="0"/>
            <a:ext cx="5486567" cy="923330"/>
          </a:xfrm>
          <a:prstGeom prst="rect">
            <a:avLst/>
          </a:prstGeom>
          <a:noFill/>
        </p:spPr>
        <p:txBody>
          <a:bodyPr wrap="none" lIns="91440" tIns="45720" rIns="91440" bIns="45720">
            <a:spAutoFit/>
          </a:bodyPr>
          <a:lstStyle/>
          <a:p>
            <a:pPr algn="ctr"/>
            <a:r>
              <a:rPr lang="en-US" sz="5400" b="0" cap="none" spc="0" dirty="0" smtClean="0">
                <a:ln w="0"/>
                <a:solidFill>
                  <a:schemeClr val="accent1"/>
                </a:solidFill>
                <a:effectLst>
                  <a:outerShdw blurRad="38100" dist="25400" dir="5400000" algn="ctr" rotWithShape="0">
                    <a:srgbClr val="6E747A">
                      <a:alpha val="43000"/>
                    </a:srgbClr>
                  </a:outerShdw>
                </a:effectLst>
              </a:rPr>
              <a:t>The New Woman</a:t>
            </a:r>
            <a:endParaRPr lang="en-US" sz="5400" b="0" cap="none" spc="0" dirty="0">
              <a:ln w="0"/>
              <a:solidFill>
                <a:schemeClr val="accent1"/>
              </a:solidFill>
              <a:effectLst>
                <a:outerShdw blurRad="38100" dist="25400" dir="5400000" algn="ctr" rotWithShape="0">
                  <a:srgbClr val="6E747A">
                    <a:alpha val="43000"/>
                  </a:srgbClr>
                </a:outerShdw>
              </a:effectLst>
            </a:endParaRPr>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270831" y="1095375"/>
            <a:ext cx="5467350" cy="4667250"/>
          </a:xfrm>
          <a:prstGeom prst="rect">
            <a:avLst/>
          </a:prstGeom>
        </p:spPr>
      </p:pic>
      <p:sp>
        <p:nvSpPr>
          <p:cNvPr id="4" name="TextBox 3"/>
          <p:cNvSpPr txBox="1"/>
          <p:nvPr/>
        </p:nvSpPr>
        <p:spPr>
          <a:xfrm>
            <a:off x="0" y="1095375"/>
            <a:ext cx="3270831" cy="3693319"/>
          </a:xfrm>
          <a:prstGeom prst="rect">
            <a:avLst/>
          </a:prstGeom>
          <a:noFill/>
        </p:spPr>
        <p:txBody>
          <a:bodyPr wrap="square" rtlCol="0">
            <a:spAutoFit/>
          </a:bodyPr>
          <a:lstStyle/>
          <a:p>
            <a:r>
              <a:rPr lang="en-US" dirty="0" smtClean="0"/>
              <a:t>Women adopted a short skirts and short haircuts and became known as flappers.</a:t>
            </a:r>
          </a:p>
          <a:p>
            <a:endParaRPr lang="en-US" dirty="0"/>
          </a:p>
          <a:p>
            <a:endParaRPr lang="en-US" dirty="0" smtClean="0"/>
          </a:p>
          <a:p>
            <a:r>
              <a:rPr lang="en-US" dirty="0" smtClean="0"/>
              <a:t>Some became more assertive and began smoking, openly talking about sex,  and drinking in public (with BOYS!! – scandal)</a:t>
            </a:r>
          </a:p>
          <a:p>
            <a:endParaRPr lang="en-US" dirty="0"/>
          </a:p>
          <a:p>
            <a:endParaRPr lang="en-US" dirty="0"/>
          </a:p>
        </p:txBody>
      </p:sp>
    </p:spTree>
    <p:extLst>
      <p:ext uri="{BB962C8B-B14F-4D97-AF65-F5344CB8AC3E}">
        <p14:creationId xmlns:p14="http://schemas.microsoft.com/office/powerpoint/2010/main" val="3190001264"/>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Image result for women working 192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06769" y="2518116"/>
            <a:ext cx="7839173" cy="4339883"/>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98475" y="0"/>
            <a:ext cx="12192000" cy="3139321"/>
          </a:xfrm>
          <a:prstGeom prst="rect">
            <a:avLst/>
          </a:prstGeom>
          <a:noFill/>
        </p:spPr>
        <p:txBody>
          <a:bodyPr wrap="square" rtlCol="0">
            <a:spAutoFit/>
          </a:bodyPr>
          <a:lstStyle/>
          <a:p>
            <a:r>
              <a:rPr lang="en-US" b="1" dirty="0" smtClean="0"/>
              <a:t>Many middle-class men and women started to see marriage as a partnership, though housework and childrearing would still be the mother’s job.  There would still be a significant </a:t>
            </a:r>
            <a:r>
              <a:rPr lang="en-US" b="1" dirty="0" smtClean="0">
                <a:solidFill>
                  <a:schemeClr val="tx2">
                    <a:lumMod val="40000"/>
                    <a:lumOff val="60000"/>
                  </a:schemeClr>
                </a:solidFill>
              </a:rPr>
              <a:t>double standard </a:t>
            </a:r>
            <a:r>
              <a:rPr lang="en-US" b="1" dirty="0" smtClean="0"/>
              <a:t>for the roles and activities of men and women.</a:t>
            </a:r>
          </a:p>
          <a:p>
            <a:endParaRPr lang="en-US" b="1" dirty="0" smtClean="0">
              <a:solidFill>
                <a:schemeClr val="tx2">
                  <a:lumMod val="40000"/>
                  <a:lumOff val="60000"/>
                </a:schemeClr>
              </a:solidFill>
            </a:endParaRPr>
          </a:p>
          <a:p>
            <a:endParaRPr lang="en-US" b="1" dirty="0">
              <a:solidFill>
                <a:schemeClr val="tx2">
                  <a:lumMod val="40000"/>
                  <a:lumOff val="60000"/>
                </a:schemeClr>
              </a:solidFill>
            </a:endParaRPr>
          </a:p>
          <a:p>
            <a:endParaRPr lang="en-US" b="1" dirty="0" smtClean="0">
              <a:solidFill>
                <a:schemeClr val="tx2">
                  <a:lumMod val="40000"/>
                  <a:lumOff val="60000"/>
                </a:schemeClr>
              </a:solidFill>
            </a:endParaRPr>
          </a:p>
          <a:p>
            <a:r>
              <a:rPr lang="en-US" b="1" dirty="0" smtClean="0">
                <a:solidFill>
                  <a:schemeClr val="tx2">
                    <a:lumMod val="40000"/>
                    <a:lumOff val="60000"/>
                  </a:schemeClr>
                </a:solidFill>
              </a:rPr>
              <a:t>More women started to enter the workforce and companies started creating machines that would save time and labor for housework.  Women often took “women’s work” – teacher, librarian, nurse but there was also a growing demand for clerical workers – secretaries, stenographers, clerks, typists, and office machine operators. </a:t>
            </a:r>
            <a:endParaRPr lang="en-US" b="1" dirty="0">
              <a:solidFill>
                <a:schemeClr val="tx2">
                  <a:lumMod val="40000"/>
                  <a:lumOff val="60000"/>
                </a:schemeClr>
              </a:solidFill>
            </a:endParaRPr>
          </a:p>
          <a:p>
            <a:endParaRPr lang="en-US" b="1" dirty="0" smtClean="0">
              <a:solidFill>
                <a:schemeClr val="tx2">
                  <a:lumMod val="40000"/>
                  <a:lumOff val="60000"/>
                </a:schemeClr>
              </a:solidFill>
            </a:endParaRPr>
          </a:p>
        </p:txBody>
      </p:sp>
      <p:sp>
        <p:nvSpPr>
          <p:cNvPr id="3" name="TextBox 2"/>
          <p:cNvSpPr txBox="1"/>
          <p:nvPr/>
        </p:nvSpPr>
        <p:spPr>
          <a:xfrm>
            <a:off x="9411287" y="4403188"/>
            <a:ext cx="2780714" cy="2031325"/>
          </a:xfrm>
          <a:prstGeom prst="rect">
            <a:avLst/>
          </a:prstGeom>
          <a:noFill/>
        </p:spPr>
        <p:txBody>
          <a:bodyPr wrap="square" rtlCol="0">
            <a:spAutoFit/>
          </a:bodyPr>
          <a:lstStyle/>
          <a:p>
            <a:r>
              <a:rPr lang="en-US" dirty="0" smtClean="0"/>
              <a:t>Though 10 million women were working by 1930, they were paid less and often viewed as  temporary workers who’s real job was in the home</a:t>
            </a:r>
            <a:endParaRPr lang="en-US" dirty="0"/>
          </a:p>
        </p:txBody>
      </p:sp>
    </p:spTree>
    <p:extLst>
      <p:ext uri="{BB962C8B-B14F-4D97-AF65-F5344CB8AC3E}">
        <p14:creationId xmlns:p14="http://schemas.microsoft.com/office/powerpoint/2010/main" val="1070479481"/>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7542834" cy="923330"/>
          </a:xfrm>
          <a:prstGeom prst="rect">
            <a:avLst/>
          </a:prstGeom>
          <a:noFill/>
        </p:spPr>
        <p:txBody>
          <a:bodyPr wrap="none" lIns="91440" tIns="45720" rIns="91440" bIns="45720">
            <a:spAutoFit/>
          </a:bodyPr>
          <a:lstStyle/>
          <a:p>
            <a:pPr algn="ctr"/>
            <a:r>
              <a:rPr lang="en-US" sz="5400" b="1" cap="none" spc="0" dirty="0" smtClean="0">
                <a:ln w="10160">
                  <a:solidFill>
                    <a:schemeClr val="accent5"/>
                  </a:solidFill>
                  <a:prstDash val="solid"/>
                </a:ln>
                <a:solidFill>
                  <a:srgbClr val="FFFFFF"/>
                </a:solidFill>
                <a:effectLst>
                  <a:outerShdw blurRad="38100" dist="22860" dir="5400000" algn="tl" rotWithShape="0">
                    <a:srgbClr val="000000">
                      <a:alpha val="30000"/>
                    </a:srgbClr>
                  </a:outerShdw>
                </a:effectLst>
              </a:rPr>
              <a:t>The Changing Family</a:t>
            </a:r>
            <a:endParaRPr lang="en-US" sz="5400" b="1" cap="none" spc="0" dirty="0">
              <a:ln w="10160">
                <a:solidFill>
                  <a:schemeClr val="accent5"/>
                </a:solidFill>
                <a:prstDash val="solid"/>
              </a:ln>
              <a:solidFill>
                <a:srgbClr val="FFFFFF"/>
              </a:solidFill>
              <a:effectLst>
                <a:outerShdw blurRad="38100" dist="22860" dir="5400000" algn="tl" rotWithShape="0">
                  <a:srgbClr val="000000">
                    <a:alpha val="30000"/>
                  </a:srgbClr>
                </a:outerShdw>
              </a:effectLst>
            </a:endParaRPr>
          </a:p>
        </p:txBody>
      </p:sp>
      <p:sp>
        <p:nvSpPr>
          <p:cNvPr id="3" name="TextBox 2"/>
          <p:cNvSpPr txBox="1"/>
          <p:nvPr/>
        </p:nvSpPr>
        <p:spPr>
          <a:xfrm>
            <a:off x="928048" y="1091821"/>
            <a:ext cx="11263952" cy="1754326"/>
          </a:xfrm>
          <a:prstGeom prst="rect">
            <a:avLst/>
          </a:prstGeom>
          <a:noFill/>
        </p:spPr>
        <p:txBody>
          <a:bodyPr wrap="square" rtlCol="0">
            <a:spAutoFit/>
          </a:bodyPr>
          <a:lstStyle/>
          <a:p>
            <a:r>
              <a:rPr lang="en-US" dirty="0" smtClean="0"/>
              <a:t>The birthrate in the US had been declining for decades and that decline sped up in the 1920s.</a:t>
            </a:r>
          </a:p>
          <a:p>
            <a:endParaRPr lang="en-US" dirty="0"/>
          </a:p>
          <a:p>
            <a:endParaRPr lang="en-US" dirty="0" smtClean="0"/>
          </a:p>
          <a:p>
            <a:endParaRPr lang="en-US" dirty="0"/>
          </a:p>
          <a:p>
            <a:r>
              <a:rPr lang="en-US" dirty="0" smtClean="0"/>
              <a:t>Marriages became more based on romantic feeling than economic necessity.  Children no longer worked outside the home so they spent more time with their parents until they became teenagers.</a:t>
            </a:r>
            <a:endParaRPr lang="en-US" dirty="0"/>
          </a:p>
        </p:txBody>
      </p:sp>
      <p:pic>
        <p:nvPicPr>
          <p:cNvPr id="4098" name="Picture 2" descr="Image result for Family 192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2846147"/>
            <a:ext cx="12192000" cy="402925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97338555"/>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0" name="Picture 6" descr="Image result for Harlem renaissanc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30381" y="733979"/>
            <a:ext cx="2934808" cy="6124021"/>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p:cNvSpPr/>
          <p:nvPr/>
        </p:nvSpPr>
        <p:spPr>
          <a:xfrm>
            <a:off x="2079596" y="0"/>
            <a:ext cx="8005526" cy="923330"/>
          </a:xfrm>
          <a:prstGeom prst="rect">
            <a:avLst/>
          </a:prstGeom>
          <a:noFill/>
        </p:spPr>
        <p:txBody>
          <a:bodyPr wrap="none" lIns="91440" tIns="45720" rIns="91440" bIns="45720">
            <a:spAutoFit/>
          </a:bodyPr>
          <a:lstStyle/>
          <a:p>
            <a:pPr algn="ctr"/>
            <a:r>
              <a:rPr lang="en-US" sz="5400" b="0" cap="none" spc="0" dirty="0" smtClean="0">
                <a:ln w="0">
                  <a:solidFill>
                    <a:schemeClr val="tx1"/>
                  </a:solidFill>
                </a:ln>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rPr>
              <a:t>The Harlem Renaissance</a:t>
            </a:r>
            <a:endParaRPr lang="en-US" sz="5400" b="0" cap="none" spc="0" dirty="0">
              <a:ln w="0">
                <a:solidFill>
                  <a:schemeClr val="tx1"/>
                </a:solidFill>
              </a:ln>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endParaRPr>
          </a:p>
        </p:txBody>
      </p:sp>
      <p:pic>
        <p:nvPicPr>
          <p:cNvPr id="1026" name="Picture 2" descr="Image result for Harlem renaissanc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735" y="733979"/>
            <a:ext cx="2852919" cy="3976218"/>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Related imag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846070" y="733979"/>
            <a:ext cx="3113812" cy="6169043"/>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descr="Image result for Harlem renaissanc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0" y="4210049"/>
            <a:ext cx="3448050" cy="2647951"/>
          </a:xfrm>
          <a:prstGeom prst="rect">
            <a:avLst/>
          </a:prstGeom>
          <a:noFill/>
          <a:extLst>
            <a:ext uri="{909E8E84-426E-40DD-AFC4-6F175D3DCCD1}">
              <a14:hiddenFill xmlns:a14="http://schemas.microsoft.com/office/drawing/2010/main">
                <a:solidFill>
                  <a:srgbClr val="FFFFFF"/>
                </a:solidFill>
              </a14:hiddenFill>
            </a:ext>
          </a:extLst>
        </p:spPr>
      </p:pic>
      <p:pic>
        <p:nvPicPr>
          <p:cNvPr id="1036" name="Picture 12" descr="Image result for their eyes were watching god"/>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8488906" y="679334"/>
            <a:ext cx="3703093" cy="617866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11827734"/>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13648"/>
            <a:ext cx="12296633" cy="1200329"/>
          </a:xfrm>
          <a:prstGeom prst="rect">
            <a:avLst/>
          </a:prstGeom>
          <a:noFill/>
        </p:spPr>
        <p:txBody>
          <a:bodyPr wrap="square" rtlCol="0">
            <a:spAutoFit/>
          </a:bodyPr>
          <a:lstStyle/>
          <a:p>
            <a:r>
              <a:rPr lang="en-US" sz="3600" dirty="0" smtClean="0">
                <a:ln>
                  <a:solidFill>
                    <a:schemeClr val="tx1"/>
                  </a:solidFill>
                </a:ln>
                <a:solidFill>
                  <a:schemeClr val="bg2">
                    <a:lumMod val="50000"/>
                  </a:schemeClr>
                </a:solidFill>
              </a:rPr>
              <a:t>The Great Migration helped start the Harlem Renaissance</a:t>
            </a:r>
          </a:p>
          <a:p>
            <a:endParaRPr lang="en-US" sz="3600" dirty="0"/>
          </a:p>
        </p:txBody>
      </p:sp>
      <p:sp>
        <p:nvSpPr>
          <p:cNvPr id="4" name="Rectangle 3"/>
          <p:cNvSpPr/>
          <p:nvPr/>
        </p:nvSpPr>
        <p:spPr>
          <a:xfrm>
            <a:off x="0" y="1186681"/>
            <a:ext cx="2414444" cy="923330"/>
          </a:xfrm>
          <a:prstGeom prst="rect">
            <a:avLst/>
          </a:prstGeom>
          <a:noFill/>
        </p:spPr>
        <p:txBody>
          <a:bodyPr wrap="none" lIns="91440" tIns="45720" rIns="91440" bIns="45720">
            <a:spAutoFit/>
          </a:bodyPr>
          <a:lstStyle/>
          <a:p>
            <a:pPr algn="ctr"/>
            <a:r>
              <a:rPr lang="en-US" sz="5400" b="1" cap="none" spc="0" dirty="0" smtClean="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Goals:</a:t>
            </a:r>
            <a:endParaRPr lang="en-US" sz="5400" b="1" cap="none" spc="0"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endParaRPr>
          </a:p>
        </p:txBody>
      </p:sp>
      <p:sp>
        <p:nvSpPr>
          <p:cNvPr id="5" name="TextBox 4"/>
          <p:cNvSpPr txBox="1"/>
          <p:nvPr/>
        </p:nvSpPr>
        <p:spPr>
          <a:xfrm>
            <a:off x="0" y="1936634"/>
            <a:ext cx="12192000" cy="4524315"/>
          </a:xfrm>
          <a:prstGeom prst="rect">
            <a:avLst/>
          </a:prstGeom>
          <a:noFill/>
        </p:spPr>
        <p:txBody>
          <a:bodyPr wrap="square" rtlCol="0">
            <a:spAutoFit/>
          </a:bodyPr>
          <a:lstStyle/>
          <a:p>
            <a:r>
              <a:rPr lang="en-US" dirty="0" smtClean="0"/>
              <a:t>The NAACP encouraged African Americans to protest racial violence.</a:t>
            </a:r>
          </a:p>
          <a:p>
            <a:r>
              <a:rPr lang="en-US" dirty="0" smtClean="0"/>
              <a:t>James Weldon Johnson                      		</a:t>
            </a:r>
            <a:r>
              <a:rPr lang="en-US" dirty="0"/>
              <a:t> </a:t>
            </a:r>
            <a:r>
              <a:rPr lang="en-US" dirty="0" smtClean="0"/>
              <a:t>    became a leader of the NAACP and he led the fight to protect African Americans’ rights, and				     protect them from violence</a:t>
            </a:r>
          </a:p>
          <a:p>
            <a:endParaRPr lang="en-US" dirty="0"/>
          </a:p>
          <a:p>
            <a:endParaRPr lang="en-US" dirty="0" smtClean="0"/>
          </a:p>
          <a:p>
            <a:endParaRPr lang="en-US" dirty="0"/>
          </a:p>
          <a:p>
            <a:endParaRPr lang="en-US" dirty="0" smtClean="0"/>
          </a:p>
          <a:p>
            <a:endParaRPr lang="en-US" dirty="0"/>
          </a:p>
          <a:p>
            <a:endParaRPr lang="en-US" dirty="0" smtClean="0"/>
          </a:p>
          <a:p>
            <a:endParaRPr lang="en-US" dirty="0"/>
          </a:p>
          <a:p>
            <a:r>
              <a:rPr lang="en-US" dirty="0" smtClean="0"/>
              <a:t>Marcus Garvey					believed that African Americans should build a separate society. He was more radical than the					NAACP.  In 1914 he founded the Universal Negro Improvement Association (UNIA).  In 1918					he moved UNIA to NYC and opened offices in the ghettos to recruit followers. Garvey also						promoted African American business and helped create the Back to Africa Movement.  </a:t>
            </a:r>
          </a:p>
          <a:p>
            <a:endParaRPr lang="en-US" dirty="0"/>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82684" y="2231688"/>
            <a:ext cx="1991720" cy="1726157"/>
          </a:xfrm>
          <a:prstGeom prst="rect">
            <a:avLst/>
          </a:prstGeom>
        </p:spPr>
      </p:pic>
      <p:pic>
        <p:nvPicPr>
          <p:cNvPr id="7" name="Picture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718410" y="3957845"/>
            <a:ext cx="1991720" cy="1875605"/>
          </a:xfrm>
          <a:prstGeom prst="rect">
            <a:avLst/>
          </a:prstGeom>
        </p:spPr>
      </p:pic>
    </p:spTree>
    <p:extLst>
      <p:ext uri="{BB962C8B-B14F-4D97-AF65-F5344CB8AC3E}">
        <p14:creationId xmlns:p14="http://schemas.microsoft.com/office/powerpoint/2010/main" val="336652695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376097" y="1656346"/>
            <a:ext cx="4454770" cy="2648368"/>
          </a:xfrm>
          <a:prstGeom prst="rect">
            <a:avLst/>
          </a:prstGeom>
        </p:spPr>
      </p:pic>
      <p:sp>
        <p:nvSpPr>
          <p:cNvPr id="2" name="Rectangle 1"/>
          <p:cNvSpPr/>
          <p:nvPr/>
        </p:nvSpPr>
        <p:spPr>
          <a:xfrm>
            <a:off x="-1" y="0"/>
            <a:ext cx="12192001" cy="1754326"/>
          </a:xfrm>
          <a:prstGeom prst="rect">
            <a:avLst/>
          </a:prstGeom>
          <a:noFill/>
        </p:spPr>
        <p:txBody>
          <a:bodyPr wrap="square" lIns="91440" tIns="45720" rIns="91440" bIns="45720">
            <a:spAutoFit/>
          </a:bodyPr>
          <a:lstStyle/>
          <a:p>
            <a:pPr algn="ctr"/>
            <a:r>
              <a:rPr lang="en-US" sz="5400" b="1" cap="none" spc="0" dirty="0" smtClean="0">
                <a:ln w="22225">
                  <a:solidFill>
                    <a:schemeClr val="accent2"/>
                  </a:solidFill>
                  <a:prstDash val="solid"/>
                </a:ln>
                <a:solidFill>
                  <a:schemeClr val="accent2">
                    <a:lumMod val="40000"/>
                    <a:lumOff val="60000"/>
                  </a:schemeClr>
                </a:solidFill>
                <a:effectLst/>
              </a:rPr>
              <a:t>African American Writers of the Harlem Renaissance</a:t>
            </a:r>
            <a:endParaRPr lang="en-US" sz="5400" b="1" cap="none" spc="0" dirty="0">
              <a:ln w="22225">
                <a:solidFill>
                  <a:schemeClr val="accent2"/>
                </a:solidFill>
                <a:prstDash val="solid"/>
              </a:ln>
              <a:solidFill>
                <a:schemeClr val="accent2">
                  <a:lumMod val="40000"/>
                  <a:lumOff val="60000"/>
                </a:schemeClr>
              </a:solidFill>
              <a:effectLst/>
            </a:endParaRPr>
          </a:p>
        </p:txBody>
      </p:sp>
      <p:pic>
        <p:nvPicPr>
          <p:cNvPr id="4" name="Pictur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529638" y="4009805"/>
            <a:ext cx="5022261" cy="2848195"/>
          </a:xfrm>
          <a:prstGeom prst="rect">
            <a:avLst/>
          </a:prstGeom>
        </p:spPr>
      </p:pic>
      <p:pic>
        <p:nvPicPr>
          <p:cNvPr id="3" name="Picture 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1754326"/>
            <a:ext cx="5415434" cy="2550388"/>
          </a:xfrm>
          <a:prstGeom prst="rect">
            <a:avLst/>
          </a:prstGeom>
        </p:spPr>
      </p:pic>
    </p:spTree>
    <p:extLst>
      <p:ext uri="{BB962C8B-B14F-4D97-AF65-F5344CB8AC3E}">
        <p14:creationId xmlns:p14="http://schemas.microsoft.com/office/powerpoint/2010/main" val="58533081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319591" cy="923330"/>
          </a:xfrm>
          <a:prstGeom prst="rect">
            <a:avLst/>
          </a:prstGeom>
          <a:noFill/>
        </p:spPr>
        <p:txBody>
          <a:bodyPr wrap="none" lIns="91440" tIns="45720" rIns="91440" bIns="45720">
            <a:spAutoFit/>
          </a:bodyPr>
          <a:lstStyle/>
          <a:p>
            <a:pPr algn="ctr"/>
            <a:r>
              <a:rPr lang="en-US" sz="5400" b="0" cap="none" spc="0" dirty="0" smtClean="0">
                <a:ln w="0"/>
                <a:solidFill>
                  <a:schemeClr val="accent1"/>
                </a:solidFill>
                <a:effectLst>
                  <a:outerShdw blurRad="38100" dist="25400" dir="5400000" algn="ctr" rotWithShape="0">
                    <a:srgbClr val="6E747A">
                      <a:alpha val="43000"/>
                    </a:srgbClr>
                  </a:outerShdw>
                </a:effectLst>
              </a:rPr>
              <a:t>Performers of the Harlem Renaissance</a:t>
            </a:r>
            <a:endParaRPr lang="en-US" sz="5400" b="0" cap="none" spc="0" dirty="0">
              <a:ln w="0"/>
              <a:solidFill>
                <a:schemeClr val="accent1"/>
              </a:solidFill>
              <a:effectLst>
                <a:outerShdw blurRad="38100" dist="25400" dir="5400000" algn="ctr" rotWithShape="0">
                  <a:srgbClr val="6E747A">
                    <a:alpha val="43000"/>
                  </a:srgbClr>
                </a:outerShdw>
              </a:effectLst>
            </a:endParaRPr>
          </a:p>
        </p:txBody>
      </p:sp>
      <p:pic>
        <p:nvPicPr>
          <p:cNvPr id="3" name="Picture 2"/>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0" y="862555"/>
            <a:ext cx="3205060" cy="1628801"/>
          </a:xfrm>
          <a:prstGeom prst="rect">
            <a:avLst/>
          </a:prstGeom>
        </p:spPr>
      </p:pic>
      <p:sp>
        <p:nvSpPr>
          <p:cNvPr id="4" name="TextBox 3"/>
          <p:cNvSpPr txBox="1"/>
          <p:nvPr/>
        </p:nvSpPr>
        <p:spPr>
          <a:xfrm>
            <a:off x="3205060" y="896889"/>
            <a:ext cx="8417194" cy="646331"/>
          </a:xfrm>
          <a:prstGeom prst="rect">
            <a:avLst/>
          </a:prstGeom>
          <a:noFill/>
        </p:spPr>
        <p:txBody>
          <a:bodyPr wrap="square" rtlCol="0">
            <a:spAutoFit/>
          </a:bodyPr>
          <a:lstStyle/>
          <a:p>
            <a:r>
              <a:rPr lang="en-US" dirty="0" smtClean="0"/>
              <a:t>Paul Robeson was an actor who is most famous for playing Othello in London and NYC</a:t>
            </a:r>
            <a:endParaRPr lang="en-US" dirty="0"/>
          </a:p>
        </p:txBody>
      </p:sp>
      <p:pic>
        <p:nvPicPr>
          <p:cNvPr id="5" name="Picture 4"/>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2186935" y="1884703"/>
            <a:ext cx="2123494" cy="2196718"/>
          </a:xfrm>
          <a:prstGeom prst="rect">
            <a:avLst/>
          </a:prstGeom>
        </p:spPr>
      </p:pic>
      <p:sp>
        <p:nvSpPr>
          <p:cNvPr id="6" name="TextBox 5"/>
          <p:cNvSpPr txBox="1"/>
          <p:nvPr/>
        </p:nvSpPr>
        <p:spPr>
          <a:xfrm>
            <a:off x="4399188" y="2221784"/>
            <a:ext cx="6571811" cy="646331"/>
          </a:xfrm>
          <a:prstGeom prst="rect">
            <a:avLst/>
          </a:prstGeom>
          <a:noFill/>
        </p:spPr>
        <p:txBody>
          <a:bodyPr wrap="square" rtlCol="0">
            <a:spAutoFit/>
          </a:bodyPr>
          <a:lstStyle/>
          <a:p>
            <a:r>
              <a:rPr lang="en-US" dirty="0" smtClean="0"/>
              <a:t>Louis Armstrong was a Jazz musician that made personal expression an important part of the music.</a:t>
            </a:r>
            <a:endParaRPr lang="en-US" dirty="0"/>
          </a:p>
        </p:txBody>
      </p:sp>
      <p:pic>
        <p:nvPicPr>
          <p:cNvPr id="7" name="OKE9485-A">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10"/>
          <a:stretch>
            <a:fillRect/>
          </a:stretch>
        </p:blipFill>
        <p:spPr>
          <a:xfrm>
            <a:off x="10363200" y="2841674"/>
            <a:ext cx="609600" cy="609600"/>
          </a:xfrm>
          <a:prstGeom prst="rect">
            <a:avLst/>
          </a:prstGeom>
        </p:spPr>
      </p:pic>
      <p:sp>
        <p:nvSpPr>
          <p:cNvPr id="8" name="TextBox 7"/>
          <p:cNvSpPr txBox="1"/>
          <p:nvPr/>
        </p:nvSpPr>
        <p:spPr>
          <a:xfrm>
            <a:off x="9922573" y="3656693"/>
            <a:ext cx="1840889" cy="307777"/>
          </a:xfrm>
          <a:prstGeom prst="rect">
            <a:avLst/>
          </a:prstGeom>
          <a:noFill/>
        </p:spPr>
        <p:txBody>
          <a:bodyPr wrap="none" rtlCol="0">
            <a:spAutoFit/>
          </a:bodyPr>
          <a:lstStyle/>
          <a:p>
            <a:r>
              <a:rPr lang="en-US" sz="1400" dirty="0" smtClean="0"/>
              <a:t>Yes I’m in de barrel</a:t>
            </a:r>
            <a:endParaRPr lang="en-US" sz="1400" dirty="0"/>
          </a:p>
        </p:txBody>
      </p:sp>
      <p:pic>
        <p:nvPicPr>
          <p:cNvPr id="9" name="Picture 8"/>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1" y="4081421"/>
            <a:ext cx="2388359" cy="1654160"/>
          </a:xfrm>
          <a:prstGeom prst="rect">
            <a:avLst/>
          </a:prstGeom>
        </p:spPr>
      </p:pic>
      <p:sp>
        <p:nvSpPr>
          <p:cNvPr id="10" name="TextBox 9"/>
          <p:cNvSpPr txBox="1"/>
          <p:nvPr/>
        </p:nvSpPr>
        <p:spPr>
          <a:xfrm>
            <a:off x="2388358" y="4152544"/>
            <a:ext cx="8802541" cy="646331"/>
          </a:xfrm>
          <a:prstGeom prst="rect">
            <a:avLst/>
          </a:prstGeom>
          <a:noFill/>
        </p:spPr>
        <p:txBody>
          <a:bodyPr wrap="square" rtlCol="0">
            <a:spAutoFit/>
          </a:bodyPr>
          <a:lstStyle/>
          <a:p>
            <a:r>
              <a:rPr lang="en-US" dirty="0" smtClean="0"/>
              <a:t>Edward Kennedy “Duke” Ellington was a Jazz pianist and composer who led a 10 piece orchestra at the Cotton Club</a:t>
            </a:r>
            <a:endParaRPr lang="en-US" dirty="0"/>
          </a:p>
        </p:txBody>
      </p:sp>
      <p:sp>
        <p:nvSpPr>
          <p:cNvPr id="11" name="TextBox 10"/>
          <p:cNvSpPr txBox="1"/>
          <p:nvPr/>
        </p:nvSpPr>
        <p:spPr>
          <a:xfrm>
            <a:off x="10066700" y="5169662"/>
            <a:ext cx="1555554" cy="307777"/>
          </a:xfrm>
          <a:prstGeom prst="rect">
            <a:avLst/>
          </a:prstGeom>
          <a:noFill/>
        </p:spPr>
        <p:txBody>
          <a:bodyPr wrap="none" rtlCol="0">
            <a:spAutoFit/>
          </a:bodyPr>
          <a:lstStyle/>
          <a:p>
            <a:r>
              <a:rPr lang="en-US" sz="1400" dirty="0" smtClean="0"/>
              <a:t>Sentimental lady</a:t>
            </a:r>
            <a:endParaRPr lang="en-US" sz="1400" dirty="0"/>
          </a:p>
        </p:txBody>
      </p:sp>
      <p:pic>
        <p:nvPicPr>
          <p:cNvPr id="12" name="V-D212A2">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10"/>
          <a:stretch>
            <a:fillRect/>
          </a:stretch>
        </p:blipFill>
        <p:spPr>
          <a:xfrm>
            <a:off x="10363200" y="4603701"/>
            <a:ext cx="609600" cy="609600"/>
          </a:xfrm>
          <a:prstGeom prst="rect">
            <a:avLst/>
          </a:prstGeom>
        </p:spPr>
      </p:pic>
      <p:pic>
        <p:nvPicPr>
          <p:cNvPr id="13" name="Picture 12"/>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2388358" y="4986949"/>
            <a:ext cx="2766366" cy="1843783"/>
          </a:xfrm>
          <a:prstGeom prst="rect">
            <a:avLst/>
          </a:prstGeom>
        </p:spPr>
      </p:pic>
      <p:sp>
        <p:nvSpPr>
          <p:cNvPr id="14" name="TextBox 13"/>
          <p:cNvSpPr txBox="1"/>
          <p:nvPr/>
        </p:nvSpPr>
        <p:spPr>
          <a:xfrm>
            <a:off x="5154725" y="5735581"/>
            <a:ext cx="7037276" cy="646331"/>
          </a:xfrm>
          <a:prstGeom prst="rect">
            <a:avLst/>
          </a:prstGeom>
          <a:noFill/>
        </p:spPr>
        <p:txBody>
          <a:bodyPr wrap="square" rtlCol="0">
            <a:spAutoFit/>
          </a:bodyPr>
          <a:lstStyle/>
          <a:p>
            <a:r>
              <a:rPr lang="en-US" dirty="0" smtClean="0"/>
              <a:t>Bessie Smith was a female blues singer and by 1927 was the highest paid black artist in the world</a:t>
            </a:r>
            <a:endParaRPr lang="en-US" dirty="0"/>
          </a:p>
        </p:txBody>
      </p:sp>
      <p:sp>
        <p:nvSpPr>
          <p:cNvPr id="15" name="TextBox 14"/>
          <p:cNvSpPr txBox="1"/>
          <p:nvPr/>
        </p:nvSpPr>
        <p:spPr>
          <a:xfrm>
            <a:off x="9608913" y="6530856"/>
            <a:ext cx="2682914" cy="307777"/>
          </a:xfrm>
          <a:prstGeom prst="rect">
            <a:avLst/>
          </a:prstGeom>
          <a:noFill/>
        </p:spPr>
        <p:txBody>
          <a:bodyPr wrap="none" rtlCol="0">
            <a:spAutoFit/>
          </a:bodyPr>
          <a:lstStyle/>
          <a:p>
            <a:r>
              <a:rPr lang="en-US" sz="1400" dirty="0" err="1" smtClean="0"/>
              <a:t>Tain’t</a:t>
            </a:r>
            <a:r>
              <a:rPr lang="en-US" sz="1400" dirty="0" smtClean="0"/>
              <a:t> nobody’s </a:t>
            </a:r>
            <a:r>
              <a:rPr lang="en-US" sz="1400" dirty="0" err="1" smtClean="0"/>
              <a:t>buizness</a:t>
            </a:r>
            <a:r>
              <a:rPr lang="en-US" sz="1400" dirty="0" smtClean="0"/>
              <a:t> if I do</a:t>
            </a:r>
            <a:endParaRPr lang="en-US" sz="1400" dirty="0"/>
          </a:p>
        </p:txBody>
      </p:sp>
      <p:pic>
        <p:nvPicPr>
          <p:cNvPr id="16" name="COL80862-10">
            <a:hlinkClick r:id="" action="ppaction://media"/>
          </p:cNvPr>
          <p:cNvPicPr>
            <a:picLocks noChangeAspect="1"/>
          </p:cNvPicPr>
          <p:nvPr>
            <a:audioFile r:link="rId6"/>
            <p:extLst>
              <p:ext uri="{DAA4B4D4-6D71-4841-9C94-3DE7FCFB9230}">
                <p14:media xmlns:p14="http://schemas.microsoft.com/office/powerpoint/2010/main" r:embed="rId5"/>
              </p:ext>
            </p:extLst>
          </p:nvPr>
        </p:nvPicPr>
        <p:blipFill>
          <a:blip r:embed="rId10"/>
          <a:stretch>
            <a:fillRect/>
          </a:stretch>
        </p:blipFill>
        <p:spPr>
          <a:xfrm>
            <a:off x="10340770" y="6019531"/>
            <a:ext cx="609600" cy="609600"/>
          </a:xfrm>
          <a:prstGeom prst="rect">
            <a:avLst/>
          </a:prstGeom>
        </p:spPr>
      </p:pic>
    </p:spTree>
    <p:extLst>
      <p:ext uri="{BB962C8B-B14F-4D97-AF65-F5344CB8AC3E}">
        <p14:creationId xmlns:p14="http://schemas.microsoft.com/office/powerpoint/2010/main" val="1440037616"/>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7"/>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166224" fill="hold"/>
                                        <p:tgtEl>
                                          <p:spTgt spid="7"/>
                                        </p:tgtEl>
                                      </p:cBhvr>
                                    </p:cmd>
                                  </p:childTnLst>
                                </p:cTn>
                              </p:par>
                            </p:childTnLst>
                          </p:cTn>
                        </p:par>
                      </p:childTnLst>
                    </p:cTn>
                  </p:par>
                </p:childTnLst>
              </p:cTn>
              <p:nextCondLst>
                <p:cond evt="onClick" delay="0">
                  <p:tgtEl>
                    <p:spTgt spid="7"/>
                  </p:tgtEl>
                </p:cond>
              </p:nextCondLst>
            </p:seq>
            <p:audio>
              <p:cMediaNode vol="80000">
                <p:cTn id="7" fill="hold" display="0">
                  <p:stCondLst>
                    <p:cond delay="indefinite"/>
                  </p:stCondLst>
                  <p:endCondLst>
                    <p:cond evt="onStopAudio" delay="0">
                      <p:tgtEl>
                        <p:sldTgt/>
                      </p:tgtEl>
                    </p:cond>
                  </p:endCondLst>
                </p:cTn>
                <p:tgtEl>
                  <p:spTgt spid="7"/>
                </p:tgtEl>
              </p:cMediaNode>
            </p:audio>
            <p:seq concurrent="1" nextAc="seek">
              <p:cTn id="8" restart="whenNotActive" fill="hold" evtFilter="cancelBubble" nodeType="interactiveSeq">
                <p:stCondLst>
                  <p:cond evt="onClick" delay="0">
                    <p:tgtEl>
                      <p:spTgt spid="12"/>
                    </p:tgtEl>
                  </p:cond>
                </p:stCondLst>
                <p:endSync evt="end" delay="0">
                  <p:rtn val="all"/>
                </p:endSync>
                <p:childTnLst>
                  <p:par>
                    <p:cTn id="9" fill="hold">
                      <p:stCondLst>
                        <p:cond delay="0"/>
                      </p:stCondLst>
                      <p:childTnLst>
                        <p:par>
                          <p:cTn id="10" fill="hold">
                            <p:stCondLst>
                              <p:cond delay="0"/>
                            </p:stCondLst>
                            <p:childTnLst>
                              <p:par>
                                <p:cTn id="11" presetID="1" presetClass="mediacall" presetSubtype="0" fill="hold" nodeType="clickEffect">
                                  <p:stCondLst>
                                    <p:cond delay="0"/>
                                  </p:stCondLst>
                                  <p:childTnLst>
                                    <p:cmd type="call" cmd="playFrom(0.0)">
                                      <p:cBhvr>
                                        <p:cTn id="12" dur="165917" fill="hold"/>
                                        <p:tgtEl>
                                          <p:spTgt spid="12"/>
                                        </p:tgtEl>
                                      </p:cBhvr>
                                    </p:cmd>
                                  </p:childTnLst>
                                </p:cTn>
                              </p:par>
                            </p:childTnLst>
                          </p:cTn>
                        </p:par>
                      </p:childTnLst>
                    </p:cTn>
                  </p:par>
                </p:childTnLst>
              </p:cTn>
              <p:nextCondLst>
                <p:cond evt="onClick" delay="0">
                  <p:tgtEl>
                    <p:spTgt spid="12"/>
                  </p:tgtEl>
                </p:cond>
              </p:nextCondLst>
            </p:seq>
            <p:audio>
              <p:cMediaNode vol="80000">
                <p:cTn id="13" fill="hold" display="0">
                  <p:stCondLst>
                    <p:cond delay="indefinite"/>
                  </p:stCondLst>
                  <p:endCondLst>
                    <p:cond evt="onStopAudio" delay="0">
                      <p:tgtEl>
                        <p:sldTgt/>
                      </p:tgtEl>
                    </p:cond>
                  </p:endCondLst>
                </p:cTn>
                <p:tgtEl>
                  <p:spTgt spid="12"/>
                </p:tgtEl>
              </p:cMediaNode>
            </p:audio>
            <p:seq concurrent="1" nextAc="seek">
              <p:cTn id="14" restart="whenNotActive" fill="hold" evtFilter="cancelBubble" nodeType="interactiveSeq">
                <p:stCondLst>
                  <p:cond evt="onClick" delay="0">
                    <p:tgtEl>
                      <p:spTgt spid="16"/>
                    </p:tgtEl>
                  </p:cond>
                </p:stCondLst>
                <p:endSync evt="end" delay="0">
                  <p:rtn val="all"/>
                </p:endSync>
                <p:childTnLst>
                  <p:par>
                    <p:cTn id="15" fill="hold">
                      <p:stCondLst>
                        <p:cond delay="0"/>
                      </p:stCondLst>
                      <p:childTnLst>
                        <p:par>
                          <p:cTn id="16" fill="hold">
                            <p:stCondLst>
                              <p:cond delay="0"/>
                            </p:stCondLst>
                            <p:childTnLst>
                              <p:par>
                                <p:cTn id="17" presetID="1" presetClass="mediacall" presetSubtype="0" fill="hold" nodeType="clickEffect">
                                  <p:stCondLst>
                                    <p:cond delay="0"/>
                                  </p:stCondLst>
                                  <p:childTnLst>
                                    <p:cmd type="call" cmd="playFrom(0.0)">
                                      <p:cBhvr>
                                        <p:cTn id="18" dur="209165" fill="hold"/>
                                        <p:tgtEl>
                                          <p:spTgt spid="16"/>
                                        </p:tgtEl>
                                      </p:cBhvr>
                                    </p:cmd>
                                  </p:childTnLst>
                                </p:cTn>
                              </p:par>
                            </p:childTnLst>
                          </p:cTn>
                        </p:par>
                      </p:childTnLst>
                    </p:cTn>
                  </p:par>
                </p:childTnLst>
              </p:cTn>
              <p:nextCondLst>
                <p:cond evt="onClick" delay="0">
                  <p:tgtEl>
                    <p:spTgt spid="16"/>
                  </p:tgtEl>
                </p:cond>
              </p:nextCondLst>
            </p:seq>
            <p:audio>
              <p:cMediaNode vol="80000">
                <p:cTn id="19" fill="hold" display="0">
                  <p:stCondLst>
                    <p:cond delay="indefinite"/>
                  </p:stCondLst>
                  <p:endCondLst>
                    <p:cond evt="onStopAudio" delay="0">
                      <p:tgtEl>
                        <p:sldTgt/>
                      </p:tgtEl>
                    </p:cond>
                  </p:endCondLst>
                </p:cTn>
                <p:tgtEl>
                  <p:spTgt spid="16"/>
                </p:tgtEl>
              </p:cMediaNode>
            </p:audio>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62" name="Picture 14" descr="Image result for Prohibition"/>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23704" y="3623334"/>
            <a:ext cx="4219185" cy="3292377"/>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p:cNvSpPr/>
          <p:nvPr/>
        </p:nvSpPr>
        <p:spPr>
          <a:xfrm>
            <a:off x="3549870" y="0"/>
            <a:ext cx="4025461" cy="923330"/>
          </a:xfrm>
          <a:prstGeom prst="rect">
            <a:avLst/>
          </a:prstGeom>
          <a:noFill/>
        </p:spPr>
        <p:txBody>
          <a:bodyPr wrap="none" lIns="91440" tIns="45720" rIns="91440" bIns="45720">
            <a:spAutoFit/>
          </a:bodyPr>
          <a:lstStyle/>
          <a:p>
            <a:pPr algn="ctr"/>
            <a:r>
              <a:rPr lang="en-US" sz="5400" b="1" cap="none" spc="0" dirty="0" smtClean="0">
                <a:ln w="9525">
                  <a:solidFill>
                    <a:schemeClr val="bg1"/>
                  </a:solidFill>
                  <a:prstDash val="solid"/>
                </a:ln>
                <a:solidFill>
                  <a:schemeClr val="tx1"/>
                </a:solidFill>
                <a:effectLst>
                  <a:outerShdw blurRad="12700" dist="38100" dir="2700000" algn="tl" rotWithShape="0">
                    <a:schemeClr val="bg1">
                      <a:lumMod val="50000"/>
                    </a:schemeClr>
                  </a:outerShdw>
                </a:effectLst>
              </a:rPr>
              <a:t>Prohibition</a:t>
            </a:r>
            <a:endParaRPr lang="en-US" sz="5400" b="1" cap="none" spc="0" dirty="0">
              <a:ln w="9525">
                <a:solidFill>
                  <a:schemeClr val="bg1"/>
                </a:solidFill>
                <a:prstDash val="solid"/>
              </a:ln>
              <a:solidFill>
                <a:schemeClr val="tx1"/>
              </a:solidFill>
              <a:effectLst>
                <a:outerShdw blurRad="12700" dist="38100" dir="2700000" algn="tl" rotWithShape="0">
                  <a:schemeClr val="bg1">
                    <a:lumMod val="50000"/>
                  </a:schemeClr>
                </a:outerShdw>
              </a:effectLst>
            </a:endParaRPr>
          </a:p>
        </p:txBody>
      </p:sp>
      <p:pic>
        <p:nvPicPr>
          <p:cNvPr id="2050" name="Picture 2" descr="Image result for Prohibitio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7937"/>
            <a:ext cx="3576900" cy="3460652"/>
          </a:xfrm>
          <a:prstGeom prst="rect">
            <a:avLst/>
          </a:prstGeom>
          <a:noFill/>
          <a:extLst>
            <a:ext uri="{909E8E84-426E-40DD-AFC4-6F175D3DCCD1}">
              <a14:hiddenFill xmlns:a14="http://schemas.microsoft.com/office/drawing/2010/main">
                <a:solidFill>
                  <a:srgbClr val="FFFFFF"/>
                </a:solidFill>
              </a14:hiddenFill>
            </a:ext>
          </a:extLst>
        </p:spPr>
      </p:pic>
      <p:sp>
        <p:nvSpPr>
          <p:cNvPr id="3" name="AutoShape 8" descr="Image result for Prohibition"/>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2058" name="Picture 10" descr="Image result for Prohibition"/>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494402" y="7937"/>
            <a:ext cx="4697598" cy="3607460"/>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descr="Image result for Prohibition"/>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3460652"/>
            <a:ext cx="5423705" cy="3397348"/>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Image result for Prohibition"/>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204388" y="921889"/>
            <a:ext cx="4886418" cy="3092187"/>
          </a:xfrm>
          <a:prstGeom prst="rect">
            <a:avLst/>
          </a:prstGeom>
          <a:noFill/>
          <a:extLst>
            <a:ext uri="{909E8E84-426E-40DD-AFC4-6F175D3DCCD1}">
              <a14:hiddenFill xmlns:a14="http://schemas.microsoft.com/office/drawing/2010/main">
                <a:solidFill>
                  <a:srgbClr val="FFFFFF"/>
                </a:solidFill>
              </a14:hiddenFill>
            </a:ext>
          </a:extLst>
        </p:spPr>
      </p:pic>
      <p:pic>
        <p:nvPicPr>
          <p:cNvPr id="2060" name="Picture 12" descr="Image result for Prohibition"/>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9676149" y="3623334"/>
            <a:ext cx="2515851" cy="323466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89154029"/>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1477328"/>
          </a:xfrm>
          <a:prstGeom prst="rect">
            <a:avLst/>
          </a:prstGeom>
          <a:noFill/>
        </p:spPr>
        <p:txBody>
          <a:bodyPr wrap="square" rtlCol="0">
            <a:spAutoFit/>
          </a:bodyPr>
          <a:lstStyle/>
          <a:p>
            <a:r>
              <a:rPr lang="en-US" dirty="0" smtClean="0"/>
              <a:t>In 1919 the Anti-Saloon League and other temperance groups were finally successful in getting the sale, manufacture, transportation and use of alcohol banned with the 18</a:t>
            </a:r>
            <a:r>
              <a:rPr lang="en-US" baseline="30000" dirty="0" smtClean="0"/>
              <a:t>th</a:t>
            </a:r>
            <a:r>
              <a:rPr lang="en-US" dirty="0" smtClean="0"/>
              <a:t> amendment.</a:t>
            </a:r>
          </a:p>
          <a:p>
            <a:endParaRPr lang="en-US" dirty="0"/>
          </a:p>
          <a:p>
            <a:endParaRPr lang="en-US" dirty="0" smtClean="0"/>
          </a:p>
          <a:p>
            <a:r>
              <a:rPr lang="en-US" dirty="0" smtClean="0"/>
              <a:t>It was very difficult to enforce however and many rural Americans turned to making their own “moonshine’</a:t>
            </a:r>
            <a:endParaRPr lang="en-US" dirty="0"/>
          </a:p>
        </p:txBody>
      </p:sp>
      <p:pic>
        <p:nvPicPr>
          <p:cNvPr id="3074" name="Picture 2" descr="Image result for moonshine still 192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585459"/>
            <a:ext cx="4582280" cy="33523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4851521"/>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2000" cy="4154984"/>
          </a:xfrm>
          <a:prstGeom prst="rect">
            <a:avLst/>
          </a:prstGeom>
          <a:noFill/>
        </p:spPr>
        <p:txBody>
          <a:bodyPr wrap="square" lIns="91440" tIns="45720" rIns="91440" bIns="45720">
            <a:spAutoFit/>
          </a:bodyPr>
          <a:lstStyle/>
          <a:p>
            <a:r>
              <a:rPr lang="en-US" sz="4400" b="0" cap="none" spc="0" dirty="0" smtClean="0">
                <a:ln w="0"/>
                <a:solidFill>
                  <a:schemeClr val="tx1"/>
                </a:solidFill>
                <a:effectLst>
                  <a:outerShdw blurRad="38100" dist="19050" dir="2700000" algn="tl" rotWithShape="0">
                    <a:schemeClr val="dk1">
                      <a:alpha val="40000"/>
                    </a:schemeClr>
                  </a:outerShdw>
                </a:effectLst>
              </a:rPr>
              <a:t>Basically all this did however, was make people distrust law enforcement, drink in secret bars (speakeasies</a:t>
            </a:r>
            <a:r>
              <a:rPr lang="en-US" sz="4400" b="0" cap="none" spc="0" dirty="0" smtClean="0">
                <a:ln w="0"/>
                <a:solidFill>
                  <a:schemeClr val="tx1"/>
                </a:solidFill>
                <a:effectLst>
                  <a:outerShdw blurRad="38100" dist="19050" dir="2700000" algn="tl" rotWithShape="0">
                    <a:schemeClr val="dk1">
                      <a:alpha val="40000"/>
                    </a:schemeClr>
                  </a:outerShdw>
                </a:effectLst>
              </a:rPr>
              <a:t>), carry hidden flasks, go to cocktail											parties, and even get Drs. 											</a:t>
            </a:r>
            <a:r>
              <a:rPr lang="en-US" sz="4400" dirty="0" smtClean="0">
                <a:ln w="0"/>
                <a:effectLst>
                  <a:outerShdw blurRad="38100" dist="19050" dir="2700000" algn="tl" rotWithShape="0">
                    <a:schemeClr val="dk1">
                      <a:alpha val="40000"/>
                    </a:schemeClr>
                  </a:outerShdw>
                </a:effectLst>
              </a:rPr>
              <a:t>to prescribe liquor.</a:t>
            </a:r>
            <a:endParaRPr lang="en-US" sz="4400" b="0" cap="none" spc="0" dirty="0">
              <a:ln w="0"/>
              <a:solidFill>
                <a:schemeClr val="tx1"/>
              </a:solidFill>
              <a:effectLst>
                <a:outerShdw blurRad="38100" dist="19050" dir="2700000" algn="tl" rotWithShape="0">
                  <a:schemeClr val="dk1">
                    <a:alpha val="40000"/>
                  </a:schemeClr>
                </a:outerShdw>
              </a:effectLst>
            </a:endParaRPr>
          </a:p>
        </p:txBody>
      </p:sp>
      <p:pic>
        <p:nvPicPr>
          <p:cNvPr id="4098" name="Picture 2" descr="Image result for speakeasy"/>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621478" y="2162175"/>
            <a:ext cx="4695825" cy="46958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6340030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2000" cy="4801314"/>
          </a:xfrm>
          <a:prstGeom prst="rect">
            <a:avLst/>
          </a:prstGeom>
          <a:noFill/>
        </p:spPr>
        <p:txBody>
          <a:bodyPr wrap="square" lIns="91440" tIns="45720" rIns="91440" bIns="45720">
            <a:spAutoFit/>
          </a:bodyPr>
          <a:lstStyle/>
          <a:p>
            <a:r>
              <a:rPr lang="en-US" sz="5400" b="0" cap="none" spc="0" dirty="0" smtClean="0">
                <a:ln w="0"/>
                <a:solidFill>
                  <a:schemeClr val="tx1"/>
                </a:solidFill>
                <a:effectLst>
                  <a:outerShdw blurRad="38100" dist="19050" dir="2700000" algn="tl" rotWithShape="0">
                    <a:schemeClr val="dk1">
                      <a:alpha val="40000"/>
                    </a:schemeClr>
                  </a:outerShdw>
                </a:effectLst>
              </a:rPr>
              <a:t>Begin bootlegging</a:t>
            </a:r>
          </a:p>
          <a:p>
            <a:endParaRPr lang="en-US" sz="5400" dirty="0" smtClean="0">
              <a:ln w="0"/>
              <a:effectLst>
                <a:outerShdw blurRad="38100" dist="19050" dir="2700000" algn="tl" rotWithShape="0">
                  <a:schemeClr val="dk1">
                    <a:alpha val="40000"/>
                  </a:schemeClr>
                </a:outerShdw>
              </a:effectLst>
            </a:endParaRPr>
          </a:p>
          <a:p>
            <a:endParaRPr lang="en-US" sz="5400" dirty="0">
              <a:ln w="0"/>
              <a:effectLst>
                <a:outerShdw blurRad="38100" dist="19050" dir="2700000" algn="tl" rotWithShape="0">
                  <a:schemeClr val="dk1">
                    <a:alpha val="40000"/>
                  </a:schemeClr>
                </a:outerShdw>
              </a:effectLst>
            </a:endParaRPr>
          </a:p>
          <a:p>
            <a:endParaRPr lang="en-US" sz="5400" dirty="0">
              <a:ln w="0"/>
              <a:effectLst>
                <a:outerShdw blurRad="38100" dist="19050" dir="2700000" algn="tl" rotWithShape="0">
                  <a:schemeClr val="dk1">
                    <a:alpha val="40000"/>
                  </a:schemeClr>
                </a:outerShdw>
              </a:effectLst>
            </a:endParaRPr>
          </a:p>
          <a:p>
            <a:endParaRPr lang="en-US" sz="5400" dirty="0" smtClean="0">
              <a:ln w="0"/>
              <a:effectLst>
                <a:outerShdw blurRad="38100" dist="19050" dir="2700000" algn="tl" rotWithShape="0">
                  <a:schemeClr val="dk1">
                    <a:alpha val="40000"/>
                  </a:schemeClr>
                </a:outerShdw>
              </a:effectLst>
            </a:endParaRPr>
          </a:p>
          <a:p>
            <a:r>
              <a:rPr lang="en-US" sz="3600" dirty="0" smtClean="0">
                <a:ln w="0"/>
                <a:effectLst>
                  <a:outerShdw blurRad="38100" dist="19050" dir="2700000" algn="tl" rotWithShape="0">
                    <a:schemeClr val="dk1">
                      <a:alpha val="40000"/>
                    </a:schemeClr>
                  </a:outerShdw>
                </a:effectLst>
              </a:rPr>
              <a:t>And the organized crime of trafficking liquor</a:t>
            </a:r>
            <a:endParaRPr lang="en-US" sz="3600" dirty="0">
              <a:ln w="0"/>
              <a:effectLst>
                <a:outerShdw blurRad="38100" dist="19050" dir="2700000" algn="tl" rotWithShape="0">
                  <a:schemeClr val="dk1">
                    <a:alpha val="40000"/>
                  </a:schemeClr>
                </a:outerShdw>
              </a:effectLst>
            </a:endParaRPr>
          </a:p>
        </p:txBody>
      </p:sp>
      <p:pic>
        <p:nvPicPr>
          <p:cNvPr id="1026" name="Picture 2" descr="Image result for bootleggi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39626" y="0"/>
            <a:ext cx="5422492" cy="4262511"/>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4" descr="Image result for bootleggi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4647045"/>
            <a:ext cx="2236763" cy="221095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77314506"/>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21931" y="0"/>
            <a:ext cx="12145120" cy="523220"/>
          </a:xfrm>
          <a:prstGeom prst="rect">
            <a:avLst/>
          </a:prstGeom>
          <a:noFill/>
        </p:spPr>
        <p:txBody>
          <a:bodyPr wrap="none" lIns="91440" tIns="45720" rIns="91440" bIns="45720">
            <a:spAutoFit/>
          </a:bodyPr>
          <a:lstStyle/>
          <a:p>
            <a:pPr algn="ctr"/>
            <a:r>
              <a:rPr lang="en-US" sz="2800" b="1" cap="none" spc="0" dirty="0" smtClean="0">
                <a:ln w="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rPr>
              <a:t>Prohibition also showed just how politically divided the country was</a:t>
            </a:r>
            <a:endParaRPr lang="en-US" sz="2800" b="1" cap="none" spc="0" dirty="0">
              <a:ln w="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endParaRPr>
          </a:p>
        </p:txBody>
      </p:sp>
      <p:sp>
        <p:nvSpPr>
          <p:cNvPr id="3" name="TextBox 2"/>
          <p:cNvSpPr txBox="1"/>
          <p:nvPr/>
        </p:nvSpPr>
        <p:spPr>
          <a:xfrm>
            <a:off x="0" y="928468"/>
            <a:ext cx="11742236" cy="3139321"/>
          </a:xfrm>
          <a:prstGeom prst="rect">
            <a:avLst/>
          </a:prstGeom>
          <a:noFill/>
        </p:spPr>
        <p:txBody>
          <a:bodyPr wrap="square" rtlCol="0">
            <a:spAutoFit/>
          </a:bodyPr>
          <a:lstStyle/>
          <a:p>
            <a:r>
              <a:rPr lang="en-US" dirty="0" smtClean="0"/>
              <a:t>The Democratic party found themselves split between the Northern “Wets” and the Southern “Dries”</a:t>
            </a:r>
          </a:p>
          <a:p>
            <a:endParaRPr lang="en-US" dirty="0"/>
          </a:p>
          <a:p>
            <a:endParaRPr lang="en-US" dirty="0" smtClean="0"/>
          </a:p>
          <a:p>
            <a:r>
              <a:rPr lang="en-US" dirty="0" smtClean="0"/>
              <a:t>This will split the party and allow the Republicans to take over in the 1920s.</a:t>
            </a:r>
          </a:p>
          <a:p>
            <a:endParaRPr lang="en-US" dirty="0"/>
          </a:p>
          <a:p>
            <a:endParaRPr lang="en-US" dirty="0" smtClean="0"/>
          </a:p>
          <a:p>
            <a:r>
              <a:rPr lang="en-US" dirty="0" smtClean="0"/>
              <a:t>All of the politicians of the time period supposedly supported the law, at least out loud, but they refused funding for enforcement. </a:t>
            </a:r>
          </a:p>
          <a:p>
            <a:endParaRPr lang="en-US" dirty="0"/>
          </a:p>
          <a:p>
            <a:r>
              <a:rPr lang="en-US" dirty="0" smtClean="0"/>
              <a:t>Prohibition also sparked a rise in organized crime.  Al Capone ran extensive bootlegging and criminal operations to the tune of $100 million annually.</a:t>
            </a:r>
            <a:endParaRPr lang="en-US" dirty="0"/>
          </a:p>
        </p:txBody>
      </p:sp>
      <p:pic>
        <p:nvPicPr>
          <p:cNvPr id="2050" name="Picture 2" descr="Image result for al capon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67563" y="3758686"/>
            <a:ext cx="4655094" cy="309931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75266669"/>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347806" y="2175764"/>
            <a:ext cx="9441815" cy="2585323"/>
          </a:xfrm>
          <a:prstGeom prst="rect">
            <a:avLst/>
          </a:prstGeom>
          <a:noFill/>
        </p:spPr>
        <p:txBody>
          <a:bodyPr wrap="none" lIns="91440" tIns="45720" rIns="91440" bIns="45720">
            <a:spAutoFit/>
          </a:bodyPr>
          <a:lstStyle/>
          <a:p>
            <a:pPr algn="ctr"/>
            <a:r>
              <a:rPr lang="en-US" sz="5400" b="0" cap="none" spc="0" dirty="0" smtClean="0">
                <a:ln w="0"/>
                <a:solidFill>
                  <a:schemeClr val="accent1"/>
                </a:solidFill>
                <a:effectLst>
                  <a:outerShdw blurRad="38100" dist="25400" dir="5400000" algn="ctr" rotWithShape="0">
                    <a:srgbClr val="6E747A">
                      <a:alpha val="43000"/>
                    </a:srgbClr>
                  </a:outerShdw>
                </a:effectLst>
              </a:rPr>
              <a:t>The Republican Ascendancy:</a:t>
            </a:r>
          </a:p>
          <a:p>
            <a:pPr algn="ctr"/>
            <a:r>
              <a:rPr lang="en-US" sz="5400" dirty="0" smtClean="0">
                <a:ln w="0"/>
                <a:solidFill>
                  <a:schemeClr val="accent1"/>
                </a:solidFill>
                <a:effectLst>
                  <a:outerShdw blurRad="38100" dist="25400" dir="5400000" algn="ctr" rotWithShape="0">
                    <a:srgbClr val="6E747A">
                      <a:alpha val="43000"/>
                    </a:srgbClr>
                  </a:outerShdw>
                </a:effectLst>
              </a:rPr>
              <a:t>Politics in the 1920s</a:t>
            </a:r>
          </a:p>
          <a:p>
            <a:pPr algn="ctr"/>
            <a:r>
              <a:rPr lang="en-US" sz="5400" b="0" cap="none" spc="0" dirty="0" smtClean="0">
                <a:ln w="0"/>
                <a:solidFill>
                  <a:schemeClr val="accent1"/>
                </a:solidFill>
                <a:effectLst>
                  <a:outerShdw blurRad="38100" dist="25400" dir="5400000" algn="ctr" rotWithShape="0">
                    <a:srgbClr val="6E747A">
                      <a:alpha val="43000"/>
                    </a:srgbClr>
                  </a:outerShdw>
                </a:effectLst>
              </a:rPr>
              <a:t>24.4</a:t>
            </a:r>
            <a:endParaRPr lang="en-US" sz="5400" b="0" cap="none" spc="0" dirty="0">
              <a:ln w="0"/>
              <a:solidFill>
                <a:schemeClr val="accent1"/>
              </a:solidFill>
              <a:effectLst>
                <a:outerShdw blurRad="38100" dist="25400" dir="5400000" algn="ctr" rotWithShape="0">
                  <a:srgbClr val="6E747A">
                    <a:alpha val="43000"/>
                  </a:srgbClr>
                </a:outerShdw>
              </a:effectLst>
            </a:endParaRPr>
          </a:p>
        </p:txBody>
      </p:sp>
    </p:spTree>
    <p:extLst>
      <p:ext uri="{BB962C8B-B14F-4D97-AF65-F5344CB8AC3E}">
        <p14:creationId xmlns:p14="http://schemas.microsoft.com/office/powerpoint/2010/main" val="1140215110"/>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 y="0"/>
            <a:ext cx="12192000" cy="646331"/>
          </a:xfrm>
          <a:prstGeom prst="rect">
            <a:avLst/>
          </a:prstGeom>
          <a:noFill/>
        </p:spPr>
        <p:txBody>
          <a:bodyPr wrap="square" lIns="91440" tIns="45720" rIns="91440" bIns="45720">
            <a:spAutoFit/>
          </a:bodyPr>
          <a:lstStyle/>
          <a:p>
            <a:pPr algn="ctr"/>
            <a:r>
              <a:rPr lang="en-US" sz="3600" b="1" cap="none" spc="0" dirty="0" smtClean="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ffectLst/>
              </a:rPr>
              <a:t>Warren Harding and the Return to Normalcy</a:t>
            </a:r>
            <a:endParaRPr lang="en-US" sz="3600" b="1" cap="none" spc="0"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ffectLst/>
            </a:endParaRPr>
          </a:p>
        </p:txBody>
      </p:sp>
      <p:pic>
        <p:nvPicPr>
          <p:cNvPr id="3074" name="Picture 2" descr="Image result"/>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646331"/>
            <a:ext cx="3832776" cy="443926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3832778" y="928468"/>
            <a:ext cx="8359224" cy="1754326"/>
          </a:xfrm>
          <a:prstGeom prst="rect">
            <a:avLst/>
          </a:prstGeom>
          <a:noFill/>
        </p:spPr>
        <p:txBody>
          <a:bodyPr wrap="square" rtlCol="0">
            <a:spAutoFit/>
          </a:bodyPr>
          <a:lstStyle/>
          <a:p>
            <a:r>
              <a:rPr lang="en-US" dirty="0" smtClean="0"/>
              <a:t>Harding was quite shrewd and politically astute though his critics say he was lazy, weak and incompetent.</a:t>
            </a:r>
          </a:p>
          <a:p>
            <a:endParaRPr lang="en-US" dirty="0"/>
          </a:p>
          <a:p>
            <a:endParaRPr lang="en-US" dirty="0" smtClean="0"/>
          </a:p>
          <a:p>
            <a:endParaRPr lang="en-US" dirty="0"/>
          </a:p>
          <a:p>
            <a:r>
              <a:rPr lang="en-US" dirty="0" smtClean="0"/>
              <a:t>His running mate was Calvin Coolidge</a:t>
            </a:r>
          </a:p>
        </p:txBody>
      </p:sp>
      <p:pic>
        <p:nvPicPr>
          <p:cNvPr id="3076" name="Picture 4" descr="Image result for calvin coolidg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117889" y="1254044"/>
            <a:ext cx="2938128" cy="2938128"/>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140677" y="5444197"/>
            <a:ext cx="11308288" cy="923330"/>
          </a:xfrm>
          <a:prstGeom prst="rect">
            <a:avLst/>
          </a:prstGeom>
          <a:noFill/>
        </p:spPr>
        <p:txBody>
          <a:bodyPr wrap="none" rtlCol="0">
            <a:spAutoFit/>
          </a:bodyPr>
          <a:lstStyle/>
          <a:p>
            <a:r>
              <a:rPr lang="en-US" dirty="0" smtClean="0"/>
              <a:t>Harding promised a Return to Normalcy.  </a:t>
            </a:r>
          </a:p>
          <a:p>
            <a:endParaRPr lang="en-US" dirty="0"/>
          </a:p>
          <a:p>
            <a:r>
              <a:rPr lang="en-US" dirty="0" smtClean="0"/>
              <a:t>He and Coolidge won by the greatest majority in the history of 2 party politics – 61% of the popular vote</a:t>
            </a:r>
            <a:endParaRPr lang="en-US" dirty="0"/>
          </a:p>
        </p:txBody>
      </p:sp>
    </p:spTree>
    <p:extLst>
      <p:ext uri="{BB962C8B-B14F-4D97-AF65-F5344CB8AC3E}">
        <p14:creationId xmlns:p14="http://schemas.microsoft.com/office/powerpoint/2010/main" val="3819921867"/>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63773" y="313899"/>
            <a:ext cx="5770490" cy="4801314"/>
          </a:xfrm>
          <a:prstGeom prst="rect">
            <a:avLst/>
          </a:prstGeom>
          <a:noFill/>
        </p:spPr>
        <p:txBody>
          <a:bodyPr wrap="none" rtlCol="0">
            <a:spAutoFit/>
          </a:bodyPr>
          <a:lstStyle/>
          <a:p>
            <a:r>
              <a:rPr lang="en-US" dirty="0" smtClean="0"/>
              <a:t>Harding’s cabinet reflected his pro-business agenda.</a:t>
            </a:r>
          </a:p>
          <a:p>
            <a:endParaRPr lang="en-US" dirty="0"/>
          </a:p>
          <a:p>
            <a:r>
              <a:rPr lang="en-US" dirty="0" smtClean="0"/>
              <a:t>Herbert Hoover - Secretary of Commerce</a:t>
            </a:r>
          </a:p>
          <a:p>
            <a:endParaRPr lang="en-US" dirty="0"/>
          </a:p>
          <a:p>
            <a:endParaRPr lang="en-US" dirty="0" smtClean="0"/>
          </a:p>
          <a:p>
            <a:endParaRPr lang="en-US" dirty="0"/>
          </a:p>
          <a:p>
            <a:endParaRPr lang="en-US" dirty="0" smtClean="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r>
              <a:rPr lang="en-US" dirty="0" smtClean="0"/>
              <a:t>Andrew Mellon</a:t>
            </a:r>
            <a:r>
              <a:rPr lang="en-US" dirty="0"/>
              <a:t> </a:t>
            </a:r>
            <a:r>
              <a:rPr lang="en-US" dirty="0" smtClean="0"/>
              <a:t>- Secretary of the Treasury</a:t>
            </a:r>
            <a:endParaRPr lang="en-US" dirty="0"/>
          </a:p>
        </p:txBody>
      </p:sp>
      <p:pic>
        <p:nvPicPr>
          <p:cNvPr id="4100" name="Picture 4" descr="Image result for Herbert Hoov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0501" y="1367526"/>
            <a:ext cx="2694059" cy="2694059"/>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782403" y="3562067"/>
            <a:ext cx="3168794" cy="3168794"/>
          </a:xfrm>
          <a:prstGeom prst="rect">
            <a:avLst/>
          </a:prstGeom>
        </p:spPr>
      </p:pic>
      <p:sp>
        <p:nvSpPr>
          <p:cNvPr id="5" name="TextBox 4"/>
          <p:cNvSpPr txBox="1"/>
          <p:nvPr/>
        </p:nvSpPr>
        <p:spPr>
          <a:xfrm>
            <a:off x="7952334" y="5369869"/>
            <a:ext cx="4617493" cy="1200329"/>
          </a:xfrm>
          <a:prstGeom prst="rect">
            <a:avLst/>
          </a:prstGeom>
          <a:noFill/>
        </p:spPr>
        <p:txBody>
          <a:bodyPr wrap="square" rtlCol="0">
            <a:spAutoFit/>
          </a:bodyPr>
          <a:lstStyle/>
          <a:p>
            <a:r>
              <a:rPr lang="en-US" dirty="0" smtClean="0"/>
              <a:t>Harding cut tax rates, created a formal budgeting process that had to be approved by congress, and reduced the national debt.</a:t>
            </a:r>
            <a:endParaRPr lang="en-US" dirty="0"/>
          </a:p>
        </p:txBody>
      </p:sp>
    </p:spTree>
    <p:extLst>
      <p:ext uri="{BB962C8B-B14F-4D97-AF65-F5344CB8AC3E}">
        <p14:creationId xmlns:p14="http://schemas.microsoft.com/office/powerpoint/2010/main" val="4229345826"/>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2000" cy="3539430"/>
          </a:xfrm>
          <a:prstGeom prst="rect">
            <a:avLst/>
          </a:prstGeom>
          <a:noFill/>
        </p:spPr>
        <p:txBody>
          <a:bodyPr wrap="square" lIns="91440" tIns="45720" rIns="91440" bIns="45720">
            <a:spAutoFit/>
          </a:bodyPr>
          <a:lstStyle/>
          <a:p>
            <a:pPr algn="ctr"/>
            <a:r>
              <a:rPr lang="en-US" sz="2800" b="1" cap="none" spc="0" dirty="0" smtClean="0">
                <a:ln w="13462">
                  <a:solidFill>
                    <a:schemeClr val="bg1"/>
                  </a:solidFill>
                  <a:prstDash val="solid"/>
                </a:ln>
                <a:solidFill>
                  <a:schemeClr val="tx1">
                    <a:lumMod val="85000"/>
                    <a:lumOff val="15000"/>
                  </a:schemeClr>
                </a:solidFill>
                <a:effectLst>
                  <a:outerShdw dist="38100" dir="2700000" algn="bl" rotWithShape="0">
                    <a:schemeClr val="accent5"/>
                  </a:outerShdw>
                </a:effectLst>
              </a:rPr>
              <a:t>As Europe began to recover however, US exports dropped.</a:t>
            </a:r>
          </a:p>
          <a:p>
            <a:pPr algn="ctr"/>
            <a:endParaRPr lang="en-US" sz="2800" b="1" cap="none" spc="0" dirty="0" smtClean="0">
              <a:ln w="13462">
                <a:solidFill>
                  <a:schemeClr val="bg1"/>
                </a:solidFill>
                <a:prstDash val="solid"/>
              </a:ln>
              <a:solidFill>
                <a:schemeClr val="tx1">
                  <a:lumMod val="85000"/>
                  <a:lumOff val="15000"/>
                </a:schemeClr>
              </a:solidFill>
              <a:effectLst>
                <a:outerShdw dist="38100" dir="2700000" algn="bl" rotWithShape="0">
                  <a:schemeClr val="accent5"/>
                </a:outerShdw>
              </a:effectLst>
            </a:endParaRPr>
          </a:p>
          <a:p>
            <a:pPr algn="ctr"/>
            <a:r>
              <a:rPr lang="en-US" sz="2800" b="1" dirty="0" smtClean="0">
                <a:ln w="13462">
                  <a:solidFill>
                    <a:schemeClr val="bg1"/>
                  </a:solidFill>
                  <a:prstDash val="solid"/>
                </a:ln>
                <a:solidFill>
                  <a:schemeClr val="tx1">
                    <a:lumMod val="85000"/>
                    <a:lumOff val="15000"/>
                  </a:schemeClr>
                </a:solidFill>
                <a:effectLst>
                  <a:outerShdw dist="38100" dir="2700000" algn="bl" rotWithShape="0">
                    <a:schemeClr val="accent5"/>
                  </a:outerShdw>
                </a:effectLst>
              </a:rPr>
              <a:t>To protect US agriculture and other businesses threatened by lower-priced imports Harding pushed through the </a:t>
            </a:r>
            <a:r>
              <a:rPr lang="en-US" sz="2800" b="1" dirty="0" smtClean="0">
                <a:ln w="13462">
                  <a:solidFill>
                    <a:schemeClr val="bg1"/>
                  </a:solidFill>
                  <a:prstDash val="solid"/>
                </a:ln>
                <a:solidFill>
                  <a:srgbClr val="FFFF00"/>
                </a:solidFill>
                <a:effectLst>
                  <a:outerShdw dist="38100" dir="2700000" algn="bl" rotWithShape="0">
                    <a:schemeClr val="accent5"/>
                  </a:outerShdw>
                </a:effectLst>
              </a:rPr>
              <a:t>Emergency Tariff of 1921</a:t>
            </a:r>
          </a:p>
          <a:p>
            <a:pPr algn="ctr"/>
            <a:endParaRPr lang="en-US" sz="2800" b="1" cap="none" spc="0" dirty="0">
              <a:ln w="13462">
                <a:solidFill>
                  <a:schemeClr val="bg1"/>
                </a:solidFill>
                <a:prstDash val="solid"/>
              </a:ln>
              <a:solidFill>
                <a:srgbClr val="FFFF00"/>
              </a:solidFill>
              <a:effectLst>
                <a:outerShdw dist="38100" dir="2700000" algn="bl" rotWithShape="0">
                  <a:schemeClr val="accent5"/>
                </a:outerShdw>
              </a:effectLst>
            </a:endParaRPr>
          </a:p>
          <a:p>
            <a:pPr algn="ctr"/>
            <a:r>
              <a:rPr lang="en-US" sz="2800" b="1" dirty="0" smtClean="0">
                <a:ln w="13462">
                  <a:solidFill>
                    <a:schemeClr val="bg1"/>
                  </a:solidFill>
                  <a:prstDash val="solid"/>
                </a:ln>
                <a:solidFill>
                  <a:schemeClr val="accent1">
                    <a:lumMod val="60000"/>
                    <a:lumOff val="40000"/>
                  </a:schemeClr>
                </a:solidFill>
                <a:effectLst>
                  <a:outerShdw dist="38100" dir="2700000" algn="bl" rotWithShape="0">
                    <a:schemeClr val="accent5"/>
                  </a:outerShdw>
                </a:effectLst>
              </a:rPr>
              <a:t>While this did increase American purchasing power it also caused inflation of the prices of many goods in the US.</a:t>
            </a:r>
            <a:endParaRPr lang="en-US" sz="2800" b="1" cap="none" spc="0" dirty="0">
              <a:ln w="13462">
                <a:solidFill>
                  <a:schemeClr val="bg1"/>
                </a:solidFill>
                <a:prstDash val="solid"/>
              </a:ln>
              <a:solidFill>
                <a:schemeClr val="accent1">
                  <a:lumMod val="60000"/>
                  <a:lumOff val="40000"/>
                </a:schemeClr>
              </a:solidFill>
              <a:effectLst>
                <a:outerShdw dist="38100" dir="2700000" algn="bl" rotWithShape="0">
                  <a:schemeClr val="accent5"/>
                </a:outerShdw>
              </a:effectLst>
            </a:endParaRPr>
          </a:p>
        </p:txBody>
      </p:sp>
      <p:pic>
        <p:nvPicPr>
          <p:cNvPr id="5122" name="Picture 2" descr="image00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29203" y="3539430"/>
            <a:ext cx="4732597" cy="3236093"/>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24130215"/>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343751"/>
            <a:ext cx="12192000" cy="4524315"/>
          </a:xfrm>
          <a:prstGeom prst="rect">
            <a:avLst/>
          </a:prstGeom>
          <a:noFill/>
        </p:spPr>
        <p:txBody>
          <a:bodyPr wrap="square" rtlCol="0">
            <a:spAutoFit/>
          </a:bodyPr>
          <a:lstStyle/>
          <a:p>
            <a:r>
              <a:rPr lang="en-US" sz="3600" dirty="0" smtClean="0">
                <a:solidFill>
                  <a:srgbClr val="FF0000"/>
                </a:solidFill>
              </a:rPr>
              <a:t>Harding did manage to make a formal peace with Germany and Austria even though congress did NOT approve the treaty of  Versailles.</a:t>
            </a:r>
          </a:p>
          <a:p>
            <a:endParaRPr lang="en-US" sz="3600" dirty="0">
              <a:solidFill>
                <a:srgbClr val="FF0000"/>
              </a:solidFill>
            </a:endParaRPr>
          </a:p>
          <a:p>
            <a:endParaRPr lang="en-US" sz="3600" dirty="0" smtClean="0">
              <a:solidFill>
                <a:srgbClr val="FF0000"/>
              </a:solidFill>
            </a:endParaRPr>
          </a:p>
          <a:p>
            <a:r>
              <a:rPr lang="en-US" sz="3600" dirty="0" smtClean="0">
                <a:solidFill>
                  <a:srgbClr val="FF0000"/>
                </a:solidFill>
              </a:rPr>
              <a:t>He also brought world leaders together to agree to reduce armaments world wide, foster cooperation in the Far East, and reduce the size of navies world wide.  </a:t>
            </a:r>
            <a:endParaRPr lang="en-US" sz="3600" dirty="0">
              <a:solidFill>
                <a:srgbClr val="FF0000"/>
              </a:solidFill>
            </a:endParaRPr>
          </a:p>
        </p:txBody>
      </p:sp>
    </p:spTree>
    <p:extLst>
      <p:ext uri="{BB962C8B-B14F-4D97-AF65-F5344CB8AC3E}">
        <p14:creationId xmlns:p14="http://schemas.microsoft.com/office/powerpoint/2010/main" val="4283776947"/>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21048"/>
            <a:ext cx="12192001" cy="1323439"/>
          </a:xfrm>
          <a:prstGeom prst="rect">
            <a:avLst/>
          </a:prstGeom>
          <a:noFill/>
        </p:spPr>
        <p:txBody>
          <a:bodyPr wrap="square" lIns="91440" tIns="45720" rIns="91440" bIns="45720">
            <a:spAutoFit/>
          </a:bodyPr>
          <a:lstStyle/>
          <a:p>
            <a:pPr algn="ctr"/>
            <a:r>
              <a:rPr lang="en-US" sz="4000" b="1" cap="none" spc="0" dirty="0" smtClean="0">
                <a:ln w="22225">
                  <a:solidFill>
                    <a:schemeClr val="accent2"/>
                  </a:solidFill>
                  <a:prstDash val="solid"/>
                </a:ln>
                <a:solidFill>
                  <a:schemeClr val="accent2">
                    <a:lumMod val="40000"/>
                    <a:lumOff val="60000"/>
                  </a:schemeClr>
                </a:solidFill>
                <a:effectLst/>
              </a:rPr>
              <a:t>Unfortunately, Harding’s presidency was also riddled with scandals</a:t>
            </a:r>
            <a:endParaRPr lang="en-US" sz="4000" b="1" cap="none" spc="0" dirty="0">
              <a:ln w="22225">
                <a:solidFill>
                  <a:schemeClr val="accent2"/>
                </a:solidFill>
                <a:prstDash val="solid"/>
              </a:ln>
              <a:solidFill>
                <a:schemeClr val="accent2">
                  <a:lumMod val="40000"/>
                  <a:lumOff val="60000"/>
                </a:schemeClr>
              </a:solidFill>
              <a:effectLst/>
            </a:endParaRPr>
          </a:p>
        </p:txBody>
      </p:sp>
      <p:sp>
        <p:nvSpPr>
          <p:cNvPr id="3" name="TextBox 2"/>
          <p:cNvSpPr txBox="1"/>
          <p:nvPr/>
        </p:nvSpPr>
        <p:spPr>
          <a:xfrm>
            <a:off x="872198" y="1203507"/>
            <a:ext cx="2480166" cy="461665"/>
          </a:xfrm>
          <a:prstGeom prst="rect">
            <a:avLst/>
          </a:prstGeom>
          <a:noFill/>
        </p:spPr>
        <p:txBody>
          <a:bodyPr wrap="none" rtlCol="0">
            <a:spAutoFit/>
          </a:bodyPr>
          <a:lstStyle/>
          <a:p>
            <a:r>
              <a:rPr lang="en-US" sz="2400" b="1" dirty="0" smtClean="0"/>
              <a:t>The Ohio Gang</a:t>
            </a:r>
            <a:endParaRPr lang="en-US" sz="2400" b="1" dirty="0"/>
          </a:p>
        </p:txBody>
      </p:sp>
      <p:pic>
        <p:nvPicPr>
          <p:cNvPr id="6146" name="Picture 2" descr="Image result for The Ohio Ga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 y="1727833"/>
            <a:ext cx="4797085" cy="3041434"/>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1" y="4769267"/>
            <a:ext cx="5430129" cy="646331"/>
          </a:xfrm>
          <a:prstGeom prst="rect">
            <a:avLst/>
          </a:prstGeom>
          <a:noFill/>
        </p:spPr>
        <p:txBody>
          <a:bodyPr wrap="square" rtlCol="0">
            <a:spAutoFit/>
          </a:bodyPr>
          <a:lstStyle/>
          <a:p>
            <a:r>
              <a:rPr lang="en-US" dirty="0" smtClean="0"/>
              <a:t>Harding turned to bad advisors and even his drinking and poker buddies for guidance.</a:t>
            </a:r>
            <a:endParaRPr lang="en-US" dirty="0"/>
          </a:p>
        </p:txBody>
      </p:sp>
      <p:sp>
        <p:nvSpPr>
          <p:cNvPr id="5" name="TextBox 4"/>
          <p:cNvSpPr txBox="1"/>
          <p:nvPr/>
        </p:nvSpPr>
        <p:spPr>
          <a:xfrm>
            <a:off x="7990450" y="1177924"/>
            <a:ext cx="3440044" cy="461665"/>
          </a:xfrm>
          <a:prstGeom prst="rect">
            <a:avLst/>
          </a:prstGeom>
          <a:noFill/>
        </p:spPr>
        <p:txBody>
          <a:bodyPr wrap="none" rtlCol="0">
            <a:spAutoFit/>
          </a:bodyPr>
          <a:lstStyle/>
          <a:p>
            <a:r>
              <a:rPr lang="en-US" sz="2400" b="1" dirty="0" smtClean="0"/>
              <a:t>Teapot Dome Scandal</a:t>
            </a:r>
            <a:endParaRPr lang="en-US" sz="2400" b="1" dirty="0"/>
          </a:p>
        </p:txBody>
      </p:sp>
      <p:pic>
        <p:nvPicPr>
          <p:cNvPr id="6148" name="Picture 4" descr="Image result for Teapot Dom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28603" y="1801624"/>
            <a:ext cx="6480251" cy="2967643"/>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p:cNvSpPr txBox="1"/>
          <p:nvPr/>
        </p:nvSpPr>
        <p:spPr>
          <a:xfrm>
            <a:off x="5528603" y="4769267"/>
            <a:ext cx="6663397" cy="1754326"/>
          </a:xfrm>
          <a:prstGeom prst="rect">
            <a:avLst/>
          </a:prstGeom>
          <a:noFill/>
        </p:spPr>
        <p:txBody>
          <a:bodyPr wrap="square" rtlCol="0">
            <a:spAutoFit/>
          </a:bodyPr>
          <a:lstStyle/>
          <a:p>
            <a:r>
              <a:rPr lang="en-US" dirty="0" smtClean="0"/>
              <a:t>Albert Fall, Sec. of Interior, leased navy reserves in Teapot Dome, Wyoming and two other sites in CA to private companies without opening the bidding.</a:t>
            </a:r>
          </a:p>
          <a:p>
            <a:endParaRPr lang="en-US" dirty="0"/>
          </a:p>
          <a:p>
            <a:r>
              <a:rPr lang="en-US" dirty="0" smtClean="0"/>
              <a:t>He got $300,000 in cash and bonds and a herd of cattle for his ranch.   He was fined $100,000 and got a year in prison.</a:t>
            </a:r>
            <a:endParaRPr lang="en-US" dirty="0"/>
          </a:p>
        </p:txBody>
      </p:sp>
    </p:spTree>
    <p:extLst>
      <p:ext uri="{BB962C8B-B14F-4D97-AF65-F5344CB8AC3E}">
        <p14:creationId xmlns:p14="http://schemas.microsoft.com/office/powerpoint/2010/main" val="3752702741"/>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91069" y="313899"/>
            <a:ext cx="2830518" cy="369332"/>
          </a:xfrm>
          <a:prstGeom prst="rect">
            <a:avLst/>
          </a:prstGeom>
          <a:noFill/>
        </p:spPr>
        <p:txBody>
          <a:bodyPr wrap="none" rtlCol="0">
            <a:spAutoFit/>
          </a:bodyPr>
          <a:lstStyle/>
          <a:p>
            <a:r>
              <a:rPr lang="en-US" dirty="0" smtClean="0"/>
              <a:t>Veteran’s Bureau Scandal</a:t>
            </a:r>
            <a:endParaRPr lang="en-US" dirty="0"/>
          </a:p>
        </p:txBody>
      </p:sp>
      <p:pic>
        <p:nvPicPr>
          <p:cNvPr id="7170" name="Picture 2" descr="Image result for Colonel Charles Forbe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52345" y="3671248"/>
            <a:ext cx="2451347" cy="3186752"/>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2729552" y="996287"/>
            <a:ext cx="9462448" cy="923330"/>
          </a:xfrm>
          <a:prstGeom prst="rect">
            <a:avLst/>
          </a:prstGeom>
          <a:noFill/>
        </p:spPr>
        <p:txBody>
          <a:bodyPr wrap="square" rtlCol="0">
            <a:spAutoFit/>
          </a:bodyPr>
          <a:lstStyle/>
          <a:p>
            <a:r>
              <a:rPr lang="en-US" dirty="0" smtClean="0"/>
              <a:t>Colonel Charles Forbes, head of the Veteran’s Bureau, had stolen most of the $250 million set aside.  Harding allowed Forbes to resign and leave the country but when Harding died Forbes came back and was convicted. </a:t>
            </a:r>
            <a:endParaRPr lang="en-US" dirty="0"/>
          </a:p>
        </p:txBody>
      </p:sp>
      <p:pic>
        <p:nvPicPr>
          <p:cNvPr id="7172" name="Picture 4" descr="Image result for Veterans bureau scandal"/>
          <p:cNvPicPr>
            <a:picLocks noChangeAspect="1" noChangeArrowheads="1"/>
          </p:cNvPicPr>
          <p:nvPr/>
        </p:nvPicPr>
        <p:blipFill rotWithShape="1">
          <a:blip r:embed="rId3">
            <a:extLst>
              <a:ext uri="{28A0092B-C50C-407E-A947-70E740481C1C}">
                <a14:useLocalDpi xmlns:a14="http://schemas.microsoft.com/office/drawing/2010/main" val="0"/>
              </a:ext>
            </a:extLst>
          </a:blip>
          <a:srcRect l="1181" t="61760" r="5380" b="9111"/>
          <a:stretch/>
        </p:blipFill>
        <p:spPr bwMode="auto">
          <a:xfrm>
            <a:off x="3494591" y="2784143"/>
            <a:ext cx="8697409" cy="2033518"/>
          </a:xfrm>
          <a:prstGeom prst="rect">
            <a:avLst/>
          </a:prstGeom>
          <a:noFill/>
          <a:extLst>
            <a:ext uri="{909E8E84-426E-40DD-AFC4-6F175D3DCCD1}">
              <a14:hiddenFill xmlns:a14="http://schemas.microsoft.com/office/drawing/2010/main">
                <a:solidFill>
                  <a:srgbClr val="FFFFFF"/>
                </a:solidFill>
              </a14:hiddenFill>
            </a:ext>
          </a:extLst>
        </p:spPr>
      </p:pic>
      <p:pic>
        <p:nvPicPr>
          <p:cNvPr id="7174" name="Picture 6" descr="Cforbes.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27968" y="770672"/>
            <a:ext cx="2095500" cy="305752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5249197"/>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3117"/>
            <a:ext cx="12192000" cy="2585323"/>
          </a:xfrm>
          <a:prstGeom prst="rect">
            <a:avLst/>
          </a:prstGeom>
          <a:noFill/>
        </p:spPr>
        <p:txBody>
          <a:bodyPr wrap="square" lIns="91440" tIns="45720" rIns="91440" bIns="45720">
            <a:spAutoFit/>
          </a:bodyPr>
          <a:lstStyle/>
          <a:p>
            <a:pPr algn="ctr"/>
            <a:r>
              <a:rPr lang="en-US" sz="5400" b="0" cap="none" spc="0" dirty="0" smtClean="0">
                <a:ln w="0"/>
                <a:solidFill>
                  <a:schemeClr val="tx1"/>
                </a:solidFill>
                <a:effectLst>
                  <a:outerShdw blurRad="38100" dist="19050" dir="2700000" algn="tl" rotWithShape="0">
                    <a:schemeClr val="dk1">
                      <a:alpha val="40000"/>
                    </a:schemeClr>
                  </a:outerShdw>
                </a:effectLst>
              </a:rPr>
              <a:t>Harding died on August 2, 1923 before his first term ended and Coolidge became president.</a:t>
            </a:r>
            <a:endParaRPr lang="en-US" sz="5400" b="0" cap="none" spc="0" dirty="0">
              <a:ln w="0"/>
              <a:solidFill>
                <a:schemeClr val="tx1"/>
              </a:solidFill>
              <a:effectLst>
                <a:outerShdw blurRad="38100" dist="19050" dir="2700000" algn="tl" rotWithShape="0">
                  <a:schemeClr val="dk1">
                    <a:alpha val="40000"/>
                  </a:schemeClr>
                </a:outerShdw>
              </a:effectLst>
            </a:endParaRPr>
          </a:p>
        </p:txBody>
      </p:sp>
      <p:pic>
        <p:nvPicPr>
          <p:cNvPr id="3" name="Picture 4" descr="Image result for calvin coolidg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5836" y="2598440"/>
            <a:ext cx="3556700" cy="3556700"/>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3772536" y="3684896"/>
            <a:ext cx="8419464" cy="2308324"/>
          </a:xfrm>
          <a:prstGeom prst="rect">
            <a:avLst/>
          </a:prstGeom>
          <a:noFill/>
        </p:spPr>
        <p:txBody>
          <a:bodyPr wrap="square" rtlCol="0">
            <a:spAutoFit/>
          </a:bodyPr>
          <a:lstStyle/>
          <a:p>
            <a:r>
              <a:rPr lang="en-US" dirty="0" smtClean="0"/>
              <a:t>He dedicated himself to getting rid of the stain of the Harding scandals</a:t>
            </a:r>
          </a:p>
          <a:p>
            <a:endParaRPr lang="en-US" dirty="0"/>
          </a:p>
          <a:p>
            <a:r>
              <a:rPr lang="en-US" dirty="0" smtClean="0"/>
              <a:t>He won the 1924 election easily and declared that he would not run again in 1928.</a:t>
            </a:r>
          </a:p>
          <a:p>
            <a:endParaRPr lang="en-US" dirty="0"/>
          </a:p>
          <a:p>
            <a:endParaRPr lang="en-US" dirty="0" smtClean="0"/>
          </a:p>
          <a:p>
            <a:r>
              <a:rPr lang="en-US" dirty="0" smtClean="0"/>
              <a:t>In 1928 Herbert Hoover was put up by the Reps against Alfred Smith (D).  Hoover won with 21 million votes and the US continued to prosper.  </a:t>
            </a:r>
            <a:endParaRPr lang="en-US" dirty="0"/>
          </a:p>
        </p:txBody>
      </p:sp>
    </p:spTree>
    <p:extLst>
      <p:ext uri="{BB962C8B-B14F-4D97-AF65-F5344CB8AC3E}">
        <p14:creationId xmlns:p14="http://schemas.microsoft.com/office/powerpoint/2010/main" val="1140933109"/>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Damask">
  <a:themeElements>
    <a:clrScheme name="Damask">
      <a:dk1>
        <a:sysClr val="windowText" lastClr="000000"/>
      </a:dk1>
      <a:lt1>
        <a:sysClr val="window" lastClr="FFFFFF"/>
      </a:lt1>
      <a:dk2>
        <a:srgbClr val="6D8C60"/>
      </a:dk2>
      <a:lt2>
        <a:srgbClr val="B1D7A1"/>
      </a:lt2>
      <a:accent1>
        <a:srgbClr val="81B992"/>
      </a:accent1>
      <a:accent2>
        <a:srgbClr val="9ABC65"/>
      </a:accent2>
      <a:accent3>
        <a:srgbClr val="BDB564"/>
      </a:accent3>
      <a:accent4>
        <a:srgbClr val="BD8964"/>
      </a:accent4>
      <a:accent5>
        <a:srgbClr val="BD6466"/>
      </a:accent5>
      <a:accent6>
        <a:srgbClr val="64A4BD"/>
      </a:accent6>
      <a:hlink>
        <a:srgbClr val="8CCC71"/>
      </a:hlink>
      <a:folHlink>
        <a:srgbClr val="A4C795"/>
      </a:folHlink>
    </a:clrScheme>
    <a:fontScheme name="Damask">
      <a:majorFont>
        <a:latin typeface="Bookman Old Style" panose="0205060405050502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Rockwell" panose="02060603020205020403"/>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amask">
      <a:fillStyleLst>
        <a:solidFill>
          <a:schemeClr val="phClr"/>
        </a:solidFill>
        <a:gradFill rotWithShape="1">
          <a:gsLst>
            <a:gs pos="0">
              <a:schemeClr val="phClr">
                <a:tint val="48000"/>
                <a:satMod val="105000"/>
                <a:lumMod val="110000"/>
              </a:schemeClr>
            </a:gs>
            <a:gs pos="100000">
              <a:schemeClr val="phClr">
                <a:tint val="78000"/>
                <a:satMod val="109000"/>
                <a:lumMod val="100000"/>
              </a:schemeClr>
            </a:gs>
          </a:gsLst>
          <a:lin ang="5400000" scaled="0"/>
        </a:gradFill>
        <a:gradFill rotWithShape="1">
          <a:gsLst>
            <a:gs pos="0">
              <a:schemeClr val="phClr">
                <a:tint val="94000"/>
                <a:satMod val="100000"/>
                <a:lumMod val="104000"/>
              </a:schemeClr>
            </a:gs>
            <a:gs pos="69000">
              <a:schemeClr val="phClr">
                <a:shade val="86000"/>
                <a:satMod val="130000"/>
                <a:lumMod val="102000"/>
              </a:schemeClr>
            </a:gs>
            <a:gs pos="100000">
              <a:schemeClr val="phClr">
                <a:shade val="72000"/>
                <a:satMod val="130000"/>
                <a:lumMod val="100000"/>
              </a:schemeClr>
            </a:gs>
          </a:gsLst>
          <a:lin ang="5400000" scaled="0"/>
        </a:gradFill>
      </a:fillStyleLst>
      <a:lnStyleLst>
        <a:ln w="12700" cap="flat" cmpd="sng" algn="ctr">
          <a:solidFill>
            <a:schemeClr val="phClr"/>
          </a:solidFill>
          <a:prstDash val="solid"/>
        </a:ln>
        <a:ln w="19050"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50800" dist="38100" dir="5400000" sy="96000" rotWithShape="0">
              <a:srgbClr val="000000">
                <a:alpha val="54000"/>
              </a:srgbClr>
            </a:outerShdw>
          </a:effectLst>
        </a:effectStyle>
        <a:effectStyle>
          <a:effectLst>
            <a:outerShdw blurRad="76200" dist="38100" dir="5400000" algn="ctr" rotWithShape="0">
              <a:srgbClr val="000000">
                <a:alpha val="76000"/>
              </a:srgbClr>
            </a:outerShdw>
          </a:effectLst>
          <a:scene3d>
            <a:camera prst="orthographicFront">
              <a:rot lat="0" lon="0" rev="0"/>
            </a:camera>
            <a:lightRig rig="balanced" dir="t"/>
          </a:scene3d>
          <a:sp3d prstMaterial="matte">
            <a:bevelT w="25400" h="25400" prst="relaxedInset"/>
          </a:sp3d>
        </a:effectStyle>
      </a:effectStyleLst>
      <a:bgFillStyleLst>
        <a:solidFill>
          <a:schemeClr val="phClr"/>
        </a:solidFill>
        <a:solidFill>
          <a:schemeClr val="phClr">
            <a:tint val="95000"/>
            <a:satMod val="170000"/>
          </a:schemeClr>
        </a:solidFill>
        <a:blipFill rotWithShape="1">
          <a:blip xmlns:r="http://schemas.openxmlformats.org/officeDocument/2006/relationships" r:embed="rId1">
            <a:duotone>
              <a:schemeClr val="phClr">
                <a:shade val="18000"/>
                <a:satMod val="160000"/>
                <a:lumMod val="28000"/>
              </a:schemeClr>
              <a:schemeClr val="phClr">
                <a:tint val="95000"/>
                <a:satMod val="160000"/>
                <a:lumMod val="116000"/>
              </a:schemeClr>
            </a:duotone>
          </a:blip>
          <a:stretch/>
        </a:blipFill>
      </a:bgFillStyleLst>
    </a:fmtScheme>
  </a:themeElements>
  <a:objectDefaults/>
  <a:extraClrSchemeLst/>
  <a:extLst>
    <a:ext uri="{05A4C25C-085E-4340-85A3-A5531E510DB2}">
      <thm15:themeFamily xmlns:thm15="http://schemas.microsoft.com/office/thememl/2012/main" name="Damask" id="{F9A299A0-33D0-4E0F-9F3F-7163E3744208}" vid="{4539428D-6454-4FE6-B992-2D59F0AC2F89}"/>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TM04033921[[fn=Damask]]</Template>
  <TotalTime>2366</TotalTime>
  <Words>3827</Words>
  <Application>Microsoft Office PowerPoint</Application>
  <PresentationFormat>Widescreen</PresentationFormat>
  <Paragraphs>468</Paragraphs>
  <Slides>60</Slides>
  <Notes>19</Notes>
  <HiddenSlides>0</HiddenSlides>
  <MMClips>9</MMClips>
  <ScaleCrop>false</ScaleCrop>
  <HeadingPairs>
    <vt:vector size="6" baseType="variant">
      <vt:variant>
        <vt:lpstr>Fonts Used</vt:lpstr>
      </vt:variant>
      <vt:variant>
        <vt:i4>5</vt:i4>
      </vt:variant>
      <vt:variant>
        <vt:lpstr>Theme</vt:lpstr>
      </vt:variant>
      <vt:variant>
        <vt:i4>2</vt:i4>
      </vt:variant>
      <vt:variant>
        <vt:lpstr>Slide Titles</vt:lpstr>
      </vt:variant>
      <vt:variant>
        <vt:i4>60</vt:i4>
      </vt:variant>
    </vt:vector>
  </HeadingPairs>
  <TitlesOfParts>
    <vt:vector size="67" baseType="lpstr">
      <vt:lpstr>Arial</vt:lpstr>
      <vt:lpstr>Bernard MT Condensed</vt:lpstr>
      <vt:lpstr>Bookman Old Style</vt:lpstr>
      <vt:lpstr>Calibri</vt:lpstr>
      <vt:lpstr>Rockwell</vt:lpstr>
      <vt:lpstr>Damask</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HP</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Rebecca Richardson</dc:creator>
  <cp:lastModifiedBy>Rebecca Richardson</cp:lastModifiedBy>
  <cp:revision>58</cp:revision>
  <cp:lastPrinted>2016-12-14T14:56:43Z</cp:lastPrinted>
  <dcterms:created xsi:type="dcterms:W3CDTF">2016-12-02T14:46:10Z</dcterms:created>
  <dcterms:modified xsi:type="dcterms:W3CDTF">2016-12-14T14:57:53Z</dcterms:modified>
</cp:coreProperties>
</file>