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76"/>
  </p:notesMasterIdLst>
  <p:sldIdLst>
    <p:sldId id="256" r:id="rId2"/>
    <p:sldId id="272" r:id="rId3"/>
    <p:sldId id="263" r:id="rId4"/>
    <p:sldId id="264" r:id="rId5"/>
    <p:sldId id="265" r:id="rId6"/>
    <p:sldId id="266" r:id="rId7"/>
    <p:sldId id="268" r:id="rId8"/>
    <p:sldId id="267" r:id="rId9"/>
    <p:sldId id="269" r:id="rId10"/>
    <p:sldId id="259" r:id="rId11"/>
    <p:sldId id="260" r:id="rId12"/>
    <p:sldId id="261" r:id="rId13"/>
    <p:sldId id="262" r:id="rId14"/>
    <p:sldId id="271" r:id="rId15"/>
    <p:sldId id="273" r:id="rId16"/>
    <p:sldId id="276" r:id="rId17"/>
    <p:sldId id="277" r:id="rId18"/>
    <p:sldId id="274" r:id="rId19"/>
    <p:sldId id="275" r:id="rId20"/>
    <p:sldId id="278" r:id="rId21"/>
    <p:sldId id="279" r:id="rId22"/>
    <p:sldId id="280" r:id="rId23"/>
    <p:sldId id="281" r:id="rId24"/>
    <p:sldId id="282" r:id="rId25"/>
    <p:sldId id="283" r:id="rId26"/>
    <p:sldId id="284" r:id="rId27"/>
    <p:sldId id="286" r:id="rId28"/>
    <p:sldId id="285" r:id="rId29"/>
    <p:sldId id="257" r:id="rId30"/>
    <p:sldId id="258"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6" r:id="rId50"/>
    <p:sldId id="305"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ebecca Richardson" initials="RR" lastIdx="0" clrIdx="0">
    <p:extLst>
      <p:ext uri="{19B8F6BF-5375-455C-9EA6-DF929625EA0E}">
        <p15:presenceInfo xmlns:p15="http://schemas.microsoft.com/office/powerpoint/2012/main" userId="S-1-5-21-4164662797-1081707777-3498188941-417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D7601"/>
    <a:srgbClr val="E3FBBD"/>
    <a:srgbClr val="24FFFF"/>
    <a:srgbClr val="E6962A"/>
    <a:srgbClr val="00B8BF"/>
    <a:srgbClr val="FCEC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94434" autoAdjust="0"/>
  </p:normalViewPr>
  <p:slideViewPr>
    <p:cSldViewPr snapToGrid="0">
      <p:cViewPr varScale="1">
        <p:scale>
          <a:sx n="74" d="100"/>
          <a:sy n="74" d="100"/>
        </p:scale>
        <p:origin x="45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E9D31-4F47-40C4-B506-AC740B06A154}" type="datetimeFigureOut">
              <a:rPr lang="en-US" smtClean="0"/>
              <a:t>11/9/2016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2CBA9D-886D-44BE-9907-DF2215FB68B0}" type="slidenum">
              <a:rPr lang="en-US" smtClean="0"/>
              <a:t>‹#›</a:t>
            </a:fld>
            <a:endParaRPr lang="en-US"/>
          </a:p>
        </p:txBody>
      </p:sp>
    </p:spTree>
    <p:extLst>
      <p:ext uri="{BB962C8B-B14F-4D97-AF65-F5344CB8AC3E}">
        <p14:creationId xmlns:p14="http://schemas.microsoft.com/office/powerpoint/2010/main" val="20454595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pPr/>
              <a:t>10</a:t>
            </a:fld>
            <a:endParaRPr lang="en-US"/>
          </a:p>
        </p:txBody>
      </p:sp>
    </p:spTree>
    <p:extLst>
      <p:ext uri="{BB962C8B-B14F-4D97-AF65-F5344CB8AC3E}">
        <p14:creationId xmlns:p14="http://schemas.microsoft.com/office/powerpoint/2010/main" val="32060695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pPr/>
              <a:t>11</a:t>
            </a:fld>
            <a:endParaRPr lang="en-US"/>
          </a:p>
        </p:txBody>
      </p:sp>
    </p:spTree>
    <p:extLst>
      <p:ext uri="{BB962C8B-B14F-4D97-AF65-F5344CB8AC3E}">
        <p14:creationId xmlns:p14="http://schemas.microsoft.com/office/powerpoint/2010/main" val="39443271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pPr/>
              <a:t>12</a:t>
            </a:fld>
            <a:endParaRPr lang="en-US"/>
          </a:p>
        </p:txBody>
      </p:sp>
    </p:spTree>
    <p:extLst>
      <p:ext uri="{BB962C8B-B14F-4D97-AF65-F5344CB8AC3E}">
        <p14:creationId xmlns:p14="http://schemas.microsoft.com/office/powerpoint/2010/main" val="21192676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pPr/>
              <a:t>13</a:t>
            </a:fld>
            <a:endParaRPr lang="en-US"/>
          </a:p>
        </p:txBody>
      </p:sp>
    </p:spTree>
    <p:extLst>
      <p:ext uri="{BB962C8B-B14F-4D97-AF65-F5344CB8AC3E}">
        <p14:creationId xmlns:p14="http://schemas.microsoft.com/office/powerpoint/2010/main" val="12531495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pPr/>
              <a:t>29</a:t>
            </a:fld>
            <a:endParaRPr lang="en-US"/>
          </a:p>
        </p:txBody>
      </p:sp>
    </p:spTree>
    <p:extLst>
      <p:ext uri="{BB962C8B-B14F-4D97-AF65-F5344CB8AC3E}">
        <p14:creationId xmlns:p14="http://schemas.microsoft.com/office/powerpoint/2010/main" val="27641677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C3C885-5E4D-4DB6-8E10-488C0F34A273}" type="slidenum">
              <a:rPr lang="en-US" smtClean="0"/>
              <a:pPr/>
              <a:t>30</a:t>
            </a:fld>
            <a:endParaRPr lang="en-US"/>
          </a:p>
        </p:txBody>
      </p:sp>
    </p:spTree>
    <p:extLst>
      <p:ext uri="{BB962C8B-B14F-4D97-AF65-F5344CB8AC3E}">
        <p14:creationId xmlns:p14="http://schemas.microsoft.com/office/powerpoint/2010/main" val="33483714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11/9/2016</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11/9/2016</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11/9/2016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11/9/2016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11/9/2016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11/9/2016</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11/9/2016</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11/9/2016</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11/9/2016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11/9/2016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11/9/2016</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11/9/2016</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19.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36.png"/><Relationship Id="rId4" Type="http://schemas.openxmlformats.org/officeDocument/2006/relationships/image" Target="../media/image35.gif"/></Relationships>
</file>

<file path=ppt/slides/_rels/slide3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3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jpg"/><Relationship Id="rId4" Type="http://schemas.openxmlformats.org/officeDocument/2006/relationships/image" Target="../media/image48.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57.jpg"/><Relationship Id="rId1" Type="http://schemas.openxmlformats.org/officeDocument/2006/relationships/slideLayout" Target="../slideLayouts/slideLayout7.xml"/><Relationship Id="rId4" Type="http://schemas.openxmlformats.org/officeDocument/2006/relationships/image" Target="../media/image19.gif"/></Relationships>
</file>

<file path=ppt/slides/_rels/slide45.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65.gif"/><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66.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gif"/><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70.gif"/><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2.png"/></Relationships>
</file>

<file path=ppt/slides/_rels/slide62.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75.gif"/><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image" Target="../media/image77.jp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159099"/>
            <a:ext cx="9448800" cy="3013655"/>
          </a:xfrm>
        </p:spPr>
        <p:txBody>
          <a:bodyPr>
            <a:normAutofit fontScale="90000"/>
          </a:bodyPr>
          <a:lstStyle/>
          <a:p>
            <a:r>
              <a:rPr lang="en-US" dirty="0" smtClean="0"/>
              <a:t>Age Of empire: American </a:t>
            </a:r>
            <a:r>
              <a:rPr lang="en-US" dirty="0"/>
              <a:t>Foreign Policy, 1890-1914</a:t>
            </a:r>
            <a:br>
              <a:rPr lang="en-US" dirty="0"/>
            </a:br>
            <a:endParaRPr lang="en-US" dirty="0"/>
          </a:p>
        </p:txBody>
      </p:sp>
      <p:sp>
        <p:nvSpPr>
          <p:cNvPr id="3" name="Subtitle 2"/>
          <p:cNvSpPr>
            <a:spLocks noGrp="1"/>
          </p:cNvSpPr>
          <p:nvPr>
            <p:ph type="subTitle" idx="1"/>
          </p:nvPr>
        </p:nvSpPr>
        <p:spPr/>
        <p:txBody>
          <a:bodyPr/>
          <a:lstStyle/>
          <a:p>
            <a:r>
              <a:rPr lang="en-US" dirty="0" smtClean="0"/>
              <a:t>Chapter 22</a:t>
            </a:r>
            <a:endParaRPr lang="en-US" dirty="0"/>
          </a:p>
        </p:txBody>
      </p:sp>
    </p:spTree>
    <p:extLst>
      <p:ext uri="{BB962C8B-B14F-4D97-AF65-F5344CB8AC3E}">
        <p14:creationId xmlns:p14="http://schemas.microsoft.com/office/powerpoint/2010/main" val="34395785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4373"/>
            <a:ext cx="11506200" cy="1293028"/>
          </a:xfrm>
        </p:spPr>
        <p:txBody>
          <a:bodyPr/>
          <a:lstStyle/>
          <a:p>
            <a:pPr algn="ctr"/>
            <a:r>
              <a:rPr lang="en-US" dirty="0" smtClean="0"/>
              <a:t>The U.S. Expands outwards</a:t>
            </a:r>
            <a:endParaRPr lang="en-US" dirty="0"/>
          </a:p>
        </p:txBody>
      </p:sp>
      <p:sp>
        <p:nvSpPr>
          <p:cNvPr id="3" name="Content Placeholder 2"/>
          <p:cNvSpPr>
            <a:spLocks noGrp="1"/>
          </p:cNvSpPr>
          <p:nvPr>
            <p:ph idx="1"/>
          </p:nvPr>
        </p:nvSpPr>
        <p:spPr>
          <a:xfrm>
            <a:off x="685800" y="2194560"/>
            <a:ext cx="10820400" cy="355457"/>
          </a:xfrm>
        </p:spPr>
        <p:txBody>
          <a:bodyPr>
            <a:normAutofit fontScale="92500" lnSpcReduction="10000"/>
          </a:bodyPr>
          <a:lstStyle/>
          <a:p>
            <a:pPr marL="0" indent="0" algn="ctr">
              <a:buNone/>
            </a:pPr>
            <a:r>
              <a:rPr lang="en-US" dirty="0" smtClean="0"/>
              <a:t>Chapter 22 Section 1</a:t>
            </a:r>
            <a:endParaRPr lang="en-US" dirty="0"/>
          </a:p>
        </p:txBody>
      </p:sp>
    </p:spTree>
    <p:extLst>
      <p:ext uri="{BB962C8B-B14F-4D97-AF65-F5344CB8AC3E}">
        <p14:creationId xmlns:p14="http://schemas.microsoft.com/office/powerpoint/2010/main" val="20847305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42188"/>
            <a:ext cx="12234438" cy="707886"/>
          </a:xfrm>
          <a:prstGeom prst="rect">
            <a:avLst/>
          </a:prstGeom>
          <a:noFill/>
        </p:spPr>
        <p:txBody>
          <a:bodyPr wrap="none" lIns="91440" tIns="45720" rIns="91440" bIns="45720">
            <a:spAutoFit/>
          </a:bodyPr>
          <a:lstStyle/>
          <a:p>
            <a:pPr algn="ctr"/>
            <a:r>
              <a:rPr lang="en-US" sz="40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America’s Limited but Aggressive Push Outwards</a:t>
            </a:r>
            <a:endParaRPr lang="en-US" sz="40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TextBox 2"/>
          <p:cNvSpPr txBox="1"/>
          <p:nvPr/>
        </p:nvSpPr>
        <p:spPr>
          <a:xfrm>
            <a:off x="629331" y="1537252"/>
            <a:ext cx="11443399" cy="2862322"/>
          </a:xfrm>
          <a:prstGeom prst="rect">
            <a:avLst/>
          </a:prstGeom>
          <a:noFill/>
        </p:spPr>
        <p:txBody>
          <a:bodyPr wrap="square" rtlCol="0">
            <a:spAutoFit/>
          </a:bodyPr>
          <a:lstStyle/>
          <a:p>
            <a:r>
              <a:rPr lang="en-US" dirty="0" smtClean="0"/>
              <a:t>At the end of the Civil War the U.S. had very little ability to have strong international diplomacy</a:t>
            </a:r>
          </a:p>
          <a:p>
            <a:pPr marL="285750" indent="-285750">
              <a:buFont typeface="Wingdings" panose="05000000000000000000" pitchFamily="2" charset="2"/>
              <a:buChar char="v"/>
            </a:pPr>
            <a:r>
              <a:rPr lang="en-US" dirty="0" smtClean="0"/>
              <a:t>The U.S. only had 24 diplomats that had gotten their jobs through bribes</a:t>
            </a:r>
          </a:p>
          <a:p>
            <a:pPr marL="285750" indent="-285750">
              <a:buFont typeface="Wingdings" panose="05000000000000000000" pitchFamily="2" charset="2"/>
              <a:buChar char="v"/>
            </a:pPr>
            <a:r>
              <a:rPr lang="en-US" dirty="0" smtClean="0"/>
              <a:t>Foreign expansion needed a strong military presence, especially a Navy.</a:t>
            </a:r>
          </a:p>
          <a:p>
            <a:pPr marL="742950" lvl="1" indent="-285750">
              <a:buFont typeface="Wingdings" panose="05000000000000000000" pitchFamily="2" charset="2"/>
              <a:buChar char="Ø"/>
            </a:pPr>
            <a:r>
              <a:rPr lang="en-US" dirty="0" smtClean="0"/>
              <a:t>After the Civil War, the U.S. was in no position to maintain a Navy.</a:t>
            </a:r>
          </a:p>
          <a:p>
            <a:pPr marL="742950" lvl="1" indent="-285750">
              <a:buFont typeface="Wingdings" panose="05000000000000000000" pitchFamily="2" charset="2"/>
              <a:buChar char="Ø"/>
            </a:pPr>
            <a:endParaRPr lang="en-US" dirty="0"/>
          </a:p>
          <a:p>
            <a:pPr marL="742950" lvl="1" indent="-285750">
              <a:buFont typeface="Wingdings" panose="05000000000000000000" pitchFamily="2" charset="2"/>
              <a:buChar char="Ø"/>
            </a:pPr>
            <a:endParaRPr lang="en-US" dirty="0" smtClean="0"/>
          </a:p>
          <a:p>
            <a:pPr marL="742950" lvl="1" indent="-285750">
              <a:buFont typeface="Wingdings" panose="05000000000000000000" pitchFamily="2" charset="2"/>
              <a:buChar char="Ø"/>
            </a:pPr>
            <a:endParaRPr lang="en-US" dirty="0"/>
          </a:p>
          <a:p>
            <a:pPr marL="742950" lvl="1" indent="-285750">
              <a:buFont typeface="Wingdings" panose="05000000000000000000" pitchFamily="2" charset="2"/>
              <a:buChar char="Ø"/>
            </a:pPr>
            <a:r>
              <a:rPr lang="en-US" dirty="0" smtClean="0"/>
              <a:t>As late as 1890 a majority of Naval vessels were classified “Old Navy” – a mixture of Iron hulled and wholly wooden ships</a:t>
            </a:r>
          </a:p>
          <a:p>
            <a:pPr marL="742950" lvl="1" indent="-285750">
              <a:buFont typeface="Wingdings" panose="05000000000000000000" pitchFamily="2" charset="2"/>
              <a:buChar char="Ø"/>
            </a:pPr>
            <a:r>
              <a:rPr lang="en-US" dirty="0" smtClean="0"/>
              <a:t>There were only 13 all steel, triple hulled, steam engine ships in service by 1890</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52958"/>
            <a:ext cx="3665749" cy="2405042"/>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51304" y="4362450"/>
            <a:ext cx="4240696" cy="2495550"/>
          </a:xfrm>
          <a:prstGeom prst="rect">
            <a:avLst/>
          </a:prstGeom>
        </p:spPr>
      </p:pic>
    </p:spTree>
    <p:extLst>
      <p:ext uri="{BB962C8B-B14F-4D97-AF65-F5344CB8AC3E}">
        <p14:creationId xmlns:p14="http://schemas.microsoft.com/office/powerpoint/2010/main" val="2400216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527" y="147617"/>
            <a:ext cx="2676939" cy="3277884"/>
          </a:xfrm>
          <a:prstGeom prst="rect">
            <a:avLst/>
          </a:prstGeom>
        </p:spPr>
      </p:pic>
      <p:sp>
        <p:nvSpPr>
          <p:cNvPr id="3" name="TextBox 2"/>
          <p:cNvSpPr txBox="1"/>
          <p:nvPr/>
        </p:nvSpPr>
        <p:spPr>
          <a:xfrm>
            <a:off x="2913052" y="147617"/>
            <a:ext cx="9233453" cy="3416320"/>
          </a:xfrm>
          <a:prstGeom prst="rect">
            <a:avLst/>
          </a:prstGeom>
          <a:noFill/>
        </p:spPr>
        <p:txBody>
          <a:bodyPr wrap="square" rtlCol="0">
            <a:spAutoFit/>
          </a:bodyPr>
          <a:lstStyle/>
          <a:p>
            <a:r>
              <a:rPr lang="en-US" b="1" dirty="0" smtClean="0">
                <a:solidFill>
                  <a:srgbClr val="24FFFF"/>
                </a:solidFill>
              </a:rPr>
              <a:t>William Seward, (Secretary of State 1861 – 1869) tried to expand American political and social influence in both Asia and Latin America:</a:t>
            </a:r>
          </a:p>
          <a:p>
            <a:endParaRPr lang="en-US" b="1" dirty="0">
              <a:solidFill>
                <a:srgbClr val="24FFFF"/>
              </a:solidFill>
            </a:endParaRPr>
          </a:p>
          <a:p>
            <a:r>
              <a:rPr lang="en-US" b="1" dirty="0" smtClean="0">
                <a:solidFill>
                  <a:srgbClr val="FCEC6F"/>
                </a:solidFill>
              </a:rPr>
              <a:t>A</a:t>
            </a:r>
            <a:r>
              <a:rPr lang="en-US" b="1" dirty="0">
                <a:solidFill>
                  <a:srgbClr val="FCEC6F"/>
                </a:solidFill>
              </a:rPr>
              <a:t> </a:t>
            </a:r>
            <a:r>
              <a:rPr lang="en-US" b="1" dirty="0" smtClean="0">
                <a:solidFill>
                  <a:srgbClr val="FCEC6F"/>
                </a:solidFill>
              </a:rPr>
              <a:t>treaty with Nicaragua set the course for the eventual building of the Panama Canal</a:t>
            </a:r>
          </a:p>
          <a:p>
            <a:endParaRPr lang="en-US" b="1" dirty="0">
              <a:solidFill>
                <a:srgbClr val="E6962A"/>
              </a:solidFill>
            </a:endParaRPr>
          </a:p>
          <a:p>
            <a:r>
              <a:rPr lang="en-US" b="1" dirty="0" smtClean="0">
                <a:solidFill>
                  <a:srgbClr val="E6962A"/>
                </a:solidFill>
              </a:rPr>
              <a:t>He also pushed through the annexation of Midway Islands in the Pacific Ocean, giving the U.S. an easy path to Asia</a:t>
            </a:r>
          </a:p>
          <a:p>
            <a:endParaRPr lang="en-US" b="1" dirty="0">
              <a:solidFill>
                <a:srgbClr val="E6962A"/>
              </a:solidFill>
            </a:endParaRPr>
          </a:p>
          <a:p>
            <a:r>
              <a:rPr lang="en-US" b="1" dirty="0" smtClean="0">
                <a:solidFill>
                  <a:srgbClr val="E3FBBD"/>
                </a:solidFill>
              </a:rPr>
              <a:t>He often spoke of his desire to obtain British Colombia, the Hawaiian Islands, parts of the Dominican Republic, Cuba; explaining that this would give the U.S. “Control of the World.”</a:t>
            </a:r>
            <a:r>
              <a:rPr lang="en-US" b="1" dirty="0" smtClean="0">
                <a:solidFill>
                  <a:srgbClr val="E6962A"/>
                </a:solidFill>
              </a:rPr>
              <a:t> </a:t>
            </a:r>
            <a:endParaRPr lang="en-US" b="1" dirty="0">
              <a:solidFill>
                <a:srgbClr val="E6962A"/>
              </a:solidFill>
            </a:endParaRPr>
          </a:p>
        </p:txBody>
      </p:sp>
      <p:sp>
        <p:nvSpPr>
          <p:cNvPr id="4" name="TextBox 3"/>
          <p:cNvSpPr txBox="1"/>
          <p:nvPr/>
        </p:nvSpPr>
        <p:spPr>
          <a:xfrm>
            <a:off x="227527" y="4134119"/>
            <a:ext cx="7476186" cy="2585323"/>
          </a:xfrm>
          <a:prstGeom prst="rect">
            <a:avLst/>
          </a:prstGeom>
          <a:noFill/>
        </p:spPr>
        <p:txBody>
          <a:bodyPr wrap="square" rtlCol="0">
            <a:spAutoFit/>
          </a:bodyPr>
          <a:lstStyle/>
          <a:p>
            <a:r>
              <a:rPr lang="en-US" dirty="0" smtClean="0"/>
              <a:t>His most notable expansion happened in 1867 when he purchased Alaska from Russia for $7.2 million.</a:t>
            </a:r>
          </a:p>
          <a:p>
            <a:endParaRPr lang="en-US" dirty="0"/>
          </a:p>
          <a:p>
            <a:endParaRPr lang="en-US" dirty="0" smtClean="0"/>
          </a:p>
          <a:p>
            <a:r>
              <a:rPr lang="en-US" dirty="0" smtClean="0"/>
              <a:t>Critics called this “Seward’s Folly.”</a:t>
            </a:r>
          </a:p>
          <a:p>
            <a:endParaRPr lang="en-US" dirty="0"/>
          </a:p>
          <a:p>
            <a:endParaRPr lang="en-US" dirty="0" smtClean="0"/>
          </a:p>
          <a:p>
            <a:r>
              <a:rPr lang="en-US" dirty="0" smtClean="0"/>
              <a:t>When gold and other minerals were found however, people changed their tune.</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7854" y="3724710"/>
            <a:ext cx="4574146" cy="3133290"/>
          </a:xfrm>
          <a:prstGeom prst="rect">
            <a:avLst/>
          </a:prstGeom>
        </p:spPr>
      </p:pic>
    </p:spTree>
    <p:extLst>
      <p:ext uri="{BB962C8B-B14F-4D97-AF65-F5344CB8AC3E}">
        <p14:creationId xmlns:p14="http://schemas.microsoft.com/office/powerpoint/2010/main" val="23148657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88708" y="167426"/>
            <a:ext cx="2283947" cy="3145618"/>
          </a:xfrm>
          <a:prstGeom prst="rect">
            <a:avLst/>
          </a:prstGeom>
        </p:spPr>
      </p:pic>
      <p:sp>
        <p:nvSpPr>
          <p:cNvPr id="3" name="Rectangle 2"/>
          <p:cNvSpPr/>
          <p:nvPr/>
        </p:nvSpPr>
        <p:spPr>
          <a:xfrm>
            <a:off x="0" y="1396212"/>
            <a:ext cx="10016216" cy="4154984"/>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r>
              <a:rPr lang="en-US" sz="2400" b="1" cap="none" spc="0" dirty="0" smtClean="0">
                <a:ln/>
                <a:solidFill>
                  <a:schemeClr val="accent4"/>
                </a:solidFill>
                <a:effectLst/>
              </a:rPr>
              <a:t>Seward’s successor, Hamilton Fish, (1869 – 1877) spent  most of his time settling international disputes about American interests</a:t>
            </a:r>
          </a:p>
          <a:p>
            <a:endParaRPr lang="en-US" sz="2400" b="1" dirty="0">
              <a:ln/>
              <a:solidFill>
                <a:schemeClr val="accent4"/>
              </a:solidFill>
            </a:endParaRPr>
          </a:p>
          <a:p>
            <a:endParaRPr lang="en-US" sz="2400" b="1" cap="none" spc="0" dirty="0" smtClean="0">
              <a:ln/>
              <a:solidFill>
                <a:schemeClr val="accent4"/>
              </a:solidFill>
              <a:effectLst/>
            </a:endParaRPr>
          </a:p>
          <a:p>
            <a:endParaRPr lang="en-US" sz="2400" b="1" dirty="0">
              <a:ln/>
              <a:solidFill>
                <a:schemeClr val="accent4"/>
              </a:solidFill>
            </a:endParaRPr>
          </a:p>
          <a:p>
            <a:r>
              <a:rPr lang="en-US" sz="2400" b="1" cap="none" spc="0" dirty="0" smtClean="0">
                <a:ln/>
                <a:solidFill>
                  <a:schemeClr val="accent1">
                    <a:lumMod val="60000"/>
                    <a:lumOff val="40000"/>
                  </a:schemeClr>
                </a:solidFill>
                <a:effectLst/>
              </a:rPr>
              <a:t>The Alabama Claims:</a:t>
            </a:r>
          </a:p>
          <a:p>
            <a:r>
              <a:rPr lang="en-US" sz="2400" b="1" dirty="0" smtClean="0">
                <a:ln/>
                <a:solidFill>
                  <a:srgbClr val="24FFFF"/>
                </a:solidFill>
              </a:rPr>
              <a:t>A U.S. Senator claimed that Confederate forces won strategic battles because they had the help of a British cruiser, and he demanded $2 billion in reparations….or you know, Canada.  </a:t>
            </a:r>
          </a:p>
          <a:p>
            <a:r>
              <a:rPr lang="en-US" sz="2400" b="1" cap="none" spc="0" dirty="0" smtClean="0">
                <a:ln/>
                <a:solidFill>
                  <a:srgbClr val="24FFFF"/>
                </a:solidFill>
                <a:effectLst/>
              </a:rPr>
              <a:t>A joint commission representing both countries settled on a $15 million payment instead.</a:t>
            </a:r>
            <a:endParaRPr lang="en-US" sz="2400" b="1" cap="none" spc="0" dirty="0">
              <a:ln/>
              <a:solidFill>
                <a:srgbClr val="24FFFF"/>
              </a:solidFill>
              <a:effectLst/>
            </a:endParaRPr>
          </a:p>
        </p:txBody>
      </p:sp>
    </p:spTree>
    <p:extLst>
      <p:ext uri="{BB962C8B-B14F-4D97-AF65-F5344CB8AC3E}">
        <p14:creationId xmlns:p14="http://schemas.microsoft.com/office/powerpoint/2010/main" val="18495068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3031" y="1357476"/>
            <a:ext cx="12192000" cy="1077218"/>
          </a:xfrm>
          <a:prstGeom prst="rect">
            <a:avLst/>
          </a:prstGeom>
          <a:noFill/>
        </p:spPr>
        <p:txBody>
          <a:bodyPr wrap="square" lIns="91440" tIns="45720" rIns="91440" bIns="45720">
            <a:spAutoFit/>
          </a:bodyPr>
          <a:lstStyle/>
          <a:p>
            <a:pPr algn="ctr"/>
            <a:r>
              <a:rPr lang="en-US" sz="3200" b="1" cap="none" spc="0" dirty="0" smtClean="0">
                <a:ln w="12700">
                  <a:solidFill>
                    <a:srgbClr val="24FFFF"/>
                  </a:solidFill>
                  <a:prstDash val="solid"/>
                </a:ln>
                <a:pattFill prst="ltDnDiag">
                  <a:fgClr>
                    <a:schemeClr val="accent5">
                      <a:lumMod val="60000"/>
                      <a:lumOff val="40000"/>
                    </a:schemeClr>
                  </a:fgClr>
                  <a:bgClr>
                    <a:schemeClr val="bg1"/>
                  </a:bgClr>
                </a:pattFill>
                <a:effectLst/>
              </a:rPr>
              <a:t>Business, Religious, and Social Interests set the Stage for Empire</a:t>
            </a:r>
            <a:endParaRPr lang="en-US" sz="3200" b="1" cap="none" spc="0" dirty="0">
              <a:ln w="12700">
                <a:solidFill>
                  <a:srgbClr val="24FFFF"/>
                </a:solidFill>
                <a:prstDash val="solid"/>
              </a:ln>
              <a:pattFill prst="ltDnDiag">
                <a:fgClr>
                  <a:schemeClr val="accent5">
                    <a:lumMod val="60000"/>
                    <a:lumOff val="40000"/>
                  </a:schemeClr>
                </a:fgClr>
                <a:bgClr>
                  <a:schemeClr val="bg1"/>
                </a:bgClr>
              </a:pattFill>
              <a:effectLst/>
            </a:endParaRPr>
          </a:p>
        </p:txBody>
      </p:sp>
      <p:sp>
        <p:nvSpPr>
          <p:cNvPr id="3" name="Rectangle 2"/>
          <p:cNvSpPr/>
          <p:nvPr/>
        </p:nvSpPr>
        <p:spPr>
          <a:xfrm>
            <a:off x="0" y="2967335"/>
            <a:ext cx="12192000" cy="3477875"/>
          </a:xfrm>
          <a:prstGeom prst="rect">
            <a:avLst/>
          </a:prstGeom>
          <a:noFill/>
        </p:spPr>
        <p:txBody>
          <a:bodyPr wrap="square" lIns="91440" tIns="45720" rIns="91440" bIns="45720">
            <a:spAutoFit/>
          </a:bodyPr>
          <a:lstStyle/>
          <a:p>
            <a:r>
              <a:rPr lang="en-US" sz="2000" b="0" cap="none" spc="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Industrialists wanted empire because it gave them more access to international markets for exports and better deals on raw materials</a:t>
            </a:r>
          </a:p>
          <a:p>
            <a:endParaRPr lang="en-US" sz="20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a:p>
            <a:endParaRPr lang="en-US" sz="2000" b="0" cap="none" spc="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a:p>
            <a:r>
              <a:rPr lang="en-US" sz="2000" dirty="0" smtClean="0">
                <a:ln w="0"/>
                <a:solidFill>
                  <a:schemeClr val="accent1">
                    <a:lumMod val="40000"/>
                    <a:lumOff val="60000"/>
                  </a:schemeClr>
                </a:solidFill>
                <a:effectLst>
                  <a:reflection blurRad="6350" stA="53000" endA="300" endPos="35500" dir="5400000" sy="-90000" algn="bl" rotWithShape="0"/>
                </a:effectLst>
              </a:rPr>
              <a:t>Progressives, Social Reformers, and Religious leaders wanted to expand democratic and Christian influences abroad – Many believed in the idea of Social Darwinism – or the idea that intelligence was based on Race and that they “owed” the “less evolved” populations their social uplift.</a:t>
            </a:r>
          </a:p>
          <a:p>
            <a:endParaRPr lang="en-US" sz="2000" dirty="0">
              <a:ln w="0"/>
              <a:solidFill>
                <a:schemeClr val="accent1">
                  <a:lumMod val="40000"/>
                  <a:lumOff val="60000"/>
                </a:schemeClr>
              </a:solidFill>
              <a:effectLst>
                <a:reflection blurRad="6350" stA="53000" endA="300" endPos="35500" dir="5400000" sy="-90000" algn="bl" rotWithShape="0"/>
              </a:effectLst>
            </a:endParaRPr>
          </a:p>
          <a:p>
            <a:r>
              <a:rPr lang="en-US" sz="2000" dirty="0" smtClean="0">
                <a:ln w="0"/>
                <a:solidFill>
                  <a:schemeClr val="accent1">
                    <a:lumMod val="40000"/>
                    <a:lumOff val="60000"/>
                  </a:schemeClr>
                </a:solidFill>
                <a:effectLst>
                  <a:reflection blurRad="6350" stA="53000" endA="300" endPos="35500" dir="5400000" sy="-90000" algn="bl" rotWithShape="0"/>
                </a:effectLst>
              </a:rPr>
              <a:t>This was called The White Man’s Burden by Rudyard Kipling.</a:t>
            </a:r>
          </a:p>
          <a:p>
            <a:endParaRPr lang="en-US" sz="2000" b="0" cap="none" spc="0" dirty="0">
              <a:ln w="0"/>
              <a:solidFill>
                <a:schemeClr val="accent1">
                  <a:lumMod val="40000"/>
                  <a:lumOff val="60000"/>
                </a:schemeClr>
              </a:solidFill>
              <a:effectLst>
                <a:reflection blurRad="6350" stA="53000" endA="300" endPos="35500" dir="5400000" sy="-90000" algn="bl" rotWithShape="0"/>
              </a:effectLst>
            </a:endParaRPr>
          </a:p>
          <a:p>
            <a:endParaRPr lang="en-US" sz="2000" b="0" cap="none" spc="0" dirty="0">
              <a:ln w="0"/>
              <a:solidFill>
                <a:schemeClr val="accent3">
                  <a:lumMod val="60000"/>
                  <a:lumOff val="40000"/>
                </a:schemeClr>
              </a:solidFill>
              <a:effectLst>
                <a:reflection blurRad="6350" stA="53000" endA="300" endPos="35500" dir="5400000" sy="-90000" algn="bl" rotWithShape="0"/>
              </a:effectLst>
            </a:endParaRPr>
          </a:p>
        </p:txBody>
      </p:sp>
    </p:spTree>
    <p:extLst>
      <p:ext uri="{BB962C8B-B14F-4D97-AF65-F5344CB8AC3E}">
        <p14:creationId xmlns:p14="http://schemas.microsoft.com/office/powerpoint/2010/main" val="14858457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2500" y="0"/>
            <a:ext cx="3619500" cy="5080000"/>
          </a:xfrm>
          <a:prstGeom prst="rect">
            <a:avLst/>
          </a:prstGeom>
        </p:spPr>
      </p:pic>
      <p:sp>
        <p:nvSpPr>
          <p:cNvPr id="3" name="Rectangle 2"/>
          <p:cNvSpPr/>
          <p:nvPr/>
        </p:nvSpPr>
        <p:spPr>
          <a:xfrm>
            <a:off x="4691308" y="167425"/>
            <a:ext cx="3881192" cy="461665"/>
          </a:xfrm>
          <a:prstGeom prst="rect">
            <a:avLst/>
          </a:prstGeom>
          <a:noFill/>
        </p:spPr>
        <p:txBody>
          <a:bodyPr wrap="none" lIns="91440" tIns="45720" rIns="91440" bIns="45720">
            <a:spAutoFit/>
          </a:bodyPr>
          <a:lstStyle/>
          <a:p>
            <a:pPr algn="ctr"/>
            <a:r>
              <a:rPr lang="en-US" sz="2400" b="1" cap="none" spc="0" dirty="0" smtClean="0">
                <a:ln w="6600">
                  <a:solidFill>
                    <a:schemeClr val="accent2"/>
                  </a:solidFill>
                  <a:prstDash val="solid"/>
                </a:ln>
                <a:solidFill>
                  <a:srgbClr val="FFFFFF"/>
                </a:solidFill>
                <a:effectLst>
                  <a:outerShdw dist="38100" dir="2700000" algn="tl" rotWithShape="0">
                    <a:schemeClr val="accent2"/>
                  </a:outerShdw>
                </a:effectLst>
              </a:rPr>
              <a:t>Frederick Jackson Turner</a:t>
            </a:r>
            <a:endParaRPr lang="en-US" sz="24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4" name="Rectangle 3"/>
          <p:cNvSpPr/>
          <p:nvPr/>
        </p:nvSpPr>
        <p:spPr>
          <a:xfrm>
            <a:off x="0" y="1473386"/>
            <a:ext cx="8572500" cy="4893647"/>
          </a:xfrm>
          <a:prstGeom prst="rect">
            <a:avLst/>
          </a:prstGeom>
          <a:noFill/>
        </p:spPr>
        <p:txBody>
          <a:bodyPr wrap="square" lIns="91440" tIns="45720" rIns="91440" bIns="45720">
            <a:spAutoFit/>
          </a:bodyPr>
          <a:lstStyle/>
          <a:p>
            <a:r>
              <a:rPr lang="en-US" sz="2400" b="1" cap="none" spc="0" dirty="0" smtClean="0">
                <a:ln w="22225">
                  <a:solidFill>
                    <a:schemeClr val="accent2"/>
                  </a:solidFill>
                  <a:prstDash val="solid"/>
                </a:ln>
                <a:effectLst/>
              </a:rPr>
              <a:t>The Frontier Thesis: </a:t>
            </a:r>
            <a:r>
              <a:rPr lang="en-US" sz="2400" b="1" cap="none" spc="0" dirty="0" smtClean="0">
                <a:ln w="22225">
                  <a:solidFill>
                    <a:schemeClr val="accent2"/>
                  </a:solidFill>
                  <a:prstDash val="solid"/>
                </a:ln>
                <a:solidFill>
                  <a:srgbClr val="FFFF00"/>
                </a:solidFill>
                <a:effectLst/>
              </a:rPr>
              <a:t>American democracy was formed by the American Frontier. “American energy will continually demand a wider field for its exercise.”</a:t>
            </a:r>
          </a:p>
          <a:p>
            <a:endParaRPr lang="en-US" sz="2400" b="1" dirty="0">
              <a:ln w="22225">
                <a:solidFill>
                  <a:schemeClr val="accent2"/>
                </a:solidFill>
                <a:prstDash val="solid"/>
              </a:ln>
              <a:solidFill>
                <a:srgbClr val="FFFF00"/>
              </a:solidFill>
            </a:endParaRPr>
          </a:p>
          <a:p>
            <a:endParaRPr lang="en-US" sz="2400" b="1" cap="none" spc="0" dirty="0" smtClean="0">
              <a:ln w="22225">
                <a:solidFill>
                  <a:schemeClr val="accent2"/>
                </a:solidFill>
                <a:prstDash val="solid"/>
              </a:ln>
              <a:solidFill>
                <a:srgbClr val="FFFF00"/>
              </a:solidFill>
              <a:effectLst/>
            </a:endParaRPr>
          </a:p>
          <a:p>
            <a:r>
              <a:rPr lang="en-US" sz="2400" b="1" dirty="0" smtClean="0">
                <a:ln w="22225">
                  <a:solidFill>
                    <a:schemeClr val="accent2"/>
                  </a:solidFill>
                  <a:prstDash val="solid"/>
                </a:ln>
                <a:solidFill>
                  <a:srgbClr val="FFFF00"/>
                </a:solidFill>
              </a:rPr>
              <a:t>There was no more room for this to happen domestically, but, the outlet could instead be the world.</a:t>
            </a:r>
          </a:p>
          <a:p>
            <a:endParaRPr lang="en-US" sz="2400" b="1" dirty="0">
              <a:ln w="22225">
                <a:solidFill>
                  <a:schemeClr val="accent2"/>
                </a:solidFill>
                <a:prstDash val="solid"/>
              </a:ln>
              <a:solidFill>
                <a:srgbClr val="FFFF00"/>
              </a:solidFill>
            </a:endParaRPr>
          </a:p>
          <a:p>
            <a:endParaRPr lang="en-US" sz="2400" b="1" dirty="0" smtClean="0">
              <a:ln w="22225">
                <a:solidFill>
                  <a:schemeClr val="accent2"/>
                </a:solidFill>
                <a:prstDash val="solid"/>
              </a:ln>
              <a:solidFill>
                <a:srgbClr val="FFFF00"/>
              </a:solidFill>
            </a:endParaRPr>
          </a:p>
          <a:p>
            <a:r>
              <a:rPr lang="en-US" sz="2400" b="1" dirty="0" smtClean="0">
                <a:ln w="22225">
                  <a:solidFill>
                    <a:schemeClr val="accent2"/>
                  </a:solidFill>
                  <a:prstDash val="solid"/>
                </a:ln>
                <a:solidFill>
                  <a:srgbClr val="FFFF00"/>
                </a:solidFill>
              </a:rPr>
              <a:t>These new areas would also provide areas for population growth, either as settlers or as a place for immigrants.</a:t>
            </a:r>
          </a:p>
          <a:p>
            <a:endParaRPr lang="en-US" sz="2400" b="1" cap="none" spc="0" dirty="0">
              <a:ln w="22225">
                <a:solidFill>
                  <a:schemeClr val="accent2"/>
                </a:solidFill>
                <a:prstDash val="solid"/>
              </a:ln>
              <a:solidFill>
                <a:srgbClr val="FFFF00"/>
              </a:solidFill>
              <a:effectLst/>
            </a:endParaRPr>
          </a:p>
        </p:txBody>
      </p:sp>
    </p:spTree>
    <p:extLst>
      <p:ext uri="{BB962C8B-B14F-4D97-AF65-F5344CB8AC3E}">
        <p14:creationId xmlns:p14="http://schemas.microsoft.com/office/powerpoint/2010/main" val="4304410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09887"/>
            <a:ext cx="1819275" cy="2514600"/>
          </a:xfrm>
          <a:prstGeom prst="rect">
            <a:avLst/>
          </a:prstGeom>
        </p:spPr>
      </p:pic>
      <p:sp>
        <p:nvSpPr>
          <p:cNvPr id="2" name="Rectangle 1"/>
          <p:cNvSpPr/>
          <p:nvPr/>
        </p:nvSpPr>
        <p:spPr>
          <a:xfrm>
            <a:off x="390808" y="365803"/>
            <a:ext cx="6542176" cy="923330"/>
          </a:xfrm>
          <a:prstGeom prst="rect">
            <a:avLst/>
          </a:prstGeom>
          <a:noFill/>
        </p:spPr>
        <p:txBody>
          <a:bodyPr wrap="none" lIns="91440" tIns="45720" rIns="91440" bIns="45720">
            <a:spAutoFit/>
          </a:bodyPr>
          <a:lstStyle/>
          <a:p>
            <a:pPr algn="ctr"/>
            <a:r>
              <a:rPr lang="en-US" sz="5400" b="0" cap="none" spc="0" dirty="0" smtClean="0">
                <a:ln w="0">
                  <a:solidFill>
                    <a:schemeClr val="bg1"/>
                  </a:solidFill>
                </a:ln>
                <a:solidFill>
                  <a:schemeClr val="accent2">
                    <a:lumMod val="60000"/>
                    <a:lumOff val="40000"/>
                  </a:schemeClr>
                </a:solidFill>
                <a:effectLst>
                  <a:outerShdw blurRad="38100" dist="25400" dir="5400000" algn="ctr" rotWithShape="0">
                    <a:srgbClr val="6E747A">
                      <a:alpha val="43000"/>
                    </a:srgbClr>
                  </a:outerShdw>
                </a:effectLst>
              </a:rPr>
              <a:t>The Plan for Empire</a:t>
            </a:r>
            <a:endParaRPr lang="en-US" sz="5400" b="0" cap="none" spc="0" dirty="0">
              <a:ln w="0">
                <a:solidFill>
                  <a:schemeClr val="bg1"/>
                </a:solidFill>
              </a:ln>
              <a:solidFill>
                <a:schemeClr val="accent2">
                  <a:lumMod val="60000"/>
                  <a:lumOff val="40000"/>
                </a:schemeClr>
              </a:solidFill>
              <a:effectLst>
                <a:outerShdw blurRad="38100" dist="25400" dir="5400000" algn="ctr" rotWithShape="0">
                  <a:srgbClr val="6E747A">
                    <a:alpha val="43000"/>
                  </a:srgbClr>
                </a:outerShdw>
              </a:effectLst>
            </a:endParaRPr>
          </a:p>
        </p:txBody>
      </p:sp>
      <p:sp>
        <p:nvSpPr>
          <p:cNvPr id="4" name="TextBox 3"/>
          <p:cNvSpPr txBox="1"/>
          <p:nvPr/>
        </p:nvSpPr>
        <p:spPr>
          <a:xfrm>
            <a:off x="1" y="1416676"/>
            <a:ext cx="12192000" cy="5078313"/>
          </a:xfrm>
          <a:prstGeom prst="rect">
            <a:avLst/>
          </a:prstGeom>
          <a:noFill/>
        </p:spPr>
        <p:txBody>
          <a:bodyPr wrap="square" rtlCol="0">
            <a:spAutoFit/>
          </a:bodyPr>
          <a:lstStyle/>
          <a:p>
            <a:r>
              <a:rPr lang="en-US" b="1" dirty="0" smtClean="0">
                <a:solidFill>
                  <a:schemeClr val="accent3">
                    <a:lumMod val="60000"/>
                    <a:lumOff val="40000"/>
                  </a:schemeClr>
                </a:solidFill>
              </a:rPr>
              <a:t>While he was Assistant Secretary of the Navy, Theodore Roosevelt wanted to expand the U.S. Navy to  help expand American influence around the world.</a:t>
            </a:r>
          </a:p>
          <a:p>
            <a:endParaRPr lang="en-US" b="1" dirty="0">
              <a:solidFill>
                <a:schemeClr val="accent3">
                  <a:lumMod val="60000"/>
                  <a:lumOff val="40000"/>
                </a:schemeClr>
              </a:solidFill>
            </a:endParaRPr>
          </a:p>
          <a:p>
            <a:endParaRPr lang="en-US" b="1" dirty="0" smtClean="0">
              <a:solidFill>
                <a:schemeClr val="accent2">
                  <a:lumMod val="60000"/>
                  <a:lumOff val="40000"/>
                </a:schemeClr>
              </a:solidFill>
            </a:endParaRPr>
          </a:p>
          <a:p>
            <a:r>
              <a:rPr lang="en-US" b="1" dirty="0" smtClean="0">
                <a:solidFill>
                  <a:schemeClr val="accent2">
                    <a:lumMod val="60000"/>
                    <a:lumOff val="40000"/>
                  </a:schemeClr>
                </a:solidFill>
              </a:rPr>
              <a:t>		       	    Alfred Thayer Mahan wrote </a:t>
            </a:r>
            <a:r>
              <a:rPr lang="en-US" b="1" i="1" dirty="0" smtClean="0">
                <a:solidFill>
                  <a:schemeClr val="accent2">
                    <a:lumMod val="60000"/>
                    <a:lumOff val="40000"/>
                  </a:schemeClr>
                </a:solidFill>
              </a:rPr>
              <a:t>The Influence of Seapower upon History.  </a:t>
            </a:r>
            <a:r>
              <a:rPr lang="en-US" b="1" dirty="0" smtClean="0">
                <a:solidFill>
                  <a:schemeClr val="accent2">
                    <a:lumMod val="60000"/>
                    <a:lumOff val="40000"/>
                  </a:schemeClr>
                </a:solidFill>
              </a:rPr>
              <a:t>He made 3 suggestions</a:t>
            </a:r>
          </a:p>
          <a:p>
            <a:endParaRPr lang="en-US" b="1" dirty="0">
              <a:solidFill>
                <a:schemeClr val="accent2">
                  <a:lumMod val="60000"/>
                  <a:lumOff val="40000"/>
                </a:schemeClr>
              </a:solidFill>
            </a:endParaRPr>
          </a:p>
          <a:p>
            <a:r>
              <a:rPr lang="en-US" b="1" dirty="0" smtClean="0">
                <a:solidFill>
                  <a:schemeClr val="accent2">
                    <a:lumMod val="60000"/>
                    <a:lumOff val="40000"/>
                  </a:schemeClr>
                </a:solidFill>
              </a:rPr>
              <a:t>				1.  Government had to build a stronger, more powerful Navy</a:t>
            </a:r>
          </a:p>
          <a:p>
            <a:r>
              <a:rPr lang="en-US" b="1" dirty="0">
                <a:solidFill>
                  <a:schemeClr val="accent2">
                    <a:lumMod val="60000"/>
                    <a:lumOff val="40000"/>
                  </a:schemeClr>
                </a:solidFill>
              </a:rPr>
              <a:t>	</a:t>
            </a:r>
            <a:r>
              <a:rPr lang="en-US" b="1" dirty="0" smtClean="0">
                <a:solidFill>
                  <a:schemeClr val="accent2">
                    <a:lumMod val="60000"/>
                    <a:lumOff val="40000"/>
                  </a:schemeClr>
                </a:solidFill>
              </a:rPr>
              <a:t>			2.  There needed to be a series of Naval Bases to fuel this flee</a:t>
            </a:r>
          </a:p>
          <a:p>
            <a:r>
              <a:rPr lang="en-US" b="1" dirty="0">
                <a:solidFill>
                  <a:schemeClr val="accent2">
                    <a:lumMod val="60000"/>
                    <a:lumOff val="40000"/>
                  </a:schemeClr>
                </a:solidFill>
              </a:rPr>
              <a:t>	</a:t>
            </a:r>
            <a:r>
              <a:rPr lang="en-US" b="1" dirty="0" smtClean="0">
                <a:solidFill>
                  <a:schemeClr val="accent2">
                    <a:lumMod val="60000"/>
                    <a:lumOff val="40000"/>
                  </a:schemeClr>
                </a:solidFill>
              </a:rPr>
              <a:t>			3.  Create a canal across Central America that would reduce the time and  power</a:t>
            </a:r>
          </a:p>
          <a:p>
            <a:r>
              <a:rPr lang="en-US" b="1" dirty="0">
                <a:solidFill>
                  <a:schemeClr val="accent2">
                    <a:lumMod val="60000"/>
                    <a:lumOff val="40000"/>
                  </a:schemeClr>
                </a:solidFill>
              </a:rPr>
              <a:t>	</a:t>
            </a:r>
            <a:r>
              <a:rPr lang="en-US" b="1" dirty="0" smtClean="0">
                <a:solidFill>
                  <a:schemeClr val="accent2">
                    <a:lumMod val="60000"/>
                    <a:lumOff val="40000"/>
                  </a:schemeClr>
                </a:solidFill>
              </a:rPr>
              <a:t>		    	      required to move the Navy from the Atlantic to the Pacific.</a:t>
            </a:r>
          </a:p>
          <a:p>
            <a:endParaRPr lang="en-US" b="1" dirty="0">
              <a:solidFill>
                <a:schemeClr val="accent2">
                  <a:lumMod val="60000"/>
                  <a:lumOff val="40000"/>
                </a:schemeClr>
              </a:solidFill>
            </a:endParaRPr>
          </a:p>
          <a:p>
            <a:endParaRPr lang="en-US" b="1" dirty="0" smtClean="0">
              <a:solidFill>
                <a:schemeClr val="accent2">
                  <a:lumMod val="60000"/>
                  <a:lumOff val="40000"/>
                </a:schemeClr>
              </a:solidFill>
            </a:endParaRPr>
          </a:p>
          <a:p>
            <a:endParaRPr lang="en-US" b="1" dirty="0">
              <a:solidFill>
                <a:schemeClr val="accent2">
                  <a:lumMod val="60000"/>
                  <a:lumOff val="40000"/>
                </a:schemeClr>
              </a:solidFill>
            </a:endParaRPr>
          </a:p>
          <a:p>
            <a:r>
              <a:rPr lang="en-US" b="1" dirty="0" smtClean="0">
                <a:solidFill>
                  <a:schemeClr val="accent4">
                    <a:lumMod val="60000"/>
                    <a:lumOff val="40000"/>
                  </a:schemeClr>
                </a:solidFill>
              </a:rPr>
              <a:t>By 1898 the navy had increased to 160 vessels (114 new steel ones) and the U.S. had become the 3</a:t>
            </a:r>
            <a:r>
              <a:rPr lang="en-US" b="1" baseline="30000" dirty="0" smtClean="0">
                <a:solidFill>
                  <a:schemeClr val="accent4">
                    <a:lumMod val="60000"/>
                    <a:lumOff val="40000"/>
                  </a:schemeClr>
                </a:solidFill>
              </a:rPr>
              <a:t>rd</a:t>
            </a:r>
            <a:r>
              <a:rPr lang="en-US" b="1" dirty="0" smtClean="0">
                <a:solidFill>
                  <a:schemeClr val="accent4">
                    <a:lumMod val="60000"/>
                    <a:lumOff val="40000"/>
                  </a:schemeClr>
                </a:solidFill>
              </a:rPr>
              <a:t> most powerful navy in the world. </a:t>
            </a:r>
          </a:p>
          <a:p>
            <a:endParaRPr lang="en-US" b="1" dirty="0">
              <a:solidFill>
                <a:schemeClr val="accent4">
                  <a:lumMod val="60000"/>
                  <a:lumOff val="40000"/>
                </a:schemeClr>
              </a:solidFill>
            </a:endParaRPr>
          </a:p>
          <a:p>
            <a:r>
              <a:rPr lang="en-US" b="1" dirty="0" smtClean="0">
                <a:solidFill>
                  <a:schemeClr val="accent4">
                    <a:lumMod val="60000"/>
                    <a:lumOff val="40000"/>
                  </a:schemeClr>
                </a:solidFill>
              </a:rPr>
              <a:t>Midway and other islands in the pacific were added to U.S. territory and provided more coaling stations Mahan had wanted.  </a:t>
            </a:r>
            <a:endParaRPr lang="en-US" b="1" dirty="0">
              <a:solidFill>
                <a:schemeClr val="accent4">
                  <a:lumMod val="60000"/>
                  <a:lumOff val="40000"/>
                </a:schemeClr>
              </a:solidFill>
            </a:endParaRPr>
          </a:p>
        </p:txBody>
      </p:sp>
    </p:spTree>
    <p:extLst>
      <p:ext uri="{BB962C8B-B14F-4D97-AF65-F5344CB8AC3E}">
        <p14:creationId xmlns:p14="http://schemas.microsoft.com/office/powerpoint/2010/main" val="25694469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566917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ugar_cane.jpg"/>
          <p:cNvPicPr>
            <a:picLocks noChangeAspect="1"/>
          </p:cNvPicPr>
          <p:nvPr/>
        </p:nvPicPr>
        <p:blipFill>
          <a:blip r:embed="rId3"/>
          <a:stretch>
            <a:fillRect/>
          </a:stretch>
        </p:blipFill>
        <p:spPr>
          <a:xfrm>
            <a:off x="7391400" y="4400550"/>
            <a:ext cx="3276600" cy="2457450"/>
          </a:xfrm>
          <a:prstGeom prst="rect">
            <a:avLst/>
          </a:prstGeom>
        </p:spPr>
      </p:pic>
      <p:pic>
        <p:nvPicPr>
          <p:cNvPr id="2" name="Picture 1" descr="hawaii.jpg"/>
          <p:cNvPicPr>
            <a:picLocks noChangeAspect="1"/>
          </p:cNvPicPr>
          <p:nvPr/>
        </p:nvPicPr>
        <p:blipFill>
          <a:blip r:embed="rId4"/>
          <a:stretch>
            <a:fillRect/>
          </a:stretch>
        </p:blipFill>
        <p:spPr>
          <a:xfrm>
            <a:off x="4267200" y="533400"/>
            <a:ext cx="6400800" cy="3794760"/>
          </a:xfrm>
          <a:prstGeom prst="rect">
            <a:avLst/>
          </a:prstGeom>
        </p:spPr>
      </p:pic>
      <p:sp>
        <p:nvSpPr>
          <p:cNvPr id="3" name="TextBox 2"/>
          <p:cNvSpPr txBox="1"/>
          <p:nvPr/>
        </p:nvSpPr>
        <p:spPr>
          <a:xfrm>
            <a:off x="931571" y="1390919"/>
            <a:ext cx="91440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latin typeface="Agency FB" pitchFamily="34" charset="0"/>
              </a:rPr>
              <a:t>Hawaii becomes a republic</a:t>
            </a:r>
          </a:p>
        </p:txBody>
      </p:sp>
      <p:sp>
        <p:nvSpPr>
          <p:cNvPr id="4" name="TextBox 3"/>
          <p:cNvSpPr txBox="1"/>
          <p:nvPr/>
        </p:nvSpPr>
        <p:spPr>
          <a:xfrm>
            <a:off x="1524000" y="4419601"/>
            <a:ext cx="91440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latin typeface="Agency FB" pitchFamily="34" charset="0"/>
              </a:rPr>
              <a:t>1790s Hawaii is a port on the way to China and East India</a:t>
            </a:r>
          </a:p>
        </p:txBody>
      </p:sp>
      <p:sp>
        <p:nvSpPr>
          <p:cNvPr id="5" name="TextBox 4"/>
          <p:cNvSpPr txBox="1"/>
          <p:nvPr/>
        </p:nvSpPr>
        <p:spPr>
          <a:xfrm>
            <a:off x="1524000" y="5029201"/>
            <a:ext cx="91440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latin typeface="Agency FB" pitchFamily="34" charset="0"/>
              </a:rPr>
              <a:t>1820s Americans established sugarcane plantations</a:t>
            </a:r>
          </a:p>
        </p:txBody>
      </p:sp>
      <p:sp>
        <p:nvSpPr>
          <p:cNvPr id="7" name="TextBox 6"/>
          <p:cNvSpPr txBox="1"/>
          <p:nvPr/>
        </p:nvSpPr>
        <p:spPr>
          <a:xfrm>
            <a:off x="1524000" y="6019801"/>
            <a:ext cx="5867400"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latin typeface="Agency FB" pitchFamily="34" charset="0"/>
              </a:rPr>
              <a:t>By the 1850s sugar plantations account for 75% of Hawaii’s wealth</a:t>
            </a:r>
          </a:p>
        </p:txBody>
      </p:sp>
    </p:spTree>
    <p:extLst>
      <p:ext uri="{BB962C8B-B14F-4D97-AF65-F5344CB8AC3E}">
        <p14:creationId xmlns:p14="http://schemas.microsoft.com/office/powerpoint/2010/main" val="9367432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
            <a:ext cx="91440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err="1">
                <a:latin typeface="Agency FB" pitchFamily="34" charset="0"/>
              </a:rPr>
              <a:t>1890s</a:t>
            </a:r>
            <a:r>
              <a:rPr lang="en-US" sz="2400" b="1" dirty="0">
                <a:latin typeface="Agency FB" pitchFamily="34" charset="0"/>
              </a:rPr>
              <a:t> McKinley Tariff Act eliminated tariffs on all sugar now entering the U.S.</a:t>
            </a:r>
          </a:p>
        </p:txBody>
      </p:sp>
      <p:sp>
        <p:nvSpPr>
          <p:cNvPr id="3" name="TextBox 2"/>
          <p:cNvSpPr txBox="1"/>
          <p:nvPr/>
        </p:nvSpPr>
        <p:spPr>
          <a:xfrm>
            <a:off x="1524000" y="1219201"/>
            <a:ext cx="91440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latin typeface="Agency FB" pitchFamily="34" charset="0"/>
              </a:rPr>
              <a:t>Hawaiian sugar is cheaper now than sugar coming from elsewhere</a:t>
            </a:r>
          </a:p>
        </p:txBody>
      </p:sp>
      <p:sp>
        <p:nvSpPr>
          <p:cNvPr id="4" name="TextBox 3"/>
          <p:cNvSpPr txBox="1"/>
          <p:nvPr/>
        </p:nvSpPr>
        <p:spPr>
          <a:xfrm>
            <a:off x="1524000" y="2514601"/>
            <a:ext cx="91440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latin typeface="Agency FB" pitchFamily="34" charset="0"/>
              </a:rPr>
              <a:t>Business leaders start to push for </a:t>
            </a:r>
            <a:r>
              <a:rPr lang="en-US" sz="2400" b="1" dirty="0">
                <a:solidFill>
                  <a:srgbClr val="FF0000"/>
                </a:solidFill>
                <a:latin typeface="Agency FB" pitchFamily="34" charset="0"/>
              </a:rPr>
              <a:t>annexation</a:t>
            </a:r>
          </a:p>
        </p:txBody>
      </p:sp>
      <p:sp>
        <p:nvSpPr>
          <p:cNvPr id="5" name="TextBox 4"/>
          <p:cNvSpPr txBox="1"/>
          <p:nvPr/>
        </p:nvSpPr>
        <p:spPr>
          <a:xfrm>
            <a:off x="5181600" y="3124201"/>
            <a:ext cx="44958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FF0000"/>
                </a:solidFill>
                <a:latin typeface="Agency FB" pitchFamily="34" charset="0"/>
              </a:rPr>
              <a:t>This is the adding of territory to the U.S.</a:t>
            </a:r>
          </a:p>
        </p:txBody>
      </p:sp>
      <p:sp>
        <p:nvSpPr>
          <p:cNvPr id="6" name="TextBox 5"/>
          <p:cNvSpPr txBox="1"/>
          <p:nvPr/>
        </p:nvSpPr>
        <p:spPr>
          <a:xfrm>
            <a:off x="1524000" y="3810001"/>
            <a:ext cx="91440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latin typeface="Agency FB" pitchFamily="34" charset="0"/>
              </a:rPr>
              <a:t>If they become part of the U.S. sugar can be sold for an extra $.02/lb</a:t>
            </a:r>
          </a:p>
        </p:txBody>
      </p:sp>
      <p:pic>
        <p:nvPicPr>
          <p:cNvPr id="7" name="Picture 6" descr="sugar.jpg"/>
          <p:cNvPicPr>
            <a:picLocks noChangeAspect="1"/>
          </p:cNvPicPr>
          <p:nvPr/>
        </p:nvPicPr>
        <p:blipFill>
          <a:blip r:embed="rId3"/>
          <a:stretch>
            <a:fillRect/>
          </a:stretch>
        </p:blipFill>
        <p:spPr>
          <a:xfrm>
            <a:off x="1524000" y="4191000"/>
            <a:ext cx="2857500" cy="2667000"/>
          </a:xfrm>
          <a:prstGeom prst="rect">
            <a:avLst/>
          </a:prstGeom>
        </p:spPr>
      </p:pic>
    </p:spTree>
    <p:extLst>
      <p:ext uri="{BB962C8B-B14F-4D97-AF65-F5344CB8AC3E}">
        <p14:creationId xmlns:p14="http://schemas.microsoft.com/office/powerpoint/2010/main" val="33337587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
            <a:ext cx="91440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latin typeface="Agency FB" pitchFamily="34" charset="0"/>
              </a:rPr>
              <a:t>Queen Liliuokalani</a:t>
            </a:r>
          </a:p>
        </p:txBody>
      </p:sp>
      <p:pic>
        <p:nvPicPr>
          <p:cNvPr id="3" name="Picture 2" descr="queen liliokalani.jpg"/>
          <p:cNvPicPr>
            <a:picLocks noChangeAspect="1"/>
          </p:cNvPicPr>
          <p:nvPr/>
        </p:nvPicPr>
        <p:blipFill>
          <a:blip r:embed="rId3"/>
          <a:srcRect t="1476" b="2214"/>
          <a:stretch>
            <a:fillRect/>
          </a:stretch>
        </p:blipFill>
        <p:spPr>
          <a:xfrm>
            <a:off x="5446110" y="0"/>
            <a:ext cx="5221890" cy="6858000"/>
          </a:xfrm>
          <a:prstGeom prst="rect">
            <a:avLst/>
          </a:prstGeom>
        </p:spPr>
      </p:pic>
      <p:sp>
        <p:nvSpPr>
          <p:cNvPr id="4" name="TextBox 3"/>
          <p:cNvSpPr txBox="1"/>
          <p:nvPr/>
        </p:nvSpPr>
        <p:spPr>
          <a:xfrm>
            <a:off x="1524000" y="1600201"/>
            <a:ext cx="6172200" cy="12003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latin typeface="Agency FB" pitchFamily="34" charset="0"/>
              </a:rPr>
              <a:t>1893 she called for a new constitution that would increase her power and restore the political power of Hawaiians</a:t>
            </a:r>
          </a:p>
        </p:txBody>
      </p:sp>
      <p:sp>
        <p:nvSpPr>
          <p:cNvPr id="5" name="TextBox 4"/>
          <p:cNvSpPr txBox="1"/>
          <p:nvPr/>
        </p:nvSpPr>
        <p:spPr>
          <a:xfrm>
            <a:off x="1524000" y="3657601"/>
            <a:ext cx="91440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latin typeface="Agency FB" pitchFamily="34" charset="0"/>
              </a:rPr>
              <a:t>1893 – she is overthrown by U.S. businessmen</a:t>
            </a:r>
          </a:p>
        </p:txBody>
      </p:sp>
    </p:spTree>
    <p:extLst>
      <p:ext uri="{BB962C8B-B14F-4D97-AF65-F5344CB8AC3E}">
        <p14:creationId xmlns:p14="http://schemas.microsoft.com/office/powerpoint/2010/main" val="28387443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anford dole.jpg"/>
          <p:cNvPicPr>
            <a:picLocks noChangeAspect="1"/>
          </p:cNvPicPr>
          <p:nvPr/>
        </p:nvPicPr>
        <p:blipFill>
          <a:blip r:embed="rId3"/>
          <a:stretch>
            <a:fillRect/>
          </a:stretch>
        </p:blipFill>
        <p:spPr>
          <a:xfrm>
            <a:off x="7086601" y="381000"/>
            <a:ext cx="3115733" cy="3810000"/>
          </a:xfrm>
          <a:prstGeom prst="rect">
            <a:avLst/>
          </a:prstGeom>
        </p:spPr>
      </p:pic>
      <p:sp>
        <p:nvSpPr>
          <p:cNvPr id="2" name="TextBox 1"/>
          <p:cNvSpPr txBox="1"/>
          <p:nvPr/>
        </p:nvSpPr>
        <p:spPr>
          <a:xfrm>
            <a:off x="1524000" y="1"/>
            <a:ext cx="91440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latin typeface="Agency FB" pitchFamily="34" charset="0"/>
              </a:rPr>
              <a:t>1894 Sanford B. Dole (pineapples) was named president of the new Republic of Hawaii</a:t>
            </a:r>
          </a:p>
        </p:txBody>
      </p:sp>
      <p:sp>
        <p:nvSpPr>
          <p:cNvPr id="4" name="TextBox 3"/>
          <p:cNvSpPr txBox="1"/>
          <p:nvPr/>
        </p:nvSpPr>
        <p:spPr>
          <a:xfrm>
            <a:off x="1524000" y="1295401"/>
            <a:ext cx="5486400"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latin typeface="Agency FB" pitchFamily="34" charset="0"/>
              </a:rPr>
              <a:t>Asked U.S. to annex it but President Cleveland said no</a:t>
            </a:r>
          </a:p>
        </p:txBody>
      </p:sp>
      <p:pic>
        <p:nvPicPr>
          <p:cNvPr id="5" name="Picture 4" descr="President_Grover_Cleveland.jpg"/>
          <p:cNvPicPr>
            <a:picLocks noChangeAspect="1"/>
          </p:cNvPicPr>
          <p:nvPr/>
        </p:nvPicPr>
        <p:blipFill>
          <a:blip r:embed="rId4" cstate="print"/>
          <a:stretch>
            <a:fillRect/>
          </a:stretch>
        </p:blipFill>
        <p:spPr>
          <a:xfrm>
            <a:off x="1981200" y="1752601"/>
            <a:ext cx="2057400" cy="3055215"/>
          </a:xfrm>
          <a:prstGeom prst="rect">
            <a:avLst/>
          </a:prstGeom>
        </p:spPr>
      </p:pic>
      <p:sp>
        <p:nvSpPr>
          <p:cNvPr id="6" name="TextBox 5"/>
          <p:cNvSpPr txBox="1"/>
          <p:nvPr/>
        </p:nvSpPr>
        <p:spPr>
          <a:xfrm>
            <a:off x="1524000" y="5029201"/>
            <a:ext cx="91440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latin typeface="Agency FB" pitchFamily="34" charset="0"/>
              </a:rPr>
              <a:t>U.S. annexed Hawaii in 1898 </a:t>
            </a:r>
          </a:p>
        </p:txBody>
      </p:sp>
      <p:sp>
        <p:nvSpPr>
          <p:cNvPr id="7" name="TextBox 6"/>
          <p:cNvSpPr txBox="1"/>
          <p:nvPr/>
        </p:nvSpPr>
        <p:spPr>
          <a:xfrm>
            <a:off x="0" y="5493604"/>
            <a:ext cx="12192000"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rgbClr val="24FFFF"/>
                </a:solidFill>
                <a:latin typeface="Agency FB" pitchFamily="34" charset="0"/>
              </a:rPr>
              <a:t>The U.S. had similar strategic interests in the Samoan Islands in the South Pacific and joined a 3 part protectorate with GB and Germany over the Samoan Islands assuring access to strategic ports located there.</a:t>
            </a:r>
            <a:endParaRPr lang="en-US" sz="2400" b="1" dirty="0">
              <a:solidFill>
                <a:srgbClr val="24FFFF"/>
              </a:solidFill>
              <a:latin typeface="Agency FB" pitchFamily="34" charset="0"/>
            </a:endParaRPr>
          </a:p>
        </p:txBody>
      </p:sp>
    </p:spTree>
    <p:extLst>
      <p:ext uri="{BB962C8B-B14F-4D97-AF65-F5344CB8AC3E}">
        <p14:creationId xmlns:p14="http://schemas.microsoft.com/office/powerpoint/2010/main" val="2135086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078693"/>
            <a:ext cx="12240850" cy="1938992"/>
          </a:xfrm>
          <a:prstGeom prst="rect">
            <a:avLst/>
          </a:prstGeom>
          <a:noFill/>
        </p:spPr>
        <p:txBody>
          <a:bodyPr wrap="none" lIns="91440" tIns="45720" rIns="91440" bIns="45720">
            <a:spAutoFit/>
          </a:bodyPr>
          <a:lstStyle/>
          <a:p>
            <a:pPr algn="ctr"/>
            <a:r>
              <a:rPr lang="en-US" sz="4000" b="1" cap="none" spc="0" dirty="0" smtClean="0">
                <a:ln w="0"/>
                <a:solidFill>
                  <a:schemeClr val="accent1"/>
                </a:solidFill>
                <a:effectLst>
                  <a:outerShdw blurRad="38100" dist="25400" dir="5400000" algn="ctr" rotWithShape="0">
                    <a:srgbClr val="6E747A">
                      <a:alpha val="43000"/>
                    </a:srgbClr>
                  </a:outerShdw>
                </a:effectLst>
              </a:rPr>
              <a:t>The Spanish American War and Overseas Empire</a:t>
            </a:r>
          </a:p>
          <a:p>
            <a:pPr algn="ctr"/>
            <a:endParaRPr lang="en-US" sz="4000" b="1" dirty="0">
              <a:ln w="0"/>
              <a:solidFill>
                <a:schemeClr val="accent1"/>
              </a:solidFill>
              <a:effectLst>
                <a:outerShdw blurRad="38100" dist="25400" dir="5400000" algn="ctr" rotWithShape="0">
                  <a:srgbClr val="6E747A">
                    <a:alpha val="43000"/>
                  </a:srgbClr>
                </a:outerShdw>
              </a:effectLst>
            </a:endParaRPr>
          </a:p>
          <a:p>
            <a:pPr algn="ctr"/>
            <a:r>
              <a:rPr lang="en-US" sz="4000" dirty="0" smtClean="0">
                <a:ln w="0"/>
                <a:solidFill>
                  <a:schemeClr val="accent1"/>
                </a:solidFill>
                <a:effectLst>
                  <a:outerShdw blurRad="38100" dist="25400" dir="5400000" algn="ctr" rotWithShape="0">
                    <a:srgbClr val="6E747A">
                      <a:alpha val="43000"/>
                    </a:srgbClr>
                  </a:outerShdw>
                </a:effectLst>
              </a:rPr>
              <a:t>Chapter 22 Section 2</a:t>
            </a:r>
            <a:endParaRPr lang="en-US" sz="400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6700768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9713"/>
            <a:ext cx="12192000" cy="1569660"/>
          </a:xfrm>
          <a:prstGeom prst="rect">
            <a:avLst/>
          </a:prstGeom>
          <a:noFill/>
        </p:spPr>
        <p:txBody>
          <a:bodyPr wrap="square" rtlCol="0">
            <a:spAutoFit/>
          </a:bodyPr>
          <a:lstStyle/>
          <a:p>
            <a:r>
              <a:rPr lang="en-US" sz="3200" b="1" dirty="0" smtClean="0">
                <a:ln>
                  <a:solidFill>
                    <a:schemeClr val="bg1"/>
                  </a:solidFill>
                </a:ln>
              </a:rPr>
              <a:t>This is the first </a:t>
            </a:r>
            <a:r>
              <a:rPr lang="en-US" sz="3200" b="1" dirty="0" smtClean="0">
                <a:ln>
                  <a:solidFill>
                    <a:schemeClr val="tx1"/>
                  </a:solidFill>
                </a:ln>
                <a:solidFill>
                  <a:srgbClr val="FF0000"/>
                </a:solidFill>
              </a:rPr>
              <a:t>significant international conflict since the war with Mexico in 1846 and it will greatly alter the balance of power in the world</a:t>
            </a:r>
            <a:endParaRPr lang="en-US" sz="3200" b="1" dirty="0">
              <a:ln>
                <a:solidFill>
                  <a:schemeClr val="tx1"/>
                </a:solidFill>
              </a:ln>
              <a:solidFill>
                <a:srgbClr val="FF0000"/>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0120" y="1630017"/>
            <a:ext cx="6271087" cy="5227983"/>
          </a:xfrm>
          <a:prstGeom prst="rect">
            <a:avLst/>
          </a:prstGeom>
        </p:spPr>
      </p:pic>
    </p:spTree>
    <p:extLst>
      <p:ext uri="{BB962C8B-B14F-4D97-AF65-F5344CB8AC3E}">
        <p14:creationId xmlns:p14="http://schemas.microsoft.com/office/powerpoint/2010/main" val="6466762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54912" y="224135"/>
            <a:ext cx="9345828" cy="923330"/>
          </a:xfrm>
          <a:prstGeom prst="rect">
            <a:avLst/>
          </a:prstGeom>
          <a:noFill/>
        </p:spPr>
        <p:txBody>
          <a:bodyPr wrap="none" lIns="91440" tIns="45720" rIns="91440" bIns="45720">
            <a:spAutoFit/>
          </a:bodyPr>
          <a:lstStyle/>
          <a:p>
            <a:pPr algn="ctr"/>
            <a:r>
              <a:rPr lang="en-US" sz="5400" b="0" cap="none" spc="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The Spanish-American War </a:t>
            </a:r>
            <a:endParaRPr lang="en-U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3" name="TextBox 2"/>
          <p:cNvSpPr txBox="1"/>
          <p:nvPr/>
        </p:nvSpPr>
        <p:spPr>
          <a:xfrm>
            <a:off x="0" y="1506827"/>
            <a:ext cx="12192000" cy="5355312"/>
          </a:xfrm>
          <a:prstGeom prst="rect">
            <a:avLst/>
          </a:prstGeom>
          <a:noFill/>
        </p:spPr>
        <p:txBody>
          <a:bodyPr wrap="square" rtlCol="0">
            <a:spAutoFit/>
          </a:bodyPr>
          <a:lstStyle/>
          <a:p>
            <a:r>
              <a:rPr lang="en-US" dirty="0" smtClean="0"/>
              <a:t>Had less to do with US/Spanish foreign affairs and more to do with Cuba and other Spanish possessions.</a:t>
            </a:r>
          </a:p>
          <a:p>
            <a:endParaRPr lang="en-US" dirty="0"/>
          </a:p>
          <a:p>
            <a:r>
              <a:rPr lang="en-US" dirty="0" smtClean="0"/>
              <a:t>Historically, Spain controlled a large part of South America.  </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US" dirty="0" smtClean="0"/>
              <a:t>But, by 1890 only Cuba and Puerto Rico remained colonies. </a:t>
            </a:r>
          </a:p>
          <a:p>
            <a:r>
              <a:rPr lang="en-US" dirty="0" smtClean="0"/>
              <a:t>Cuba </a:t>
            </a:r>
            <a:r>
              <a:rPr lang="en-US" dirty="0" err="1" smtClean="0"/>
              <a:t>Libre</a:t>
            </a:r>
            <a:r>
              <a:rPr lang="en-US" dirty="0" smtClean="0"/>
              <a:t> fighters had been trying to win independence for years</a:t>
            </a:r>
            <a:endParaRPr lang="en-US"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37760"/>
          <a:stretch/>
        </p:blipFill>
        <p:spPr>
          <a:xfrm>
            <a:off x="502275" y="2434107"/>
            <a:ext cx="4382657" cy="3721994"/>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00975" y="3524250"/>
            <a:ext cx="4391025" cy="3333750"/>
          </a:xfrm>
          <a:prstGeom prst="rect">
            <a:avLst/>
          </a:prstGeom>
        </p:spPr>
      </p:pic>
      <p:sp>
        <p:nvSpPr>
          <p:cNvPr id="6" name="Donut 5"/>
          <p:cNvSpPr/>
          <p:nvPr/>
        </p:nvSpPr>
        <p:spPr>
          <a:xfrm>
            <a:off x="8367329" y="3870101"/>
            <a:ext cx="1867436" cy="850005"/>
          </a:xfrm>
          <a:prstGeom prst="donut">
            <a:avLst>
              <a:gd name="adj" fmla="val 575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Donut 6"/>
          <p:cNvSpPr/>
          <p:nvPr/>
        </p:nvSpPr>
        <p:spPr>
          <a:xfrm>
            <a:off x="11000740" y="4720106"/>
            <a:ext cx="416382" cy="425004"/>
          </a:xfrm>
          <a:prstGeom prst="donut">
            <a:avLst>
              <a:gd name="adj" fmla="val 100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8800367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8946"/>
            <a:ext cx="12192001" cy="2585323"/>
          </a:xfrm>
          <a:prstGeom prst="rect">
            <a:avLst/>
          </a:prstGeom>
          <a:noFill/>
        </p:spPr>
        <p:txBody>
          <a:bodyPr wrap="square" rtlCol="0">
            <a:spAutoFit/>
          </a:bodyPr>
          <a:lstStyle/>
          <a:p>
            <a:r>
              <a:rPr lang="en-US" dirty="0" smtClean="0"/>
              <a:t>In 1895 General </a:t>
            </a:r>
            <a:r>
              <a:rPr lang="en-US" dirty="0" err="1" smtClean="0"/>
              <a:t>Valeriano</a:t>
            </a:r>
            <a:r>
              <a:rPr lang="en-US" dirty="0" smtClean="0"/>
              <a:t> </a:t>
            </a:r>
            <a:r>
              <a:rPr lang="en-US" dirty="0" err="1" smtClean="0"/>
              <a:t>Weyler</a:t>
            </a:r>
            <a:r>
              <a:rPr lang="en-US" dirty="0" smtClean="0"/>
              <a:t> (The Butcher)					  puts down an insurrection and forced the rebels into military re-concentration camps					 in the cities.  Many of the rebels died in these harsh conditions.</a:t>
            </a:r>
          </a:p>
          <a:p>
            <a:endParaRPr lang="en-US" dirty="0"/>
          </a:p>
          <a:p>
            <a:endParaRPr lang="en-US" dirty="0" smtClean="0"/>
          </a:p>
          <a:p>
            <a:endParaRPr lang="en-US" dirty="0"/>
          </a:p>
          <a:p>
            <a:endParaRPr lang="en-US" dirty="0" smtClean="0"/>
          </a:p>
          <a:p>
            <a:endParaRPr lang="en-US" dirty="0"/>
          </a:p>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218" y="766038"/>
            <a:ext cx="2113504" cy="2870042"/>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005" y="2014331"/>
            <a:ext cx="4414143" cy="4002156"/>
          </a:xfrm>
          <a:prstGeom prst="rect">
            <a:avLst/>
          </a:prstGeom>
        </p:spPr>
      </p:pic>
      <p:sp>
        <p:nvSpPr>
          <p:cNvPr id="5" name="TextBox 4"/>
          <p:cNvSpPr txBox="1"/>
          <p:nvPr/>
        </p:nvSpPr>
        <p:spPr>
          <a:xfrm>
            <a:off x="4549148" y="4200939"/>
            <a:ext cx="7642852" cy="2031325"/>
          </a:xfrm>
          <a:prstGeom prst="rect">
            <a:avLst/>
          </a:prstGeom>
          <a:noFill/>
        </p:spPr>
        <p:txBody>
          <a:bodyPr wrap="square" rtlCol="0">
            <a:spAutoFit/>
          </a:bodyPr>
          <a:lstStyle/>
          <a:p>
            <a:r>
              <a:rPr lang="en-US" dirty="0" smtClean="0"/>
              <a:t>Most Americans were sympathetic to Cuba because of Spanish brutality.  Others (Planters/Shippers) wanted America to get involved because they wanted to protect their financial interests.  </a:t>
            </a:r>
          </a:p>
          <a:p>
            <a:endParaRPr lang="en-US" dirty="0"/>
          </a:p>
          <a:p>
            <a:endParaRPr lang="en-US" dirty="0" smtClean="0"/>
          </a:p>
          <a:p>
            <a:r>
              <a:rPr lang="en-US" dirty="0" smtClean="0"/>
              <a:t>Cuba </a:t>
            </a:r>
            <a:r>
              <a:rPr lang="en-US" dirty="0" err="1" smtClean="0"/>
              <a:t>Libre</a:t>
            </a:r>
            <a:r>
              <a:rPr lang="en-US" dirty="0" smtClean="0"/>
              <a:t> (Founded by Jose Marti) set up an office in New York City and that also stirred American interest.</a:t>
            </a:r>
            <a:endParaRPr lang="en-US" dirty="0"/>
          </a:p>
        </p:txBody>
      </p:sp>
    </p:spTree>
    <p:extLst>
      <p:ext uri="{BB962C8B-B14F-4D97-AF65-F5344CB8AC3E}">
        <p14:creationId xmlns:p14="http://schemas.microsoft.com/office/powerpoint/2010/main" val="7064423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4732" y="2852251"/>
            <a:ext cx="4594485" cy="3231160"/>
          </a:xfrm>
          <a:prstGeom prst="rect">
            <a:avLst/>
          </a:prstGeom>
        </p:spPr>
      </p:pic>
      <p:sp>
        <p:nvSpPr>
          <p:cNvPr id="2" name="Rectangle 1"/>
          <p:cNvSpPr/>
          <p:nvPr/>
        </p:nvSpPr>
        <p:spPr>
          <a:xfrm>
            <a:off x="0" y="636259"/>
            <a:ext cx="6157455" cy="923330"/>
          </a:xfrm>
          <a:prstGeom prst="rect">
            <a:avLst/>
          </a:prstGeom>
          <a:noFill/>
        </p:spPr>
        <p:txBody>
          <a:bodyPr wrap="none" lIns="91440" tIns="45720" rIns="91440" bIns="45720">
            <a:spAutoFit/>
          </a:bodyPr>
          <a:lstStyle/>
          <a:p>
            <a:pPr algn="ctr"/>
            <a:r>
              <a:rPr lang="en-US" sz="54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Yellow Journalism</a:t>
            </a:r>
            <a:endParaRPr lang="en-US"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
        <p:nvSpPr>
          <p:cNvPr id="3" name="TextBox 2"/>
          <p:cNvSpPr txBox="1"/>
          <p:nvPr/>
        </p:nvSpPr>
        <p:spPr>
          <a:xfrm>
            <a:off x="0" y="1559589"/>
            <a:ext cx="10823797" cy="369332"/>
          </a:xfrm>
          <a:prstGeom prst="rect">
            <a:avLst/>
          </a:prstGeom>
          <a:noFill/>
        </p:spPr>
        <p:txBody>
          <a:bodyPr wrap="none" rtlCol="0">
            <a:spAutoFit/>
          </a:bodyPr>
          <a:lstStyle/>
          <a:p>
            <a:r>
              <a:rPr lang="en-US" dirty="0" smtClean="0"/>
              <a:t>Major U.S. newspapers competed for readership by using the most sensational stories they coul</a:t>
            </a:r>
            <a:r>
              <a:rPr lang="en-US" dirty="0"/>
              <a:t>d</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39218" y="2220624"/>
            <a:ext cx="3752782" cy="4266102"/>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305" y="2220624"/>
            <a:ext cx="3805427" cy="4266102"/>
          </a:xfrm>
          <a:prstGeom prst="rect">
            <a:avLst/>
          </a:prstGeom>
        </p:spPr>
      </p:pic>
      <p:sp>
        <p:nvSpPr>
          <p:cNvPr id="6" name="TextBox 5"/>
          <p:cNvSpPr txBox="1"/>
          <p:nvPr/>
        </p:nvSpPr>
        <p:spPr>
          <a:xfrm>
            <a:off x="3844732" y="2220624"/>
            <a:ext cx="4594486" cy="4247317"/>
          </a:xfrm>
          <a:prstGeom prst="rect">
            <a:avLst/>
          </a:prstGeom>
          <a:noFill/>
        </p:spPr>
        <p:txBody>
          <a:bodyPr wrap="square" rtlCol="0">
            <a:spAutoFit/>
          </a:bodyPr>
          <a:lstStyle/>
          <a:p>
            <a:r>
              <a:rPr lang="en-US" dirty="0" smtClean="0"/>
              <a:t>The NY Journal led by William Randolph Hearst</a:t>
            </a:r>
          </a:p>
          <a:p>
            <a:endParaRPr lang="en-US" dirty="0"/>
          </a:p>
          <a:p>
            <a:endParaRPr lang="en-US" dirty="0" smtClean="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r>
              <a:rPr lang="en-US" dirty="0" smtClean="0"/>
              <a:t>The NY World led by Joseph Pulitzer</a:t>
            </a:r>
            <a:endParaRPr lang="en-US" dirty="0"/>
          </a:p>
        </p:txBody>
      </p:sp>
      <p:sp>
        <p:nvSpPr>
          <p:cNvPr id="7" name="Left Arrow 6"/>
          <p:cNvSpPr/>
          <p:nvPr/>
        </p:nvSpPr>
        <p:spPr>
          <a:xfrm>
            <a:off x="3958765" y="5610957"/>
            <a:ext cx="856500" cy="42500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nvSpPr>
        <p:spPr>
          <a:xfrm>
            <a:off x="7460809" y="2881737"/>
            <a:ext cx="978408" cy="38160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335886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755217" cy="6858000"/>
          </a:xfrm>
          <a:prstGeom prst="rect">
            <a:avLst/>
          </a:prstGeom>
        </p:spPr>
      </p:pic>
      <p:sp>
        <p:nvSpPr>
          <p:cNvPr id="3" name="Rectangle 2"/>
          <p:cNvSpPr/>
          <p:nvPr/>
        </p:nvSpPr>
        <p:spPr>
          <a:xfrm>
            <a:off x="3843130" y="-16565"/>
            <a:ext cx="8348870" cy="5078313"/>
          </a:xfrm>
          <a:prstGeom prst="rect">
            <a:avLst/>
          </a:prstGeom>
          <a:noFill/>
        </p:spPr>
        <p:txBody>
          <a:bodyPr wrap="square" lIns="91440" tIns="45720" rIns="91440" bIns="45720">
            <a:spAutoFit/>
          </a:bodyPr>
          <a:lstStyle/>
          <a:p>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President McKinley didn’t see the war with Spain as a good idea.  He knew the U.S. </a:t>
            </a:r>
            <a:r>
              <a:rPr lang="en-US" sz="54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troops and Navy were mostly untested.</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4" name="TextBox 3"/>
          <p:cNvSpPr txBox="1"/>
          <p:nvPr/>
        </p:nvSpPr>
        <p:spPr>
          <a:xfrm>
            <a:off x="5755217" y="5208104"/>
            <a:ext cx="6436783" cy="1477328"/>
          </a:xfrm>
          <a:prstGeom prst="rect">
            <a:avLst/>
          </a:prstGeom>
          <a:noFill/>
        </p:spPr>
        <p:txBody>
          <a:bodyPr wrap="square" rtlCol="0">
            <a:spAutoFit/>
          </a:bodyPr>
          <a:lstStyle/>
          <a:p>
            <a:r>
              <a:rPr lang="en-US" dirty="0" smtClean="0"/>
              <a:t>Also, he was running for re election. </a:t>
            </a:r>
          </a:p>
          <a:p>
            <a:endParaRPr lang="en-US" dirty="0"/>
          </a:p>
          <a:p>
            <a:r>
              <a:rPr lang="en-US" dirty="0" smtClean="0"/>
              <a:t>He did publicly speak out against Spain’s treatment of the rebels and urged Spain to find a peaceful solution in Cuba</a:t>
            </a:r>
            <a:endParaRPr lang="en-US" dirty="0"/>
          </a:p>
        </p:txBody>
      </p:sp>
    </p:spTree>
    <p:extLst>
      <p:ext uri="{BB962C8B-B14F-4D97-AF65-F5344CB8AC3E}">
        <p14:creationId xmlns:p14="http://schemas.microsoft.com/office/powerpoint/2010/main" val="27688374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96214"/>
            <a:ext cx="12346546" cy="4247317"/>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dirty="0" smtClean="0">
                <a:ln/>
                <a:solidFill>
                  <a:schemeClr val="accent4"/>
                </a:solidFill>
              </a:rPr>
              <a:t>This all changed in February 1898 when McKinley ordered the USS Maine to anchor off the coast of Cuba to observe and prepare for evacuations </a:t>
            </a:r>
            <a:endParaRPr lang="en-US" sz="5400" b="1" dirty="0">
              <a:ln/>
              <a:solidFill>
                <a:schemeClr val="accent4"/>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649066"/>
            <a:ext cx="4023360" cy="3208934"/>
          </a:xfrm>
          <a:prstGeom prst="rect">
            <a:avLst/>
          </a:prstGeom>
        </p:spPr>
      </p:pic>
    </p:spTree>
    <p:extLst>
      <p:ext uri="{BB962C8B-B14F-4D97-AF65-F5344CB8AC3E}">
        <p14:creationId xmlns:p14="http://schemas.microsoft.com/office/powerpoint/2010/main" val="9762875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42321" y="0"/>
            <a:ext cx="7952818" cy="923330"/>
          </a:xfrm>
          <a:prstGeom prst="rect">
            <a:avLst/>
          </a:prstGeom>
          <a:noFill/>
        </p:spPr>
        <p:txBody>
          <a:bodyPr wrap="none" lIns="91440" tIns="45720" rIns="91440" bIns="45720">
            <a:spAutoFit/>
          </a:bodyPr>
          <a:lstStyle/>
          <a:p>
            <a:pPr algn="ctr"/>
            <a:r>
              <a:rPr lang="en-US" sz="5400" b="0" cap="none" spc="0" dirty="0" smtClean="0">
                <a:ln w="0"/>
                <a:solidFill>
                  <a:srgbClr val="E3FBBD"/>
                </a:solidFill>
                <a:effectLst>
                  <a:outerShdw blurRad="38100" dist="25400" dir="5400000" algn="ctr" rotWithShape="0">
                    <a:srgbClr val="6E747A">
                      <a:alpha val="43000"/>
                    </a:srgbClr>
                  </a:outerShdw>
                </a:effectLst>
              </a:rPr>
              <a:t>Remember the Maine!!</a:t>
            </a:r>
            <a:endParaRPr lang="en-US" sz="5400" b="0" cap="none" spc="0" dirty="0">
              <a:ln w="0"/>
              <a:solidFill>
                <a:srgbClr val="E3FBBD"/>
              </a:solidFill>
              <a:effectLst>
                <a:outerShdw blurRad="38100" dist="25400" dir="5400000" algn="ctr" rotWithShape="0">
                  <a:srgbClr val="6E747A">
                    <a:alpha val="43000"/>
                  </a:srgbClr>
                </a:outerShdw>
              </a:effectLst>
            </a:endParaRPr>
          </a:p>
        </p:txBody>
      </p:sp>
      <p:sp>
        <p:nvSpPr>
          <p:cNvPr id="3" name="TextBox 2"/>
          <p:cNvSpPr txBox="1"/>
          <p:nvPr/>
        </p:nvSpPr>
        <p:spPr>
          <a:xfrm>
            <a:off x="0" y="1236372"/>
            <a:ext cx="10592964" cy="369332"/>
          </a:xfrm>
          <a:prstGeom prst="rect">
            <a:avLst/>
          </a:prstGeom>
          <a:noFill/>
        </p:spPr>
        <p:txBody>
          <a:bodyPr wrap="none" rtlCol="0">
            <a:spAutoFit/>
          </a:bodyPr>
          <a:lstStyle/>
          <a:p>
            <a:r>
              <a:rPr lang="en-US" dirty="0" smtClean="0"/>
              <a:t>On February 15</a:t>
            </a:r>
            <a:r>
              <a:rPr lang="en-US" baseline="30000" dirty="0" smtClean="0"/>
              <a:t>th</a:t>
            </a:r>
            <a:r>
              <a:rPr lang="en-US" dirty="0" smtClean="0"/>
              <a:t> an explosion destroyed the Maine and more than 250 American Sailors died.</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7000" y="1605704"/>
            <a:ext cx="5715000" cy="4391025"/>
          </a:xfrm>
          <a:prstGeom prst="rect">
            <a:avLst/>
          </a:prstGeom>
        </p:spPr>
      </p:pic>
      <p:sp>
        <p:nvSpPr>
          <p:cNvPr id="5" name="TextBox 4"/>
          <p:cNvSpPr txBox="1"/>
          <p:nvPr/>
        </p:nvSpPr>
        <p:spPr>
          <a:xfrm>
            <a:off x="0" y="3580327"/>
            <a:ext cx="6477000" cy="2031325"/>
          </a:xfrm>
          <a:prstGeom prst="rect">
            <a:avLst/>
          </a:prstGeom>
          <a:noFill/>
        </p:spPr>
        <p:txBody>
          <a:bodyPr wrap="square" rtlCol="0">
            <a:spAutoFit/>
          </a:bodyPr>
          <a:lstStyle/>
          <a:p>
            <a:r>
              <a:rPr lang="en-US" dirty="0" smtClean="0"/>
              <a:t>Yellow Journalists quickly jumped on the headline that the explosion was caused by a Spanish Attack and all Americans should rally to war.</a:t>
            </a:r>
          </a:p>
          <a:p>
            <a:endParaRPr lang="en-US" dirty="0"/>
          </a:p>
          <a:p>
            <a:endParaRPr lang="en-US" dirty="0" smtClean="0"/>
          </a:p>
          <a:p>
            <a:endParaRPr lang="en-US" dirty="0"/>
          </a:p>
          <a:p>
            <a:r>
              <a:rPr lang="en-US" dirty="0" smtClean="0"/>
              <a:t>Americans rallied to the cry for War.</a:t>
            </a:r>
            <a:endParaRPr lang="en-US" dirty="0"/>
          </a:p>
        </p:txBody>
      </p:sp>
      <p:sp>
        <p:nvSpPr>
          <p:cNvPr id="6" name="TextBox 5"/>
          <p:cNvSpPr txBox="1"/>
          <p:nvPr/>
        </p:nvSpPr>
        <p:spPr>
          <a:xfrm>
            <a:off x="6477000" y="6004601"/>
            <a:ext cx="5715000" cy="923330"/>
          </a:xfrm>
          <a:prstGeom prst="rect">
            <a:avLst/>
          </a:prstGeom>
          <a:noFill/>
        </p:spPr>
        <p:txBody>
          <a:bodyPr wrap="square" rtlCol="0">
            <a:spAutoFit/>
          </a:bodyPr>
          <a:lstStyle/>
          <a:p>
            <a:r>
              <a:rPr lang="en-US" dirty="0" smtClean="0">
                <a:solidFill>
                  <a:srgbClr val="FF0000"/>
                </a:solidFill>
              </a:rPr>
              <a:t>Modern evidence suggests the Maine was probably destroyed by her powder kegs being stored too close to the hot boilers.  </a:t>
            </a:r>
            <a:endParaRPr lang="en-US" dirty="0">
              <a:solidFill>
                <a:srgbClr val="FF0000"/>
              </a:solidFill>
            </a:endParaRPr>
          </a:p>
        </p:txBody>
      </p:sp>
    </p:spTree>
    <p:extLst>
      <p:ext uri="{BB962C8B-B14F-4D97-AF65-F5344CB8AC3E}">
        <p14:creationId xmlns:p14="http://schemas.microsoft.com/office/powerpoint/2010/main" val="32104343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74708"/>
            <a:ext cx="12191999" cy="5078313"/>
          </a:xfrm>
          <a:prstGeom prst="rect">
            <a:avLst/>
          </a:prstGeom>
          <a:noFill/>
        </p:spPr>
        <p:txBody>
          <a:bodyPr wrap="square" lIns="91440" tIns="45720" rIns="91440" bIns="45720">
            <a:spAutoFit/>
          </a:bodyPr>
          <a:lstStyle/>
          <a:p>
            <a:pPr algn="ctr"/>
            <a:r>
              <a:rPr lang="en-US" sz="5400" b="1" cap="none" spc="0" dirty="0" smtClean="0">
                <a:ln w="22225">
                  <a:solidFill>
                    <a:schemeClr val="accent2"/>
                  </a:solidFill>
                  <a:prstDash val="solid"/>
                </a:ln>
                <a:solidFill>
                  <a:schemeClr val="accent2">
                    <a:lumMod val="40000"/>
                    <a:lumOff val="60000"/>
                  </a:schemeClr>
                </a:solidFill>
                <a:effectLst/>
              </a:rPr>
              <a:t>McKinley trie</a:t>
            </a:r>
            <a:r>
              <a:rPr lang="en-US" sz="5400" b="1" dirty="0" smtClean="0">
                <a:ln w="22225">
                  <a:solidFill>
                    <a:schemeClr val="accent2"/>
                  </a:solidFill>
                  <a:prstDash val="solid"/>
                </a:ln>
                <a:solidFill>
                  <a:schemeClr val="accent2">
                    <a:lumMod val="40000"/>
                    <a:lumOff val="60000"/>
                  </a:schemeClr>
                </a:solidFill>
              </a:rPr>
              <a:t>d one more time to avoid war, asking the Spanish to stop with the reconcentrado and to give Cuba their independence.</a:t>
            </a:r>
          </a:p>
          <a:p>
            <a:pPr algn="ctr"/>
            <a:endParaRPr lang="en-US" sz="5400" b="1" cap="none" spc="0" dirty="0">
              <a:ln w="22225">
                <a:solidFill>
                  <a:schemeClr val="accent2"/>
                </a:solidFill>
                <a:prstDash val="solid"/>
              </a:ln>
              <a:solidFill>
                <a:schemeClr val="accent2">
                  <a:lumMod val="40000"/>
                  <a:lumOff val="60000"/>
                </a:schemeClr>
              </a:solidFill>
              <a:effectLst/>
            </a:endParaRPr>
          </a:p>
          <a:p>
            <a:pPr algn="ctr"/>
            <a:r>
              <a:rPr lang="en-US" sz="5400" b="1" dirty="0" smtClean="0">
                <a:ln w="22225">
                  <a:solidFill>
                    <a:schemeClr val="accent2"/>
                  </a:solidFill>
                  <a:prstDash val="solid"/>
                </a:ln>
                <a:solidFill>
                  <a:schemeClr val="accent2">
                    <a:lumMod val="40000"/>
                    <a:lumOff val="60000"/>
                  </a:schemeClr>
                </a:solidFill>
              </a:rPr>
              <a:t>Spain refused.</a:t>
            </a:r>
            <a:endParaRPr lang="en-US"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39946014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4247317"/>
          </a:xfrm>
          <a:prstGeom prst="rect">
            <a:avLst/>
          </a:prstGeom>
          <a:noFill/>
        </p:spPr>
        <p:txBody>
          <a:bodyPr wrap="square" lIns="91440" tIns="45720" rIns="91440" bIns="45720">
            <a:spAutoFit/>
          </a:bodyPr>
          <a:lstStyle/>
          <a:p>
            <a:pPr algn="ctr"/>
            <a:r>
              <a:rPr lang="en-US" sz="5400" b="1" cap="none" spc="50" dirty="0" smtClean="0">
                <a:ln w="9525" cmpd="sng">
                  <a:solidFill>
                    <a:schemeClr val="accent1"/>
                  </a:solidFill>
                  <a:prstDash val="solid"/>
                </a:ln>
                <a:solidFill>
                  <a:srgbClr val="70AD47">
                    <a:tint val="1000"/>
                  </a:srgbClr>
                </a:solidFill>
                <a:effectLst>
                  <a:glow rad="38100">
                    <a:schemeClr val="accent1">
                      <a:alpha val="40000"/>
                    </a:schemeClr>
                  </a:glow>
                </a:effectLst>
              </a:rPr>
              <a:t>On April 19, 1898 Congress officially recognized Cuban independence and authorized McKinley to use military force to remove Spain from th</a:t>
            </a:r>
            <a:r>
              <a:rPr lang="en-US" sz="5400" b="1" spc="50" dirty="0" smtClean="0">
                <a:ln w="9525" cmpd="sng">
                  <a:solidFill>
                    <a:schemeClr val="accent1"/>
                  </a:solidFill>
                  <a:prstDash val="solid"/>
                </a:ln>
                <a:solidFill>
                  <a:srgbClr val="70AD47">
                    <a:tint val="1000"/>
                  </a:srgbClr>
                </a:solidFill>
                <a:effectLst>
                  <a:glow rad="38100">
                    <a:schemeClr val="accent1">
                      <a:alpha val="40000"/>
                    </a:schemeClr>
                  </a:glow>
                </a:effectLst>
              </a:rPr>
              <a:t>e island.</a:t>
            </a:r>
            <a:endPar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35278618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4247317"/>
          </a:xfrm>
          <a:prstGeom prst="rect">
            <a:avLst/>
          </a:prstGeom>
          <a:noFill/>
        </p:spPr>
        <p:txBody>
          <a:bodyPr wrap="square" lIns="91440" tIns="45720" rIns="91440" bIns="45720">
            <a:spAutoFit/>
          </a:bodyPr>
          <a:lstStyle/>
          <a:p>
            <a:pPr algn="ctr"/>
            <a:r>
              <a:rPr lang="en-US" sz="5400" b="0" cap="none" spc="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At th</a:t>
            </a:r>
            <a:r>
              <a:rPr lang="en-US" sz="54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e same time, Congress passed the Teller Amendment  to the War Resolution.  This said that the U.S. would not annex Cuba after the war.</a:t>
            </a:r>
            <a:endParaRPr lang="en-U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246783"/>
            <a:ext cx="5406887" cy="3611217"/>
          </a:xfrm>
          <a:prstGeom prst="rect">
            <a:avLst/>
          </a:prstGeom>
        </p:spPr>
      </p:pic>
    </p:spTree>
    <p:extLst>
      <p:ext uri="{BB962C8B-B14F-4D97-AF65-F5344CB8AC3E}">
        <p14:creationId xmlns:p14="http://schemas.microsoft.com/office/powerpoint/2010/main" val="35725880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555641"/>
          </a:xfrm>
          <a:prstGeom prst="rect">
            <a:avLst/>
          </a:prstGeom>
          <a:noFill/>
        </p:spPr>
        <p:txBody>
          <a:bodyPr wrap="square" lIns="91440" tIns="45720" rIns="91440" bIns="45720">
            <a:spAutoFit/>
          </a:bodyPr>
          <a:lstStyle/>
          <a:p>
            <a:r>
              <a:rPr lang="en-US" sz="2800" b="1" cap="none" spc="0" dirty="0" smtClean="0">
                <a:ln w="0"/>
                <a:solidFill>
                  <a:schemeClr val="tx1"/>
                </a:solidFill>
                <a:effectLst>
                  <a:outerShdw blurRad="38100" dist="19050" dir="2700000" algn="tl" rotWithShape="0">
                    <a:schemeClr val="dk1">
                      <a:alpha val="40000"/>
                    </a:schemeClr>
                  </a:outerShdw>
                </a:effectLst>
              </a:rPr>
              <a:t>The US had fewer than 30,000 soldiers and sailors.</a:t>
            </a:r>
          </a:p>
          <a:p>
            <a:endParaRPr lang="en-US" sz="2800" b="1" dirty="0">
              <a:ln w="0"/>
              <a:effectLst>
                <a:outerShdw blurRad="38100" dist="19050" dir="2700000" algn="tl" rotWithShape="0">
                  <a:schemeClr val="dk1">
                    <a:alpha val="40000"/>
                  </a:schemeClr>
                </a:outerShdw>
              </a:effectLst>
            </a:endParaRPr>
          </a:p>
          <a:p>
            <a:r>
              <a:rPr lang="en-US" sz="2800" b="1" cap="none" spc="0" dirty="0" smtClean="0">
                <a:ln w="0"/>
                <a:solidFill>
                  <a:schemeClr val="tx1"/>
                </a:solidFill>
                <a:effectLst>
                  <a:outerShdw blurRad="38100" dist="19050" dir="2700000" algn="tl" rotWithShape="0">
                    <a:schemeClr val="dk1">
                      <a:alpha val="40000"/>
                    </a:schemeClr>
                  </a:outerShdw>
                </a:effectLst>
              </a:rPr>
              <a:t>However over a million men without uniforms and supplying their own guns showed up to volunteer. </a:t>
            </a:r>
          </a:p>
          <a:p>
            <a:endParaRPr lang="en-US" sz="2800" b="1" dirty="0">
              <a:ln w="0"/>
              <a:effectLst>
                <a:outerShdw blurRad="38100" dist="19050" dir="2700000" algn="tl" rotWithShape="0">
                  <a:schemeClr val="dk1">
                    <a:alpha val="40000"/>
                  </a:schemeClr>
                </a:outerShdw>
              </a:effectLst>
            </a:endParaRPr>
          </a:p>
          <a:p>
            <a:endParaRPr lang="en-US" sz="2800" b="1" cap="none" spc="0" dirty="0" smtClean="0">
              <a:ln w="0"/>
              <a:solidFill>
                <a:schemeClr val="tx1"/>
              </a:solidFill>
              <a:effectLst>
                <a:outerShdw blurRad="38100" dist="19050" dir="2700000" algn="tl" rotWithShape="0">
                  <a:schemeClr val="dk1">
                    <a:alpha val="40000"/>
                  </a:schemeClr>
                </a:outerShdw>
              </a:effectLst>
            </a:endParaRPr>
          </a:p>
          <a:p>
            <a:endParaRPr lang="en-US" sz="2800" b="1" dirty="0">
              <a:ln w="0"/>
              <a:effectLst>
                <a:outerShdw blurRad="38100" dist="19050" dir="2700000" algn="tl" rotWithShape="0">
                  <a:schemeClr val="dk1">
                    <a:alpha val="40000"/>
                  </a:schemeClr>
                </a:outerShdw>
              </a:effectLst>
            </a:endParaRPr>
          </a:p>
          <a:p>
            <a:endParaRPr lang="en-US" sz="2800" b="1" cap="none" spc="0" dirty="0" smtClean="0">
              <a:ln w="0"/>
              <a:solidFill>
                <a:schemeClr val="tx1"/>
              </a:solidFill>
              <a:effectLst>
                <a:outerShdw blurRad="38100" dist="19050" dir="2700000" algn="tl" rotWithShape="0">
                  <a:schemeClr val="dk1">
                    <a:alpha val="40000"/>
                  </a:schemeClr>
                </a:outerShdw>
              </a:effectLst>
            </a:endParaRPr>
          </a:p>
          <a:p>
            <a:endParaRPr lang="en-US" sz="2800" b="1" dirty="0" smtClean="0">
              <a:ln w="0"/>
              <a:effectLst>
                <a:outerShdw blurRad="38100" dist="19050" dir="2700000" algn="tl" rotWithShape="0">
                  <a:schemeClr val="dk1">
                    <a:alpha val="40000"/>
                  </a:schemeClr>
                </a:outerShdw>
              </a:effectLst>
            </a:endParaRPr>
          </a:p>
          <a:p>
            <a:endParaRPr lang="en-US" sz="2800" b="1" dirty="0">
              <a:ln w="0"/>
              <a:effectLst>
                <a:outerShdw blurRad="38100" dist="19050" dir="2700000" algn="tl" rotWithShape="0">
                  <a:schemeClr val="dk1">
                    <a:alpha val="40000"/>
                  </a:schemeClr>
                </a:outerShdw>
              </a:effectLst>
            </a:endParaRPr>
          </a:p>
          <a:p>
            <a:endParaRPr lang="en-US" sz="2800" b="1" dirty="0">
              <a:ln w="0"/>
              <a:effectLst>
                <a:outerShdw blurRad="38100" dist="19050" dir="2700000" algn="tl" rotWithShape="0">
                  <a:schemeClr val="dk1">
                    <a:alpha val="40000"/>
                  </a:schemeClr>
                </a:outerShdw>
              </a:effectLst>
            </a:endParaRPr>
          </a:p>
          <a:p>
            <a:r>
              <a:rPr lang="en-US" sz="2800" b="1" dirty="0" smtClean="0">
                <a:ln w="0"/>
                <a:effectLst>
                  <a:outerShdw blurRad="38100" dist="19050" dir="2700000" algn="tl" rotWithShape="0">
                    <a:schemeClr val="dk1">
                      <a:alpha val="40000"/>
                    </a:schemeClr>
                  </a:outerShdw>
                </a:effectLst>
              </a:rPr>
              <a:t>									     Almost 10,000 African American men also 										  volunteered. They were segregated and 											  faced violence but they still agreed to fight 							                for the United States.</a:t>
            </a:r>
            <a:endParaRPr lang="en-US" sz="2800" b="1" cap="none" spc="0" dirty="0" smtClean="0">
              <a:ln w="0"/>
              <a:solidFill>
                <a:schemeClr val="tx1"/>
              </a:solidFill>
              <a:effectLst>
                <a:outerShdw blurRad="38100" dist="19050" dir="2700000" algn="tl" rotWithShape="0">
                  <a:schemeClr val="dk1">
                    <a:alpha val="40000"/>
                  </a:schemeClr>
                </a:outerShdw>
              </a:effectLs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61113" y="1327421"/>
            <a:ext cx="4552588" cy="3454276"/>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763616"/>
            <a:ext cx="4687910" cy="3094383"/>
          </a:xfrm>
          <a:prstGeom prst="rect">
            <a:avLst/>
          </a:prstGeom>
        </p:spPr>
      </p:pic>
    </p:spTree>
    <p:extLst>
      <p:ext uri="{BB962C8B-B14F-4D97-AF65-F5344CB8AC3E}">
        <p14:creationId xmlns:p14="http://schemas.microsoft.com/office/powerpoint/2010/main" val="252530690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22916"/>
            <a:ext cx="12192000" cy="5909310"/>
          </a:xfrm>
          <a:prstGeom prst="rect">
            <a:avLst/>
          </a:prstGeom>
          <a:noFill/>
        </p:spPr>
        <p:txBody>
          <a:bodyPr wrap="square" lIns="91440" tIns="45720" rIns="91440" bIns="45720">
            <a:spAutoFit/>
          </a:bodyPr>
          <a:lstStyle/>
          <a:p>
            <a:pPr algn="ctr"/>
            <a:r>
              <a:rPr lang="en-US" sz="5400" b="1" cap="none" spc="0" dirty="0" smtClean="0">
                <a:ln w="22225">
                  <a:solidFill>
                    <a:schemeClr val="accent2"/>
                  </a:solidFill>
                  <a:prstDash val="solid"/>
                </a:ln>
                <a:solidFill>
                  <a:schemeClr val="accent2">
                    <a:lumMod val="40000"/>
                    <a:lumOff val="60000"/>
                  </a:schemeClr>
                </a:solidFill>
                <a:effectLst/>
              </a:rPr>
              <a:t>The Spanish saw this as a war for Cuba, the United States however saw it as a war for empire.</a:t>
            </a:r>
          </a:p>
          <a:p>
            <a:pPr algn="ctr"/>
            <a:endParaRPr lang="en-US" sz="5400" b="1" dirty="0" smtClean="0">
              <a:ln w="22225">
                <a:solidFill>
                  <a:schemeClr val="accent2"/>
                </a:solidFill>
                <a:prstDash val="solid"/>
              </a:ln>
              <a:solidFill>
                <a:schemeClr val="accent2">
                  <a:lumMod val="40000"/>
                  <a:lumOff val="60000"/>
                </a:schemeClr>
              </a:solidFill>
            </a:endParaRPr>
          </a:p>
          <a:p>
            <a:pPr algn="ctr"/>
            <a:endParaRPr lang="en-US" sz="5400" b="1" dirty="0">
              <a:ln w="22225">
                <a:solidFill>
                  <a:schemeClr val="accent2"/>
                </a:solidFill>
                <a:prstDash val="solid"/>
              </a:ln>
              <a:solidFill>
                <a:schemeClr val="accent2">
                  <a:lumMod val="40000"/>
                  <a:lumOff val="60000"/>
                </a:schemeClr>
              </a:solidFill>
            </a:endParaRPr>
          </a:p>
          <a:p>
            <a:pPr algn="ctr"/>
            <a:r>
              <a:rPr lang="en-US" sz="5400" b="1" cap="none" spc="0" dirty="0" smtClean="0">
                <a:ln w="22225">
                  <a:solidFill>
                    <a:schemeClr val="accent2"/>
                  </a:solidFill>
                  <a:prstDash val="solid"/>
                </a:ln>
                <a:solidFill>
                  <a:schemeClr val="accent2">
                    <a:lumMod val="40000"/>
                    <a:lumOff val="60000"/>
                  </a:schemeClr>
                </a:solidFill>
                <a:effectLst/>
              </a:rPr>
              <a:t>They wanted to further Mahan’s strategy for Pacific sea bases.</a:t>
            </a:r>
            <a:endParaRPr lang="en-US"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174717614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46922"/>
            <a:ext cx="9318171" cy="4524315"/>
          </a:xfrm>
          <a:prstGeom prst="rect">
            <a:avLst/>
          </a:prstGeom>
          <a:noFill/>
        </p:spPr>
        <p:txBody>
          <a:bodyPr wrap="square" rtlCol="0">
            <a:spAutoFit/>
          </a:bodyPr>
          <a:lstStyle/>
          <a:p>
            <a:r>
              <a:rPr lang="en-US" b="1" dirty="0" smtClean="0"/>
              <a:t>Roosevelt ordered navy ships to attack the Spanish fleet in the Philippines.  </a:t>
            </a:r>
          </a:p>
          <a:p>
            <a:endParaRPr lang="en-US" b="1" dirty="0"/>
          </a:p>
          <a:p>
            <a:endParaRPr lang="en-US" b="1" dirty="0" smtClean="0"/>
          </a:p>
          <a:p>
            <a:endParaRPr lang="en-US" b="1" dirty="0"/>
          </a:p>
          <a:p>
            <a:endParaRPr lang="en-US" b="1" dirty="0" smtClean="0"/>
          </a:p>
          <a:p>
            <a:endParaRPr lang="en-US" b="1" dirty="0" smtClean="0"/>
          </a:p>
          <a:p>
            <a:endParaRPr lang="en-US" b="1" dirty="0"/>
          </a:p>
          <a:p>
            <a:endParaRPr lang="en-US" b="1" dirty="0" smtClean="0"/>
          </a:p>
          <a:p>
            <a:endParaRPr lang="en-US" b="1" dirty="0"/>
          </a:p>
          <a:p>
            <a:endParaRPr lang="en-US" b="1" dirty="0" smtClean="0"/>
          </a:p>
          <a:p>
            <a:endParaRPr lang="en-US" b="1" dirty="0"/>
          </a:p>
          <a:p>
            <a:endParaRPr lang="en-US" b="1" dirty="0"/>
          </a:p>
          <a:p>
            <a:r>
              <a:rPr lang="en-US" b="1" dirty="0" smtClean="0"/>
              <a:t>The fleet was led by Commodore George Dewey and it was a decisive victory.  </a:t>
            </a:r>
          </a:p>
          <a:p>
            <a:r>
              <a:rPr lang="en-US" b="1" dirty="0" smtClean="0"/>
              <a:t>They sank all of the Spanish ships and the Americans took almost no losses.  </a:t>
            </a:r>
          </a:p>
          <a:p>
            <a:r>
              <a:rPr lang="en-US" b="1" dirty="0" smtClean="0"/>
              <a:t>By mid-August 1898 a U.S. Army force landed to take the islands from Spanish control.</a:t>
            </a:r>
            <a:endParaRPr lang="en-US" b="1"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18171" y="2612571"/>
            <a:ext cx="2873829" cy="4245429"/>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87240"/>
            <a:ext cx="7225048" cy="2809741"/>
          </a:xfrm>
          <a:prstGeom prst="rect">
            <a:avLst/>
          </a:prstGeom>
        </p:spPr>
      </p:pic>
    </p:spTree>
    <p:extLst>
      <p:ext uri="{BB962C8B-B14F-4D97-AF65-F5344CB8AC3E}">
        <p14:creationId xmlns:p14="http://schemas.microsoft.com/office/powerpoint/2010/main" val="11056649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0485" y="0"/>
            <a:ext cx="2618704" cy="3795223"/>
          </a:xfrm>
          <a:prstGeom prst="rect">
            <a:avLst/>
          </a:prstGeom>
        </p:spPr>
      </p:pic>
      <p:sp>
        <p:nvSpPr>
          <p:cNvPr id="2" name="Rectangle 1"/>
          <p:cNvSpPr/>
          <p:nvPr/>
        </p:nvSpPr>
        <p:spPr>
          <a:xfrm>
            <a:off x="0" y="3441680"/>
            <a:ext cx="12192000" cy="3416320"/>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smtClean="0">
                <a:ln/>
                <a:solidFill>
                  <a:schemeClr val="accent3"/>
                </a:solidFill>
                <a:effectLst/>
              </a:rPr>
              <a:t>Theodore Roosevelt left his post as Assistant Secretary of the Navy to volunteer as a lieutenant colonel in the U.S. Cavalry in Cuba.</a:t>
            </a:r>
            <a:endParaRPr lang="en-US" sz="5400" b="1" cap="none" spc="0" dirty="0">
              <a:ln/>
              <a:solidFill>
                <a:schemeClr val="accent3"/>
              </a:solidFill>
              <a:effectLst/>
            </a:endParaRPr>
          </a:p>
        </p:txBody>
      </p:sp>
    </p:spTree>
    <p:extLst>
      <p:ext uri="{BB962C8B-B14F-4D97-AF65-F5344CB8AC3E}">
        <p14:creationId xmlns:p14="http://schemas.microsoft.com/office/powerpoint/2010/main" val="143780084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
            <a:ext cx="91440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latin typeface="Agency FB" pitchFamily="34" charset="0"/>
              </a:rPr>
              <a:t>United States Imperialism in the Pacific Islands</a:t>
            </a:r>
          </a:p>
        </p:txBody>
      </p:sp>
      <p:sp>
        <p:nvSpPr>
          <p:cNvPr id="4" name="TextBox 3"/>
          <p:cNvSpPr txBox="1"/>
          <p:nvPr/>
        </p:nvSpPr>
        <p:spPr>
          <a:xfrm>
            <a:off x="1524000" y="685801"/>
            <a:ext cx="91440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latin typeface="Agency FB" pitchFamily="34" charset="0"/>
              </a:rPr>
              <a:t>The Philippines change hands</a:t>
            </a:r>
          </a:p>
        </p:txBody>
      </p:sp>
      <p:pic>
        <p:nvPicPr>
          <p:cNvPr id="5" name="Picture 4" descr="philsmap.jpg"/>
          <p:cNvPicPr>
            <a:picLocks noChangeAspect="1"/>
          </p:cNvPicPr>
          <p:nvPr/>
        </p:nvPicPr>
        <p:blipFill>
          <a:blip r:embed="rId3"/>
          <a:stretch>
            <a:fillRect/>
          </a:stretch>
        </p:blipFill>
        <p:spPr>
          <a:xfrm>
            <a:off x="4724400" y="457200"/>
            <a:ext cx="2133600" cy="2371156"/>
          </a:xfrm>
          <a:prstGeom prst="rect">
            <a:avLst/>
          </a:prstGeom>
        </p:spPr>
      </p:pic>
      <p:sp>
        <p:nvSpPr>
          <p:cNvPr id="6" name="TextBox 5"/>
          <p:cNvSpPr txBox="1"/>
          <p:nvPr/>
        </p:nvSpPr>
        <p:spPr>
          <a:xfrm>
            <a:off x="1524000" y="2743201"/>
            <a:ext cx="9144000"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latin typeface="Agency FB" pitchFamily="34" charset="0"/>
              </a:rPr>
              <a:t>The United States got the Philippines, Puerto Rico, and Guam after the Spanish-American War in 1898</a:t>
            </a:r>
          </a:p>
        </p:txBody>
      </p:sp>
      <p:pic>
        <p:nvPicPr>
          <p:cNvPr id="7" name="Picture 6" descr="puerto rico.gif"/>
          <p:cNvPicPr>
            <a:picLocks noChangeAspect="1"/>
          </p:cNvPicPr>
          <p:nvPr/>
        </p:nvPicPr>
        <p:blipFill>
          <a:blip r:embed="rId4"/>
          <a:stretch>
            <a:fillRect/>
          </a:stretch>
        </p:blipFill>
        <p:spPr>
          <a:xfrm>
            <a:off x="4572000" y="3124201"/>
            <a:ext cx="2667000" cy="1613535"/>
          </a:xfrm>
          <a:prstGeom prst="rect">
            <a:avLst/>
          </a:prstGeom>
        </p:spPr>
      </p:pic>
      <p:pic>
        <p:nvPicPr>
          <p:cNvPr id="8" name="Picture 7" descr="guam%20saipan.bmp"/>
          <p:cNvPicPr>
            <a:picLocks noChangeAspect="1"/>
          </p:cNvPicPr>
          <p:nvPr/>
        </p:nvPicPr>
        <p:blipFill>
          <a:blip r:embed="rId5"/>
          <a:stretch>
            <a:fillRect/>
          </a:stretch>
        </p:blipFill>
        <p:spPr>
          <a:xfrm>
            <a:off x="7620000" y="3200401"/>
            <a:ext cx="2228850" cy="1439837"/>
          </a:xfrm>
          <a:prstGeom prst="rect">
            <a:avLst/>
          </a:prstGeom>
        </p:spPr>
      </p:pic>
      <p:sp>
        <p:nvSpPr>
          <p:cNvPr id="9" name="TextBox 8"/>
          <p:cNvSpPr txBox="1"/>
          <p:nvPr/>
        </p:nvSpPr>
        <p:spPr>
          <a:xfrm>
            <a:off x="1524000" y="4800601"/>
            <a:ext cx="7848600"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latin typeface="Agency FB" pitchFamily="34" charset="0"/>
              </a:rPr>
              <a:t>Emilio </a:t>
            </a:r>
            <a:r>
              <a:rPr lang="en-US" sz="2400" b="1" dirty="0">
                <a:latin typeface="Agency FB" pitchFamily="34" charset="0"/>
              </a:rPr>
              <a:t>Aguinaldo claimed  that the U.S. had promised immediate independence</a:t>
            </a:r>
          </a:p>
        </p:txBody>
      </p:sp>
      <p:pic>
        <p:nvPicPr>
          <p:cNvPr id="10" name="Picture 9" descr="aguinaldo.jpg"/>
          <p:cNvPicPr>
            <a:picLocks noChangeAspect="1"/>
          </p:cNvPicPr>
          <p:nvPr/>
        </p:nvPicPr>
        <p:blipFill>
          <a:blip r:embed="rId6"/>
          <a:stretch>
            <a:fillRect/>
          </a:stretch>
        </p:blipFill>
        <p:spPr>
          <a:xfrm>
            <a:off x="8686800" y="4460414"/>
            <a:ext cx="1981200" cy="2397587"/>
          </a:xfrm>
          <a:prstGeom prst="rect">
            <a:avLst/>
          </a:prstGeom>
        </p:spPr>
      </p:pic>
    </p:spTree>
    <p:extLst>
      <p:ext uri="{BB962C8B-B14F-4D97-AF65-F5344CB8AC3E}">
        <p14:creationId xmlns:p14="http://schemas.microsoft.com/office/powerpoint/2010/main" val="423970931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linseed flax seed field.jpg"/>
          <p:cNvPicPr>
            <a:picLocks noChangeAspect="1"/>
          </p:cNvPicPr>
          <p:nvPr/>
        </p:nvPicPr>
        <p:blipFill>
          <a:blip r:embed="rId3"/>
          <a:stretch>
            <a:fillRect/>
          </a:stretch>
        </p:blipFill>
        <p:spPr>
          <a:xfrm>
            <a:off x="6858000" y="4002364"/>
            <a:ext cx="3810000" cy="2855636"/>
          </a:xfrm>
          <a:prstGeom prst="rect">
            <a:avLst/>
          </a:prstGeom>
        </p:spPr>
      </p:pic>
      <p:sp>
        <p:nvSpPr>
          <p:cNvPr id="2" name="TextBox 1"/>
          <p:cNvSpPr txBox="1"/>
          <p:nvPr/>
        </p:nvSpPr>
        <p:spPr>
          <a:xfrm>
            <a:off x="1524000" y="1"/>
            <a:ext cx="91440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latin typeface="Agency FB" pitchFamily="34" charset="0"/>
              </a:rPr>
              <a:t>Declared independence and established the Philippine Republic</a:t>
            </a:r>
          </a:p>
        </p:txBody>
      </p:sp>
      <p:sp>
        <p:nvSpPr>
          <p:cNvPr id="3" name="TextBox 2"/>
          <p:cNvSpPr txBox="1"/>
          <p:nvPr/>
        </p:nvSpPr>
        <p:spPr>
          <a:xfrm>
            <a:off x="1524000" y="990601"/>
            <a:ext cx="9144000"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latin typeface="Agency FB" pitchFamily="34" charset="0"/>
              </a:rPr>
              <a:t>U.S. defeated the Filipino nationalists in 1902 then promised to prepare them for self-rule</a:t>
            </a:r>
          </a:p>
        </p:txBody>
      </p:sp>
      <p:sp>
        <p:nvSpPr>
          <p:cNvPr id="4" name="TextBox 3"/>
          <p:cNvSpPr txBox="1"/>
          <p:nvPr/>
        </p:nvSpPr>
        <p:spPr>
          <a:xfrm>
            <a:off x="1317938" y="3586865"/>
            <a:ext cx="9144000"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latin typeface="Agency FB" pitchFamily="34" charset="0"/>
              </a:rPr>
              <a:t>Built roads, railroads, hospitals, and schools BUT they encouraged cash crops and that led to famine</a:t>
            </a:r>
          </a:p>
        </p:txBody>
      </p:sp>
      <p:pic>
        <p:nvPicPr>
          <p:cNvPr id="5" name="Picture 4" descr="us-troops-in-action-vs-filipinos-1899 (1).jpg"/>
          <p:cNvPicPr>
            <a:picLocks noChangeAspect="1"/>
          </p:cNvPicPr>
          <p:nvPr/>
        </p:nvPicPr>
        <p:blipFill>
          <a:blip r:embed="rId4"/>
          <a:stretch>
            <a:fillRect/>
          </a:stretch>
        </p:blipFill>
        <p:spPr>
          <a:xfrm>
            <a:off x="2514600" y="1447800"/>
            <a:ext cx="2057400" cy="2061515"/>
          </a:xfrm>
          <a:prstGeom prst="rect">
            <a:avLst/>
          </a:prstGeom>
        </p:spPr>
      </p:pic>
    </p:spTree>
    <p:extLst>
      <p:ext uri="{BB962C8B-B14F-4D97-AF65-F5344CB8AC3E}">
        <p14:creationId xmlns:p14="http://schemas.microsoft.com/office/powerpoint/2010/main" val="242723204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11669" y="0"/>
            <a:ext cx="5394426"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solidFill>
                <a:effectLst/>
              </a:rPr>
              <a:t>Victory in Cuba</a:t>
            </a:r>
            <a:endParaRPr lang="en-US" sz="5400" b="1" cap="none" spc="0" dirty="0">
              <a:ln/>
              <a:solidFill>
                <a:schemeClr val="accent4"/>
              </a:solidFill>
              <a:effectLst/>
            </a:endParaRPr>
          </a:p>
        </p:txBody>
      </p:sp>
      <p:sp>
        <p:nvSpPr>
          <p:cNvPr id="3" name="TextBox 2"/>
          <p:cNvSpPr txBox="1"/>
          <p:nvPr/>
        </p:nvSpPr>
        <p:spPr>
          <a:xfrm>
            <a:off x="0" y="788590"/>
            <a:ext cx="11844270" cy="6186309"/>
          </a:xfrm>
          <a:prstGeom prst="rect">
            <a:avLst/>
          </a:prstGeom>
          <a:noFill/>
        </p:spPr>
        <p:txBody>
          <a:bodyPr wrap="square" rtlCol="0">
            <a:spAutoFit/>
          </a:bodyPr>
          <a:lstStyle/>
          <a:p>
            <a:r>
              <a:rPr lang="en-US" b="1" dirty="0" smtClean="0">
                <a:solidFill>
                  <a:schemeClr val="accent2">
                    <a:lumMod val="60000"/>
                    <a:lumOff val="40000"/>
                  </a:schemeClr>
                </a:solidFill>
              </a:rPr>
              <a:t>In June of 1898, 17,000 American troops landed in Cuba.  </a:t>
            </a:r>
            <a:endParaRPr lang="en-US" b="1" dirty="0">
              <a:solidFill>
                <a:schemeClr val="accent2">
                  <a:lumMod val="60000"/>
                  <a:lumOff val="40000"/>
                </a:schemeClr>
              </a:solidFill>
            </a:endParaRPr>
          </a:p>
          <a:p>
            <a:endParaRPr lang="en-US" b="1" dirty="0" smtClean="0">
              <a:solidFill>
                <a:schemeClr val="accent2">
                  <a:lumMod val="60000"/>
                  <a:lumOff val="40000"/>
                </a:schemeClr>
              </a:solidFill>
            </a:endParaRPr>
          </a:p>
          <a:p>
            <a:r>
              <a:rPr lang="en-US" b="1" dirty="0" smtClean="0">
                <a:solidFill>
                  <a:schemeClr val="accent2">
                    <a:lumMod val="60000"/>
                    <a:lumOff val="40000"/>
                  </a:schemeClr>
                </a:solidFill>
              </a:rPr>
              <a:t>July 1898 – fierce fighting near Santiago.  Teddy Roosevelt led the Rough Riders up Kettle Hill (near San Juan Hill) and surrounded Santiago.</a:t>
            </a:r>
          </a:p>
          <a:p>
            <a:endParaRPr lang="en-US" b="1" dirty="0">
              <a:solidFill>
                <a:schemeClr val="accent2">
                  <a:lumMod val="60000"/>
                  <a:lumOff val="40000"/>
                </a:schemeClr>
              </a:solidFill>
            </a:endParaRPr>
          </a:p>
          <a:p>
            <a:endParaRPr lang="en-US" b="1" dirty="0" smtClean="0">
              <a:solidFill>
                <a:schemeClr val="accent2">
                  <a:lumMod val="60000"/>
                  <a:lumOff val="40000"/>
                </a:schemeClr>
              </a:solidFill>
            </a:endParaRPr>
          </a:p>
          <a:p>
            <a:endParaRPr lang="en-US" b="1" dirty="0">
              <a:solidFill>
                <a:schemeClr val="accent2">
                  <a:lumMod val="60000"/>
                  <a:lumOff val="40000"/>
                </a:schemeClr>
              </a:solidFill>
            </a:endParaRPr>
          </a:p>
          <a:p>
            <a:endParaRPr lang="en-US" b="1" dirty="0" smtClean="0">
              <a:solidFill>
                <a:schemeClr val="accent2">
                  <a:lumMod val="60000"/>
                  <a:lumOff val="40000"/>
                </a:schemeClr>
              </a:solidFill>
            </a:endParaRPr>
          </a:p>
          <a:p>
            <a:endParaRPr lang="en-US" b="1" dirty="0">
              <a:solidFill>
                <a:schemeClr val="accent2">
                  <a:lumMod val="60000"/>
                  <a:lumOff val="40000"/>
                </a:schemeClr>
              </a:solidFill>
            </a:endParaRPr>
          </a:p>
          <a:p>
            <a:endParaRPr lang="en-US" b="1" dirty="0" smtClean="0">
              <a:solidFill>
                <a:schemeClr val="accent2">
                  <a:lumMod val="60000"/>
                  <a:lumOff val="40000"/>
                </a:schemeClr>
              </a:solidFill>
            </a:endParaRPr>
          </a:p>
          <a:p>
            <a:endParaRPr lang="en-US" b="1" dirty="0">
              <a:solidFill>
                <a:schemeClr val="accent2">
                  <a:lumMod val="60000"/>
                  <a:lumOff val="40000"/>
                </a:schemeClr>
              </a:solidFill>
            </a:endParaRPr>
          </a:p>
          <a:p>
            <a:endParaRPr lang="en-US" b="1" dirty="0" smtClean="0">
              <a:solidFill>
                <a:schemeClr val="accent2">
                  <a:lumMod val="60000"/>
                  <a:lumOff val="40000"/>
                </a:schemeClr>
              </a:solidFill>
            </a:endParaRPr>
          </a:p>
          <a:p>
            <a:endParaRPr lang="en-US" b="1" dirty="0">
              <a:solidFill>
                <a:schemeClr val="accent2">
                  <a:lumMod val="60000"/>
                  <a:lumOff val="40000"/>
                </a:schemeClr>
              </a:solidFill>
            </a:endParaRPr>
          </a:p>
          <a:p>
            <a:endParaRPr lang="en-US" b="1" dirty="0" smtClean="0">
              <a:solidFill>
                <a:schemeClr val="accent2">
                  <a:lumMod val="60000"/>
                  <a:lumOff val="40000"/>
                </a:schemeClr>
              </a:solidFill>
            </a:endParaRPr>
          </a:p>
          <a:p>
            <a:endParaRPr lang="en-US" b="1" dirty="0">
              <a:solidFill>
                <a:schemeClr val="accent2">
                  <a:lumMod val="60000"/>
                  <a:lumOff val="40000"/>
                </a:schemeClr>
              </a:solidFill>
            </a:endParaRPr>
          </a:p>
          <a:p>
            <a:endParaRPr lang="en-US" b="1" dirty="0" smtClean="0">
              <a:solidFill>
                <a:schemeClr val="accent2">
                  <a:lumMod val="60000"/>
                  <a:lumOff val="40000"/>
                </a:schemeClr>
              </a:solidFill>
            </a:endParaRPr>
          </a:p>
          <a:p>
            <a:endParaRPr lang="en-US" b="1" dirty="0">
              <a:solidFill>
                <a:schemeClr val="accent2">
                  <a:lumMod val="60000"/>
                  <a:lumOff val="40000"/>
                </a:schemeClr>
              </a:solidFill>
            </a:endParaRPr>
          </a:p>
          <a:p>
            <a:endParaRPr lang="en-US" b="1" dirty="0" smtClean="0">
              <a:solidFill>
                <a:schemeClr val="accent2">
                  <a:lumMod val="60000"/>
                  <a:lumOff val="40000"/>
                </a:schemeClr>
              </a:solidFill>
            </a:endParaRPr>
          </a:p>
          <a:p>
            <a:endParaRPr lang="en-US" b="1" dirty="0">
              <a:solidFill>
                <a:schemeClr val="accent2">
                  <a:lumMod val="60000"/>
                  <a:lumOff val="40000"/>
                </a:schemeClr>
              </a:solidFill>
            </a:endParaRPr>
          </a:p>
          <a:p>
            <a:r>
              <a:rPr lang="en-US" b="1" dirty="0" smtClean="0">
                <a:solidFill>
                  <a:schemeClr val="accent2">
                    <a:lumMod val="60000"/>
                    <a:lumOff val="40000"/>
                  </a:schemeClr>
                </a:solidFill>
              </a:rPr>
              <a:t>The </a:t>
            </a:r>
            <a:r>
              <a:rPr lang="en-US" b="1" dirty="0" smtClean="0">
                <a:solidFill>
                  <a:schemeClr val="accent1"/>
                </a:solidFill>
              </a:rPr>
              <a:t>Rough Riders </a:t>
            </a:r>
            <a:r>
              <a:rPr lang="en-US" b="1" dirty="0" smtClean="0">
                <a:solidFill>
                  <a:schemeClr val="accent2">
                    <a:lumMod val="60000"/>
                    <a:lumOff val="40000"/>
                  </a:schemeClr>
                </a:solidFill>
              </a:rPr>
              <a:t>were a voluntary cavalry unit made up of adventure-seeking college graduates (many of whom were friends with Roosevelt) veterans, and cowboys from the  southwest.</a:t>
            </a:r>
          </a:p>
          <a:p>
            <a:endParaRPr lang="en-US" b="1" dirty="0" smtClean="0">
              <a:solidFill>
                <a:schemeClr val="accent2">
                  <a:lumMod val="60000"/>
                  <a:lumOff val="40000"/>
                </a:schemeClr>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055920"/>
            <a:ext cx="4744278" cy="3786388"/>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43541" y="1738574"/>
            <a:ext cx="5000730" cy="4286340"/>
          </a:xfrm>
          <a:prstGeom prst="rect">
            <a:avLst/>
          </a:prstGeom>
        </p:spPr>
      </p:pic>
    </p:spTree>
    <p:extLst>
      <p:ext uri="{BB962C8B-B14F-4D97-AF65-F5344CB8AC3E}">
        <p14:creationId xmlns:p14="http://schemas.microsoft.com/office/powerpoint/2010/main" val="50302292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71657"/>
            <a:ext cx="12192001" cy="646331"/>
          </a:xfrm>
          <a:prstGeom prst="rect">
            <a:avLst/>
          </a:prstGeom>
          <a:noFill/>
        </p:spPr>
        <p:txBody>
          <a:bodyPr wrap="square" rtlCol="0">
            <a:spAutoFit/>
          </a:bodyPr>
          <a:lstStyle/>
          <a:p>
            <a:r>
              <a:rPr lang="en-US" dirty="0" smtClean="0"/>
              <a:t>While the charge of the Rough Riders is probably the best known of the battles, their victories wouldn’t have been possible without the help of several veteran African American regiments.</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4904" y="1523958"/>
            <a:ext cx="5062331" cy="5303025"/>
          </a:xfrm>
          <a:prstGeom prst="rect">
            <a:avLst/>
          </a:prstGeom>
        </p:spPr>
      </p:pic>
    </p:spTree>
    <p:extLst>
      <p:ext uri="{BB962C8B-B14F-4D97-AF65-F5344CB8AC3E}">
        <p14:creationId xmlns:p14="http://schemas.microsoft.com/office/powerpoint/2010/main" val="7047078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8920"/>
          <a:stretch/>
        </p:blipFill>
        <p:spPr>
          <a:xfrm>
            <a:off x="0" y="3721994"/>
            <a:ext cx="5718220" cy="3136006"/>
          </a:xfrm>
          <a:prstGeom prst="rect">
            <a:avLst/>
          </a:prstGeom>
        </p:spPr>
      </p:pic>
      <p:sp>
        <p:nvSpPr>
          <p:cNvPr id="3" name="TextBox 2"/>
          <p:cNvSpPr txBox="1"/>
          <p:nvPr/>
        </p:nvSpPr>
        <p:spPr>
          <a:xfrm>
            <a:off x="0" y="1670707"/>
            <a:ext cx="12192000" cy="1815882"/>
          </a:xfrm>
          <a:prstGeom prst="rect">
            <a:avLst/>
          </a:prstGeom>
          <a:noFill/>
        </p:spPr>
        <p:txBody>
          <a:bodyPr wrap="square" rtlCol="0">
            <a:spAutoFit/>
          </a:bodyPr>
          <a:lstStyle/>
          <a:p>
            <a:r>
              <a:rPr lang="en-US" sz="2800" dirty="0" smtClean="0">
                <a:solidFill>
                  <a:schemeClr val="accent1"/>
                </a:solidFill>
              </a:rPr>
              <a:t>When the Spanish fleet tried to escape to the sea they ran into a American naval blockade that resulted in their total destruction and the sinking of every ship.  Now, without a navy, Spain lost Puerto Rico as well</a:t>
            </a:r>
            <a:endParaRPr lang="en-US" sz="2800" dirty="0">
              <a:solidFill>
                <a:schemeClr val="accent1"/>
              </a:solidFill>
            </a:endParaRPr>
          </a:p>
        </p:txBody>
      </p:sp>
    </p:spTree>
    <p:extLst>
      <p:ext uri="{BB962C8B-B14F-4D97-AF65-F5344CB8AC3E}">
        <p14:creationId xmlns:p14="http://schemas.microsoft.com/office/powerpoint/2010/main" val="227102450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493949"/>
            <a:ext cx="12192000" cy="2862322"/>
          </a:xfrm>
          <a:prstGeom prst="rect">
            <a:avLst/>
          </a:prstGeom>
          <a:noFill/>
        </p:spPr>
        <p:txBody>
          <a:bodyPr wrap="square" rtlCol="0">
            <a:spAutoFit/>
          </a:bodyPr>
          <a:lstStyle/>
          <a:p>
            <a:r>
              <a:rPr lang="en-US" dirty="0" smtClean="0"/>
              <a:t>The War was very short, but also very significant to Americans that felt it was a reconciliation of the North and South.</a:t>
            </a:r>
          </a:p>
          <a:p>
            <a:endParaRPr lang="en-US" dirty="0"/>
          </a:p>
          <a:p>
            <a:endParaRPr lang="en-US" dirty="0" smtClean="0"/>
          </a:p>
          <a:p>
            <a:endParaRPr lang="en-US" dirty="0"/>
          </a:p>
          <a:p>
            <a:endParaRPr lang="en-US" dirty="0" smtClean="0"/>
          </a:p>
          <a:p>
            <a:r>
              <a:rPr lang="en-US" dirty="0" smtClean="0"/>
              <a:t>Casualties:  Most of the casualties of the war didn’t come from fighting, but from the diseases Malaria and Yellow Fever.  </a:t>
            </a:r>
          </a:p>
          <a:p>
            <a:endParaRPr lang="en-US" dirty="0"/>
          </a:p>
          <a:p>
            <a:r>
              <a:rPr lang="en-US" dirty="0" smtClean="0"/>
              <a:t>American casualties:</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2532155279"/>
              </p:ext>
            </p:extLst>
          </p:nvPr>
        </p:nvGraphicFramePr>
        <p:xfrm>
          <a:off x="0" y="4356271"/>
          <a:ext cx="12192000" cy="1577662"/>
        </p:xfrm>
        <a:graphic>
          <a:graphicData uri="http://schemas.openxmlformats.org/drawingml/2006/table">
            <a:tbl>
              <a:tblPr/>
              <a:tblGrid>
                <a:gridCol w="6096000"/>
                <a:gridCol w="6096000"/>
              </a:tblGrid>
              <a:tr h="468952">
                <a:tc>
                  <a:txBody>
                    <a:bodyPr/>
                    <a:lstStyle/>
                    <a:p>
                      <a:pPr algn="l" fontAlgn="ctr"/>
                      <a:r>
                        <a:rPr lang="en-US" b="0" dirty="0">
                          <a:solidFill>
                            <a:srgbClr val="515050"/>
                          </a:solidFill>
                          <a:effectLst/>
                          <a:latin typeface="Arial" panose="020B0604020202020204" pitchFamily="34" charset="0"/>
                        </a:rPr>
                        <a:t>Total servicemembers</a:t>
                      </a:r>
                    </a:p>
                  </a:txBody>
                  <a:tcPr marL="47625" marR="47625" marT="47625" marB="47625" anchor="ctr">
                    <a:lnL w="9525" cap="flat" cmpd="sng" algn="ctr">
                      <a:solidFill>
                        <a:srgbClr val="DCDCDC"/>
                      </a:solidFill>
                      <a:prstDash val="solid"/>
                      <a:round/>
                      <a:headEnd type="none" w="med" len="med"/>
                      <a:tailEnd type="none" w="med" len="med"/>
                    </a:lnL>
                    <a:lnR w="9525" cap="flat" cmpd="sng" algn="ctr">
                      <a:solidFill>
                        <a:srgbClr val="DCDCDC"/>
                      </a:solidFill>
                      <a:prstDash val="solid"/>
                      <a:round/>
                      <a:headEnd type="none" w="med" len="med"/>
                      <a:tailEnd type="none" w="med" len="med"/>
                    </a:lnR>
                    <a:lnT w="9525" cap="flat" cmpd="sng" algn="ctr">
                      <a:solidFill>
                        <a:srgbClr val="DCDCDC"/>
                      </a:solidFill>
                      <a:prstDash val="solid"/>
                      <a:round/>
                      <a:headEnd type="none" w="med" len="med"/>
                      <a:tailEnd type="none" w="med" len="med"/>
                    </a:lnT>
                    <a:lnB w="9525" cap="flat" cmpd="sng" algn="ctr">
                      <a:solidFill>
                        <a:srgbClr val="DCDCDC"/>
                      </a:solidFill>
                      <a:prstDash val="solid"/>
                      <a:round/>
                      <a:headEnd type="none" w="med" len="med"/>
                      <a:tailEnd type="none" w="med" len="med"/>
                    </a:lnB>
                    <a:solidFill>
                      <a:srgbClr val="FFFFFF"/>
                    </a:solidFill>
                  </a:tcPr>
                </a:tc>
                <a:tc>
                  <a:txBody>
                    <a:bodyPr/>
                    <a:lstStyle/>
                    <a:p>
                      <a:pPr algn="ctr" fontAlgn="ctr"/>
                      <a:r>
                        <a:rPr lang="en-US" b="0">
                          <a:solidFill>
                            <a:srgbClr val="515050"/>
                          </a:solidFill>
                          <a:effectLst/>
                          <a:latin typeface="Arial" panose="020B0604020202020204" pitchFamily="34" charset="0"/>
                        </a:rPr>
                        <a:t>306,760</a:t>
                      </a:r>
                    </a:p>
                  </a:txBody>
                  <a:tcPr marL="47625" marR="47625" marT="47625" marB="47625" anchor="ctr">
                    <a:lnL w="9525" cap="flat" cmpd="sng" algn="ctr">
                      <a:solidFill>
                        <a:srgbClr val="DCDCDC"/>
                      </a:solidFill>
                      <a:prstDash val="solid"/>
                      <a:round/>
                      <a:headEnd type="none" w="med" len="med"/>
                      <a:tailEnd type="none" w="med" len="med"/>
                    </a:lnL>
                    <a:lnR w="9525" cap="flat" cmpd="sng" algn="ctr">
                      <a:solidFill>
                        <a:srgbClr val="DCDCDC"/>
                      </a:solidFill>
                      <a:prstDash val="solid"/>
                      <a:round/>
                      <a:headEnd type="none" w="med" len="med"/>
                      <a:tailEnd type="none" w="med" len="med"/>
                    </a:lnR>
                    <a:lnT w="9525" cap="flat" cmpd="sng" algn="ctr">
                      <a:solidFill>
                        <a:srgbClr val="DCDCDC"/>
                      </a:solidFill>
                      <a:prstDash val="solid"/>
                      <a:round/>
                      <a:headEnd type="none" w="med" len="med"/>
                      <a:tailEnd type="none" w="med" len="med"/>
                    </a:lnT>
                    <a:lnB w="9525" cap="flat" cmpd="sng" algn="ctr">
                      <a:solidFill>
                        <a:srgbClr val="DCDCDC"/>
                      </a:solidFill>
                      <a:prstDash val="solid"/>
                      <a:round/>
                      <a:headEnd type="none" w="med" len="med"/>
                      <a:tailEnd type="none" w="med" len="med"/>
                    </a:lnB>
                    <a:solidFill>
                      <a:srgbClr val="FFFFFF"/>
                    </a:solidFill>
                  </a:tcPr>
                </a:tc>
              </a:tr>
              <a:tr h="0">
                <a:tc>
                  <a:txBody>
                    <a:bodyPr/>
                    <a:lstStyle/>
                    <a:p>
                      <a:pPr algn="l" fontAlgn="ctr"/>
                      <a:r>
                        <a:rPr lang="en-US" b="0">
                          <a:solidFill>
                            <a:srgbClr val="515050"/>
                          </a:solidFill>
                          <a:effectLst/>
                          <a:latin typeface="Arial" panose="020B0604020202020204" pitchFamily="34" charset="0"/>
                        </a:rPr>
                        <a:t>Battle deaths</a:t>
                      </a:r>
                    </a:p>
                  </a:txBody>
                  <a:tcPr marL="47625" marR="47625" marT="47625" marB="47625" anchor="ctr">
                    <a:lnL w="9525" cap="flat" cmpd="sng" algn="ctr">
                      <a:solidFill>
                        <a:srgbClr val="DCDCDC"/>
                      </a:solidFill>
                      <a:prstDash val="solid"/>
                      <a:round/>
                      <a:headEnd type="none" w="med" len="med"/>
                      <a:tailEnd type="none" w="med" len="med"/>
                    </a:lnL>
                    <a:lnR w="9525" cap="flat" cmpd="sng" algn="ctr">
                      <a:solidFill>
                        <a:srgbClr val="DCDCDC"/>
                      </a:solidFill>
                      <a:prstDash val="solid"/>
                      <a:round/>
                      <a:headEnd type="none" w="med" len="med"/>
                      <a:tailEnd type="none" w="med" len="med"/>
                    </a:lnR>
                    <a:lnT w="9525" cap="flat" cmpd="sng" algn="ctr">
                      <a:solidFill>
                        <a:srgbClr val="DCDCDC"/>
                      </a:solidFill>
                      <a:prstDash val="solid"/>
                      <a:round/>
                      <a:headEnd type="none" w="med" len="med"/>
                      <a:tailEnd type="none" w="med" len="med"/>
                    </a:lnT>
                    <a:lnB w="9525" cap="flat" cmpd="sng" algn="ctr">
                      <a:solidFill>
                        <a:srgbClr val="DCDCDC"/>
                      </a:solidFill>
                      <a:prstDash val="solid"/>
                      <a:round/>
                      <a:headEnd type="none" w="med" len="med"/>
                      <a:tailEnd type="none" w="med" len="med"/>
                    </a:lnB>
                    <a:solidFill>
                      <a:srgbClr val="FFFFFF"/>
                    </a:solidFill>
                  </a:tcPr>
                </a:tc>
                <a:tc>
                  <a:txBody>
                    <a:bodyPr/>
                    <a:lstStyle/>
                    <a:p>
                      <a:pPr algn="ctr" fontAlgn="ctr"/>
                      <a:r>
                        <a:rPr lang="en-US" b="0" dirty="0" smtClean="0">
                          <a:solidFill>
                            <a:srgbClr val="515050"/>
                          </a:solidFill>
                          <a:effectLst/>
                          <a:latin typeface="Arial" panose="020B0604020202020204" pitchFamily="34" charset="0"/>
                        </a:rPr>
                        <a:t>385</a:t>
                      </a:r>
                      <a:endParaRPr lang="en-US" b="0" dirty="0">
                        <a:solidFill>
                          <a:srgbClr val="515050"/>
                        </a:solidFill>
                        <a:effectLst/>
                        <a:latin typeface="Arial" panose="020B0604020202020204" pitchFamily="34" charset="0"/>
                      </a:endParaRPr>
                    </a:p>
                  </a:txBody>
                  <a:tcPr marL="47625" marR="47625" marT="47625" marB="47625" anchor="ctr">
                    <a:lnL w="9525" cap="flat" cmpd="sng" algn="ctr">
                      <a:solidFill>
                        <a:srgbClr val="DCDCDC"/>
                      </a:solidFill>
                      <a:prstDash val="solid"/>
                      <a:round/>
                      <a:headEnd type="none" w="med" len="med"/>
                      <a:tailEnd type="none" w="med" len="med"/>
                    </a:lnL>
                    <a:lnR w="9525" cap="flat" cmpd="sng" algn="ctr">
                      <a:solidFill>
                        <a:srgbClr val="DCDCDC"/>
                      </a:solidFill>
                      <a:prstDash val="solid"/>
                      <a:round/>
                      <a:headEnd type="none" w="med" len="med"/>
                      <a:tailEnd type="none" w="med" len="med"/>
                    </a:lnR>
                    <a:lnT w="9525" cap="flat" cmpd="sng" algn="ctr">
                      <a:solidFill>
                        <a:srgbClr val="DCDCDC"/>
                      </a:solidFill>
                      <a:prstDash val="solid"/>
                      <a:round/>
                      <a:headEnd type="none" w="med" len="med"/>
                      <a:tailEnd type="none" w="med" len="med"/>
                    </a:lnT>
                    <a:lnB w="9525" cap="flat" cmpd="sng" algn="ctr">
                      <a:solidFill>
                        <a:srgbClr val="DCDCDC"/>
                      </a:solidFill>
                      <a:prstDash val="solid"/>
                      <a:round/>
                      <a:headEnd type="none" w="med" len="med"/>
                      <a:tailEnd type="none" w="med" len="med"/>
                    </a:lnB>
                    <a:solidFill>
                      <a:srgbClr val="FFFFFF"/>
                    </a:solidFill>
                  </a:tcPr>
                </a:tc>
              </a:tr>
              <a:tr h="0">
                <a:tc>
                  <a:txBody>
                    <a:bodyPr/>
                    <a:lstStyle/>
                    <a:p>
                      <a:pPr algn="l" fontAlgn="ctr"/>
                      <a:r>
                        <a:rPr lang="en-US" b="0" dirty="0">
                          <a:solidFill>
                            <a:srgbClr val="515050"/>
                          </a:solidFill>
                          <a:effectLst/>
                          <a:latin typeface="Arial" panose="020B0604020202020204" pitchFamily="34" charset="0"/>
                        </a:rPr>
                        <a:t>Other deaths in service (</a:t>
                      </a:r>
                      <a:r>
                        <a:rPr lang="en-US" b="0" dirty="0" err="1">
                          <a:solidFill>
                            <a:srgbClr val="515050"/>
                          </a:solidFill>
                          <a:effectLst/>
                          <a:latin typeface="Arial" panose="020B0604020202020204" pitchFamily="34" charset="0"/>
                        </a:rPr>
                        <a:t>nontheater</a:t>
                      </a:r>
                      <a:r>
                        <a:rPr lang="en-US" b="0" dirty="0" smtClean="0">
                          <a:solidFill>
                            <a:srgbClr val="515050"/>
                          </a:solidFill>
                          <a:effectLst/>
                          <a:latin typeface="Arial" panose="020B0604020202020204" pitchFamily="34" charset="0"/>
                        </a:rPr>
                        <a:t>) (Disease)</a:t>
                      </a:r>
                      <a:endParaRPr lang="en-US" b="0" dirty="0">
                        <a:solidFill>
                          <a:srgbClr val="515050"/>
                        </a:solidFill>
                        <a:effectLst/>
                        <a:latin typeface="Arial" panose="020B0604020202020204" pitchFamily="34" charset="0"/>
                      </a:endParaRPr>
                    </a:p>
                  </a:txBody>
                  <a:tcPr marL="47625" marR="47625" marT="47625" marB="47625" anchor="ctr">
                    <a:lnL w="9525" cap="flat" cmpd="sng" algn="ctr">
                      <a:solidFill>
                        <a:srgbClr val="DCDCDC"/>
                      </a:solidFill>
                      <a:prstDash val="solid"/>
                      <a:round/>
                      <a:headEnd type="none" w="med" len="med"/>
                      <a:tailEnd type="none" w="med" len="med"/>
                    </a:lnL>
                    <a:lnR w="9525" cap="flat" cmpd="sng" algn="ctr">
                      <a:solidFill>
                        <a:srgbClr val="DCDCDC"/>
                      </a:solidFill>
                      <a:prstDash val="solid"/>
                      <a:round/>
                      <a:headEnd type="none" w="med" len="med"/>
                      <a:tailEnd type="none" w="med" len="med"/>
                    </a:lnR>
                    <a:lnT w="9525" cap="flat" cmpd="sng" algn="ctr">
                      <a:solidFill>
                        <a:srgbClr val="DCDCDC"/>
                      </a:solidFill>
                      <a:prstDash val="solid"/>
                      <a:round/>
                      <a:headEnd type="none" w="med" len="med"/>
                      <a:tailEnd type="none" w="med" len="med"/>
                    </a:lnT>
                    <a:lnB w="9525" cap="flat" cmpd="sng" algn="ctr">
                      <a:solidFill>
                        <a:srgbClr val="DCDCDC"/>
                      </a:solidFill>
                      <a:prstDash val="solid"/>
                      <a:round/>
                      <a:headEnd type="none" w="med" len="med"/>
                      <a:tailEnd type="none" w="med" len="med"/>
                    </a:lnB>
                    <a:solidFill>
                      <a:srgbClr val="FFFFFF"/>
                    </a:solidFill>
                  </a:tcPr>
                </a:tc>
                <a:tc>
                  <a:txBody>
                    <a:bodyPr/>
                    <a:lstStyle/>
                    <a:p>
                      <a:pPr algn="ctr" fontAlgn="ctr"/>
                      <a:r>
                        <a:rPr lang="en-US" b="0" dirty="0" smtClean="0">
                          <a:solidFill>
                            <a:srgbClr val="515050"/>
                          </a:solidFill>
                          <a:effectLst/>
                          <a:latin typeface="Arial" panose="020B0604020202020204" pitchFamily="34" charset="0"/>
                        </a:rPr>
                        <a:t>2,061</a:t>
                      </a:r>
                      <a:endParaRPr lang="en-US" b="0" dirty="0">
                        <a:solidFill>
                          <a:srgbClr val="515050"/>
                        </a:solidFill>
                        <a:effectLst/>
                        <a:latin typeface="Arial" panose="020B0604020202020204" pitchFamily="34" charset="0"/>
                      </a:endParaRPr>
                    </a:p>
                  </a:txBody>
                  <a:tcPr marL="47625" marR="47625" marT="47625" marB="47625" anchor="ctr">
                    <a:lnL w="9525" cap="flat" cmpd="sng" algn="ctr">
                      <a:solidFill>
                        <a:srgbClr val="DCDCDC"/>
                      </a:solidFill>
                      <a:prstDash val="solid"/>
                      <a:round/>
                      <a:headEnd type="none" w="med" len="med"/>
                      <a:tailEnd type="none" w="med" len="med"/>
                    </a:lnL>
                    <a:lnR w="9525" cap="flat" cmpd="sng" algn="ctr">
                      <a:solidFill>
                        <a:srgbClr val="DCDCDC"/>
                      </a:solidFill>
                      <a:prstDash val="solid"/>
                      <a:round/>
                      <a:headEnd type="none" w="med" len="med"/>
                      <a:tailEnd type="none" w="med" len="med"/>
                    </a:lnR>
                    <a:lnT w="9525" cap="flat" cmpd="sng" algn="ctr">
                      <a:solidFill>
                        <a:srgbClr val="DCDCDC"/>
                      </a:solidFill>
                      <a:prstDash val="solid"/>
                      <a:round/>
                      <a:headEnd type="none" w="med" len="med"/>
                      <a:tailEnd type="none" w="med" len="med"/>
                    </a:lnT>
                    <a:lnB w="9525" cap="flat" cmpd="sng" algn="ctr">
                      <a:solidFill>
                        <a:srgbClr val="DCDCDC"/>
                      </a:solidFill>
                      <a:prstDash val="solid"/>
                      <a:round/>
                      <a:headEnd type="none" w="med" len="med"/>
                      <a:tailEnd type="none" w="med" len="med"/>
                    </a:lnB>
                    <a:solidFill>
                      <a:srgbClr val="FFFFFF"/>
                    </a:solidFill>
                  </a:tcPr>
                </a:tc>
              </a:tr>
              <a:tr h="0">
                <a:tc>
                  <a:txBody>
                    <a:bodyPr/>
                    <a:lstStyle/>
                    <a:p>
                      <a:pPr algn="l" fontAlgn="ctr"/>
                      <a:r>
                        <a:rPr lang="en-US" b="0">
                          <a:solidFill>
                            <a:srgbClr val="515050"/>
                          </a:solidFill>
                          <a:effectLst/>
                          <a:latin typeface="Arial" panose="020B0604020202020204" pitchFamily="34" charset="0"/>
                        </a:rPr>
                        <a:t>Nonmortal woundings</a:t>
                      </a:r>
                    </a:p>
                  </a:txBody>
                  <a:tcPr marL="47625" marR="47625" marT="47625" marB="47625" anchor="ctr">
                    <a:lnL w="9525" cap="flat" cmpd="sng" algn="ctr">
                      <a:solidFill>
                        <a:srgbClr val="DCDCDC"/>
                      </a:solidFill>
                      <a:prstDash val="solid"/>
                      <a:round/>
                      <a:headEnd type="none" w="med" len="med"/>
                      <a:tailEnd type="none" w="med" len="med"/>
                    </a:lnL>
                    <a:lnR w="9525" cap="flat" cmpd="sng" algn="ctr">
                      <a:solidFill>
                        <a:srgbClr val="DCDCDC"/>
                      </a:solidFill>
                      <a:prstDash val="solid"/>
                      <a:round/>
                      <a:headEnd type="none" w="med" len="med"/>
                      <a:tailEnd type="none" w="med" len="med"/>
                    </a:lnR>
                    <a:lnT w="9525" cap="flat" cmpd="sng" algn="ctr">
                      <a:solidFill>
                        <a:srgbClr val="DCDCDC"/>
                      </a:solidFill>
                      <a:prstDash val="solid"/>
                      <a:round/>
                      <a:headEnd type="none" w="med" len="med"/>
                      <a:tailEnd type="none" w="med" len="med"/>
                    </a:lnT>
                    <a:lnB w="9525" cap="flat" cmpd="sng" algn="ctr">
                      <a:solidFill>
                        <a:srgbClr val="DCDCDC"/>
                      </a:solidFill>
                      <a:prstDash val="solid"/>
                      <a:round/>
                      <a:headEnd type="none" w="med" len="med"/>
                      <a:tailEnd type="none" w="med" len="med"/>
                    </a:lnB>
                    <a:solidFill>
                      <a:srgbClr val="FFFFFF"/>
                    </a:solidFill>
                  </a:tcPr>
                </a:tc>
                <a:tc>
                  <a:txBody>
                    <a:bodyPr/>
                    <a:lstStyle/>
                    <a:p>
                      <a:pPr algn="ctr" fontAlgn="ctr"/>
                      <a:r>
                        <a:rPr lang="en-US" b="0" dirty="0">
                          <a:solidFill>
                            <a:srgbClr val="515050"/>
                          </a:solidFill>
                          <a:effectLst/>
                          <a:latin typeface="Arial" panose="020B0604020202020204" pitchFamily="34" charset="0"/>
                        </a:rPr>
                        <a:t>1,662</a:t>
                      </a:r>
                    </a:p>
                  </a:txBody>
                  <a:tcPr marL="47625" marR="47625" marT="47625" marB="47625" anchor="ctr">
                    <a:lnL w="9525" cap="flat" cmpd="sng" algn="ctr">
                      <a:solidFill>
                        <a:srgbClr val="DCDCDC"/>
                      </a:solidFill>
                      <a:prstDash val="solid"/>
                      <a:round/>
                      <a:headEnd type="none" w="med" len="med"/>
                      <a:tailEnd type="none" w="med" len="med"/>
                    </a:lnL>
                    <a:lnR w="9525" cap="flat" cmpd="sng" algn="ctr">
                      <a:solidFill>
                        <a:srgbClr val="DCDCDC"/>
                      </a:solidFill>
                      <a:prstDash val="solid"/>
                      <a:round/>
                      <a:headEnd type="none" w="med" len="med"/>
                      <a:tailEnd type="none" w="med" len="med"/>
                    </a:lnR>
                    <a:lnT w="9525" cap="flat" cmpd="sng" algn="ctr">
                      <a:solidFill>
                        <a:srgbClr val="DCDCDC"/>
                      </a:solidFill>
                      <a:prstDash val="solid"/>
                      <a:round/>
                      <a:headEnd type="none" w="med" len="med"/>
                      <a:tailEnd type="none" w="med" len="med"/>
                    </a:lnT>
                    <a:lnB w="9525" cap="flat" cmpd="sng" algn="ctr">
                      <a:solidFill>
                        <a:srgbClr val="DCDCDC"/>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34580420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1396113"/>
            <a:ext cx="12192001" cy="3416320"/>
          </a:xfrm>
          <a:prstGeom prst="rect">
            <a:avLst/>
          </a:prstGeom>
          <a:noFill/>
        </p:spPr>
        <p:txBody>
          <a:bodyPr wrap="square" lIns="91440" tIns="45720" rIns="91440" bIns="45720">
            <a:spAutoFit/>
          </a:bodyPr>
          <a:lstStyle/>
          <a:p>
            <a:r>
              <a:rPr lang="en-US" sz="2400" b="1" cap="none" spc="0" dirty="0" smtClean="0">
                <a:ln w="0"/>
                <a:solidFill>
                  <a:schemeClr val="accent6">
                    <a:lumMod val="60000"/>
                    <a:lumOff val="40000"/>
                  </a:schemeClr>
                </a:solidFill>
                <a:effectLst>
                  <a:outerShdw blurRad="38100" dist="25400" dir="5400000" algn="ctr" rotWithShape="0">
                    <a:srgbClr val="6E747A">
                      <a:alpha val="43000"/>
                    </a:srgbClr>
                  </a:outerShdw>
                </a:effectLst>
              </a:rPr>
              <a:t>October 1898 </a:t>
            </a:r>
            <a:r>
              <a:rPr lang="en-US" sz="2400" b="1" cap="none" spc="0" dirty="0" smtClean="0">
                <a:ln w="0"/>
                <a:solidFill>
                  <a:schemeClr val="accent1"/>
                </a:solidFill>
                <a:effectLst>
                  <a:outerShdw blurRad="38100" dist="25400" dir="5400000" algn="ctr" rotWithShape="0">
                    <a:srgbClr val="6E747A">
                      <a:alpha val="43000"/>
                    </a:srgbClr>
                  </a:outerShdw>
                </a:effectLst>
              </a:rPr>
              <a:t>– Spanish and American diplomats meet in Paris to work out the peace. </a:t>
            </a:r>
          </a:p>
          <a:p>
            <a:endParaRPr lang="en-US" sz="2400" b="1" dirty="0">
              <a:ln w="0"/>
              <a:solidFill>
                <a:schemeClr val="accent1"/>
              </a:solidFill>
              <a:effectLst>
                <a:outerShdw blurRad="38100" dist="25400" dir="5400000" algn="ctr" rotWithShape="0">
                  <a:srgbClr val="6E747A">
                    <a:alpha val="43000"/>
                  </a:srgbClr>
                </a:outerShdw>
              </a:effectLst>
            </a:endParaRPr>
          </a:p>
          <a:p>
            <a:r>
              <a:rPr lang="en-US" sz="2400" b="1" cap="none" spc="0" dirty="0" smtClean="0">
                <a:ln w="0"/>
                <a:solidFill>
                  <a:schemeClr val="accent1"/>
                </a:solidFill>
                <a:effectLst>
                  <a:outerShdw blurRad="38100" dist="25400" dir="5400000" algn="ctr" rotWithShape="0">
                    <a:srgbClr val="6E747A">
                      <a:alpha val="43000"/>
                    </a:srgbClr>
                  </a:outerShdw>
                </a:effectLst>
              </a:rPr>
              <a:t>The Spanish were committed to getting the Philippines back.  (Neither the U.S. nor Spain considered Filipino independence, mostly because of racis</a:t>
            </a:r>
            <a:r>
              <a:rPr lang="en-US" sz="2400" b="1" dirty="0" smtClean="0">
                <a:ln w="0"/>
                <a:solidFill>
                  <a:schemeClr val="accent1"/>
                </a:solidFill>
                <a:effectLst>
                  <a:outerShdw blurRad="38100" dist="25400" dir="5400000" algn="ctr" rotWithShape="0">
                    <a:srgbClr val="6E747A">
                      <a:alpha val="43000"/>
                    </a:srgbClr>
                  </a:outerShdw>
                </a:effectLst>
              </a:rPr>
              <a:t>m</a:t>
            </a:r>
          </a:p>
          <a:p>
            <a:endParaRPr lang="en-US" sz="2400" b="1" cap="none" spc="0" dirty="0">
              <a:ln w="0"/>
              <a:solidFill>
                <a:schemeClr val="accent1"/>
              </a:solidFill>
              <a:effectLst>
                <a:outerShdw blurRad="38100" dist="25400" dir="5400000" algn="ctr" rotWithShape="0">
                  <a:srgbClr val="6E747A">
                    <a:alpha val="43000"/>
                  </a:srgbClr>
                </a:outerShdw>
              </a:effectLst>
            </a:endParaRPr>
          </a:p>
          <a:p>
            <a:endParaRPr lang="en-US" sz="2400" b="1" dirty="0" smtClean="0">
              <a:ln w="0"/>
              <a:solidFill>
                <a:schemeClr val="accent1"/>
              </a:solidFill>
              <a:effectLst>
                <a:outerShdw blurRad="38100" dist="25400" dir="5400000" algn="ctr" rotWithShape="0">
                  <a:srgbClr val="6E747A">
                    <a:alpha val="43000"/>
                  </a:srgbClr>
                </a:outerShdw>
              </a:effectLst>
            </a:endParaRPr>
          </a:p>
          <a:p>
            <a:endParaRPr lang="en-US" sz="2400" b="1" cap="none" spc="0" dirty="0">
              <a:ln w="0"/>
              <a:solidFill>
                <a:schemeClr val="accent1"/>
              </a:solidFill>
              <a:effectLst>
                <a:outerShdw blurRad="38100" dist="25400" dir="5400000" algn="ctr" rotWithShape="0">
                  <a:srgbClr val="6E747A">
                    <a:alpha val="43000"/>
                  </a:srgbClr>
                </a:outerShdw>
              </a:effectLst>
            </a:endParaRPr>
          </a:p>
          <a:p>
            <a:endParaRPr lang="en-US" sz="2400" b="1" dirty="0" smtClean="0">
              <a:ln w="0"/>
              <a:solidFill>
                <a:schemeClr val="accent1"/>
              </a:solidFill>
              <a:effectLst>
                <a:outerShdw blurRad="38100" dist="25400" dir="5400000" algn="ctr" rotWithShape="0">
                  <a:srgbClr val="6E747A">
                    <a:alpha val="43000"/>
                  </a:srgbClr>
                </a:outerShdw>
              </a:effectLs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2843" y="3417365"/>
            <a:ext cx="4150216" cy="3353375"/>
          </a:xfrm>
          <a:prstGeom prst="rect">
            <a:avLst/>
          </a:prstGeom>
        </p:spPr>
      </p:pic>
    </p:spTree>
    <p:extLst>
      <p:ext uri="{BB962C8B-B14F-4D97-AF65-F5344CB8AC3E}">
        <p14:creationId xmlns:p14="http://schemas.microsoft.com/office/powerpoint/2010/main" val="165785709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737506"/>
            <a:ext cx="12192000" cy="3416320"/>
          </a:xfrm>
          <a:prstGeom prst="rect">
            <a:avLst/>
          </a:prstGeom>
        </p:spPr>
        <p:txBody>
          <a:bodyPr wrap="square">
            <a:spAutoFit/>
          </a:bodyPr>
          <a:lstStyle/>
          <a:p>
            <a:r>
              <a:rPr lang="en-US" b="1" dirty="0">
                <a:ln w="0"/>
                <a:solidFill>
                  <a:schemeClr val="accent1"/>
                </a:solidFill>
                <a:effectLst>
                  <a:outerShdw blurRad="38100" dist="25400" dir="5400000" algn="ctr" rotWithShape="0">
                    <a:srgbClr val="6E747A">
                      <a:alpha val="43000"/>
                    </a:srgbClr>
                  </a:outerShdw>
                </a:effectLst>
              </a:rPr>
              <a:t>The Treaty of Paris was signed on </a:t>
            </a:r>
            <a:r>
              <a:rPr lang="en-US" b="1" dirty="0">
                <a:ln w="0"/>
                <a:solidFill>
                  <a:schemeClr val="accent6">
                    <a:lumMod val="60000"/>
                    <a:lumOff val="40000"/>
                  </a:schemeClr>
                </a:solidFill>
                <a:effectLst>
                  <a:outerShdw blurRad="38100" dist="25400" dir="5400000" algn="ctr" rotWithShape="0">
                    <a:srgbClr val="6E747A">
                      <a:alpha val="43000"/>
                    </a:srgbClr>
                  </a:outerShdw>
                </a:effectLst>
              </a:rPr>
              <a:t>December 10. </a:t>
            </a:r>
            <a:r>
              <a:rPr lang="en-US" b="1" dirty="0" smtClean="0">
                <a:ln w="0"/>
                <a:solidFill>
                  <a:schemeClr val="accent6">
                    <a:lumMod val="60000"/>
                    <a:lumOff val="40000"/>
                  </a:schemeClr>
                </a:solidFill>
                <a:effectLst>
                  <a:outerShdw blurRad="38100" dist="25400" dir="5400000" algn="ctr" rotWithShape="0">
                    <a:srgbClr val="6E747A">
                      <a:alpha val="43000"/>
                    </a:srgbClr>
                  </a:outerShdw>
                </a:effectLst>
              </a:rPr>
              <a:t>1898:</a:t>
            </a:r>
          </a:p>
          <a:p>
            <a:endParaRPr lang="en-US" b="1" dirty="0">
              <a:ln w="0"/>
              <a:solidFill>
                <a:schemeClr val="accent1"/>
              </a:solidFill>
              <a:effectLst>
                <a:outerShdw blurRad="38100" dist="25400" dir="5400000" algn="ctr" rotWithShape="0">
                  <a:srgbClr val="6E747A">
                    <a:alpha val="43000"/>
                  </a:srgbClr>
                </a:outerShdw>
              </a:effectLst>
            </a:endParaRPr>
          </a:p>
          <a:p>
            <a:r>
              <a:rPr lang="en-US" b="1" dirty="0" smtClean="0">
                <a:ln w="0"/>
                <a:solidFill>
                  <a:schemeClr val="accent1"/>
                </a:solidFill>
                <a:effectLst>
                  <a:outerShdw blurRad="38100" dist="25400" dir="5400000" algn="ctr" rotWithShape="0">
                    <a:srgbClr val="6E747A">
                      <a:alpha val="43000"/>
                    </a:srgbClr>
                  </a:outerShdw>
                </a:effectLst>
              </a:rPr>
              <a:t>Spain recognized Cuban independence, and American control of Puerto Rico and Guam</a:t>
            </a:r>
          </a:p>
          <a:p>
            <a:endParaRPr lang="en-US" b="1" dirty="0">
              <a:ln w="0"/>
              <a:solidFill>
                <a:schemeClr val="accent1"/>
              </a:solidFill>
              <a:effectLst>
                <a:outerShdw blurRad="38100" dist="25400" dir="5400000" algn="ctr" rotWithShape="0">
                  <a:srgbClr val="6E747A">
                    <a:alpha val="43000"/>
                  </a:srgbClr>
                </a:outerShdw>
              </a:effectLst>
            </a:endParaRPr>
          </a:p>
          <a:p>
            <a:r>
              <a:rPr lang="en-US" b="1" dirty="0" smtClean="0">
                <a:ln w="0"/>
                <a:solidFill>
                  <a:schemeClr val="accent1"/>
                </a:solidFill>
                <a:effectLst>
                  <a:outerShdw blurRad="38100" dist="25400" dir="5400000" algn="ctr" rotWithShape="0">
                    <a:srgbClr val="6E747A">
                      <a:alpha val="43000"/>
                    </a:srgbClr>
                  </a:outerShdw>
                </a:effectLst>
              </a:rPr>
              <a:t>McKinley insisted, and got, control of the Philippines as an annexation in return for a $20 million payment to the Spanish.</a:t>
            </a:r>
          </a:p>
          <a:p>
            <a:endParaRPr lang="en-US" b="1" dirty="0">
              <a:ln w="0"/>
              <a:solidFill>
                <a:schemeClr val="accent1"/>
              </a:solidFill>
              <a:effectLst>
                <a:outerShdw blurRad="38100" dist="25400" dir="5400000" algn="ctr" rotWithShape="0">
                  <a:srgbClr val="6E747A">
                    <a:alpha val="43000"/>
                  </a:srgbClr>
                </a:outerShdw>
              </a:effectLst>
            </a:endParaRPr>
          </a:p>
          <a:p>
            <a:endParaRPr lang="en-US" b="1" dirty="0" smtClean="0">
              <a:ln w="0"/>
              <a:solidFill>
                <a:schemeClr val="accent1"/>
              </a:solidFill>
              <a:effectLst>
                <a:outerShdw blurRad="38100" dist="25400" dir="5400000" algn="ctr" rotWithShape="0">
                  <a:srgbClr val="6E747A">
                    <a:alpha val="43000"/>
                  </a:srgbClr>
                </a:outerShdw>
              </a:effectLst>
            </a:endParaRPr>
          </a:p>
          <a:p>
            <a:endParaRPr lang="en-US" b="1" dirty="0">
              <a:ln w="0"/>
              <a:solidFill>
                <a:schemeClr val="accent1"/>
              </a:solidFill>
              <a:effectLst>
                <a:outerShdw blurRad="38100" dist="25400" dir="5400000" algn="ctr" rotWithShape="0">
                  <a:srgbClr val="6E747A">
                    <a:alpha val="43000"/>
                  </a:srgbClr>
                </a:outerShdw>
              </a:effectLst>
            </a:endParaRPr>
          </a:p>
          <a:p>
            <a:endParaRPr lang="en-US" b="1" dirty="0" smtClean="0">
              <a:ln w="0"/>
              <a:solidFill>
                <a:schemeClr val="accent1"/>
              </a:solidFill>
              <a:effectLst>
                <a:outerShdw blurRad="38100" dist="25400" dir="5400000" algn="ctr" rotWithShape="0">
                  <a:srgbClr val="6E747A">
                    <a:alpha val="43000"/>
                  </a:srgbClr>
                </a:outerShdw>
              </a:effectLst>
            </a:endParaRPr>
          </a:p>
          <a:p>
            <a:endParaRPr lang="en-US" b="1" dirty="0">
              <a:ln w="0"/>
              <a:solidFill>
                <a:schemeClr val="accent1"/>
              </a:solidFill>
              <a:effectLst>
                <a:outerShdw blurRad="38100" dist="25400" dir="5400000" algn="ctr" rotWithShape="0">
                  <a:srgbClr val="6E747A">
                    <a:alpha val="43000"/>
                  </a:srgbClr>
                </a:outerShdw>
              </a:effectLst>
            </a:endParaRPr>
          </a:p>
          <a:p>
            <a:r>
              <a:rPr lang="en-US" b="1" dirty="0" smtClean="0">
                <a:ln w="0"/>
                <a:solidFill>
                  <a:schemeClr val="accent1"/>
                </a:solidFill>
                <a:effectLst>
                  <a:outerShdw blurRad="38100" dist="25400" dir="5400000" algn="ctr" rotWithShape="0">
                    <a:srgbClr val="6E747A">
                      <a:alpha val="43000"/>
                    </a:srgbClr>
                  </a:outerShdw>
                </a:effectLst>
              </a:rPr>
              <a:t>Most importantly however, the U.S. is recognized as an empire</a:t>
            </a:r>
            <a:endParaRPr lang="en-US" b="1" dirty="0">
              <a:ln w="0"/>
              <a:solidFill>
                <a:schemeClr val="accent1"/>
              </a:solidFill>
              <a:effectLst>
                <a:outerShdw blurRad="38100" dist="25400" dir="5400000" algn="ctr" rotWithShape="0">
                  <a:srgbClr val="6E747A">
                    <a:alpha val="43000"/>
                  </a:srgbClr>
                </a:outerShdw>
              </a:effectLs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16756" y="3139014"/>
            <a:ext cx="5175244" cy="3718986"/>
          </a:xfrm>
          <a:prstGeom prst="rect">
            <a:avLst/>
          </a:prstGeom>
        </p:spPr>
      </p:pic>
    </p:spTree>
    <p:extLst>
      <p:ext uri="{BB962C8B-B14F-4D97-AF65-F5344CB8AC3E}">
        <p14:creationId xmlns:p14="http://schemas.microsoft.com/office/powerpoint/2010/main" val="419030763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681874"/>
            <a:ext cx="12192000" cy="4524315"/>
          </a:xfrm>
          <a:prstGeom prst="rect">
            <a:avLst/>
          </a:prstGeom>
          <a:noFill/>
        </p:spPr>
        <p:txBody>
          <a:bodyPr wrap="square" lIns="91440" tIns="45720" rIns="91440" bIns="45720">
            <a:spAutoFit/>
          </a:bodyPr>
          <a:lstStyle/>
          <a:p>
            <a:r>
              <a:rPr lang="en-US" sz="3200" b="1" dirty="0" smtClean="0">
                <a:ln w="22225">
                  <a:solidFill>
                    <a:schemeClr val="accent2"/>
                  </a:solidFill>
                  <a:prstDash val="solid"/>
                </a:ln>
                <a:solidFill>
                  <a:schemeClr val="accent2">
                    <a:lumMod val="40000"/>
                    <a:lumOff val="60000"/>
                  </a:schemeClr>
                </a:solidFill>
              </a:rPr>
              <a:t>At home, not all Americas supported the treaty or the idea of an American empire.</a:t>
            </a:r>
          </a:p>
          <a:p>
            <a:endParaRPr lang="en-US" sz="3200" b="1" cap="none" spc="0" dirty="0">
              <a:ln w="22225">
                <a:solidFill>
                  <a:schemeClr val="accent2"/>
                </a:solidFill>
                <a:prstDash val="solid"/>
              </a:ln>
              <a:solidFill>
                <a:schemeClr val="accent2">
                  <a:lumMod val="40000"/>
                  <a:lumOff val="60000"/>
                </a:schemeClr>
              </a:solidFill>
              <a:effectLst/>
            </a:endParaRPr>
          </a:p>
          <a:p>
            <a:r>
              <a:rPr lang="en-US" sz="3200" b="1" dirty="0" smtClean="0">
                <a:ln w="22225">
                  <a:solidFill>
                    <a:schemeClr val="accent2"/>
                  </a:solidFill>
                  <a:prstDash val="solid"/>
                </a:ln>
                <a:solidFill>
                  <a:schemeClr val="accent2">
                    <a:lumMod val="40000"/>
                    <a:lumOff val="60000"/>
                  </a:schemeClr>
                </a:solidFill>
              </a:rPr>
              <a:t>Many prominent Americans got together and created the Anti-Imperialism League in 1898 to oppose U.S. expansion. </a:t>
            </a:r>
          </a:p>
          <a:p>
            <a:endParaRPr lang="en-US" sz="3200" b="1" cap="none" spc="0" dirty="0">
              <a:ln w="22225">
                <a:solidFill>
                  <a:schemeClr val="accent2"/>
                </a:solidFill>
                <a:prstDash val="solid"/>
              </a:ln>
              <a:solidFill>
                <a:schemeClr val="accent2">
                  <a:lumMod val="40000"/>
                  <a:lumOff val="60000"/>
                </a:schemeClr>
              </a:solidFill>
              <a:effectLst/>
            </a:endParaRPr>
          </a:p>
          <a:p>
            <a:r>
              <a:rPr lang="en-US" sz="3200" b="1" dirty="0" smtClean="0">
                <a:ln w="22225">
                  <a:solidFill>
                    <a:schemeClr val="accent2"/>
                  </a:solidFill>
                  <a:prstDash val="solid"/>
                </a:ln>
                <a:solidFill>
                  <a:schemeClr val="accent2">
                    <a:lumMod val="40000"/>
                    <a:lumOff val="60000"/>
                  </a:schemeClr>
                </a:solidFill>
              </a:rPr>
              <a:t>Some felt that empire building went against democracy, some worried about competition from workers.  Others felt that assimilation of other races would hurt the country. </a:t>
            </a:r>
            <a:endParaRPr lang="en-US" sz="32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352353446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r="46690"/>
          <a:stretch/>
        </p:blipFill>
        <p:spPr>
          <a:xfrm>
            <a:off x="0" y="3554568"/>
            <a:ext cx="2673327" cy="3303431"/>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6770" y="541414"/>
            <a:ext cx="2877354" cy="3572715"/>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03581" y="3554569"/>
            <a:ext cx="2398530" cy="3303431"/>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02111" y="541414"/>
            <a:ext cx="2977994" cy="3470856"/>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60642" y="3614386"/>
            <a:ext cx="2531358" cy="3290766"/>
          </a:xfrm>
          <a:prstGeom prst="rect">
            <a:avLst/>
          </a:prstGeom>
        </p:spPr>
      </p:pic>
      <p:sp>
        <p:nvSpPr>
          <p:cNvPr id="7" name="TextBox 6"/>
          <p:cNvSpPr txBox="1"/>
          <p:nvPr/>
        </p:nvSpPr>
        <p:spPr>
          <a:xfrm>
            <a:off x="199196" y="3185235"/>
            <a:ext cx="1436612" cy="369332"/>
          </a:xfrm>
          <a:prstGeom prst="rect">
            <a:avLst/>
          </a:prstGeom>
          <a:noFill/>
        </p:spPr>
        <p:txBody>
          <a:bodyPr wrap="none" rtlCol="0">
            <a:spAutoFit/>
          </a:bodyPr>
          <a:lstStyle/>
          <a:p>
            <a:r>
              <a:rPr lang="en-US" b="1" dirty="0" smtClean="0"/>
              <a:t>Mark Twain</a:t>
            </a:r>
            <a:endParaRPr lang="en-US" b="1" dirty="0"/>
          </a:p>
        </p:txBody>
      </p:sp>
      <p:sp>
        <p:nvSpPr>
          <p:cNvPr id="8" name="TextBox 7"/>
          <p:cNvSpPr txBox="1"/>
          <p:nvPr/>
        </p:nvSpPr>
        <p:spPr>
          <a:xfrm>
            <a:off x="2643163" y="4340180"/>
            <a:ext cx="1760418" cy="369332"/>
          </a:xfrm>
          <a:prstGeom prst="rect">
            <a:avLst/>
          </a:prstGeom>
          <a:noFill/>
        </p:spPr>
        <p:txBody>
          <a:bodyPr wrap="none" rtlCol="0">
            <a:spAutoFit/>
          </a:bodyPr>
          <a:lstStyle/>
          <a:p>
            <a:r>
              <a:rPr lang="en-US" b="1" dirty="0" smtClean="0"/>
              <a:t>Jane Addams</a:t>
            </a:r>
            <a:endParaRPr lang="en-US" b="1" dirty="0"/>
          </a:p>
        </p:txBody>
      </p:sp>
      <p:sp>
        <p:nvSpPr>
          <p:cNvPr id="9" name="TextBox 8"/>
          <p:cNvSpPr txBox="1"/>
          <p:nvPr/>
        </p:nvSpPr>
        <p:spPr>
          <a:xfrm>
            <a:off x="4917727" y="3245054"/>
            <a:ext cx="2111475" cy="369332"/>
          </a:xfrm>
          <a:prstGeom prst="rect">
            <a:avLst/>
          </a:prstGeom>
          <a:noFill/>
        </p:spPr>
        <p:txBody>
          <a:bodyPr wrap="none" rtlCol="0">
            <a:spAutoFit/>
          </a:bodyPr>
          <a:lstStyle/>
          <a:p>
            <a:r>
              <a:rPr lang="en-US" b="1" dirty="0" smtClean="0"/>
              <a:t>Samuel Gompers</a:t>
            </a:r>
            <a:endParaRPr lang="en-US" b="1" dirty="0"/>
          </a:p>
        </p:txBody>
      </p:sp>
      <p:sp>
        <p:nvSpPr>
          <p:cNvPr id="10" name="TextBox 9"/>
          <p:cNvSpPr txBox="1"/>
          <p:nvPr/>
        </p:nvSpPr>
        <p:spPr>
          <a:xfrm>
            <a:off x="7136365" y="4012270"/>
            <a:ext cx="2190023" cy="369332"/>
          </a:xfrm>
          <a:prstGeom prst="rect">
            <a:avLst/>
          </a:prstGeom>
          <a:noFill/>
        </p:spPr>
        <p:txBody>
          <a:bodyPr wrap="none" rtlCol="0">
            <a:spAutoFit/>
          </a:bodyPr>
          <a:lstStyle/>
          <a:p>
            <a:r>
              <a:rPr lang="en-US" b="1" dirty="0" smtClean="0"/>
              <a:t>Andrew Carnegie</a:t>
            </a:r>
            <a:endParaRPr lang="en-US" b="1" dirty="0"/>
          </a:p>
        </p:txBody>
      </p:sp>
      <p:sp>
        <p:nvSpPr>
          <p:cNvPr id="11" name="TextBox 10"/>
          <p:cNvSpPr txBox="1"/>
          <p:nvPr/>
        </p:nvSpPr>
        <p:spPr>
          <a:xfrm>
            <a:off x="9887733" y="3369901"/>
            <a:ext cx="2185214" cy="369332"/>
          </a:xfrm>
          <a:prstGeom prst="rect">
            <a:avLst/>
          </a:prstGeom>
          <a:noFill/>
        </p:spPr>
        <p:txBody>
          <a:bodyPr wrap="none" rtlCol="0">
            <a:spAutoFit/>
          </a:bodyPr>
          <a:lstStyle/>
          <a:p>
            <a:r>
              <a:rPr lang="en-US" b="1" dirty="0" smtClean="0"/>
              <a:t>Grover Cleveland</a:t>
            </a:r>
            <a:endParaRPr lang="en-US" b="1" dirty="0"/>
          </a:p>
        </p:txBody>
      </p:sp>
    </p:spTree>
    <p:extLst>
      <p:ext uri="{BB962C8B-B14F-4D97-AF65-F5344CB8AC3E}">
        <p14:creationId xmlns:p14="http://schemas.microsoft.com/office/powerpoint/2010/main" val="249232343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95196"/>
            <a:ext cx="12192000" cy="5078313"/>
          </a:xfrm>
          <a:prstGeom prst="rect">
            <a:avLst/>
          </a:prstGeom>
          <a:noFill/>
        </p:spPr>
        <p:txBody>
          <a:bodyPr wrap="square" lIns="91440" tIns="45720" rIns="91440" bIns="45720">
            <a:spAutoFit/>
          </a:bodyPr>
          <a:lstStyle/>
          <a:p>
            <a:r>
              <a:rPr lang="en-US" sz="54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Treatie</a:t>
            </a:r>
            <a:r>
              <a:rPr lang="en-US" sz="54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s require a 2/3 majority in congress and the Anti-Imperialist League was causing trouble.</a:t>
            </a:r>
          </a:p>
          <a:p>
            <a:endParaRPr lang="en-US" sz="5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endParaRPr lang="en-US" sz="3600" b="1" dirty="0" smtClean="0">
              <a:ln w="12700">
                <a:solidFill>
                  <a:schemeClr val="accent3">
                    <a:lumMod val="50000"/>
                  </a:schemeClr>
                </a:solidFill>
                <a:prstDash val="solid"/>
              </a:ln>
              <a:solidFill>
                <a:schemeClr val="accent1">
                  <a:lumMod val="50000"/>
                </a:schemeClr>
              </a:solidFill>
              <a:effectLst>
                <a:innerShdw blurRad="177800">
                  <a:schemeClr val="accent3">
                    <a:lumMod val="50000"/>
                  </a:schemeClr>
                </a:innerShdw>
              </a:effectLst>
            </a:endParaRPr>
          </a:p>
          <a:p>
            <a:r>
              <a:rPr lang="en-US" sz="3600" b="1" dirty="0" smtClean="0">
                <a:ln w="12700">
                  <a:solidFill>
                    <a:schemeClr val="accent3">
                      <a:lumMod val="50000"/>
                    </a:schemeClr>
                  </a:solidFill>
                  <a:prstDash val="solid"/>
                </a:ln>
                <a:solidFill>
                  <a:schemeClr val="accent1">
                    <a:lumMod val="50000"/>
                  </a:schemeClr>
                </a:solidFill>
                <a:effectLst>
                  <a:innerShdw blurRad="177800">
                    <a:schemeClr val="accent3">
                      <a:lumMod val="50000"/>
                    </a:schemeClr>
                  </a:innerShdw>
                </a:effectLst>
              </a:rPr>
              <a:t>Many people in the US didn’t support the idea of an empire anyway.</a:t>
            </a:r>
          </a:p>
        </p:txBody>
      </p:sp>
    </p:spTree>
    <p:extLst>
      <p:ext uri="{BB962C8B-B14F-4D97-AF65-F5344CB8AC3E}">
        <p14:creationId xmlns:p14="http://schemas.microsoft.com/office/powerpoint/2010/main" val="22478497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9571"/>
            <a:ext cx="12192000" cy="2862322"/>
          </a:xfrm>
          <a:prstGeom prst="rect">
            <a:avLst/>
          </a:prstGeom>
          <a:noFill/>
        </p:spPr>
        <p:txBody>
          <a:bodyPr wrap="square" rtlCol="0">
            <a:spAutoFit/>
          </a:bodyPr>
          <a:lstStyle/>
          <a:p>
            <a:r>
              <a:rPr lang="en-US" b="1" dirty="0" smtClean="0"/>
              <a:t>A Filipino uprising about a week before the vote, however, was the push that the undecided senators needed.</a:t>
            </a:r>
          </a:p>
          <a:p>
            <a:endParaRPr lang="en-US" b="1" dirty="0"/>
          </a:p>
          <a:p>
            <a:endParaRPr lang="en-US" b="1" dirty="0" smtClean="0"/>
          </a:p>
          <a:p>
            <a:r>
              <a:rPr lang="en-US" b="1" dirty="0" smtClean="0"/>
              <a:t>They were now convinced that that they needed an American presence in the Philippines to keep another European power out of the area.  </a:t>
            </a:r>
          </a:p>
          <a:p>
            <a:endParaRPr lang="en-US" b="1" dirty="0"/>
          </a:p>
          <a:p>
            <a:endParaRPr lang="en-US" b="1" dirty="0" smtClean="0"/>
          </a:p>
          <a:p>
            <a:endParaRPr lang="en-US" b="1" dirty="0"/>
          </a:p>
          <a:p>
            <a:r>
              <a:rPr lang="en-US" b="1" dirty="0" smtClean="0"/>
              <a:t>It was formally ratified on </a:t>
            </a:r>
            <a:r>
              <a:rPr lang="en-US" b="1" dirty="0" smtClean="0">
                <a:solidFill>
                  <a:srgbClr val="FF0000"/>
                </a:solidFill>
              </a:rPr>
              <a:t>February 6, 1898</a:t>
            </a:r>
            <a:endParaRPr lang="en-US" b="1" dirty="0">
              <a:solidFill>
                <a:srgbClr val="FF0000"/>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8062" y="2060620"/>
            <a:ext cx="7318151" cy="4815579"/>
          </a:xfrm>
          <a:prstGeom prst="rect">
            <a:avLst/>
          </a:prstGeom>
        </p:spPr>
      </p:pic>
    </p:spTree>
    <p:extLst>
      <p:ext uri="{BB962C8B-B14F-4D97-AF65-F5344CB8AC3E}">
        <p14:creationId xmlns:p14="http://schemas.microsoft.com/office/powerpoint/2010/main" val="396229902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27870" y="0"/>
            <a:ext cx="1995969" cy="32744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85645" y="3644721"/>
            <a:ext cx="6306355" cy="3213279"/>
          </a:xfrm>
          <a:prstGeom prst="rect">
            <a:avLst/>
          </a:prstGeom>
        </p:spPr>
      </p:pic>
      <p:sp>
        <p:nvSpPr>
          <p:cNvPr id="2" name="TextBox 1"/>
          <p:cNvSpPr txBox="1"/>
          <p:nvPr/>
        </p:nvSpPr>
        <p:spPr>
          <a:xfrm>
            <a:off x="0" y="824248"/>
            <a:ext cx="12192000" cy="3139321"/>
          </a:xfrm>
          <a:prstGeom prst="rect">
            <a:avLst/>
          </a:prstGeom>
          <a:noFill/>
        </p:spPr>
        <p:txBody>
          <a:bodyPr wrap="square" rtlCol="0">
            <a:spAutoFit/>
          </a:bodyPr>
          <a:lstStyle/>
          <a:p>
            <a:r>
              <a:rPr lang="en-US" b="1" dirty="0" smtClean="0">
                <a:solidFill>
                  <a:srgbClr val="FFFF00"/>
                </a:solidFill>
              </a:rPr>
              <a:t>Filipino rebels led by Emilio Aguinaldo led Filipino rebels for three years. </a:t>
            </a:r>
          </a:p>
          <a:p>
            <a:endParaRPr lang="en-US" b="1" dirty="0">
              <a:solidFill>
                <a:srgbClr val="FFFF00"/>
              </a:solidFill>
            </a:endParaRPr>
          </a:p>
          <a:p>
            <a:endParaRPr lang="en-US" b="1" dirty="0" smtClean="0">
              <a:solidFill>
                <a:srgbClr val="FFFF00"/>
              </a:solidFill>
            </a:endParaRPr>
          </a:p>
          <a:p>
            <a:endParaRPr lang="en-US" b="1" dirty="0">
              <a:solidFill>
                <a:srgbClr val="FFFF00"/>
              </a:solidFill>
            </a:endParaRPr>
          </a:p>
          <a:p>
            <a:endParaRPr lang="en-US" b="1" dirty="0" smtClean="0">
              <a:solidFill>
                <a:srgbClr val="FFFF00"/>
              </a:solidFill>
            </a:endParaRPr>
          </a:p>
          <a:p>
            <a:endParaRPr lang="en-US" b="1" dirty="0">
              <a:solidFill>
                <a:srgbClr val="FFFF00"/>
              </a:solidFill>
            </a:endParaRPr>
          </a:p>
          <a:p>
            <a:endParaRPr lang="en-US" b="1" dirty="0" smtClean="0">
              <a:solidFill>
                <a:srgbClr val="FFFF00"/>
              </a:solidFill>
            </a:endParaRPr>
          </a:p>
          <a:p>
            <a:r>
              <a:rPr lang="en-US" b="1" dirty="0" smtClean="0">
                <a:solidFill>
                  <a:srgbClr val="FFFF00"/>
                </a:solidFill>
              </a:rPr>
              <a:t> </a:t>
            </a:r>
            <a:endParaRPr lang="en-US" b="1" dirty="0">
              <a:solidFill>
                <a:srgbClr val="FFFF00"/>
              </a:solidFill>
            </a:endParaRPr>
          </a:p>
          <a:p>
            <a:endParaRPr lang="en-US" b="1" dirty="0" smtClean="0">
              <a:solidFill>
                <a:srgbClr val="FFFF00"/>
              </a:solidFill>
            </a:endParaRPr>
          </a:p>
          <a:p>
            <a:r>
              <a:rPr lang="en-US" b="1" dirty="0" smtClean="0">
                <a:solidFill>
                  <a:srgbClr val="FFFF00"/>
                </a:solidFill>
              </a:rPr>
              <a:t>This war for independence cost over 4000 American lives and over 20,000 Filipino combatants.</a:t>
            </a:r>
            <a:endParaRPr lang="en-US" b="1" dirty="0">
              <a:solidFill>
                <a:srgbClr val="FFFF00"/>
              </a:solidFill>
            </a:endParaRPr>
          </a:p>
          <a:p>
            <a:r>
              <a:rPr lang="en-US" b="1" dirty="0" smtClean="0">
                <a:solidFill>
                  <a:srgbClr val="FFFF00"/>
                </a:solidFill>
              </a:rPr>
              <a:t>Estimates of civilian casualties are as high as 25,000</a:t>
            </a:r>
            <a:endParaRPr lang="en-US" b="1" dirty="0">
              <a:solidFill>
                <a:srgbClr val="FFFF00"/>
              </a:solidFill>
            </a:endParaRPr>
          </a:p>
        </p:txBody>
      </p:sp>
    </p:spTree>
    <p:extLst>
      <p:ext uri="{BB962C8B-B14F-4D97-AF65-F5344CB8AC3E}">
        <p14:creationId xmlns:p14="http://schemas.microsoft.com/office/powerpoint/2010/main" val="262316495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38275"/>
            <a:ext cx="12192000" cy="6740307"/>
          </a:xfrm>
          <a:prstGeom prst="rect">
            <a:avLst/>
          </a:prstGeom>
          <a:noFill/>
        </p:spPr>
        <p:txBody>
          <a:bodyPr wrap="square" lIns="91440" tIns="45720" rIns="91440" bIns="45720">
            <a:spAutoFit/>
          </a:bodyPr>
          <a:lstStyle/>
          <a:p>
            <a:r>
              <a:rPr lang="en-US" sz="5400" b="1" cap="none" spc="0" dirty="0" smtClean="0">
                <a:ln w="9525">
                  <a:solidFill>
                    <a:schemeClr val="tx1"/>
                  </a:solidFill>
                  <a:prstDash val="solid"/>
                </a:ln>
                <a:solidFill>
                  <a:schemeClr val="bg1"/>
                </a:solidFill>
                <a:effectLst>
                  <a:outerShdw blurRad="12700" dist="38100" dir="2700000" algn="tl" rotWithShape="0">
                    <a:schemeClr val="bg1">
                      <a:lumMod val="50000"/>
                    </a:schemeClr>
                  </a:outerShdw>
                </a:effectLst>
              </a:rPr>
              <a:t>In 1901 President McKinley appointed Taft </a:t>
            </a:r>
          </a:p>
          <a:p>
            <a:endParaRPr lang="en-US" sz="5400" b="1" dirty="0">
              <a:ln w="9525">
                <a:solidFill>
                  <a:schemeClr val="tx1"/>
                </a:solidFill>
                <a:prstDash val="solid"/>
              </a:ln>
              <a:solidFill>
                <a:schemeClr val="bg1"/>
              </a:solidFill>
              <a:effectLst>
                <a:outerShdw blurRad="12700" dist="38100" dir="2700000" algn="tl" rotWithShape="0">
                  <a:schemeClr val="bg1">
                    <a:lumMod val="50000"/>
                  </a:schemeClr>
                </a:outerShdw>
              </a:effectLst>
            </a:endParaRPr>
          </a:p>
          <a:p>
            <a:endParaRPr lang="en-US" sz="5400" b="1" cap="none" spc="0" dirty="0" smtClean="0">
              <a:ln w="9525">
                <a:solidFill>
                  <a:schemeClr val="tx1"/>
                </a:solidFill>
                <a:prstDash val="solid"/>
              </a:ln>
              <a:solidFill>
                <a:schemeClr val="bg1"/>
              </a:solidFill>
              <a:effectLst>
                <a:outerShdw blurRad="12700" dist="38100" dir="2700000" algn="tl" rotWithShape="0">
                  <a:schemeClr val="bg1">
                    <a:lumMod val="50000"/>
                  </a:schemeClr>
                </a:outerShdw>
              </a:effectLst>
            </a:endParaRPr>
          </a:p>
          <a:p>
            <a:r>
              <a:rPr lang="en-US" sz="5400" b="1" cap="none" spc="0" dirty="0" smtClean="0">
                <a:ln w="9525">
                  <a:solidFill>
                    <a:schemeClr val="tx1"/>
                  </a:solidFill>
                  <a:prstDash val="solid"/>
                </a:ln>
                <a:solidFill>
                  <a:schemeClr val="bg1"/>
                </a:solidFill>
                <a:effectLst>
                  <a:outerShdw blurRad="12700" dist="38100" dir="2700000" algn="tl" rotWithShape="0">
                    <a:schemeClr val="bg1">
                      <a:lumMod val="50000"/>
                    </a:schemeClr>
                  </a:outerShdw>
                </a:effectLst>
              </a:rPr>
              <a:t>as civil governor of the Philippines to try to keep the US military and Filipino civilians from direct confrontation. </a:t>
            </a:r>
            <a:endParaRPr lang="en-US" sz="5400" b="1" cap="none" spc="0" dirty="0">
              <a:ln w="9525">
                <a:solidFill>
                  <a:schemeClr val="tx1"/>
                </a:solidFill>
                <a:prstDash val="solid"/>
              </a:ln>
              <a:solidFill>
                <a:schemeClr val="bg1"/>
              </a:solidFill>
              <a:effectLst>
                <a:outerShdw blurRad="12700" dist="38100" dir="2700000" algn="tl" rotWithShape="0">
                  <a:schemeClr val="bg1">
                    <a:lumMod val="50000"/>
                  </a:schemeClr>
                </a:outerShdw>
              </a:effectLs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49952" y="0"/>
            <a:ext cx="2507829" cy="298836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9566" y="1028838"/>
            <a:ext cx="1972824" cy="2479590"/>
          </a:xfrm>
          <a:prstGeom prst="rect">
            <a:avLst/>
          </a:prstGeom>
        </p:spPr>
      </p:pic>
    </p:spTree>
    <p:extLst>
      <p:ext uri="{BB962C8B-B14F-4D97-AF65-F5344CB8AC3E}">
        <p14:creationId xmlns:p14="http://schemas.microsoft.com/office/powerpoint/2010/main" val="40973763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77" y="952029"/>
            <a:ext cx="3541692" cy="284752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1357" y="0"/>
            <a:ext cx="3700530" cy="2847673"/>
          </a:xfrm>
          <a:prstGeom prst="rect">
            <a:avLst/>
          </a:prstGeom>
        </p:spPr>
      </p:pic>
      <p:sp>
        <p:nvSpPr>
          <p:cNvPr id="2" name="Rectangle 1"/>
          <p:cNvSpPr/>
          <p:nvPr/>
        </p:nvSpPr>
        <p:spPr>
          <a:xfrm>
            <a:off x="0" y="565527"/>
            <a:ext cx="12192000" cy="6001643"/>
          </a:xfrm>
          <a:prstGeom prst="rect">
            <a:avLst/>
          </a:prstGeom>
        </p:spPr>
        <p:txBody>
          <a:bodyPr wrap="square">
            <a:spAutoFit/>
          </a:bodyPr>
          <a:lstStyle/>
          <a:p>
            <a:r>
              <a:rPr lang="en-US" sz="2400" b="1" dirty="0" smtClean="0">
                <a:latin typeface="Agency FB" pitchFamily="34" charset="0"/>
              </a:rPr>
              <a:t>Under Taft, the US Built </a:t>
            </a:r>
            <a:r>
              <a:rPr lang="en-US" sz="2400" b="1" dirty="0">
                <a:latin typeface="Agency FB" pitchFamily="34" charset="0"/>
              </a:rPr>
              <a:t>roads, railroads, hospitals, and </a:t>
            </a:r>
            <a:r>
              <a:rPr lang="en-US" sz="2400" b="1" dirty="0" smtClean="0">
                <a:latin typeface="Agency FB" pitchFamily="34" charset="0"/>
              </a:rPr>
              <a:t>schools.  </a:t>
            </a:r>
          </a:p>
          <a:p>
            <a:endParaRPr lang="en-US" sz="2400" b="1" dirty="0">
              <a:latin typeface="Agency FB" pitchFamily="34" charset="0"/>
            </a:endParaRPr>
          </a:p>
          <a:p>
            <a:endParaRPr lang="en-US" sz="2400" b="1" dirty="0" smtClean="0">
              <a:latin typeface="Agency FB" pitchFamily="34" charset="0"/>
            </a:endParaRPr>
          </a:p>
          <a:p>
            <a:endParaRPr lang="en-US" sz="2400" b="1" dirty="0">
              <a:latin typeface="Agency FB" pitchFamily="34" charset="0"/>
            </a:endParaRPr>
          </a:p>
          <a:p>
            <a:endParaRPr lang="en-US" sz="2400" b="1" dirty="0" smtClean="0">
              <a:latin typeface="Agency FB" pitchFamily="34" charset="0"/>
            </a:endParaRPr>
          </a:p>
          <a:p>
            <a:endParaRPr lang="en-US" sz="2400" b="1" dirty="0" smtClean="0">
              <a:latin typeface="Agency FB" pitchFamily="34" charset="0"/>
            </a:endParaRPr>
          </a:p>
          <a:p>
            <a:endParaRPr lang="en-US" sz="2400" b="1" dirty="0">
              <a:latin typeface="Agency FB" pitchFamily="34" charset="0"/>
            </a:endParaRPr>
          </a:p>
          <a:p>
            <a:endParaRPr lang="en-US" sz="2400" b="1" dirty="0" smtClean="0">
              <a:latin typeface="Agency FB" pitchFamily="34" charset="0"/>
            </a:endParaRPr>
          </a:p>
          <a:p>
            <a:r>
              <a:rPr lang="en-US" sz="2400" b="1" dirty="0" smtClean="0">
                <a:latin typeface="Agency FB" pitchFamily="34" charset="0"/>
              </a:rPr>
              <a:t>The Taft Commission continued to modernize and improve daily life for the country, but there was fighting until 1902.</a:t>
            </a:r>
          </a:p>
          <a:p>
            <a:endParaRPr lang="en-US" sz="2400" b="1" dirty="0">
              <a:latin typeface="Agency FB" pitchFamily="34" charset="0"/>
            </a:endParaRPr>
          </a:p>
          <a:p>
            <a:r>
              <a:rPr lang="en-US" sz="2400" b="1" dirty="0" smtClean="0">
                <a:latin typeface="Agency FB" pitchFamily="34" charset="0"/>
              </a:rPr>
              <a:t>Much of the commission’s rule dealt with legislative reforms to local government and national agencies.</a:t>
            </a:r>
          </a:p>
          <a:p>
            <a:endParaRPr lang="en-US" sz="2400" b="1" dirty="0" smtClean="0">
              <a:latin typeface="Agency FB" pitchFamily="34" charset="0"/>
            </a:endParaRPr>
          </a:p>
          <a:p>
            <a:r>
              <a:rPr lang="en-US" sz="2400" b="1" dirty="0" smtClean="0">
                <a:latin typeface="Agency FB" pitchFamily="34" charset="0"/>
              </a:rPr>
              <a:t>They offered jobs to resistance leaders in exchange for their support.  </a:t>
            </a:r>
          </a:p>
          <a:p>
            <a:endParaRPr lang="en-US" sz="2400" b="1" dirty="0">
              <a:latin typeface="Agency FB" pitchFamily="34" charset="0"/>
            </a:endParaRPr>
          </a:p>
          <a:p>
            <a:r>
              <a:rPr lang="en-US" sz="2400" b="1" dirty="0" smtClean="0">
                <a:latin typeface="Agency FB" pitchFamily="34" charset="0"/>
              </a:rPr>
              <a:t>The Philippines will stay under US control until 1946 when they gain their independence.  </a:t>
            </a:r>
            <a:endParaRPr lang="en-US" sz="2400" dirty="0"/>
          </a:p>
        </p:txBody>
      </p:sp>
    </p:spTree>
    <p:extLst>
      <p:ext uri="{BB962C8B-B14F-4D97-AF65-F5344CB8AC3E}">
        <p14:creationId xmlns:p14="http://schemas.microsoft.com/office/powerpoint/2010/main" val="179583672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8789" y="0"/>
            <a:ext cx="11622092" cy="5940088"/>
          </a:xfrm>
          <a:prstGeom prst="rect">
            <a:avLst/>
          </a:prstGeom>
          <a:noFill/>
        </p:spPr>
        <p:txBody>
          <a:bodyPr wrap="none" rtlCol="0">
            <a:spAutoFit/>
          </a:bodyPr>
          <a:lstStyle/>
          <a:p>
            <a:r>
              <a:rPr lang="en-US" sz="2000" dirty="0" smtClean="0">
                <a:solidFill>
                  <a:srgbClr val="FFFF00"/>
                </a:solidFill>
                <a:latin typeface="Bauhaus 93" panose="04030905020B02020C02" pitchFamily="82" charset="0"/>
              </a:rPr>
              <a:t>The US now continued to add territory.</a:t>
            </a:r>
          </a:p>
          <a:p>
            <a:endParaRPr lang="en-US" sz="2000" dirty="0">
              <a:solidFill>
                <a:srgbClr val="FFFF00"/>
              </a:solidFill>
              <a:latin typeface="Bauhaus 93" panose="04030905020B02020C02" pitchFamily="82" charset="0"/>
            </a:endParaRPr>
          </a:p>
          <a:p>
            <a:r>
              <a:rPr lang="en-US" sz="2000" dirty="0" smtClean="0">
                <a:solidFill>
                  <a:srgbClr val="FFFF00"/>
                </a:solidFill>
                <a:latin typeface="Bauhaus 93" panose="04030905020B02020C02" pitchFamily="82" charset="0"/>
              </a:rPr>
              <a:t>Hawaii – 							became a territory in 1902</a:t>
            </a:r>
          </a:p>
          <a:p>
            <a:endParaRPr lang="en-US" sz="2000" dirty="0" smtClean="0">
              <a:solidFill>
                <a:srgbClr val="FFFF00"/>
              </a:solidFill>
              <a:latin typeface="Bauhaus 93" panose="04030905020B02020C02" pitchFamily="82" charset="0"/>
            </a:endParaRPr>
          </a:p>
          <a:p>
            <a:endParaRPr lang="en-US" sz="2000" dirty="0">
              <a:solidFill>
                <a:srgbClr val="FFFF00"/>
              </a:solidFill>
              <a:latin typeface="Bauhaus 93" panose="04030905020B02020C02" pitchFamily="82" charset="0"/>
            </a:endParaRPr>
          </a:p>
          <a:p>
            <a:endParaRPr lang="en-US" sz="2000" dirty="0" smtClean="0">
              <a:solidFill>
                <a:srgbClr val="FFFF00"/>
              </a:solidFill>
              <a:latin typeface="Bauhaus 93" panose="04030905020B02020C02" pitchFamily="82" charset="0"/>
            </a:endParaRPr>
          </a:p>
          <a:p>
            <a:endParaRPr lang="en-US" sz="2000" dirty="0">
              <a:solidFill>
                <a:srgbClr val="FFFF00"/>
              </a:solidFill>
              <a:latin typeface="Bauhaus 93" panose="04030905020B02020C02" pitchFamily="82" charset="0"/>
            </a:endParaRPr>
          </a:p>
          <a:p>
            <a:endParaRPr lang="en-US" sz="2000" dirty="0">
              <a:solidFill>
                <a:srgbClr val="FFFF00"/>
              </a:solidFill>
              <a:latin typeface="Bauhaus 93" panose="04030905020B02020C02" pitchFamily="82" charset="0"/>
            </a:endParaRPr>
          </a:p>
          <a:p>
            <a:r>
              <a:rPr lang="en-US" sz="2000" dirty="0" smtClean="0">
                <a:solidFill>
                  <a:srgbClr val="FFFF00"/>
                </a:solidFill>
                <a:latin typeface="Bauhaus 93" panose="04030905020B02020C02" pitchFamily="82" charset="0"/>
              </a:rPr>
              <a:t>Alaska – became a territory in 1912</a:t>
            </a:r>
          </a:p>
          <a:p>
            <a:endParaRPr lang="en-US" sz="2000" dirty="0" smtClean="0">
              <a:solidFill>
                <a:srgbClr val="FFFF00"/>
              </a:solidFill>
              <a:latin typeface="Bauhaus 93" panose="04030905020B02020C02" pitchFamily="82" charset="0"/>
            </a:endParaRPr>
          </a:p>
          <a:p>
            <a:endParaRPr lang="en-US" sz="2000" dirty="0">
              <a:solidFill>
                <a:srgbClr val="FFFF00"/>
              </a:solidFill>
              <a:latin typeface="Bauhaus 93" panose="04030905020B02020C02" pitchFamily="82" charset="0"/>
            </a:endParaRPr>
          </a:p>
          <a:p>
            <a:endParaRPr lang="en-US" sz="2000" dirty="0" smtClean="0">
              <a:solidFill>
                <a:srgbClr val="FFFF00"/>
              </a:solidFill>
              <a:latin typeface="Bauhaus 93" panose="04030905020B02020C02" pitchFamily="82" charset="0"/>
            </a:endParaRPr>
          </a:p>
          <a:p>
            <a:endParaRPr lang="en-US" sz="2000" dirty="0">
              <a:solidFill>
                <a:srgbClr val="FFFF00"/>
              </a:solidFill>
              <a:latin typeface="Bauhaus 93" panose="04030905020B02020C02" pitchFamily="82" charset="0"/>
            </a:endParaRPr>
          </a:p>
          <a:p>
            <a:endParaRPr lang="en-US" sz="2000" dirty="0">
              <a:solidFill>
                <a:srgbClr val="FFFF00"/>
              </a:solidFill>
              <a:latin typeface="Bauhaus 93" panose="04030905020B02020C02" pitchFamily="82" charset="0"/>
            </a:endParaRPr>
          </a:p>
          <a:p>
            <a:r>
              <a:rPr lang="en-US" sz="2000" dirty="0" smtClean="0">
                <a:solidFill>
                  <a:srgbClr val="FF0000"/>
                </a:solidFill>
                <a:latin typeface="Bauhaus 93" panose="04030905020B02020C02" pitchFamily="82" charset="0"/>
              </a:rPr>
              <a:t>The</a:t>
            </a:r>
            <a:r>
              <a:rPr lang="en-US" sz="2000" dirty="0" smtClean="0">
                <a:solidFill>
                  <a:srgbClr val="FFFF00"/>
                </a:solidFill>
                <a:latin typeface="Bauhaus 93" panose="04030905020B02020C02" pitchFamily="82" charset="0"/>
              </a:rPr>
              <a:t> </a:t>
            </a:r>
            <a:r>
              <a:rPr lang="en-US" sz="2000" dirty="0" smtClean="0">
                <a:solidFill>
                  <a:srgbClr val="FF0000"/>
                </a:solidFill>
                <a:latin typeface="Bauhaus 93" panose="04030905020B02020C02" pitchFamily="82" charset="0"/>
              </a:rPr>
              <a:t>Foraker Act </a:t>
            </a:r>
            <a:r>
              <a:rPr lang="en-US" sz="2000" dirty="0" smtClean="0">
                <a:solidFill>
                  <a:srgbClr val="FFFF00"/>
                </a:solidFill>
                <a:latin typeface="Bauhaus 93" panose="04030905020B02020C02" pitchFamily="82" charset="0"/>
              </a:rPr>
              <a:t>of 1900 established Puerto Rico as a territory (Puerto Ricans got citizenship in 1917)</a:t>
            </a:r>
          </a:p>
          <a:p>
            <a:endParaRPr lang="en-US" sz="2000" dirty="0">
              <a:solidFill>
                <a:srgbClr val="FFFF00"/>
              </a:solidFill>
              <a:latin typeface="Bauhaus 93" panose="04030905020B02020C02" pitchFamily="82" charset="0"/>
            </a:endParaRPr>
          </a:p>
          <a:p>
            <a:endParaRPr lang="en-US" sz="2000" dirty="0" smtClean="0">
              <a:solidFill>
                <a:srgbClr val="FFFF00"/>
              </a:solidFill>
              <a:latin typeface="Bauhaus 93" panose="04030905020B02020C02" pitchFamily="82" charset="0"/>
            </a:endParaRPr>
          </a:p>
          <a:p>
            <a:endParaRPr lang="en-US" sz="2000" dirty="0">
              <a:solidFill>
                <a:srgbClr val="FFFF00"/>
              </a:solidFill>
              <a:latin typeface="Bauhaus 93" panose="04030905020B02020C02" pitchFamily="82" charset="0"/>
            </a:endParaRPr>
          </a:p>
          <a:p>
            <a:endParaRPr lang="en-US" sz="2000" dirty="0">
              <a:solidFill>
                <a:srgbClr val="FFFF00"/>
              </a:solidFill>
              <a:latin typeface="Bauhaus 93" panose="04030905020B02020C02" pitchFamily="82"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3330" y="360041"/>
            <a:ext cx="2834147" cy="202255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2897" y="1806405"/>
            <a:ext cx="3566247" cy="2493071"/>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83380" y="4650082"/>
            <a:ext cx="5108620" cy="2207917"/>
          </a:xfrm>
          <a:prstGeom prst="rect">
            <a:avLst/>
          </a:prstGeom>
        </p:spPr>
      </p:pic>
    </p:spTree>
    <p:extLst>
      <p:ext uri="{BB962C8B-B14F-4D97-AF65-F5344CB8AC3E}">
        <p14:creationId xmlns:p14="http://schemas.microsoft.com/office/powerpoint/2010/main" val="264871689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8738" y="378681"/>
            <a:ext cx="12093262" cy="2246769"/>
          </a:xfrm>
          <a:prstGeom prst="rect">
            <a:avLst/>
          </a:prstGeom>
        </p:spPr>
        <p:txBody>
          <a:bodyPr wrap="square">
            <a:spAutoFit/>
          </a:bodyPr>
          <a:lstStyle/>
          <a:p>
            <a:r>
              <a:rPr lang="en-US" sz="2000" dirty="0">
                <a:solidFill>
                  <a:srgbClr val="FFFF00"/>
                </a:solidFill>
                <a:latin typeface="Bauhaus 93" panose="04030905020B02020C02" pitchFamily="82" charset="0"/>
              </a:rPr>
              <a:t>Guam and Samoa were under the control of the US Navy. </a:t>
            </a:r>
            <a:endParaRPr lang="en-US" sz="2000" dirty="0" smtClean="0">
              <a:solidFill>
                <a:srgbClr val="FFFF00"/>
              </a:solidFill>
              <a:latin typeface="Bauhaus 93" panose="04030905020B02020C02" pitchFamily="82" charset="0"/>
            </a:endParaRPr>
          </a:p>
          <a:p>
            <a:endParaRPr lang="en-US" sz="2000" dirty="0">
              <a:solidFill>
                <a:srgbClr val="FFFF00"/>
              </a:solidFill>
              <a:latin typeface="Bauhaus 93" panose="04030905020B02020C02" pitchFamily="82" charset="0"/>
            </a:endParaRPr>
          </a:p>
          <a:p>
            <a:endParaRPr lang="en-US" sz="2000" dirty="0" smtClean="0">
              <a:solidFill>
                <a:srgbClr val="FFFF00"/>
              </a:solidFill>
              <a:latin typeface="Bauhaus 93" panose="04030905020B02020C02" pitchFamily="82" charset="0"/>
            </a:endParaRPr>
          </a:p>
          <a:p>
            <a:endParaRPr lang="en-US" sz="2000" dirty="0">
              <a:solidFill>
                <a:srgbClr val="FFFF00"/>
              </a:solidFill>
              <a:latin typeface="Bauhaus 93" panose="04030905020B02020C02" pitchFamily="82" charset="0"/>
            </a:endParaRPr>
          </a:p>
          <a:p>
            <a:endParaRPr lang="en-US" sz="2000" dirty="0" smtClean="0">
              <a:solidFill>
                <a:srgbClr val="FFFF00"/>
              </a:solidFill>
              <a:latin typeface="Bauhaus 93" panose="04030905020B02020C02" pitchFamily="82" charset="0"/>
            </a:endParaRPr>
          </a:p>
          <a:p>
            <a:r>
              <a:rPr lang="en-US" sz="2000" dirty="0" smtClean="0">
                <a:solidFill>
                  <a:srgbClr val="FFFF00"/>
                </a:solidFill>
                <a:latin typeface="Bauhaus 93" panose="04030905020B02020C02" pitchFamily="82" charset="0"/>
              </a:rPr>
              <a:t> </a:t>
            </a:r>
            <a:endParaRPr lang="en-US" sz="2000" dirty="0">
              <a:solidFill>
                <a:srgbClr val="FFFF00"/>
              </a:solidFill>
              <a:latin typeface="Bauhaus 93" panose="04030905020B02020C02" pitchFamily="82" charset="0"/>
            </a:endParaRPr>
          </a:p>
          <a:p>
            <a:r>
              <a:rPr lang="en-US" sz="2000" dirty="0">
                <a:solidFill>
                  <a:srgbClr val="FFFF00"/>
                </a:solidFill>
                <a:latin typeface="Bauhaus 93" panose="04030905020B02020C02" pitchFamily="82" charset="0"/>
              </a:rPr>
              <a:t>Cuba adopted a Constitution based on the US Constitution</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49056" y="0"/>
            <a:ext cx="4521200" cy="3797300"/>
          </a:xfrm>
          <a:prstGeom prst="rect">
            <a:avLst/>
          </a:prstGeom>
        </p:spPr>
      </p:pic>
      <p:sp>
        <p:nvSpPr>
          <p:cNvPr id="5" name="Donut 4"/>
          <p:cNvSpPr/>
          <p:nvPr/>
        </p:nvSpPr>
        <p:spPr>
          <a:xfrm>
            <a:off x="7482625" y="1648496"/>
            <a:ext cx="309093" cy="283335"/>
          </a:xfrm>
          <a:prstGeom prst="donut">
            <a:avLst>
              <a:gd name="adj" fmla="val 412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Donut 5"/>
          <p:cNvSpPr/>
          <p:nvPr/>
        </p:nvSpPr>
        <p:spPr>
          <a:xfrm>
            <a:off x="8912180" y="2884869"/>
            <a:ext cx="334851" cy="244698"/>
          </a:xfrm>
          <a:prstGeom prst="donut">
            <a:avLst>
              <a:gd name="adj" fmla="val 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TextBox 7"/>
          <p:cNvSpPr txBox="1"/>
          <p:nvPr/>
        </p:nvSpPr>
        <p:spPr>
          <a:xfrm>
            <a:off x="49369" y="3895265"/>
            <a:ext cx="12192000" cy="2031325"/>
          </a:xfrm>
          <a:prstGeom prst="rect">
            <a:avLst/>
          </a:prstGeom>
          <a:noFill/>
        </p:spPr>
        <p:txBody>
          <a:bodyPr wrap="square" rtlCol="0">
            <a:spAutoFit/>
          </a:bodyPr>
          <a:lstStyle/>
          <a:p>
            <a:r>
              <a:rPr lang="en-US" b="1" dirty="0" smtClean="0"/>
              <a:t>Though the </a:t>
            </a:r>
            <a:r>
              <a:rPr lang="en-US" b="1" dirty="0" smtClean="0">
                <a:solidFill>
                  <a:srgbClr val="FF0000"/>
                </a:solidFill>
              </a:rPr>
              <a:t>Teller amendment </a:t>
            </a:r>
            <a:r>
              <a:rPr lang="en-US" b="1" dirty="0" smtClean="0"/>
              <a:t>had forbidden the US from annexing Cuba, the </a:t>
            </a:r>
            <a:r>
              <a:rPr lang="en-US" b="1" dirty="0" smtClean="0">
                <a:solidFill>
                  <a:srgbClr val="FF0000"/>
                </a:solidFill>
              </a:rPr>
              <a:t>Platt Amendment </a:t>
            </a:r>
            <a:r>
              <a:rPr lang="en-US" b="1" dirty="0" smtClean="0"/>
              <a:t>guaranteed the US a naval base and coaling station at Guantanamo Bay.</a:t>
            </a:r>
          </a:p>
          <a:p>
            <a:endParaRPr lang="en-US" b="1" dirty="0"/>
          </a:p>
          <a:p>
            <a:r>
              <a:rPr lang="en-US" b="1" dirty="0" smtClean="0"/>
              <a:t>It also prohibited Cuba from making treaties with other countries that could threaten its independence.</a:t>
            </a:r>
          </a:p>
          <a:p>
            <a:endParaRPr lang="en-US" b="1" dirty="0"/>
          </a:p>
          <a:p>
            <a:r>
              <a:rPr lang="en-US" b="1" dirty="0" smtClean="0"/>
              <a:t>Finally the Platt amendment allowed the US to interfere in Cuban affairs if threats to a stable government arose</a:t>
            </a:r>
            <a:endParaRPr lang="en-US" b="1" dirty="0"/>
          </a:p>
        </p:txBody>
      </p:sp>
    </p:spTree>
    <p:extLst>
      <p:ext uri="{BB962C8B-B14F-4D97-AF65-F5344CB8AC3E}">
        <p14:creationId xmlns:p14="http://schemas.microsoft.com/office/powerpoint/2010/main" val="72401119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4616" y="2967335"/>
            <a:ext cx="11562781" cy="175432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smtClean="0">
                <a:ln/>
                <a:solidFill>
                  <a:schemeClr val="accent4"/>
                </a:solidFill>
                <a:effectLst/>
              </a:rPr>
              <a:t>Economic Imperialism in East Asia</a:t>
            </a:r>
          </a:p>
          <a:p>
            <a:pPr algn="ctr"/>
            <a:r>
              <a:rPr lang="en-US" sz="5400" b="1" dirty="0" smtClean="0">
                <a:ln/>
                <a:solidFill>
                  <a:schemeClr val="accent4"/>
                </a:solidFill>
              </a:rPr>
              <a:t>22.3</a:t>
            </a:r>
            <a:endParaRPr lang="en-US" sz="5400" b="1" cap="none" spc="0" dirty="0">
              <a:ln/>
              <a:solidFill>
                <a:schemeClr val="accent4"/>
              </a:solidFill>
              <a:effectLst/>
            </a:endParaRPr>
          </a:p>
        </p:txBody>
      </p:sp>
    </p:spTree>
    <p:extLst>
      <p:ext uri="{BB962C8B-B14F-4D97-AF65-F5344CB8AC3E}">
        <p14:creationId xmlns:p14="http://schemas.microsoft.com/office/powerpoint/2010/main" val="329563052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824248"/>
            <a:ext cx="12191999" cy="4832092"/>
          </a:xfrm>
          <a:prstGeom prst="rect">
            <a:avLst/>
          </a:prstGeom>
          <a:noFill/>
        </p:spPr>
        <p:txBody>
          <a:bodyPr wrap="square" rtlCol="0">
            <a:spAutoFit/>
          </a:bodyPr>
          <a:lstStyle/>
          <a:p>
            <a:r>
              <a:rPr lang="en-US" sz="2800" b="1" dirty="0" smtClean="0"/>
              <a:t>China:  </a:t>
            </a:r>
          </a:p>
          <a:p>
            <a:endParaRPr lang="en-US" sz="2800" b="1" dirty="0"/>
          </a:p>
          <a:p>
            <a:r>
              <a:rPr lang="en-US" sz="2800" b="1" dirty="0" smtClean="0"/>
              <a:t>Many countries including the US wanted to make economic inroads into China. </a:t>
            </a:r>
          </a:p>
          <a:p>
            <a:endParaRPr lang="en-US" sz="2800" b="1" dirty="0"/>
          </a:p>
          <a:p>
            <a:r>
              <a:rPr lang="en-US" sz="2800" b="1" dirty="0" smtClean="0"/>
              <a:t>China had been forced to accept the “Open Door Policy” after the loss of the Opium Wars (1842-1844) to the British.  </a:t>
            </a:r>
          </a:p>
          <a:p>
            <a:endParaRPr lang="en-US" sz="2800" b="1" dirty="0"/>
          </a:p>
          <a:p>
            <a:endParaRPr lang="en-US" sz="2800" b="1" dirty="0" smtClean="0"/>
          </a:p>
          <a:p>
            <a:r>
              <a:rPr lang="en-US" sz="2800" b="1" dirty="0" smtClean="0"/>
              <a:t>The Open Door Policy gave all foreign nations free and equal access to all Chinese ports.</a:t>
            </a:r>
            <a:endParaRPr lang="en-US" sz="2800" b="1" dirty="0"/>
          </a:p>
        </p:txBody>
      </p:sp>
    </p:spTree>
    <p:extLst>
      <p:ext uri="{BB962C8B-B14F-4D97-AF65-F5344CB8AC3E}">
        <p14:creationId xmlns:p14="http://schemas.microsoft.com/office/powerpoint/2010/main" val="140436908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21217"/>
            <a:ext cx="12192000" cy="4524315"/>
          </a:xfrm>
          <a:prstGeom prst="rect">
            <a:avLst/>
          </a:prstGeom>
          <a:noFill/>
        </p:spPr>
        <p:txBody>
          <a:bodyPr wrap="square" rtlCol="0">
            <a:spAutoFit/>
          </a:bodyPr>
          <a:lstStyle/>
          <a:p>
            <a:r>
              <a:rPr lang="en-US" sz="2400" b="1" dirty="0" smtClean="0">
                <a:solidFill>
                  <a:schemeClr val="accent6">
                    <a:lumMod val="40000"/>
                    <a:lumOff val="60000"/>
                  </a:schemeClr>
                </a:solidFill>
                <a:latin typeface="Elephant" panose="02020904090505020303" pitchFamily="18" charset="0"/>
              </a:rPr>
              <a:t>The United States saw how quickly China was being carved into “Sphere’s of Influence” and they decided to intervene.</a:t>
            </a:r>
          </a:p>
          <a:p>
            <a:endParaRPr lang="en-US" sz="2400" b="1" dirty="0">
              <a:solidFill>
                <a:schemeClr val="accent6">
                  <a:lumMod val="40000"/>
                  <a:lumOff val="60000"/>
                </a:schemeClr>
              </a:solidFill>
              <a:latin typeface="Elephant" panose="02020904090505020303" pitchFamily="18" charset="0"/>
            </a:endParaRPr>
          </a:p>
          <a:p>
            <a:endParaRPr lang="en-US" sz="2400" b="1" dirty="0" smtClean="0">
              <a:solidFill>
                <a:schemeClr val="accent6">
                  <a:lumMod val="40000"/>
                  <a:lumOff val="60000"/>
                </a:schemeClr>
              </a:solidFill>
              <a:latin typeface="Elephant" panose="02020904090505020303" pitchFamily="18" charset="0"/>
            </a:endParaRPr>
          </a:p>
          <a:p>
            <a:r>
              <a:rPr lang="en-US" sz="2400" b="1" dirty="0" smtClean="0">
                <a:solidFill>
                  <a:schemeClr val="accent6">
                    <a:lumMod val="40000"/>
                    <a:lumOff val="60000"/>
                  </a:schemeClr>
                </a:solidFill>
                <a:latin typeface="Elephant" panose="02020904090505020303" pitchFamily="18" charset="0"/>
              </a:rPr>
              <a:t>However, US businesses wanted the whole market, not just a piece of it. </a:t>
            </a:r>
          </a:p>
          <a:p>
            <a:endParaRPr lang="en-US" sz="2400" b="1" dirty="0">
              <a:solidFill>
                <a:schemeClr val="accent6">
                  <a:lumMod val="40000"/>
                  <a:lumOff val="60000"/>
                </a:schemeClr>
              </a:solidFill>
              <a:latin typeface="Elephant" panose="02020904090505020303" pitchFamily="18" charset="0"/>
            </a:endParaRPr>
          </a:p>
          <a:p>
            <a:endParaRPr lang="en-US" sz="2400" b="1" dirty="0" smtClean="0">
              <a:solidFill>
                <a:schemeClr val="accent6">
                  <a:lumMod val="40000"/>
                  <a:lumOff val="60000"/>
                </a:schemeClr>
              </a:solidFill>
              <a:latin typeface="Elephant" panose="02020904090505020303" pitchFamily="18" charset="0"/>
            </a:endParaRPr>
          </a:p>
          <a:p>
            <a:endParaRPr lang="en-US" sz="2400" b="1" dirty="0">
              <a:solidFill>
                <a:schemeClr val="accent6">
                  <a:lumMod val="40000"/>
                  <a:lumOff val="60000"/>
                </a:schemeClr>
              </a:solidFill>
              <a:latin typeface="Elephant" panose="02020904090505020303" pitchFamily="18" charset="0"/>
            </a:endParaRPr>
          </a:p>
          <a:p>
            <a:r>
              <a:rPr lang="en-US" sz="2400" b="1" dirty="0" smtClean="0">
                <a:solidFill>
                  <a:schemeClr val="accent6">
                    <a:lumMod val="40000"/>
                    <a:lumOff val="60000"/>
                  </a:schemeClr>
                </a:solidFill>
                <a:latin typeface="Elephant" panose="02020904090505020303" pitchFamily="18" charset="0"/>
              </a:rPr>
              <a:t>With the blessing of John Hay,			 					  Secretary of State, several American businessmen								  created 	the American Asiatic Association in 1896 to 									  pursue 	trade opportunities.  </a:t>
            </a:r>
            <a:endParaRPr lang="en-US" sz="2400" b="1" dirty="0">
              <a:solidFill>
                <a:schemeClr val="accent6">
                  <a:lumMod val="40000"/>
                  <a:lumOff val="60000"/>
                </a:schemeClr>
              </a:solidFill>
              <a:latin typeface="Elephant" panose="02020904090505020303" pitchFamily="18"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3819" y="2798709"/>
            <a:ext cx="3648477" cy="2865471"/>
          </a:xfrm>
          <a:prstGeom prst="rect">
            <a:avLst/>
          </a:prstGeom>
        </p:spPr>
      </p:pic>
    </p:spTree>
    <p:extLst>
      <p:ext uri="{BB962C8B-B14F-4D97-AF65-F5344CB8AC3E}">
        <p14:creationId xmlns:p14="http://schemas.microsoft.com/office/powerpoint/2010/main" val="237805677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879"/>
            <a:ext cx="12192000" cy="6858000"/>
          </a:xfrm>
          <a:prstGeom prst="rect">
            <a:avLst/>
          </a:prstGeom>
        </p:spPr>
      </p:pic>
    </p:spTree>
    <p:extLst>
      <p:ext uri="{BB962C8B-B14F-4D97-AF65-F5344CB8AC3E}">
        <p14:creationId xmlns:p14="http://schemas.microsoft.com/office/powerpoint/2010/main" val="12636615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53745" y="185498"/>
            <a:ext cx="7425431" cy="923330"/>
          </a:xfrm>
          <a:prstGeom prst="rect">
            <a:avLst/>
          </a:prstGeom>
          <a:noFill/>
        </p:spPr>
        <p:txBody>
          <a:bodyPr wrap="none" lIns="91440" tIns="45720" rIns="91440" bIns="45720">
            <a:spAutoFit/>
          </a:bodyPr>
          <a:lstStyle/>
          <a:p>
            <a:pPr algn="ctr"/>
            <a:r>
              <a:rPr lang="en-US" sz="5400" dirty="0" smtClean="0">
                <a:ln w="0">
                  <a:solidFill>
                    <a:schemeClr val="tx1"/>
                  </a:solidFill>
                </a:ln>
                <a:solidFill>
                  <a:schemeClr val="accent1"/>
                </a:solidFill>
                <a:effectLst>
                  <a:outerShdw blurRad="38100" dist="25400" dir="5400000" algn="ctr" rotWithShape="0">
                    <a:srgbClr val="6E747A">
                      <a:alpha val="43000"/>
                    </a:srgbClr>
                  </a:outerShdw>
                </a:effectLst>
              </a:rPr>
              <a:t>The Open Door Notes</a:t>
            </a:r>
          </a:p>
        </p:txBody>
      </p:sp>
      <p:sp>
        <p:nvSpPr>
          <p:cNvPr id="3" name="TextBox 2"/>
          <p:cNvSpPr txBox="1"/>
          <p:nvPr/>
        </p:nvSpPr>
        <p:spPr>
          <a:xfrm>
            <a:off x="193183" y="1777285"/>
            <a:ext cx="11389656" cy="923330"/>
          </a:xfrm>
          <a:prstGeom prst="rect">
            <a:avLst/>
          </a:prstGeom>
          <a:noFill/>
        </p:spPr>
        <p:txBody>
          <a:bodyPr wrap="none" rtlCol="0">
            <a:spAutoFit/>
          </a:bodyPr>
          <a:lstStyle/>
          <a:p>
            <a:pPr marL="342900" indent="-342900">
              <a:buAutoNum type="arabicPeriod"/>
            </a:pPr>
            <a:r>
              <a:rPr lang="en-US" dirty="0" smtClean="0"/>
              <a:t>All countries agree to maintain free access to al treaty ports in China</a:t>
            </a:r>
          </a:p>
          <a:p>
            <a:pPr marL="342900" indent="-342900">
              <a:buAutoNum type="arabicPeriod"/>
            </a:pPr>
            <a:r>
              <a:rPr lang="en-US" dirty="0" smtClean="0"/>
              <a:t>All countries agree to pay railroad charges and harbor fees (with no special access)</a:t>
            </a:r>
          </a:p>
          <a:p>
            <a:pPr marL="342900" indent="-342900">
              <a:buAutoNum type="arabicPeriod"/>
            </a:pPr>
            <a:r>
              <a:rPr lang="en-US" dirty="0" smtClean="0"/>
              <a:t>All countries agree that China would be permitted to collect any taxes on trade within its borders.</a:t>
            </a:r>
            <a:endParaRPr lang="en-US" dirty="0"/>
          </a:p>
        </p:txBody>
      </p:sp>
      <p:sp>
        <p:nvSpPr>
          <p:cNvPr id="4" name="TextBox 3"/>
          <p:cNvSpPr txBox="1"/>
          <p:nvPr/>
        </p:nvSpPr>
        <p:spPr>
          <a:xfrm>
            <a:off x="1" y="4675031"/>
            <a:ext cx="12192000" cy="923330"/>
          </a:xfrm>
          <a:prstGeom prst="rect">
            <a:avLst/>
          </a:prstGeom>
          <a:noFill/>
        </p:spPr>
        <p:txBody>
          <a:bodyPr wrap="square" rtlCol="0">
            <a:spAutoFit/>
          </a:bodyPr>
          <a:lstStyle/>
          <a:p>
            <a:r>
              <a:rPr lang="en-US" dirty="0" smtClean="0">
                <a:solidFill>
                  <a:schemeClr val="accent6">
                    <a:lumMod val="40000"/>
                    <a:lumOff val="60000"/>
                  </a:schemeClr>
                </a:solidFill>
              </a:rPr>
              <a:t>While it looked like open access for all, the reality is that the US was producing higher-quality goods at lower prices than anyone else.  This would flood the Chinese market with American goods and basically squeeze out any competition.</a:t>
            </a:r>
            <a:endParaRPr lang="en-US" dirty="0">
              <a:solidFill>
                <a:schemeClr val="accent6">
                  <a:lumMod val="40000"/>
                  <a:lumOff val="60000"/>
                </a:schemeClr>
              </a:solidFill>
            </a:endParaRPr>
          </a:p>
        </p:txBody>
      </p:sp>
    </p:spTree>
    <p:extLst>
      <p:ext uri="{BB962C8B-B14F-4D97-AF65-F5344CB8AC3E}">
        <p14:creationId xmlns:p14="http://schemas.microsoft.com/office/powerpoint/2010/main" val="227920296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695459"/>
            <a:ext cx="12192000" cy="4524315"/>
          </a:xfrm>
          <a:prstGeom prst="rect">
            <a:avLst/>
          </a:prstGeom>
          <a:noFill/>
        </p:spPr>
        <p:txBody>
          <a:bodyPr wrap="square" rtlCol="0">
            <a:spAutoFit/>
          </a:bodyPr>
          <a:lstStyle/>
          <a:p>
            <a:r>
              <a:rPr lang="en-US" sz="2400" dirty="0" smtClean="0"/>
              <a:t>Many countries sent half hearted replies that didn’t really answer the questions, others flatly denied the policy.</a:t>
            </a:r>
          </a:p>
          <a:p>
            <a:endParaRPr lang="en-US" sz="2400" dirty="0"/>
          </a:p>
          <a:p>
            <a:endParaRPr lang="en-US" sz="2400" dirty="0" smtClean="0"/>
          </a:p>
          <a:p>
            <a:pPr algn="ctr"/>
            <a:r>
              <a:rPr lang="en-US" sz="2400" b="1" dirty="0" smtClean="0">
                <a:solidFill>
                  <a:srgbClr val="FF0000"/>
                </a:solidFill>
              </a:rPr>
              <a:t>Like that mattered…</a:t>
            </a:r>
          </a:p>
          <a:p>
            <a:pPr algn="ctr"/>
            <a:endParaRPr lang="en-US" sz="2400" dirty="0" smtClean="0"/>
          </a:p>
          <a:p>
            <a:pPr algn="ctr"/>
            <a:endParaRPr lang="en-US" sz="2400" dirty="0"/>
          </a:p>
          <a:p>
            <a:r>
              <a:rPr lang="en-US" sz="2400" dirty="0" smtClean="0"/>
              <a:t>Hay declared the notes the new policy on China and unleased American products throughout the nation.  </a:t>
            </a:r>
          </a:p>
          <a:p>
            <a:r>
              <a:rPr lang="en-US" sz="2400" dirty="0"/>
              <a:t/>
            </a:r>
            <a:br>
              <a:rPr lang="en-US" sz="2400" dirty="0"/>
            </a:br>
            <a:r>
              <a:rPr lang="en-US" sz="2400" dirty="0" smtClean="0"/>
              <a:t>China actually was welcoming of the notes since they stressed </a:t>
            </a:r>
            <a:r>
              <a:rPr lang="en-US" sz="2400" dirty="0" err="1" smtClean="0"/>
              <a:t>aht</a:t>
            </a:r>
            <a:r>
              <a:rPr lang="en-US" sz="2400" dirty="0" smtClean="0"/>
              <a:t> the US would preserve the Chinese government and territory.</a:t>
            </a:r>
            <a:endParaRPr lang="en-US"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60712" y="1131999"/>
            <a:ext cx="2181225" cy="2095500"/>
          </a:xfrm>
          <a:prstGeom prst="ellipse">
            <a:avLst/>
          </a:prstGeom>
        </p:spPr>
      </p:pic>
    </p:spTree>
    <p:extLst>
      <p:ext uri="{BB962C8B-B14F-4D97-AF65-F5344CB8AC3E}">
        <p14:creationId xmlns:p14="http://schemas.microsoft.com/office/powerpoint/2010/main" val="160977048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21097" y="226555"/>
            <a:ext cx="6013185" cy="830997"/>
          </a:xfrm>
          <a:prstGeom prst="rect">
            <a:avLst/>
          </a:prstGeom>
          <a:noFill/>
        </p:spPr>
        <p:txBody>
          <a:bodyPr wrap="none" rtlCol="0">
            <a:spAutoFit/>
          </a:bodyPr>
          <a:lstStyle/>
          <a:p>
            <a:pPr algn="ctr"/>
            <a:r>
              <a:rPr lang="en-US" sz="4800" dirty="0" smtClean="0">
                <a:ln>
                  <a:solidFill>
                    <a:schemeClr val="tx1"/>
                  </a:solidFill>
                </a:ln>
                <a:solidFill>
                  <a:srgbClr val="7030A0"/>
                </a:solidFill>
                <a:latin typeface="AR HERMANN" panose="02000000000000000000" pitchFamily="2" charset="0"/>
              </a:rPr>
              <a:t>The Boxer Rebellion</a:t>
            </a:r>
            <a:endParaRPr lang="en-US" sz="4800" dirty="0">
              <a:ln>
                <a:solidFill>
                  <a:schemeClr val="tx1"/>
                </a:solidFill>
              </a:ln>
              <a:solidFill>
                <a:srgbClr val="7030A0"/>
              </a:solidFill>
              <a:latin typeface="AR HERMANN" panose="02000000000000000000" pitchFamily="2" charset="0"/>
            </a:endParaRPr>
          </a:p>
        </p:txBody>
      </p:sp>
      <p:sp>
        <p:nvSpPr>
          <p:cNvPr id="3" name="TextBox 2"/>
          <p:cNvSpPr txBox="1"/>
          <p:nvPr/>
        </p:nvSpPr>
        <p:spPr>
          <a:xfrm>
            <a:off x="115910" y="1057552"/>
            <a:ext cx="12192000" cy="5632311"/>
          </a:xfrm>
          <a:prstGeom prst="rect">
            <a:avLst/>
          </a:prstGeom>
          <a:noFill/>
        </p:spPr>
        <p:txBody>
          <a:bodyPr wrap="square" rtlCol="0">
            <a:spAutoFit/>
          </a:bodyPr>
          <a:lstStyle/>
          <a:p>
            <a:pPr marL="342900" indent="-342900">
              <a:buAutoNum type="arabicPeriod"/>
            </a:pPr>
            <a:r>
              <a:rPr lang="en-US" dirty="0" smtClean="0"/>
              <a:t>The goal was to get rid of all western influence in China (including trade and missionaries)</a:t>
            </a:r>
          </a:p>
          <a:p>
            <a:pPr marL="342900" indent="-342900">
              <a:buAutoNum type="arabicPeriod"/>
            </a:pPr>
            <a:r>
              <a:rPr lang="en-US" dirty="0" smtClean="0"/>
              <a:t>The US, Great Britain, and Germany sent 2000 troops to withstand the rebellion</a:t>
            </a:r>
          </a:p>
          <a:p>
            <a:pPr marL="342900" indent="-342900">
              <a:buAutoNum type="arabicPeriod"/>
            </a:pPr>
            <a:r>
              <a:rPr lang="en-US" dirty="0" smtClean="0"/>
              <a:t>These troops symbolized the American commitment to keeping Chinese territory whole</a:t>
            </a:r>
          </a:p>
          <a:p>
            <a:pPr marL="342900" indent="-342900">
              <a:buAutoNum type="arabicPeriod"/>
            </a:pPr>
            <a:endParaRPr lang="en-US" dirty="0"/>
          </a:p>
          <a:p>
            <a:pPr marL="342900" indent="-342900">
              <a:buAutoNum type="arabicPeriod"/>
            </a:pPr>
            <a:endParaRPr lang="en-US" dirty="0" smtClean="0"/>
          </a:p>
          <a:p>
            <a:pPr marL="342900" indent="-342900">
              <a:buAutoNum type="arabicPeriod"/>
            </a:pPr>
            <a:endParaRPr lang="en-US" dirty="0"/>
          </a:p>
          <a:p>
            <a:pPr marL="342900" indent="-342900">
              <a:buAutoNum type="arabicPeriod"/>
            </a:pPr>
            <a:endParaRPr lang="en-US" dirty="0" smtClean="0"/>
          </a:p>
          <a:p>
            <a:pPr marL="342900" indent="-342900">
              <a:buAutoNum type="arabicPeriod"/>
            </a:pPr>
            <a:endParaRPr lang="en-US" dirty="0"/>
          </a:p>
          <a:p>
            <a:pPr marL="342900" indent="-342900">
              <a:buAutoNum type="arabicPeriod"/>
            </a:pPr>
            <a:endParaRPr lang="en-US" dirty="0" smtClean="0"/>
          </a:p>
          <a:p>
            <a:pPr marL="342900" indent="-342900">
              <a:buAutoNum type="arabicPeriod"/>
            </a:pPr>
            <a:endParaRPr lang="en-US" dirty="0"/>
          </a:p>
          <a:p>
            <a:pPr marL="342900" indent="-342900">
              <a:buAutoNum type="arabicPeriod"/>
            </a:pPr>
            <a:endParaRPr lang="en-US" dirty="0" smtClean="0"/>
          </a:p>
          <a:p>
            <a:endParaRPr lang="en-US" dirty="0" smtClean="0"/>
          </a:p>
          <a:p>
            <a:pPr marL="342900" indent="-342900">
              <a:buAutoNum type="arabicPeriod"/>
            </a:pPr>
            <a:endParaRPr lang="en-US" dirty="0"/>
          </a:p>
          <a:p>
            <a:pPr marL="342900" indent="-342900">
              <a:buAutoNum type="arabicPeriod"/>
            </a:pPr>
            <a:endParaRPr lang="en-US" dirty="0" smtClean="0"/>
          </a:p>
          <a:p>
            <a:endParaRPr lang="en-US" dirty="0" smtClean="0"/>
          </a:p>
          <a:p>
            <a:pPr marL="342900" indent="-342900">
              <a:buAutoNum type="arabicPeriod"/>
            </a:pPr>
            <a:endParaRPr lang="en-US" dirty="0"/>
          </a:p>
          <a:p>
            <a:pPr marL="342900" indent="-342900">
              <a:buAutoNum type="arabicPeriod"/>
            </a:pPr>
            <a:endParaRPr lang="en-US" dirty="0" smtClean="0"/>
          </a:p>
          <a:p>
            <a:endParaRPr lang="en-US" dirty="0" smtClean="0"/>
          </a:p>
          <a:p>
            <a:pPr marL="342900" indent="-342900">
              <a:buAutoNum type="arabicPeriod"/>
            </a:pPr>
            <a:endParaRPr lang="en-US" dirty="0"/>
          </a:p>
          <a:p>
            <a:r>
              <a:rPr lang="en-US" dirty="0" smtClean="0"/>
              <a:t>The US will maintain this defense of the Open Door principles throughout WWII.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46995" y="1888549"/>
            <a:ext cx="3618965" cy="4304109"/>
          </a:xfrm>
          <a:prstGeom prst="rect">
            <a:avLst/>
          </a:prstGeom>
        </p:spPr>
      </p:pic>
    </p:spTree>
    <p:extLst>
      <p:ext uri="{BB962C8B-B14F-4D97-AF65-F5344CB8AC3E}">
        <p14:creationId xmlns:p14="http://schemas.microsoft.com/office/powerpoint/2010/main" val="250856363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Rectangle 1"/>
          <p:cNvSpPr/>
          <p:nvPr/>
        </p:nvSpPr>
        <p:spPr>
          <a:xfrm>
            <a:off x="688490" y="0"/>
            <a:ext cx="11335154" cy="830997"/>
          </a:xfrm>
          <a:prstGeom prst="rect">
            <a:avLst/>
          </a:prstGeom>
          <a:noFill/>
        </p:spPr>
        <p:txBody>
          <a:bodyPr wrap="none" lIns="91440" tIns="45720" rIns="91440" bIns="45720">
            <a:spAutoFit/>
          </a:bodyPr>
          <a:lstStyle/>
          <a:p>
            <a:pPr algn="ctr"/>
            <a:r>
              <a:rPr lang="en-US" sz="4800" b="1" cap="none" spc="50" dirty="0" smtClean="0">
                <a:ln w="0">
                  <a:solidFill>
                    <a:schemeClr val="tx1"/>
                  </a:solidFill>
                </a:ln>
                <a:solidFill>
                  <a:schemeClr val="bg2"/>
                </a:solidFill>
                <a:effectLst>
                  <a:innerShdw blurRad="63500" dist="50800" dir="13500000">
                    <a:srgbClr val="000000">
                      <a:alpha val="50000"/>
                    </a:srgbClr>
                  </a:innerShdw>
                </a:effectLst>
              </a:rPr>
              <a:t>Roosevelt’s “Big Stick” Foreign Policy</a:t>
            </a:r>
            <a:endParaRPr lang="en-US" sz="4800" b="1" cap="none" spc="50" dirty="0">
              <a:ln w="0">
                <a:solidFill>
                  <a:schemeClr val="tx1"/>
                </a:solidFill>
              </a:ln>
              <a:solidFill>
                <a:schemeClr val="bg2"/>
              </a:solidFill>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212255656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90286"/>
            <a:ext cx="12192001" cy="5355312"/>
          </a:xfrm>
          <a:prstGeom prst="rect">
            <a:avLst/>
          </a:prstGeom>
          <a:noFill/>
        </p:spPr>
        <p:txBody>
          <a:bodyPr wrap="square" rtlCol="0">
            <a:spAutoFit/>
          </a:bodyPr>
          <a:lstStyle/>
          <a:p>
            <a:r>
              <a:rPr lang="en-US" dirty="0" smtClean="0"/>
              <a:t>While McKinley used military strength and coercion to expand the American Empire, Roosevelt used a different foreign policy approach:  </a:t>
            </a:r>
            <a:r>
              <a:rPr lang="en-US" dirty="0" smtClean="0">
                <a:solidFill>
                  <a:srgbClr val="FFFF00"/>
                </a:solidFill>
              </a:rPr>
              <a:t>“Speak Softly, and carry a big stick, and you will go far.”</a:t>
            </a:r>
          </a:p>
          <a:p>
            <a:endParaRPr lang="en-US" dirty="0" smtClean="0"/>
          </a:p>
          <a:p>
            <a:endParaRPr lang="en-US" dirty="0" smtClean="0"/>
          </a:p>
          <a:p>
            <a:endParaRPr lang="en-US" dirty="0"/>
          </a:p>
          <a:p>
            <a:endParaRPr lang="en-US" dirty="0" smtClean="0"/>
          </a:p>
          <a:p>
            <a:endParaRPr lang="en-US" dirty="0"/>
          </a:p>
          <a:p>
            <a:endParaRPr lang="en-US" dirty="0" smtClean="0"/>
          </a:p>
          <a:p>
            <a:endParaRPr lang="en-US" dirty="0" smtClean="0"/>
          </a:p>
          <a:p>
            <a:endParaRPr lang="en-US" dirty="0"/>
          </a:p>
          <a:p>
            <a:endParaRPr lang="en-US" dirty="0" smtClean="0"/>
          </a:p>
          <a:p>
            <a:endParaRPr lang="en-US" dirty="0"/>
          </a:p>
          <a:p>
            <a:endParaRPr lang="en-US" dirty="0" smtClean="0"/>
          </a:p>
          <a:p>
            <a:endParaRPr lang="en-US" dirty="0"/>
          </a:p>
          <a:p>
            <a:endParaRPr lang="en-US" dirty="0"/>
          </a:p>
          <a:p>
            <a:r>
              <a:rPr lang="en-US" dirty="0" smtClean="0"/>
              <a:t>He felt that because the US had been so successful there was no need to </a:t>
            </a:r>
            <a:r>
              <a:rPr lang="en-US" i="1" dirty="0" smtClean="0"/>
              <a:t>use</a:t>
            </a:r>
            <a:r>
              <a:rPr lang="en-US" dirty="0" smtClean="0"/>
              <a:t> force to reach US goals, as long as the military could </a:t>
            </a:r>
            <a:r>
              <a:rPr lang="en-US" i="1" dirty="0" smtClean="0"/>
              <a:t>threaten </a:t>
            </a:r>
            <a:r>
              <a:rPr lang="en-US" dirty="0" smtClean="0"/>
              <a:t>force.</a:t>
            </a:r>
            <a:endParaRPr lang="en-US" dirty="0"/>
          </a:p>
          <a:p>
            <a:endParaRPr lang="en-US" dirty="0" smtClean="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52687" y="957942"/>
            <a:ext cx="2906914" cy="3498878"/>
          </a:xfrm>
          <a:prstGeom prst="rect">
            <a:avLst/>
          </a:prstGeom>
        </p:spPr>
      </p:pic>
      <p:sp>
        <p:nvSpPr>
          <p:cNvPr id="3" name="Rectangle 2"/>
          <p:cNvSpPr/>
          <p:nvPr/>
        </p:nvSpPr>
        <p:spPr>
          <a:xfrm>
            <a:off x="0" y="5057392"/>
            <a:ext cx="12192001" cy="1384995"/>
          </a:xfrm>
          <a:prstGeom prst="rect">
            <a:avLst/>
          </a:prstGeom>
          <a:noFill/>
        </p:spPr>
        <p:txBody>
          <a:bodyPr wrap="square" lIns="91440" tIns="45720" rIns="91440" bIns="45720">
            <a:spAutoFit/>
          </a:bodyPr>
          <a:lstStyle/>
          <a:p>
            <a:r>
              <a:rPr lang="en-US" sz="2800" b="0" cap="none" spc="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He felt that coercive power could be dangerous in the wrong hands, BUT the bests interests of the Western Hemisphere wer</a:t>
            </a:r>
            <a:r>
              <a:rPr lang="en-US" sz="28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e also the best interests of the United States.</a:t>
            </a:r>
            <a:endParaRPr lang="en-US" sz="28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extLst>
      <p:ext uri="{BB962C8B-B14F-4D97-AF65-F5344CB8AC3E}">
        <p14:creationId xmlns:p14="http://schemas.microsoft.com/office/powerpoint/2010/main" val="149355983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3672114"/>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672114"/>
            <a:ext cx="12192000" cy="3185886"/>
          </a:xfrm>
          <a:prstGeom prst="rect">
            <a:avLst/>
          </a:prstGeom>
        </p:spPr>
      </p:pic>
      <p:sp>
        <p:nvSpPr>
          <p:cNvPr id="4" name="Rectangle 3"/>
          <p:cNvSpPr/>
          <p:nvPr/>
        </p:nvSpPr>
        <p:spPr>
          <a:xfrm>
            <a:off x="113432" y="3489850"/>
            <a:ext cx="11965135" cy="923330"/>
          </a:xfrm>
          <a:prstGeom prst="rect">
            <a:avLst/>
          </a:prstGeom>
          <a:noFill/>
        </p:spPr>
        <p:txBody>
          <a:bodyPr wrap="none" lIns="91440" tIns="45720" rIns="91440" bIns="45720">
            <a:spAutoFit/>
          </a:bodyPr>
          <a:lstStyle/>
          <a:p>
            <a:pPr algn="ctr"/>
            <a:r>
              <a:rPr lang="en-US" sz="5400" b="0" cap="none" spc="0" dirty="0" smtClean="0">
                <a:ln w="0"/>
                <a:solidFill>
                  <a:schemeClr val="accent1"/>
                </a:solidFill>
                <a:effectLst>
                  <a:outerShdw blurRad="38100" dist="25400" dir="5400000" algn="ctr" rotWithShape="0">
                    <a:srgbClr val="6E747A">
                      <a:alpha val="43000"/>
                    </a:srgbClr>
                  </a:outerShdw>
                </a:effectLst>
              </a:rPr>
              <a:t>Construction of the Panama Canal</a:t>
            </a:r>
            <a:endParaRPr lang="en-US" sz="54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404463288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0152" y="940157"/>
            <a:ext cx="12192000" cy="1477328"/>
          </a:xfrm>
          <a:prstGeom prst="rect">
            <a:avLst/>
          </a:prstGeom>
          <a:noFill/>
        </p:spPr>
        <p:txBody>
          <a:bodyPr wrap="square" rtlCol="0">
            <a:spAutoFit/>
          </a:bodyPr>
          <a:lstStyle/>
          <a:p>
            <a:r>
              <a:rPr lang="en-US" b="1" dirty="0" smtClean="0"/>
              <a:t>There had been several attempts to build a canal between 1881 – 1894 by France.  </a:t>
            </a:r>
          </a:p>
          <a:p>
            <a:endParaRPr lang="en-US" b="1" dirty="0"/>
          </a:p>
          <a:p>
            <a:r>
              <a:rPr lang="en-US" b="1" dirty="0" smtClean="0"/>
              <a:t>Each of these failed because of a combination of money issues and health issues, the worst of which included Yellow Fever and Malaria.  France lost 22 thousand workers to disease. </a:t>
            </a:r>
          </a:p>
          <a:p>
            <a:r>
              <a:rPr lang="en-US" dirty="0" smtClean="0"/>
              <a:t> </a:t>
            </a:r>
            <a:endParaRPr lang="en-US" dirty="0"/>
          </a:p>
        </p:txBody>
      </p:sp>
      <p:pic>
        <p:nvPicPr>
          <p:cNvPr id="1026" name="Picture 2" descr="Image result for malaria panama can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941" y="2608553"/>
            <a:ext cx="4138769" cy="413876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carlos finlay yellow fe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915" y="2608552"/>
            <a:ext cx="6208154" cy="41387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887649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030310"/>
            <a:ext cx="12191999" cy="2031325"/>
          </a:xfrm>
          <a:prstGeom prst="rect">
            <a:avLst/>
          </a:prstGeom>
          <a:noFill/>
        </p:spPr>
        <p:txBody>
          <a:bodyPr wrap="square" rtlCol="0">
            <a:spAutoFit/>
          </a:bodyPr>
          <a:lstStyle/>
          <a:p>
            <a:r>
              <a:rPr lang="en-US" dirty="0" smtClean="0"/>
              <a:t>Roosevelt, being Roosevelt, was determined to succeed.  He wanted the canal for military reasons but also for trade reasons.</a:t>
            </a:r>
          </a:p>
          <a:p>
            <a:endParaRPr lang="en-US" dirty="0"/>
          </a:p>
          <a:p>
            <a:endParaRPr lang="en-US" dirty="0" smtClean="0"/>
          </a:p>
          <a:p>
            <a:endParaRPr lang="en-US" dirty="0"/>
          </a:p>
          <a:p>
            <a:r>
              <a:rPr lang="en-US" dirty="0" smtClean="0"/>
              <a:t>The most strategic point for this canal was across the 50 mile isthmus of Panama (at the time, part of Colombia)</a:t>
            </a:r>
            <a:endParaRPr lang="en-US" dirty="0"/>
          </a:p>
        </p:txBody>
      </p:sp>
      <p:pic>
        <p:nvPicPr>
          <p:cNvPr id="2050" name="Picture 2" descr="Image result for Panama canal ma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7216" y="2826025"/>
            <a:ext cx="5514975" cy="3996359"/>
          </a:xfrm>
          <a:prstGeom prst="rect">
            <a:avLst/>
          </a:prstGeom>
          <a:noFill/>
          <a:extLst>
            <a:ext uri="{909E8E84-426E-40DD-AFC4-6F175D3DCCD1}">
              <a14:hiddenFill xmlns:a14="http://schemas.microsoft.com/office/drawing/2010/main">
                <a:solidFill>
                  <a:srgbClr val="FFFFFF"/>
                </a:solidFill>
              </a14:hiddenFill>
            </a:ext>
          </a:extLst>
        </p:spPr>
      </p:pic>
      <p:sp>
        <p:nvSpPr>
          <p:cNvPr id="3" name="5-Point Star 2"/>
          <p:cNvSpPr/>
          <p:nvPr/>
        </p:nvSpPr>
        <p:spPr>
          <a:xfrm>
            <a:off x="4399721" y="4068417"/>
            <a:ext cx="530087" cy="43732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1414883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326524"/>
            <a:ext cx="12192000" cy="3539430"/>
          </a:xfrm>
          <a:prstGeom prst="rect">
            <a:avLst/>
          </a:prstGeom>
          <a:noFill/>
        </p:spPr>
        <p:txBody>
          <a:bodyPr wrap="square" lIns="91440" tIns="45720" rIns="91440" bIns="45720">
            <a:spAutoFit/>
          </a:bodyPr>
          <a:lstStyle/>
          <a:p>
            <a:r>
              <a:rPr lang="en-US" sz="3200" b="1" cap="none" spc="0" dirty="0" smtClean="0">
                <a:ln>
                  <a:solidFill>
                    <a:srgbClr val="ED7601"/>
                  </a:solidFill>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Roosevelt negotiated with Colombia, sometimes threatening to go to a different country instead.</a:t>
            </a:r>
          </a:p>
          <a:p>
            <a:endParaRPr lang="en-US" sz="3200" b="1" dirty="0">
              <a:ln>
                <a:solidFill>
                  <a:srgbClr val="ED7601"/>
                </a:solidFill>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a:p>
            <a:endParaRPr lang="en-US" sz="3200" b="1" cap="none" spc="0" dirty="0" smtClean="0">
              <a:ln>
                <a:solidFill>
                  <a:srgbClr val="ED7601"/>
                </a:solidFill>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a:p>
            <a:r>
              <a:rPr lang="en-US" sz="3200" b="1" dirty="0" smtClean="0">
                <a:ln>
                  <a:solidFill>
                    <a:srgbClr val="ED7601"/>
                  </a:solidFill>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Columbia finally agreed to a treaty that </a:t>
            </a:r>
            <a:r>
              <a:rPr lang="en-US" sz="3200" b="1" dirty="0" err="1" smtClean="0">
                <a:ln>
                  <a:solidFill>
                    <a:srgbClr val="ED7601"/>
                  </a:solidFill>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gae</a:t>
            </a:r>
            <a:r>
              <a:rPr lang="en-US" sz="3200" b="1" dirty="0" smtClean="0">
                <a:ln>
                  <a:solidFill>
                    <a:srgbClr val="ED7601"/>
                  </a:solidFill>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 the US a lease on the land across panama in exchange for a payment of $10 million, and an annual rent of $250,000</a:t>
            </a:r>
            <a:endParaRPr lang="en-US" sz="3200" b="1" cap="none" spc="0" dirty="0">
              <a:ln>
                <a:solidFill>
                  <a:srgbClr val="ED7601"/>
                </a:solidFill>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Tree>
    <p:extLst>
      <p:ext uri="{BB962C8B-B14F-4D97-AF65-F5344CB8AC3E}">
        <p14:creationId xmlns:p14="http://schemas.microsoft.com/office/powerpoint/2010/main" val="18122853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46975"/>
            <a:ext cx="6993228" cy="5632311"/>
          </a:xfrm>
          <a:prstGeom prst="rect">
            <a:avLst/>
          </a:prstGeom>
          <a:noFill/>
        </p:spPr>
        <p:txBody>
          <a:bodyPr wrap="square" rtlCol="0">
            <a:spAutoFit/>
          </a:bodyPr>
          <a:lstStyle/>
          <a:p>
            <a:r>
              <a:rPr lang="en-US" b="1" dirty="0" smtClean="0"/>
              <a:t>The people of Columbia were unhappy with this so the Columbian senate rejected the treaty.</a:t>
            </a:r>
          </a:p>
          <a:p>
            <a:endParaRPr lang="en-US" b="1" dirty="0"/>
          </a:p>
          <a:p>
            <a:endParaRPr lang="en-US" b="1" dirty="0" smtClean="0"/>
          </a:p>
          <a:p>
            <a:endParaRPr lang="en-US" b="1" dirty="0"/>
          </a:p>
          <a:p>
            <a:endParaRPr lang="en-US" b="1" dirty="0" smtClean="0"/>
          </a:p>
          <a:p>
            <a:endParaRPr lang="en-US" b="1" dirty="0"/>
          </a:p>
          <a:p>
            <a:r>
              <a:rPr lang="en-US" b="1" dirty="0" smtClean="0"/>
              <a:t>Roosevelt now told journalists that the US would strongly support a Panamanian revolution against Columbia if that ever happened.</a:t>
            </a:r>
          </a:p>
          <a:p>
            <a:endParaRPr lang="en-US" b="1" dirty="0"/>
          </a:p>
          <a:p>
            <a:endParaRPr lang="en-US" b="1" dirty="0" smtClean="0"/>
          </a:p>
          <a:p>
            <a:endParaRPr lang="en-US" b="1" dirty="0"/>
          </a:p>
          <a:p>
            <a:endParaRPr lang="en-US" b="1" dirty="0" smtClean="0"/>
          </a:p>
          <a:p>
            <a:endParaRPr lang="en-US" b="1" dirty="0" smtClean="0"/>
          </a:p>
          <a:p>
            <a:endParaRPr lang="en-US" b="1" dirty="0"/>
          </a:p>
          <a:p>
            <a:r>
              <a:rPr lang="en-US" b="1" dirty="0" smtClean="0"/>
              <a:t>In November of 1903 he sent American battleships on “practice maneuvers” to Columbia when the Panamanians revolted. This blocked Columbian warships from putting down the uprising.</a:t>
            </a:r>
            <a:endParaRPr lang="en-US" b="1" dirty="0"/>
          </a:p>
        </p:txBody>
      </p:sp>
      <p:pic>
        <p:nvPicPr>
          <p:cNvPr id="3074" name="Picture 2" descr="Image result for US ships off Colombian coast 19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93228" y="-76279"/>
            <a:ext cx="5198772" cy="6934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340265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12192000" cy="6740307"/>
          </a:xfrm>
          <a:prstGeom prst="rect">
            <a:avLst/>
          </a:prstGeom>
          <a:noFill/>
        </p:spPr>
        <p:txBody>
          <a:bodyPr wrap="square" lIns="91440" tIns="45720" rIns="91440" bIns="45720">
            <a:spAutoFit/>
          </a:bodyPr>
          <a:lstStyle/>
          <a:p>
            <a:pPr algn="ctr"/>
            <a:r>
              <a:rPr lang="en-US" sz="5400" b="0" cap="none" spc="0" dirty="0" smtClean="0">
                <a:ln w="0">
                  <a:solidFill>
                    <a:schemeClr val="tx1"/>
                  </a:solidFill>
                </a:ln>
                <a:effectLst>
                  <a:outerShdw blurRad="38100" dist="25400" dir="5400000" algn="ctr" rotWithShape="0">
                    <a:srgbClr val="6E747A">
                      <a:alpha val="43000"/>
                    </a:srgbClr>
                  </a:outerShdw>
                </a:effectLst>
              </a:rPr>
              <a:t>Within</a:t>
            </a:r>
            <a:r>
              <a:rPr lang="en-US" sz="5400" b="0" cap="none" spc="0" dirty="0" smtClean="0">
                <a:ln w="0"/>
                <a:solidFill>
                  <a:schemeClr val="accent1"/>
                </a:solidFill>
                <a:effectLst>
                  <a:outerShdw blurRad="38100" dist="25400" dir="5400000" algn="ctr" rotWithShape="0">
                    <a:srgbClr val="6E747A">
                      <a:alpha val="43000"/>
                    </a:srgbClr>
                  </a:outerShdw>
                </a:effectLst>
              </a:rPr>
              <a:t> a week, Roosevelt recognized Panama’s independence.  He then offered them the same terms tha</a:t>
            </a:r>
            <a:r>
              <a:rPr lang="en-US" sz="5400" dirty="0" smtClean="0">
                <a:ln w="0"/>
                <a:solidFill>
                  <a:schemeClr val="accent1"/>
                </a:solidFill>
                <a:effectLst>
                  <a:outerShdw blurRad="38100" dist="25400" dir="5400000" algn="ctr" rotWithShape="0">
                    <a:srgbClr val="6E747A">
                      <a:alpha val="43000"/>
                    </a:srgbClr>
                  </a:outerShdw>
                </a:effectLst>
              </a:rPr>
              <a:t>t he’d offered Columbia: $10 million up front and $250,000 a year rent.  They agreed and Panama became a US protectorate until 1939</a:t>
            </a:r>
            <a:endParaRPr lang="en-US" sz="54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86742872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History Brief- Theodore Roosevelt and the Panama Canal">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1999" cy="6858000"/>
          </a:xfrm>
          <a:prstGeom prst="rect">
            <a:avLst/>
          </a:prstGeom>
        </p:spPr>
      </p:pic>
    </p:spTree>
    <p:extLst>
      <p:ext uri="{BB962C8B-B14F-4D97-AF65-F5344CB8AC3E}">
        <p14:creationId xmlns:p14="http://schemas.microsoft.com/office/powerpoint/2010/main" val="747295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452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Theodore Roosevelt, centre, sits on a Bucyrus steam shovel on the Panama Canal in 190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905500" cy="393382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040193" y="515155"/>
            <a:ext cx="6151808" cy="1754326"/>
          </a:xfrm>
          <a:prstGeom prst="rect">
            <a:avLst/>
          </a:prstGeom>
          <a:noFill/>
        </p:spPr>
        <p:txBody>
          <a:bodyPr wrap="square" rtlCol="0">
            <a:spAutoFit/>
          </a:bodyPr>
          <a:lstStyle/>
          <a:p>
            <a:r>
              <a:rPr lang="en-US" dirty="0" smtClean="0"/>
              <a:t>Construction began in May of 1904.</a:t>
            </a:r>
          </a:p>
          <a:p>
            <a:endParaRPr lang="en-US" dirty="0"/>
          </a:p>
          <a:p>
            <a:endParaRPr lang="en-US" dirty="0" smtClean="0"/>
          </a:p>
          <a:p>
            <a:r>
              <a:rPr lang="en-US" dirty="0" smtClean="0"/>
              <a:t>The U.S. built infrastructure AND put up mosquito netting and fumigation systems to protect workers from Yellow Fever and Malaria.</a:t>
            </a:r>
            <a:endParaRPr lang="en-US" dirty="0"/>
          </a:p>
        </p:txBody>
      </p:sp>
      <p:sp>
        <p:nvSpPr>
          <p:cNvPr id="4" name="TextBox 3"/>
          <p:cNvSpPr txBox="1"/>
          <p:nvPr/>
        </p:nvSpPr>
        <p:spPr>
          <a:xfrm>
            <a:off x="0" y="3933826"/>
            <a:ext cx="12192000" cy="2862322"/>
          </a:xfrm>
          <a:prstGeom prst="rect">
            <a:avLst/>
          </a:prstGeom>
          <a:noFill/>
        </p:spPr>
        <p:txBody>
          <a:bodyPr wrap="square" rtlCol="0">
            <a:spAutoFit/>
          </a:bodyPr>
          <a:lstStyle/>
          <a:p>
            <a:r>
              <a:rPr lang="en-US" dirty="0" smtClean="0"/>
              <a:t>They built a lock-system canal instead of a sea level canal and workers had to excavate 170+ million cubic yards of earth.  To do this they used new rail mounted steam shovels.</a:t>
            </a:r>
          </a:p>
          <a:p>
            <a:endParaRPr lang="en-US" dirty="0" smtClean="0"/>
          </a:p>
          <a:p>
            <a:endParaRPr lang="en-US" dirty="0"/>
          </a:p>
          <a:p>
            <a:r>
              <a:rPr lang="en-US" dirty="0" smtClean="0"/>
              <a:t>Teddy Roosevelt visited, becoming the first sitting president to leave the US while in office, and he eve took a turn on one of the machines.  </a:t>
            </a:r>
          </a:p>
          <a:p>
            <a:endParaRPr lang="en-US" dirty="0"/>
          </a:p>
          <a:p>
            <a:endParaRPr lang="en-US" dirty="0" smtClean="0"/>
          </a:p>
          <a:p>
            <a:endParaRPr lang="en-US" dirty="0"/>
          </a:p>
          <a:p>
            <a:r>
              <a:rPr lang="en-US" dirty="0" smtClean="0"/>
              <a:t>The canal opened in 1914</a:t>
            </a:r>
            <a:endParaRPr lang="en-US" dirty="0"/>
          </a:p>
        </p:txBody>
      </p:sp>
    </p:spTree>
    <p:extLst>
      <p:ext uri="{BB962C8B-B14F-4D97-AF65-F5344CB8AC3E}">
        <p14:creationId xmlns:p14="http://schemas.microsoft.com/office/powerpoint/2010/main" val="212642044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7996100" cy="923330"/>
          </a:xfrm>
          <a:prstGeom prst="rect">
            <a:avLst/>
          </a:prstGeom>
          <a:noFill/>
        </p:spPr>
        <p:txBody>
          <a:bodyPr wrap="none" lIns="91440" tIns="45720" rIns="91440" bIns="45720">
            <a:spAutoFit/>
          </a:bodyPr>
          <a:lstStyle/>
          <a:p>
            <a:pPr algn="ctr"/>
            <a:r>
              <a:rPr lang="en-US" sz="5400" b="0" cap="none" spc="0" dirty="0" smtClean="0">
                <a:ln w="0">
                  <a:solidFill>
                    <a:schemeClr val="tx1"/>
                  </a:solidFill>
                </a:ln>
                <a:solidFill>
                  <a:schemeClr val="accent1"/>
                </a:solidFill>
                <a:effectLst>
                  <a:outerShdw blurRad="38100" dist="25400" dir="5400000" algn="ctr" rotWithShape="0">
                    <a:srgbClr val="6E747A">
                      <a:alpha val="43000"/>
                    </a:srgbClr>
                  </a:outerShdw>
                </a:effectLst>
              </a:rPr>
              <a:t>The Roosevelt Corollary</a:t>
            </a:r>
            <a:endParaRPr lang="en-US" sz="5400" b="0" cap="none" spc="0" dirty="0">
              <a:ln w="0">
                <a:solidFill>
                  <a:schemeClr val="tx1"/>
                </a:solidFill>
              </a:ln>
              <a:solidFill>
                <a:schemeClr val="accent1"/>
              </a:solidFill>
              <a:effectLst>
                <a:outerShdw blurRad="38100" dist="25400" dir="5400000" algn="ctr" rotWithShape="0">
                  <a:srgbClr val="6E747A">
                    <a:alpha val="43000"/>
                  </a:srgbClr>
                </a:outerShdw>
              </a:effectLst>
            </a:endParaRPr>
          </a:p>
        </p:txBody>
      </p:sp>
      <p:sp>
        <p:nvSpPr>
          <p:cNvPr id="3" name="TextBox 2"/>
          <p:cNvSpPr txBox="1"/>
          <p:nvPr/>
        </p:nvSpPr>
        <p:spPr>
          <a:xfrm>
            <a:off x="0" y="1625601"/>
            <a:ext cx="12192000" cy="5632311"/>
          </a:xfrm>
          <a:prstGeom prst="rect">
            <a:avLst/>
          </a:prstGeom>
          <a:noFill/>
        </p:spPr>
        <p:txBody>
          <a:bodyPr wrap="square" rtlCol="0">
            <a:spAutoFit/>
          </a:bodyPr>
          <a:lstStyle/>
          <a:p>
            <a:r>
              <a:rPr lang="en-US" dirty="0"/>
              <a:t>This was an addition to the Monroe Doctrine </a:t>
            </a:r>
            <a:endParaRPr lang="en-US" dirty="0" smtClean="0"/>
          </a:p>
          <a:p>
            <a:endParaRPr lang="en-US" dirty="0"/>
          </a:p>
          <a:p>
            <a:endParaRPr lang="en-US" dirty="0" smtClean="0"/>
          </a:p>
          <a:p>
            <a:endParaRPr lang="en-US" dirty="0"/>
          </a:p>
          <a:p>
            <a:endParaRPr lang="en-US" dirty="0"/>
          </a:p>
          <a:p>
            <a:r>
              <a:rPr lang="en-US" dirty="0" smtClean="0"/>
              <a:t>Roosevelt now wanted to let the world know that the colonization of the Western Hemisphere was over and the interference there by foreign powers wouldn’t be tolerated.  </a:t>
            </a:r>
          </a:p>
          <a:p>
            <a:endParaRPr lang="en-US" dirty="0"/>
          </a:p>
          <a:p>
            <a:endParaRPr lang="en-US" dirty="0" smtClean="0"/>
          </a:p>
          <a:p>
            <a:endParaRPr lang="en-US" dirty="0"/>
          </a:p>
          <a:p>
            <a:r>
              <a:rPr lang="en-US" dirty="0" smtClean="0"/>
              <a:t>Except interference by the United States…to maintain peace and stability, of course.  This made the United States an international police power to correct any “chronic wrongdoings” by anyone who may threaten the stability of the area.  </a:t>
            </a:r>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Tree>
    <p:extLst>
      <p:ext uri="{BB962C8B-B14F-4D97-AF65-F5344CB8AC3E}">
        <p14:creationId xmlns:p14="http://schemas.microsoft.com/office/powerpoint/2010/main" val="80578937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4114"/>
            <a:ext cx="12192000" cy="1477328"/>
          </a:xfrm>
          <a:prstGeom prst="rect">
            <a:avLst/>
          </a:prstGeom>
          <a:noFill/>
        </p:spPr>
        <p:txBody>
          <a:bodyPr wrap="square" rtlCol="0">
            <a:spAutoFit/>
          </a:bodyPr>
          <a:lstStyle/>
          <a:p>
            <a:r>
              <a:rPr lang="en-US" b="1" dirty="0" smtClean="0"/>
              <a:t>Roosevelt instantly put this to work and made Panama and Cuba protectorates, and managed the Dominican Republic’s custom service monies.</a:t>
            </a:r>
          </a:p>
          <a:p>
            <a:endParaRPr lang="en-US" b="1" dirty="0"/>
          </a:p>
          <a:p>
            <a:endParaRPr lang="en-US" b="1" dirty="0" smtClean="0"/>
          </a:p>
          <a:p>
            <a:r>
              <a:rPr lang="en-US" b="1" dirty="0" smtClean="0"/>
              <a:t>No one liked it, but no one felt that they should risk the reprisals that may come from resistance. </a:t>
            </a:r>
            <a:endParaRPr lang="en-US" b="1"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6954" y="2101442"/>
            <a:ext cx="6778410" cy="3962763"/>
          </a:xfrm>
          <a:prstGeom prst="rect">
            <a:avLst/>
          </a:prstGeom>
        </p:spPr>
      </p:pic>
      <p:sp>
        <p:nvSpPr>
          <p:cNvPr id="4" name="TextBox 3"/>
          <p:cNvSpPr txBox="1"/>
          <p:nvPr/>
        </p:nvSpPr>
        <p:spPr>
          <a:xfrm>
            <a:off x="0" y="6211669"/>
            <a:ext cx="12192000" cy="646331"/>
          </a:xfrm>
          <a:prstGeom prst="rect">
            <a:avLst/>
          </a:prstGeom>
          <a:noFill/>
        </p:spPr>
        <p:txBody>
          <a:bodyPr wrap="square" rtlCol="0">
            <a:spAutoFit/>
          </a:bodyPr>
          <a:lstStyle/>
          <a:p>
            <a:r>
              <a:rPr lang="en-US" dirty="0" smtClean="0"/>
              <a:t>Other president’s after Roosevelt will soften the blow a little by proclaiming a “Good Neighbor Policy” instead, which renounced American intervention in other nations’ affairs.</a:t>
            </a:r>
            <a:endParaRPr lang="en-US" dirty="0"/>
          </a:p>
        </p:txBody>
      </p:sp>
    </p:spTree>
    <p:extLst>
      <p:ext uri="{BB962C8B-B14F-4D97-AF65-F5344CB8AC3E}">
        <p14:creationId xmlns:p14="http://schemas.microsoft.com/office/powerpoint/2010/main" val="266121161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30630" y="391561"/>
            <a:ext cx="8489825" cy="923330"/>
          </a:xfrm>
          <a:prstGeom prst="rect">
            <a:avLst/>
          </a:prstGeom>
          <a:noFill/>
        </p:spPr>
        <p:txBody>
          <a:bodyPr wrap="none" lIns="91440" tIns="45720" rIns="91440" bIns="45720">
            <a:spAutoFit/>
          </a:bodyPr>
          <a:lstStyle/>
          <a:p>
            <a:pPr algn="ctr"/>
            <a:r>
              <a:rPr lang="en-US" sz="5400" b="0" cap="none" spc="0" dirty="0" smtClean="0">
                <a:ln w="0"/>
                <a:gradFill>
                  <a:gsLst>
                    <a:gs pos="21000">
                      <a:srgbClr val="53575C"/>
                    </a:gs>
                    <a:gs pos="88000">
                      <a:srgbClr val="C5C7CA"/>
                    </a:gs>
                  </a:gsLst>
                  <a:lin ang="5400000"/>
                </a:gradFill>
                <a:effectLst/>
              </a:rPr>
              <a:t>The Russo-Japanese War</a:t>
            </a:r>
            <a:endParaRPr lang="en-US" sz="5400" b="0" cap="none" spc="0" dirty="0">
              <a:ln w="0"/>
              <a:gradFill>
                <a:gsLst>
                  <a:gs pos="21000">
                    <a:srgbClr val="53575C"/>
                  </a:gs>
                  <a:gs pos="88000">
                    <a:srgbClr val="C5C7CA"/>
                  </a:gs>
                </a:gsLst>
                <a:lin ang="5400000"/>
              </a:gradFill>
              <a:effectLst/>
            </a:endParaRPr>
          </a:p>
        </p:txBody>
      </p:sp>
      <p:sp>
        <p:nvSpPr>
          <p:cNvPr id="3" name="TextBox 2"/>
          <p:cNvSpPr txBox="1"/>
          <p:nvPr/>
        </p:nvSpPr>
        <p:spPr>
          <a:xfrm>
            <a:off x="0" y="1803042"/>
            <a:ext cx="12191999" cy="3139321"/>
          </a:xfrm>
          <a:prstGeom prst="rect">
            <a:avLst/>
          </a:prstGeom>
          <a:noFill/>
        </p:spPr>
        <p:txBody>
          <a:bodyPr wrap="square" rtlCol="0">
            <a:spAutoFit/>
          </a:bodyPr>
          <a:lstStyle/>
          <a:p>
            <a:r>
              <a:rPr lang="en-US" dirty="0" smtClean="0"/>
              <a:t>Roosevelt supported the Open Door notes as economic policy, but he did want a stronger military presence in the area that the Open Door notes didn’t provide.</a:t>
            </a:r>
          </a:p>
          <a:p>
            <a:endParaRPr lang="en-US" dirty="0"/>
          </a:p>
          <a:p>
            <a:endParaRPr lang="en-US" dirty="0" smtClean="0"/>
          </a:p>
          <a:p>
            <a:endParaRPr lang="en-US" dirty="0"/>
          </a:p>
          <a:p>
            <a:r>
              <a:rPr lang="en-US" dirty="0" smtClean="0"/>
              <a:t>Instead of directly swinging the “big stick” he would try to maintain a balance of power in the area instead.</a:t>
            </a:r>
          </a:p>
          <a:p>
            <a:endParaRPr lang="en-US" dirty="0"/>
          </a:p>
          <a:p>
            <a:endParaRPr lang="en-US" dirty="0" smtClean="0"/>
          </a:p>
          <a:p>
            <a:endParaRPr lang="en-US" dirty="0"/>
          </a:p>
          <a:p>
            <a:endParaRPr lang="en-US" dirty="0" smtClean="0"/>
          </a:p>
          <a:p>
            <a:r>
              <a:rPr lang="en-US" dirty="0" smtClean="0"/>
              <a:t>In 1904 Roosevelt got his chance. </a:t>
            </a:r>
            <a:endParaRPr lang="en-US" dirty="0"/>
          </a:p>
        </p:txBody>
      </p:sp>
    </p:spTree>
    <p:extLst>
      <p:ext uri="{BB962C8B-B14F-4D97-AF65-F5344CB8AC3E}">
        <p14:creationId xmlns:p14="http://schemas.microsoft.com/office/powerpoint/2010/main" val="203835939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7752" y="237014"/>
            <a:ext cx="8489825" cy="923330"/>
          </a:xfrm>
          <a:prstGeom prst="rect">
            <a:avLst/>
          </a:prstGeom>
          <a:noFill/>
        </p:spPr>
        <p:txBody>
          <a:bodyPr wrap="none" lIns="91440" tIns="45720" rIns="91440" bIns="45720">
            <a:spAutoFit/>
          </a:bodyPr>
          <a:lstStyle/>
          <a:p>
            <a:pPr algn="ctr"/>
            <a:r>
              <a:rPr lang="en-US" sz="5400" b="0" cap="none" spc="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The Russo-Japanese War</a:t>
            </a:r>
            <a:endParaRPr lang="en-U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3" name="TextBox 2"/>
          <p:cNvSpPr txBox="1"/>
          <p:nvPr/>
        </p:nvSpPr>
        <p:spPr>
          <a:xfrm>
            <a:off x="0" y="1893194"/>
            <a:ext cx="12192000" cy="1477328"/>
          </a:xfrm>
          <a:prstGeom prst="rect">
            <a:avLst/>
          </a:prstGeom>
          <a:noFill/>
        </p:spPr>
        <p:txBody>
          <a:bodyPr wrap="square" rtlCol="0">
            <a:spAutoFit/>
          </a:bodyPr>
          <a:lstStyle/>
          <a:p>
            <a:r>
              <a:rPr lang="en-US" b="1" dirty="0" smtClean="0">
                <a:solidFill>
                  <a:schemeClr val="accent5">
                    <a:lumMod val="60000"/>
                    <a:lumOff val="40000"/>
                  </a:schemeClr>
                </a:solidFill>
              </a:rPr>
              <a:t>In 1904 Russian troops began to build up long the Manchurian border.  This was a direct threat to the area.</a:t>
            </a:r>
          </a:p>
          <a:p>
            <a:endParaRPr lang="en-US" b="1" dirty="0">
              <a:solidFill>
                <a:schemeClr val="accent5">
                  <a:lumMod val="60000"/>
                  <a:lumOff val="40000"/>
                </a:schemeClr>
              </a:solidFill>
            </a:endParaRPr>
          </a:p>
          <a:p>
            <a:endParaRPr lang="en-US" b="1" dirty="0" smtClean="0">
              <a:solidFill>
                <a:schemeClr val="accent5">
                  <a:lumMod val="60000"/>
                  <a:lumOff val="40000"/>
                </a:schemeClr>
              </a:solidFill>
            </a:endParaRPr>
          </a:p>
          <a:p>
            <a:r>
              <a:rPr lang="en-US" b="1" dirty="0" smtClean="0">
                <a:solidFill>
                  <a:schemeClr val="accent5">
                    <a:lumMod val="60000"/>
                    <a:lumOff val="40000"/>
                  </a:schemeClr>
                </a:solidFill>
              </a:rPr>
              <a:t>In response to this, the Japanese launched a surprise naval attack on the Russian fleet and they scored a quick victory</a:t>
            </a:r>
            <a:endParaRPr lang="en-US" b="1" dirty="0">
              <a:solidFill>
                <a:schemeClr val="accent5">
                  <a:lumMod val="60000"/>
                  <a:lumOff val="40000"/>
                </a:schemeClr>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82533" y="3377953"/>
            <a:ext cx="4581525" cy="3038475"/>
          </a:xfrm>
          <a:prstGeom prst="rect">
            <a:avLst/>
          </a:prstGeom>
        </p:spPr>
      </p:pic>
      <p:sp>
        <p:nvSpPr>
          <p:cNvPr id="5" name="TextBox 4"/>
          <p:cNvSpPr txBox="1"/>
          <p:nvPr/>
        </p:nvSpPr>
        <p:spPr>
          <a:xfrm>
            <a:off x="0" y="4430332"/>
            <a:ext cx="7282533" cy="2308324"/>
          </a:xfrm>
          <a:prstGeom prst="rect">
            <a:avLst/>
          </a:prstGeom>
          <a:noFill/>
        </p:spPr>
        <p:txBody>
          <a:bodyPr wrap="square" rtlCol="0">
            <a:spAutoFit/>
          </a:bodyPr>
          <a:lstStyle/>
          <a:p>
            <a:r>
              <a:rPr lang="en-US" b="1" dirty="0" smtClean="0">
                <a:solidFill>
                  <a:schemeClr val="accent4">
                    <a:lumMod val="60000"/>
                    <a:lumOff val="40000"/>
                  </a:schemeClr>
                </a:solidFill>
              </a:rPr>
              <a:t>At first Roosevelt supported the Japanese position, but once they won, he became concerned about the growth of Japanese influence in the area.  </a:t>
            </a:r>
          </a:p>
          <a:p>
            <a:endParaRPr lang="en-US" b="1" dirty="0">
              <a:solidFill>
                <a:schemeClr val="accent4">
                  <a:lumMod val="60000"/>
                  <a:lumOff val="40000"/>
                </a:schemeClr>
              </a:solidFill>
            </a:endParaRPr>
          </a:p>
          <a:p>
            <a:endParaRPr lang="en-US" b="1" dirty="0" smtClean="0">
              <a:solidFill>
                <a:schemeClr val="accent4">
                  <a:lumMod val="60000"/>
                  <a:lumOff val="40000"/>
                </a:schemeClr>
              </a:solidFill>
            </a:endParaRPr>
          </a:p>
          <a:p>
            <a:endParaRPr lang="en-US" b="1" dirty="0">
              <a:solidFill>
                <a:schemeClr val="accent4">
                  <a:lumMod val="60000"/>
                  <a:lumOff val="40000"/>
                </a:schemeClr>
              </a:solidFill>
            </a:endParaRPr>
          </a:p>
          <a:p>
            <a:r>
              <a:rPr lang="en-US" b="1" dirty="0" smtClean="0">
                <a:solidFill>
                  <a:schemeClr val="accent4">
                    <a:lumMod val="60000"/>
                    <a:lumOff val="40000"/>
                  </a:schemeClr>
                </a:solidFill>
              </a:rPr>
              <a:t>He felt that it may be  a threat to China and American access to Chinese markets. </a:t>
            </a:r>
            <a:endParaRPr lang="en-US" b="1" dirty="0">
              <a:solidFill>
                <a:schemeClr val="accent4">
                  <a:lumMod val="60000"/>
                  <a:lumOff val="40000"/>
                </a:schemeClr>
              </a:solidFill>
            </a:endParaRPr>
          </a:p>
        </p:txBody>
      </p:sp>
    </p:spTree>
    <p:extLst>
      <p:ext uri="{BB962C8B-B14F-4D97-AF65-F5344CB8AC3E}">
        <p14:creationId xmlns:p14="http://schemas.microsoft.com/office/powerpoint/2010/main" val="389450832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35720" y="0"/>
            <a:ext cx="8276625"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The Treaty of Portsmouth</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TextBox 2"/>
          <p:cNvSpPr txBox="1"/>
          <p:nvPr/>
        </p:nvSpPr>
        <p:spPr>
          <a:xfrm>
            <a:off x="0" y="1545465"/>
            <a:ext cx="12192001" cy="2862322"/>
          </a:xfrm>
          <a:prstGeom prst="rect">
            <a:avLst/>
          </a:prstGeom>
          <a:noFill/>
        </p:spPr>
        <p:txBody>
          <a:bodyPr wrap="square" rtlCol="0">
            <a:spAutoFit/>
          </a:bodyPr>
          <a:lstStyle/>
          <a:p>
            <a:r>
              <a:rPr lang="en-US" dirty="0" smtClean="0"/>
              <a:t>In 1905 Roosevelt arranged for diplomats from Japan and Russia to meet at a secret peace conference in Portsmouth, NH.  </a:t>
            </a:r>
          </a:p>
          <a:p>
            <a:endParaRPr lang="en-US" dirty="0"/>
          </a:p>
          <a:p>
            <a:endParaRPr lang="en-US" dirty="0" smtClean="0"/>
          </a:p>
          <a:p>
            <a:r>
              <a:rPr lang="en-US" dirty="0" smtClean="0"/>
              <a:t>Japan got:  control over Korea, several former Russian bases in Manchuria, and the southern half of Sakhalin Island.</a:t>
            </a:r>
          </a:p>
          <a:p>
            <a:endParaRPr lang="en-US" dirty="0"/>
          </a:p>
          <a:p>
            <a:endParaRPr lang="en-US" dirty="0" smtClean="0"/>
          </a:p>
          <a:p>
            <a:endParaRPr lang="en-US" dirty="0"/>
          </a:p>
          <a:p>
            <a:r>
              <a:rPr lang="en-US" dirty="0" smtClean="0"/>
              <a:t>For his efforts at peace, Roosevelt received the Nobel Peace Prize</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4470" y="3073676"/>
            <a:ext cx="4757530" cy="3784324"/>
          </a:xfrm>
          <a:prstGeom prst="rect">
            <a:avLst/>
          </a:prstGeom>
        </p:spPr>
      </p:pic>
    </p:spTree>
    <p:extLst>
      <p:ext uri="{BB962C8B-B14F-4D97-AF65-F5344CB8AC3E}">
        <p14:creationId xmlns:p14="http://schemas.microsoft.com/office/powerpoint/2010/main" val="136065918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21456"/>
            <a:ext cx="12099235" cy="1477328"/>
          </a:xfrm>
          <a:prstGeom prst="rect">
            <a:avLst/>
          </a:prstGeom>
          <a:noFill/>
        </p:spPr>
        <p:txBody>
          <a:bodyPr wrap="square" rtlCol="0">
            <a:spAutoFit/>
          </a:bodyPr>
          <a:lstStyle/>
          <a:p>
            <a:r>
              <a:rPr lang="en-US" b="1" dirty="0" smtClean="0"/>
              <a:t>When Japan decides to force out American business interests from Manchuria in 1906 – 1907.  </a:t>
            </a:r>
          </a:p>
          <a:p>
            <a:endParaRPr lang="en-US" b="1" dirty="0"/>
          </a:p>
          <a:p>
            <a:endParaRPr lang="en-US" b="1" dirty="0" smtClean="0"/>
          </a:p>
          <a:p>
            <a:r>
              <a:rPr lang="en-US" b="1" dirty="0" smtClean="0"/>
              <a:t>Roosevelt now decides to wield that Big Stick by sending the U.S. Great White Fleet on maneuvers in the Western Pacific.  He said it was a goodwill tour, but the message was clear.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15398" y="3141595"/>
            <a:ext cx="7305391" cy="371640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896905"/>
            <a:ext cx="6614793" cy="4961095"/>
          </a:xfrm>
          <a:prstGeom prst="rect">
            <a:avLst/>
          </a:prstGeom>
        </p:spPr>
      </p:pic>
    </p:spTree>
    <p:extLst>
      <p:ext uri="{BB962C8B-B14F-4D97-AF65-F5344CB8AC3E}">
        <p14:creationId xmlns:p14="http://schemas.microsoft.com/office/powerpoint/2010/main" val="97940492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79710" y="2967335"/>
            <a:ext cx="7832592" cy="1754326"/>
          </a:xfrm>
          <a:prstGeom prst="rect">
            <a:avLst/>
          </a:prstGeom>
          <a:noFill/>
        </p:spPr>
        <p:txBody>
          <a:bodyPr wrap="non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Taft’s Dollar Diplomacy</a:t>
            </a:r>
          </a:p>
          <a:p>
            <a:pPr algn="ctr"/>
            <a:r>
              <a:rPr lang="en-US" sz="54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22.5</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191568194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456396" cy="6858000"/>
          </a:xfrm>
          <a:prstGeom prst="rect">
            <a:avLst/>
          </a:prstGeom>
        </p:spPr>
      </p:pic>
      <p:sp>
        <p:nvSpPr>
          <p:cNvPr id="3" name="TextBox 2"/>
          <p:cNvSpPr txBox="1"/>
          <p:nvPr/>
        </p:nvSpPr>
        <p:spPr>
          <a:xfrm>
            <a:off x="5456396" y="445161"/>
            <a:ext cx="6735604" cy="6186309"/>
          </a:xfrm>
          <a:prstGeom prst="rect">
            <a:avLst/>
          </a:prstGeom>
          <a:noFill/>
        </p:spPr>
        <p:txBody>
          <a:bodyPr wrap="square" rtlCol="0">
            <a:spAutoFit/>
          </a:bodyPr>
          <a:lstStyle/>
          <a:p>
            <a:r>
              <a:rPr lang="en-US" b="1" dirty="0" smtClean="0"/>
              <a:t>When Taft became president in 1909, he chose to adapt Roosevelt’s foreign policy philosophy to one that reflected American economic power at the time.</a:t>
            </a:r>
          </a:p>
          <a:p>
            <a:endParaRPr lang="en-US" b="1" dirty="0"/>
          </a:p>
          <a:p>
            <a:endParaRPr lang="en-US" b="1" dirty="0" smtClean="0"/>
          </a:p>
          <a:p>
            <a:endParaRPr lang="en-US" b="1" dirty="0"/>
          </a:p>
          <a:p>
            <a:endParaRPr lang="en-US" b="1" dirty="0" smtClean="0"/>
          </a:p>
          <a:p>
            <a:endParaRPr lang="en-US" b="1" dirty="0"/>
          </a:p>
          <a:p>
            <a:endParaRPr lang="en-US" b="1" dirty="0" smtClean="0"/>
          </a:p>
          <a:p>
            <a:r>
              <a:rPr lang="en-US" b="1" dirty="0" smtClean="0"/>
              <a:t>It became known as </a:t>
            </a:r>
            <a:r>
              <a:rPr lang="en-US" b="1" dirty="0" smtClean="0">
                <a:solidFill>
                  <a:schemeClr val="accent1"/>
                </a:solidFill>
              </a:rPr>
              <a:t>Dollar Diplomacy – the decision to substitute dollars for bullets.</a:t>
            </a:r>
          </a:p>
          <a:p>
            <a:endParaRPr lang="en-US" b="1" dirty="0" smtClean="0">
              <a:solidFill>
                <a:schemeClr val="accent1"/>
              </a:solidFill>
            </a:endParaRPr>
          </a:p>
          <a:p>
            <a:endParaRPr lang="en-US" b="1" dirty="0">
              <a:solidFill>
                <a:schemeClr val="accent1"/>
              </a:solidFill>
            </a:endParaRPr>
          </a:p>
          <a:p>
            <a:endParaRPr lang="en-US" b="1" dirty="0" smtClean="0">
              <a:solidFill>
                <a:schemeClr val="accent1"/>
              </a:solidFill>
            </a:endParaRPr>
          </a:p>
          <a:p>
            <a:endParaRPr lang="en-US" b="1" dirty="0">
              <a:solidFill>
                <a:schemeClr val="accent1"/>
              </a:solidFill>
            </a:endParaRPr>
          </a:p>
          <a:p>
            <a:endParaRPr lang="en-US" b="1" dirty="0" smtClean="0">
              <a:solidFill>
                <a:schemeClr val="accent1"/>
              </a:solidFill>
            </a:endParaRPr>
          </a:p>
          <a:p>
            <a:endParaRPr lang="en-US" b="1" dirty="0">
              <a:solidFill>
                <a:schemeClr val="accent1"/>
              </a:solidFill>
            </a:endParaRPr>
          </a:p>
          <a:p>
            <a:endParaRPr lang="en-US" b="1" dirty="0" smtClean="0">
              <a:solidFill>
                <a:schemeClr val="accent1"/>
              </a:solidFill>
            </a:endParaRPr>
          </a:p>
          <a:p>
            <a:endParaRPr lang="en-US" b="1" dirty="0">
              <a:solidFill>
                <a:schemeClr val="accent1"/>
              </a:solidFill>
            </a:endParaRPr>
          </a:p>
          <a:p>
            <a:endParaRPr lang="en-US" b="1" dirty="0">
              <a:solidFill>
                <a:schemeClr val="accent1"/>
              </a:solidFill>
            </a:endParaRPr>
          </a:p>
          <a:p>
            <a:r>
              <a:rPr lang="en-US" b="1" dirty="0" smtClean="0"/>
              <a:t>This was still a show of force, just economic force instead of military might. </a:t>
            </a:r>
            <a:endParaRPr lang="en-US" b="1" dirty="0"/>
          </a:p>
        </p:txBody>
      </p:sp>
    </p:spTree>
    <p:extLst>
      <p:ext uri="{BB962C8B-B14F-4D97-AF65-F5344CB8AC3E}">
        <p14:creationId xmlns:p14="http://schemas.microsoft.com/office/powerpoint/2010/main" val="21835880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3539430"/>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r>
              <a:rPr lang="en-US" sz="2800" b="1" cap="none" spc="0" dirty="0" smtClean="0">
                <a:ln/>
                <a:effectLst/>
              </a:rPr>
              <a:t>Several Central American countries owed money to various European countries.  Taft was afraid that those European countries would use military intervention in the Western Hemisphere. </a:t>
            </a:r>
          </a:p>
          <a:p>
            <a:endParaRPr lang="en-US" sz="2800" b="1" dirty="0">
              <a:ln/>
              <a:solidFill>
                <a:schemeClr val="accent3"/>
              </a:solidFill>
            </a:endParaRPr>
          </a:p>
          <a:p>
            <a:r>
              <a:rPr lang="en-US" sz="2800" b="1" cap="none" spc="0" dirty="0" smtClean="0">
                <a:ln/>
                <a:solidFill>
                  <a:schemeClr val="accent1"/>
                </a:solidFill>
                <a:effectLst/>
              </a:rPr>
              <a:t>Taft quickly paid off those debts with U.S. dollars. Of course, now Central America was in debt to the U.S.  When Nicaragua refused to accept American loans to pay off it’s debt to Great Britain, Taft sent a warship with marines to pressure the government to agree</a:t>
            </a:r>
            <a:endParaRPr lang="en-US" sz="2800" b="1" cap="none" spc="0" dirty="0">
              <a:ln/>
              <a:solidFill>
                <a:schemeClr val="accent1"/>
              </a:solidFill>
              <a:effectLs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4293" y="3612736"/>
            <a:ext cx="4567707" cy="3245263"/>
          </a:xfrm>
          <a:prstGeom prst="rect">
            <a:avLst/>
          </a:prstGeom>
        </p:spPr>
      </p:pic>
    </p:spTree>
    <p:extLst>
      <p:ext uri="{BB962C8B-B14F-4D97-AF65-F5344CB8AC3E}">
        <p14:creationId xmlns:p14="http://schemas.microsoft.com/office/powerpoint/2010/main" val="214125015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33983"/>
            <a:ext cx="12192000" cy="6401753"/>
          </a:xfrm>
          <a:prstGeom prst="rect">
            <a:avLst/>
          </a:prstGeom>
          <a:noFill/>
        </p:spPr>
        <p:txBody>
          <a:bodyPr wrap="square" lIns="91440" tIns="45720" rIns="91440" bIns="45720">
            <a:spAutoFit/>
          </a:bodyPr>
          <a:lstStyle/>
          <a:p>
            <a:r>
              <a:rPr lang="en-US" sz="5400" b="1" cap="none" spc="0" dirty="0" smtClean="0">
                <a:ln w="12700" cmpd="sng">
                  <a:solidFill>
                    <a:schemeClr val="accent4"/>
                  </a:solidFill>
                  <a:prstDash val="solid"/>
                </a:ln>
                <a:solidFill>
                  <a:schemeClr val="accent6">
                    <a:lumMod val="75000"/>
                  </a:schemeClr>
                </a:solidFill>
                <a:effectLst/>
              </a:rPr>
              <a:t>The Lodge Corollary </a:t>
            </a:r>
            <a:r>
              <a:rPr lang="en-US" sz="54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 said that no foreign corporation, except ones from the U.S. coul</a:t>
            </a:r>
            <a:r>
              <a:rPr lang="en-US" sz="5400" b="1"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d obtain strategic land in the Western Hemisphere.</a:t>
            </a:r>
          </a:p>
          <a:p>
            <a:endPar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a:p>
            <a:endParaRPr lang="en-US" sz="5400" b="1"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a:p>
            <a:r>
              <a:rPr lang="en-US" sz="32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This was in response to Mexico considering allowing a Japanese Corporation into the country. </a:t>
            </a:r>
            <a:r>
              <a:rPr lang="en-US" sz="54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 </a:t>
            </a:r>
            <a:endPar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spTree>
    <p:extLst>
      <p:ext uri="{BB962C8B-B14F-4D97-AF65-F5344CB8AC3E}">
        <p14:creationId xmlns:p14="http://schemas.microsoft.com/office/powerpoint/2010/main" val="264586000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030310"/>
            <a:ext cx="12192000" cy="4801314"/>
          </a:xfrm>
          <a:prstGeom prst="rect">
            <a:avLst/>
          </a:prstGeom>
          <a:noFill/>
        </p:spPr>
        <p:txBody>
          <a:bodyPr wrap="square" rtlCol="0">
            <a:spAutoFit/>
          </a:bodyPr>
          <a:lstStyle/>
          <a:p>
            <a:r>
              <a:rPr lang="en-US" b="1" dirty="0" smtClean="0">
                <a:solidFill>
                  <a:schemeClr val="accent6">
                    <a:lumMod val="75000"/>
                  </a:schemeClr>
                </a:solidFill>
              </a:rPr>
              <a:t>In Asia, Taft followed the policies of </a:t>
            </a:r>
            <a:r>
              <a:rPr lang="en-US" b="1" dirty="0" err="1" smtClean="0">
                <a:solidFill>
                  <a:schemeClr val="accent6">
                    <a:lumMod val="75000"/>
                  </a:schemeClr>
                </a:solidFill>
              </a:rPr>
              <a:t>Thodore</a:t>
            </a:r>
            <a:r>
              <a:rPr lang="en-US" b="1" dirty="0" smtClean="0">
                <a:solidFill>
                  <a:schemeClr val="accent6">
                    <a:lumMod val="75000"/>
                  </a:schemeClr>
                </a:solidFill>
              </a:rPr>
              <a:t> Roosevelt.  He tried to maintain the balance of power in the area.  At first, he was very successful working with the Chinese government to further develop the railroad industry with international financing.</a:t>
            </a:r>
          </a:p>
          <a:p>
            <a:endParaRPr lang="en-US" b="1" dirty="0">
              <a:solidFill>
                <a:schemeClr val="accent6">
                  <a:lumMod val="75000"/>
                </a:schemeClr>
              </a:solidFill>
            </a:endParaRPr>
          </a:p>
          <a:p>
            <a:endParaRPr lang="en-US" b="1" dirty="0" smtClean="0">
              <a:solidFill>
                <a:schemeClr val="accent6">
                  <a:lumMod val="75000"/>
                </a:schemeClr>
              </a:solidFill>
            </a:endParaRPr>
          </a:p>
          <a:p>
            <a:r>
              <a:rPr lang="en-US" b="1" dirty="0" smtClean="0">
                <a:solidFill>
                  <a:schemeClr val="accent6">
                    <a:lumMod val="75000"/>
                  </a:schemeClr>
                </a:solidFill>
              </a:rPr>
              <a:t>However, trying to expand the Open Door policy into Manchuria was met with resistance from both Japan and Russia. </a:t>
            </a:r>
          </a:p>
          <a:p>
            <a:endParaRPr lang="en-US" b="1" dirty="0">
              <a:solidFill>
                <a:schemeClr val="accent6">
                  <a:lumMod val="75000"/>
                </a:schemeClr>
              </a:solidFill>
            </a:endParaRPr>
          </a:p>
          <a:p>
            <a:endParaRPr lang="en-US" b="1" dirty="0" smtClean="0">
              <a:solidFill>
                <a:schemeClr val="accent6">
                  <a:lumMod val="75000"/>
                </a:schemeClr>
              </a:solidFill>
            </a:endParaRPr>
          </a:p>
          <a:p>
            <a:endParaRPr lang="en-US" b="1" dirty="0">
              <a:solidFill>
                <a:schemeClr val="accent6">
                  <a:lumMod val="75000"/>
                </a:schemeClr>
              </a:solidFill>
            </a:endParaRPr>
          </a:p>
          <a:p>
            <a:endParaRPr lang="en-US" b="1" dirty="0" smtClean="0">
              <a:solidFill>
                <a:schemeClr val="accent6">
                  <a:lumMod val="75000"/>
                </a:schemeClr>
              </a:solidFill>
            </a:endParaRPr>
          </a:p>
          <a:p>
            <a:r>
              <a:rPr lang="en-US" b="1" dirty="0" smtClean="0">
                <a:solidFill>
                  <a:schemeClr val="accent6">
                    <a:lumMod val="75000"/>
                  </a:schemeClr>
                </a:solidFill>
              </a:rPr>
              <a:t>Taft’s policies did create difficulties for the U.S. that continue to today.  </a:t>
            </a:r>
          </a:p>
          <a:p>
            <a:pPr marL="342900" indent="-342900">
              <a:buAutoNum type="arabicPeriod"/>
            </a:pPr>
            <a:r>
              <a:rPr lang="en-US" b="1" dirty="0" smtClean="0">
                <a:solidFill>
                  <a:schemeClr val="accent1"/>
                </a:solidFill>
              </a:rPr>
              <a:t>Central America’s debt will create economic concerns and create nationalist movements that didn’t want the U.S. there.  </a:t>
            </a:r>
          </a:p>
          <a:p>
            <a:pPr marL="342900" indent="-342900">
              <a:buAutoNum type="arabicPeriod"/>
            </a:pPr>
            <a:r>
              <a:rPr lang="en-US" b="1" dirty="0" smtClean="0">
                <a:solidFill>
                  <a:schemeClr val="accent1"/>
                </a:solidFill>
              </a:rPr>
              <a:t>In Asia, Taft’s efforts to negotiate between China and Japan only made tensions worse between Japan and the U.S.</a:t>
            </a:r>
          </a:p>
          <a:p>
            <a:pPr marL="342900" indent="-342900">
              <a:buAutoNum type="arabicPeriod"/>
            </a:pPr>
            <a:r>
              <a:rPr lang="en-US" b="1" dirty="0" smtClean="0">
                <a:solidFill>
                  <a:schemeClr val="accent1"/>
                </a:solidFill>
              </a:rPr>
              <a:t>It did not create a balance of power, instead it encouraged the Japanese to dig in and strengthen.</a:t>
            </a:r>
            <a:endParaRPr lang="en-US" b="1" dirty="0">
              <a:solidFill>
                <a:schemeClr val="accent1"/>
              </a:solidFill>
            </a:endParaRPr>
          </a:p>
        </p:txBody>
      </p:sp>
    </p:spTree>
    <p:extLst>
      <p:ext uri="{BB962C8B-B14F-4D97-AF65-F5344CB8AC3E}">
        <p14:creationId xmlns:p14="http://schemas.microsoft.com/office/powerpoint/2010/main" val="130437664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738648"/>
            <a:ext cx="12192000" cy="3416320"/>
          </a:xfrm>
          <a:prstGeom prst="rect">
            <a:avLst/>
          </a:prstGeom>
          <a:noFill/>
        </p:spPr>
        <p:txBody>
          <a:bodyPr wrap="square" rtlCol="0">
            <a:spAutoFit/>
          </a:bodyPr>
          <a:lstStyle/>
          <a:p>
            <a:r>
              <a:rPr lang="en-US" b="1" dirty="0" smtClean="0"/>
              <a:t>Taft’s presidency ends in 1913.  </a:t>
            </a:r>
          </a:p>
          <a:p>
            <a:endParaRPr lang="en-US" b="1" dirty="0"/>
          </a:p>
          <a:p>
            <a:r>
              <a:rPr lang="en-US" b="1" dirty="0" smtClean="0"/>
              <a:t>At that time the U.S. is on it’s path towards empire.</a:t>
            </a:r>
          </a:p>
          <a:p>
            <a:endParaRPr lang="en-US" b="1" dirty="0"/>
          </a:p>
          <a:p>
            <a:r>
              <a:rPr lang="en-US" b="1" dirty="0" smtClean="0"/>
              <a:t> The world perceived the U.S. as the major power in the Western Hemisphere – this won’t be challenged until the rise of the Soviet Union during the Cold War</a:t>
            </a:r>
          </a:p>
          <a:p>
            <a:endParaRPr lang="en-US" b="1" dirty="0"/>
          </a:p>
          <a:p>
            <a:r>
              <a:rPr lang="en-US" b="1" dirty="0" smtClean="0"/>
              <a:t>The U.S. had clearly marked its intentions in Asia.</a:t>
            </a:r>
          </a:p>
          <a:p>
            <a:endParaRPr lang="en-US" b="1" dirty="0"/>
          </a:p>
          <a:p>
            <a:endParaRPr lang="en-US" b="1" dirty="0" smtClean="0"/>
          </a:p>
          <a:p>
            <a:endParaRPr lang="en-US" b="1" dirty="0"/>
          </a:p>
          <a:p>
            <a:r>
              <a:rPr lang="en-US" b="1" dirty="0" smtClean="0">
                <a:solidFill>
                  <a:schemeClr val="accent1"/>
                </a:solidFill>
              </a:rPr>
              <a:t>This will all change in 1914 when the “Great War” started and the U.S. is drawn in. </a:t>
            </a:r>
            <a:endParaRPr lang="en-US" b="1" dirty="0">
              <a:solidFill>
                <a:schemeClr val="accent1"/>
              </a:solidFill>
            </a:endParaRPr>
          </a:p>
        </p:txBody>
      </p:sp>
    </p:spTree>
    <p:extLst>
      <p:ext uri="{BB962C8B-B14F-4D97-AF65-F5344CB8AC3E}">
        <p14:creationId xmlns:p14="http://schemas.microsoft.com/office/powerpoint/2010/main" val="3848348177"/>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TM04033937[[fn=Vapor Trail]]</Template>
  <TotalTime>1449</TotalTime>
  <Words>3689</Words>
  <Application>Microsoft Office PowerPoint</Application>
  <PresentationFormat>Widescreen</PresentationFormat>
  <Paragraphs>543</Paragraphs>
  <Slides>74</Slides>
  <Notes>6</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74</vt:i4>
      </vt:variant>
    </vt:vector>
  </HeadingPairs>
  <TitlesOfParts>
    <vt:vector size="83" baseType="lpstr">
      <vt:lpstr>Agency FB</vt:lpstr>
      <vt:lpstr>AR HERMANN</vt:lpstr>
      <vt:lpstr>Arial</vt:lpstr>
      <vt:lpstr>Bauhaus 93</vt:lpstr>
      <vt:lpstr>Calibri</vt:lpstr>
      <vt:lpstr>Century Gothic</vt:lpstr>
      <vt:lpstr>Elephant</vt:lpstr>
      <vt:lpstr>Wingdings</vt:lpstr>
      <vt:lpstr>Vapor Trail</vt:lpstr>
      <vt:lpstr>Age Of empire: American Foreign Policy, 1890-1914 </vt:lpstr>
      <vt:lpstr>The U.S. Expands outwards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Age Of empire: American Foreign Policy, 1890-1914</dc:title>
  <dc:creator>Rebecca Richardson</dc:creator>
  <cp:lastModifiedBy>Rebecca Richardson</cp:lastModifiedBy>
  <cp:revision>62</cp:revision>
  <dcterms:created xsi:type="dcterms:W3CDTF">2016-10-21T11:57:28Z</dcterms:created>
  <dcterms:modified xsi:type="dcterms:W3CDTF">2016-11-09T14:12:35Z</dcterms:modified>
</cp:coreProperties>
</file>