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7" r:id="rId1"/>
  </p:sldMasterIdLst>
  <p:notesMasterIdLst>
    <p:notesMasterId r:id="rId98"/>
  </p:notesMasterIdLst>
  <p:sldIdLst>
    <p:sldId id="256" r:id="rId2"/>
    <p:sldId id="266" r:id="rId3"/>
    <p:sldId id="263" r:id="rId4"/>
    <p:sldId id="264" r:id="rId5"/>
    <p:sldId id="265" r:id="rId6"/>
    <p:sldId id="258" r:id="rId7"/>
    <p:sldId id="259" r:id="rId8"/>
    <p:sldId id="267" r:id="rId9"/>
    <p:sldId id="260" r:id="rId10"/>
    <p:sldId id="257" r:id="rId11"/>
    <p:sldId id="261" r:id="rId12"/>
    <p:sldId id="268" r:id="rId13"/>
    <p:sldId id="269" r:id="rId14"/>
    <p:sldId id="270"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5" r:id="rId28"/>
    <p:sldId id="316" r:id="rId29"/>
    <p:sldId id="317" r:id="rId30"/>
    <p:sldId id="318" r:id="rId31"/>
    <p:sldId id="319" r:id="rId32"/>
    <p:sldId id="320" r:id="rId33"/>
    <p:sldId id="321" r:id="rId34"/>
    <p:sldId id="322" r:id="rId35"/>
    <p:sldId id="323" r:id="rId36"/>
    <p:sldId id="324" r:id="rId37"/>
    <p:sldId id="325" r:id="rId38"/>
    <p:sldId id="326" r:id="rId39"/>
    <p:sldId id="327" r:id="rId40"/>
    <p:sldId id="328" r:id="rId41"/>
    <p:sldId id="329" r:id="rId42"/>
    <p:sldId id="296" r:id="rId43"/>
    <p:sldId id="330" r:id="rId44"/>
    <p:sldId id="331" r:id="rId45"/>
    <p:sldId id="272" r:id="rId46"/>
    <p:sldId id="273" r:id="rId47"/>
    <p:sldId id="274" r:id="rId48"/>
    <p:sldId id="332" r:id="rId49"/>
    <p:sldId id="333" r:id="rId50"/>
    <p:sldId id="295" r:id="rId51"/>
    <p:sldId id="300" r:id="rId52"/>
    <p:sldId id="301" r:id="rId53"/>
    <p:sldId id="302" r:id="rId54"/>
    <p:sldId id="337" r:id="rId55"/>
    <p:sldId id="338" r:id="rId56"/>
    <p:sldId id="375" r:id="rId57"/>
    <p:sldId id="339" r:id="rId58"/>
    <p:sldId id="340" r:id="rId59"/>
    <p:sldId id="341" r:id="rId60"/>
    <p:sldId id="342" r:id="rId61"/>
    <p:sldId id="376" r:id="rId62"/>
    <p:sldId id="343" r:id="rId63"/>
    <p:sldId id="344" r:id="rId64"/>
    <p:sldId id="345" r:id="rId65"/>
    <p:sldId id="346" r:id="rId66"/>
    <p:sldId id="347" r:id="rId67"/>
    <p:sldId id="348" r:id="rId68"/>
    <p:sldId id="349" r:id="rId69"/>
    <p:sldId id="350" r:id="rId70"/>
    <p:sldId id="351" r:id="rId71"/>
    <p:sldId id="352" r:id="rId72"/>
    <p:sldId id="353" r:id="rId73"/>
    <p:sldId id="354" r:id="rId74"/>
    <p:sldId id="373" r:id="rId75"/>
    <p:sldId id="335" r:id="rId76"/>
    <p:sldId id="336" r:id="rId77"/>
    <p:sldId id="355" r:id="rId78"/>
    <p:sldId id="356" r:id="rId79"/>
    <p:sldId id="357" r:id="rId80"/>
    <p:sldId id="358" r:id="rId81"/>
    <p:sldId id="359" r:id="rId82"/>
    <p:sldId id="360" r:id="rId83"/>
    <p:sldId id="361" r:id="rId84"/>
    <p:sldId id="362" r:id="rId85"/>
    <p:sldId id="363" r:id="rId86"/>
    <p:sldId id="364" r:id="rId87"/>
    <p:sldId id="365" r:id="rId88"/>
    <p:sldId id="366" r:id="rId89"/>
    <p:sldId id="367" r:id="rId90"/>
    <p:sldId id="368" r:id="rId91"/>
    <p:sldId id="369" r:id="rId92"/>
    <p:sldId id="370" r:id="rId93"/>
    <p:sldId id="371" r:id="rId94"/>
    <p:sldId id="372" r:id="rId95"/>
    <p:sldId id="374" r:id="rId96"/>
    <p:sldId id="294" r:id="rId9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1688" autoAdjust="0"/>
  </p:normalViewPr>
  <p:slideViewPr>
    <p:cSldViewPr snapToGrid="0">
      <p:cViewPr varScale="1">
        <p:scale>
          <a:sx n="61" d="100"/>
          <a:sy n="61" d="100"/>
        </p:scale>
        <p:origin x="109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4A5851-7A0B-44F8-965B-C45B55637D5A}" type="datetimeFigureOut">
              <a:rPr lang="en-US" smtClean="0"/>
              <a:t>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BD08A-DDB6-480F-8D73-8C0C9D6DA5F8}" type="slidenum">
              <a:rPr lang="en-US" smtClean="0"/>
              <a:t>‹#›</a:t>
            </a:fld>
            <a:endParaRPr lang="en-US"/>
          </a:p>
        </p:txBody>
      </p:sp>
    </p:spTree>
    <p:extLst>
      <p:ext uri="{BB962C8B-B14F-4D97-AF65-F5344CB8AC3E}">
        <p14:creationId xmlns:p14="http://schemas.microsoft.com/office/powerpoint/2010/main" val="490491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Railroads lost business to new methods</a:t>
            </a:r>
            <a:r>
              <a:rPr lang="en-US" baseline="0" dirty="0" smtClean="0"/>
              <a:t> of transportation, Steel and textiles were barely making a profit. Mining and lumbering had been in high demand during the war but no longer.  Coal mining was particularly hard hit because of the development of new energy sources.  Housing starts are the number of new houses being built.  That number was also in decline. </a:t>
            </a:r>
            <a:endParaRPr lang="en-US" dirty="0"/>
          </a:p>
        </p:txBody>
      </p:sp>
      <p:sp>
        <p:nvSpPr>
          <p:cNvPr id="4" name="Slide Number Placeholder 3"/>
          <p:cNvSpPr>
            <a:spLocks noGrp="1"/>
          </p:cNvSpPr>
          <p:nvPr>
            <p:ph type="sldNum" sz="quarter" idx="10"/>
          </p:nvPr>
        </p:nvSpPr>
        <p:spPr/>
        <p:txBody>
          <a:bodyPr/>
          <a:lstStyle/>
          <a:p>
            <a:fld id="{FB6BD08A-DDB6-480F-8D73-8C0C9D6DA5F8}" type="slidenum">
              <a:rPr lang="en-US" smtClean="0"/>
              <a:t>3</a:t>
            </a:fld>
            <a:endParaRPr lang="en-US"/>
          </a:p>
        </p:txBody>
      </p:sp>
    </p:spTree>
    <p:extLst>
      <p:ext uri="{BB962C8B-B14F-4D97-AF65-F5344CB8AC3E}">
        <p14:creationId xmlns:p14="http://schemas.microsoft.com/office/powerpoint/2010/main" val="2228695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Dmand</a:t>
            </a:r>
            <a:r>
              <a:rPr lang="en-US" baseline="0" dirty="0" smtClean="0"/>
              <a:t> and prices dropped by 40% or more.  </a:t>
            </a:r>
          </a:p>
          <a:p>
            <a:endParaRPr lang="en-US" baseline="0" dirty="0" smtClean="0"/>
          </a:p>
          <a:p>
            <a:r>
              <a:rPr lang="en-US" baseline="0" dirty="0" smtClean="0"/>
              <a:t>Farmers increased production hoping to sell more crops.  This just led prices to drop even further.  </a:t>
            </a:r>
            <a:endParaRPr lang="en-US" dirty="0"/>
          </a:p>
        </p:txBody>
      </p:sp>
      <p:sp>
        <p:nvSpPr>
          <p:cNvPr id="4" name="Slide Number Placeholder 3"/>
          <p:cNvSpPr>
            <a:spLocks noGrp="1"/>
          </p:cNvSpPr>
          <p:nvPr>
            <p:ph type="sldNum" sz="quarter" idx="10"/>
          </p:nvPr>
        </p:nvSpPr>
        <p:spPr/>
        <p:txBody>
          <a:bodyPr/>
          <a:lstStyle/>
          <a:p>
            <a:fld id="{FB6BD08A-DDB6-480F-8D73-8C0C9D6DA5F8}" type="slidenum">
              <a:rPr lang="en-US" smtClean="0"/>
              <a:t>4</a:t>
            </a:fld>
            <a:endParaRPr lang="en-US"/>
          </a:p>
        </p:txBody>
      </p:sp>
    </p:spTree>
    <p:extLst>
      <p:ext uri="{BB962C8B-B14F-4D97-AF65-F5344CB8AC3E}">
        <p14:creationId xmlns:p14="http://schemas.microsoft.com/office/powerpoint/2010/main" val="3135820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Dow Jones industrial average is the most widely</a:t>
            </a:r>
            <a:r>
              <a:rPr lang="en-US" baseline="0" dirty="0" smtClean="0"/>
              <a:t> used measure of the health of the US economy.   The DOW is measured on 30 representative large firms on the NYSE.   NYSE New York Stock </a:t>
            </a:r>
            <a:r>
              <a:rPr lang="en-US" baseline="0" dirty="0" err="1" smtClean="0"/>
              <a:t>Exchange</a:t>
            </a:r>
            <a:r>
              <a:rPr lang="en-US" b="1" dirty="0" err="1" smtClean="0">
                <a:solidFill>
                  <a:schemeClr val="accent2">
                    <a:lumMod val="50000"/>
                  </a:schemeClr>
                </a:solidFill>
              </a:rPr>
              <a:t>This</a:t>
            </a:r>
            <a:r>
              <a:rPr lang="en-US" b="1" dirty="0" smtClean="0">
                <a:solidFill>
                  <a:schemeClr val="accent2">
                    <a:lumMod val="50000"/>
                  </a:schemeClr>
                </a:solidFill>
              </a:rPr>
              <a:t> worked great when stocks were high, people used the dividends to pay their loans, but when prices fell, they lost everything. </a:t>
            </a:r>
            <a:r>
              <a:rPr lang="en-US" b="1" dirty="0" smtClean="0">
                <a:solidFill>
                  <a:schemeClr val="accent5">
                    <a:lumMod val="75000"/>
                  </a:schemeClr>
                </a:solidFill>
              </a:rPr>
              <a:t>Speculation was also rampant, where people purchased high risk stocks hoping to become rich quickly.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B6BD08A-DDB6-480F-8D73-8C0C9D6DA5F8}" type="slidenum">
              <a:rPr lang="en-US" smtClean="0"/>
              <a:t>7</a:t>
            </a:fld>
            <a:endParaRPr lang="en-US"/>
          </a:p>
        </p:txBody>
      </p:sp>
    </p:spTree>
    <p:extLst>
      <p:ext uri="{BB962C8B-B14F-4D97-AF65-F5344CB8AC3E}">
        <p14:creationId xmlns:p14="http://schemas.microsoft.com/office/powerpoint/2010/main" val="3478291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rPr>
              <a:t>After the crash, many people panicked and withdrew their money from banks. Some people couldn’t get their money because the bank had used their money to invest in the stock market. That money was now gone. T</a:t>
            </a:r>
          </a:p>
          <a:p>
            <a:endParaRPr lang="en-US" dirty="0"/>
          </a:p>
        </p:txBody>
      </p:sp>
      <p:sp>
        <p:nvSpPr>
          <p:cNvPr id="4" name="Slide Number Placeholder 3"/>
          <p:cNvSpPr>
            <a:spLocks noGrp="1"/>
          </p:cNvSpPr>
          <p:nvPr>
            <p:ph type="sldNum" sz="quarter" idx="10"/>
          </p:nvPr>
        </p:nvSpPr>
        <p:spPr/>
        <p:txBody>
          <a:bodyPr/>
          <a:lstStyle/>
          <a:p>
            <a:fld id="{FB6BD08A-DDB6-480F-8D73-8C0C9D6DA5F8}" type="slidenum">
              <a:rPr lang="en-US" smtClean="0"/>
              <a:t>8</a:t>
            </a:fld>
            <a:endParaRPr lang="en-US"/>
          </a:p>
        </p:txBody>
      </p:sp>
    </p:spTree>
    <p:extLst>
      <p:ext uri="{BB962C8B-B14F-4D97-AF65-F5344CB8AC3E}">
        <p14:creationId xmlns:p14="http://schemas.microsoft.com/office/powerpoint/2010/main" val="2658818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was</a:t>
            </a:r>
            <a:r>
              <a:rPr lang="en-US" baseline="0" dirty="0" smtClean="0"/>
              <a:t> supposed to protect manufacturers and farmers from foreign competition, but instead it reduced the flow of goods into the US and </a:t>
            </a:r>
            <a:r>
              <a:rPr lang="en-US" baseline="0" dirty="0" err="1" smtClean="0"/>
              <a:t>prefvented</a:t>
            </a:r>
            <a:r>
              <a:rPr lang="en-US" baseline="0" dirty="0" smtClean="0"/>
              <a:t> </a:t>
            </a:r>
            <a:r>
              <a:rPr lang="en-US" baseline="0" dirty="0" err="1" smtClean="0"/>
              <a:t>oher</a:t>
            </a:r>
            <a:r>
              <a:rPr lang="en-US" baseline="0" dirty="0" smtClean="0"/>
              <a:t> countries from earning American currency to by American goods.  Many countries raised their own tariffs in </a:t>
            </a:r>
            <a:r>
              <a:rPr lang="en-US" baseline="0" dirty="0" err="1" smtClean="0"/>
              <a:t>respons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FB6BD08A-DDB6-480F-8D73-8C0C9D6DA5F8}" type="slidenum">
              <a:rPr lang="en-US" smtClean="0"/>
              <a:t>13</a:t>
            </a:fld>
            <a:endParaRPr lang="en-US"/>
          </a:p>
        </p:txBody>
      </p:sp>
    </p:spTree>
    <p:extLst>
      <p:ext uri="{BB962C8B-B14F-4D97-AF65-F5344CB8AC3E}">
        <p14:creationId xmlns:p14="http://schemas.microsoft.com/office/powerpoint/2010/main" val="2224570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was later renamed President's Organization</a:t>
            </a:r>
            <a:r>
              <a:rPr lang="en-US" baseline="0" dirty="0" smtClean="0"/>
              <a:t> of Unemployment Relief (POUR)</a:t>
            </a:r>
          </a:p>
          <a:p>
            <a:r>
              <a:rPr lang="en-US" baseline="0" dirty="0" smtClean="0"/>
              <a:t>FERB would’ve provided $375 million to states to help provide food, clothing, and shelter to the homeless, but Hoover opposed the bill and it was defeated by 14 votes.</a:t>
            </a:r>
          </a:p>
          <a:p>
            <a:endParaRPr lang="en-US" baseline="0" dirty="0" smtClean="0"/>
          </a:p>
          <a:p>
            <a:r>
              <a:rPr lang="en-US" baseline="0" dirty="0" smtClean="0"/>
              <a:t>Hoover actually cared a great deal about the poor, he didn’t take his salary, gave 25,000 of his own money to charities, helped raise 500,000 in private funds to support the conference on child health hand welfare.  He just felt that personal charity was more important and better than federal charity.</a:t>
            </a:r>
            <a:endParaRPr lang="en-US" dirty="0"/>
          </a:p>
        </p:txBody>
      </p:sp>
      <p:sp>
        <p:nvSpPr>
          <p:cNvPr id="4" name="Slide Number Placeholder 3"/>
          <p:cNvSpPr>
            <a:spLocks noGrp="1"/>
          </p:cNvSpPr>
          <p:nvPr>
            <p:ph type="sldNum" sz="quarter" idx="10"/>
          </p:nvPr>
        </p:nvSpPr>
        <p:spPr/>
        <p:txBody>
          <a:bodyPr/>
          <a:lstStyle/>
          <a:p>
            <a:fld id="{FB6BD08A-DDB6-480F-8D73-8C0C9D6DA5F8}" type="slidenum">
              <a:rPr lang="en-US" smtClean="0"/>
              <a:t>14</a:t>
            </a:fld>
            <a:endParaRPr lang="en-US"/>
          </a:p>
        </p:txBody>
      </p:sp>
    </p:spTree>
    <p:extLst>
      <p:ext uri="{BB962C8B-B14F-4D97-AF65-F5344CB8AC3E}">
        <p14:creationId xmlns:p14="http://schemas.microsoft.com/office/powerpoint/2010/main" val="2390799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6ECD743-0606-4E4D-888D-FCCF0903D421}" type="slidenum">
              <a:rPr lang="en-US" altLang="en-US"/>
              <a:pPr>
                <a:spcBef>
                  <a:spcPct val="0"/>
                </a:spcBef>
              </a:pPr>
              <a:t>42</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810307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844E2F-F80D-488F-B683-D1148F88EA07}" type="slidenum">
              <a:rPr lang="en-US" altLang="en-US"/>
              <a:pPr>
                <a:spcBef>
                  <a:spcPct val="0"/>
                </a:spcBef>
              </a:pPr>
              <a:t>50</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572369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BDC4313-8FDF-40F7-A22E-973F309BE6F4}" type="slidenum">
              <a:rPr lang="en-US" altLang="en-US"/>
              <a:pPr>
                <a:spcBef>
                  <a:spcPct val="0"/>
                </a:spcBef>
              </a:pPr>
              <a:t>51</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525777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F8E6F3C-8D58-41D6-BE20-50B53B28B2E8}" type="slidenum">
              <a:rPr lang="en-US" altLang="en-US"/>
              <a:pPr>
                <a:spcBef>
                  <a:spcPct val="0"/>
                </a:spcBef>
              </a:pPr>
              <a:t>52</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913170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B549B1A-9306-489F-9103-B5554CED974C}" type="slidenum">
              <a:rPr lang="en-US" altLang="en-US"/>
              <a:pPr>
                <a:spcBef>
                  <a:spcPct val="0"/>
                </a:spcBef>
              </a:pPr>
              <a:t>53</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4248609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61BEF0D-F0BB-DE4B-95CE-6DB70DBA9567}" type="datetimeFigureOut">
              <a:rPr lang="en-US" smtClean="0"/>
              <a:pPr/>
              <a:t>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2017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81712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3345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81468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33439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5788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284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972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5881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3581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904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Online Image Placeholder 2"/>
          <p:cNvSpPr>
            <a:spLocks noGrp="1"/>
          </p:cNvSpPr>
          <p:nvPr>
            <p:ph type="clipArt" sz="half" idx="1"/>
          </p:nvPr>
        </p:nvSpPr>
        <p:spPr>
          <a:xfrm>
            <a:off x="914400" y="1981200"/>
            <a:ext cx="5080000" cy="4114800"/>
          </a:xfrm>
        </p:spPr>
        <p:txBody>
          <a:bodyPr/>
          <a:lstStyle/>
          <a:p>
            <a:endParaRPr lang="en-US"/>
          </a:p>
        </p:txBody>
      </p:sp>
      <p:sp>
        <p:nvSpPr>
          <p:cNvPr id="4" name="Text Placeholder 3"/>
          <p:cNvSpPr>
            <a:spLocks noGrp="1"/>
          </p:cNvSpPr>
          <p:nvPr>
            <p:ph type="body"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914400" y="6248400"/>
            <a:ext cx="25400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8737600" y="6248400"/>
            <a:ext cx="2540000" cy="457200"/>
          </a:xfrm>
        </p:spPr>
        <p:txBody>
          <a:bodyPr/>
          <a:lstStyle>
            <a:lvl1pPr>
              <a:defRPr/>
            </a:lvl1pPr>
          </a:lstStyle>
          <a:p>
            <a:fld id="{344530DD-B922-49AC-B6D8-B85B74D62F3B}" type="slidenum">
              <a:rPr lang="en-US" altLang="en-US"/>
              <a:pPr/>
              <a:t>‹#›</a:t>
            </a:fld>
            <a:endParaRPr lang="en-US" altLang="en-US"/>
          </a:p>
        </p:txBody>
      </p:sp>
    </p:spTree>
    <p:extLst>
      <p:ext uri="{BB962C8B-B14F-4D97-AF65-F5344CB8AC3E}">
        <p14:creationId xmlns:p14="http://schemas.microsoft.com/office/powerpoint/2010/main" val="34643944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0916862D-6AB1-43A9-840A-E9F944D24524}" type="slidenum">
              <a:rPr lang="en-US" altLang="en-US"/>
              <a:pPr>
                <a:defRPr/>
              </a:pPr>
              <a:t>‹#›</a:t>
            </a:fld>
            <a:endParaRPr lang="en-US" altLang="en-US"/>
          </a:p>
        </p:txBody>
      </p:sp>
    </p:spTree>
    <p:extLst>
      <p:ext uri="{BB962C8B-B14F-4D97-AF65-F5344CB8AC3E}">
        <p14:creationId xmlns:p14="http://schemas.microsoft.com/office/powerpoint/2010/main" val="879687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1100C7E-3B1A-4F45-9013-AE73CCE0DAC1}" type="slidenum">
              <a:rPr lang="en-US" altLang="en-US"/>
              <a:pPr>
                <a:defRPr/>
              </a:pPr>
              <a:t>‹#›</a:t>
            </a:fld>
            <a:endParaRPr lang="en-US" altLang="en-US"/>
          </a:p>
        </p:txBody>
      </p:sp>
    </p:spTree>
    <p:extLst>
      <p:ext uri="{BB962C8B-B14F-4D97-AF65-F5344CB8AC3E}">
        <p14:creationId xmlns:p14="http://schemas.microsoft.com/office/powerpoint/2010/main" val="3738600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16AD2BC-A46E-4B7B-9FEB-009979E5BE79}" type="slidenum">
              <a:rPr lang="en-US" altLang="en-US"/>
              <a:pPr>
                <a:defRPr/>
              </a:pPr>
              <a:t>‹#›</a:t>
            </a:fld>
            <a:endParaRPr lang="en-US" altLang="en-US"/>
          </a:p>
        </p:txBody>
      </p:sp>
    </p:spTree>
    <p:extLst>
      <p:ext uri="{BB962C8B-B14F-4D97-AF65-F5344CB8AC3E}">
        <p14:creationId xmlns:p14="http://schemas.microsoft.com/office/powerpoint/2010/main" val="2431931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4693A91F-F693-4C9A-886A-DA7051EB7464}" type="slidenum">
              <a:rPr lang="en-US" altLang="en-US"/>
              <a:pPr>
                <a:defRPr/>
              </a:pPr>
              <a:t>‹#›</a:t>
            </a:fld>
            <a:endParaRPr lang="en-US" altLang="en-US"/>
          </a:p>
        </p:txBody>
      </p:sp>
    </p:spTree>
    <p:extLst>
      <p:ext uri="{BB962C8B-B14F-4D97-AF65-F5344CB8AC3E}">
        <p14:creationId xmlns:p14="http://schemas.microsoft.com/office/powerpoint/2010/main" val="2392122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61BEF0D-F0BB-DE4B-95CE-6DB70DBA9567}" type="datetimeFigureOut">
              <a:rPr lang="en-US" smtClean="0"/>
              <a:pPr/>
              <a:t>1/6/2017</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57F1E4F-1CFF-5643-939E-217C01CDF56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09123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3.xml"/><Relationship Id="rId4" Type="http://schemas.openxmlformats.org/officeDocument/2006/relationships/hyperlink" Target="The_Great_Depression_Begins.as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3.xml"/><Relationship Id="rId5" Type="http://schemas.openxmlformats.org/officeDocument/2006/relationships/hyperlink" Target="Welcome_to_Hooverville.asf" TargetMode="Externa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hyperlink" Target="History_in_Focus__1930_1939.asf" TargetMode="External"/><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3.xml"/><Relationship Id="rId4" Type="http://schemas.openxmlformats.org/officeDocument/2006/relationships/hyperlink" Target="Herbert_Hoover.asf"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1.png"/></Relationships>
</file>

<file path=ppt/slides/_rels/slide5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hyperlink" Target="Great_Books__The_Grapes_of_Wrath.asf" TargetMode="External"/><Relationship Id="rId2" Type="http://schemas.openxmlformats.org/officeDocument/2006/relationships/hyperlink" Target="Voices_of_the_Dust.asf" TargetMode="External"/><Relationship Id="rId1" Type="http://schemas.openxmlformats.org/officeDocument/2006/relationships/slideLayout" Target="../slideLayouts/slideLayout13.xml"/><Relationship Id="rId5" Type="http://schemas.openxmlformats.org/officeDocument/2006/relationships/image" Target="../media/image76.png"/><Relationship Id="rId4" Type="http://schemas.openxmlformats.org/officeDocument/2006/relationships/image" Target="../media/image75.jpeg"/></Relationships>
</file>

<file path=ppt/slides/_rels/slide6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13.xml"/><Relationship Id="rId1" Type="http://schemas.openxmlformats.org/officeDocument/2006/relationships/video" Target="https://www.youtube.com/embed/n-rBhbkvtm0"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6.xml"/><Relationship Id="rId4" Type="http://schemas.openxmlformats.org/officeDocument/2006/relationships/image" Target="../media/image80.jpeg"/></Relationships>
</file>

<file path=ppt/slides/_rels/slide6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hyperlink" Target="President_Hoover_vs__World_War_I_Vets.asf" TargetMode="External"/><Relationship Id="rId1" Type="http://schemas.openxmlformats.org/officeDocument/2006/relationships/slideLayout" Target="../slideLayouts/slideLayout13.xml"/><Relationship Id="rId4" Type="http://schemas.openxmlformats.org/officeDocument/2006/relationships/image" Target="../media/image96.jpeg"/></Relationships>
</file>

<file path=ppt/slides/_rels/slide7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16.xml"/><Relationship Id="rId4" Type="http://schemas.openxmlformats.org/officeDocument/2006/relationships/image" Target="../media/image99.jpeg"/></Relationships>
</file>

<file path=ppt/slides/_rels/slide7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13.xml"/><Relationship Id="rId4" Type="http://schemas.openxmlformats.org/officeDocument/2006/relationships/hyperlink" Target="Franklin_D__Roosevelt.asf" TargetMode="External"/></Relationships>
</file>

<file path=ppt/slides/_rels/slide8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3" Type="http://schemas.openxmlformats.org/officeDocument/2006/relationships/hyperlink" Target="The_New_Deal.asf" TargetMode="External"/><Relationship Id="rId2" Type="http://schemas.openxmlformats.org/officeDocument/2006/relationships/image" Target="../media/image108.png"/><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13.xml"/><Relationship Id="rId4" Type="http://schemas.openxmlformats.org/officeDocument/2006/relationships/image" Target="../media/image111.jpeg"/></Relationships>
</file>

<file path=ppt/slides/_rels/slide8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jpeg"/><Relationship Id="rId1" Type="http://schemas.openxmlformats.org/officeDocument/2006/relationships/slideLayout" Target="../slideLayouts/slideLayout13.xml"/><Relationship Id="rId4" Type="http://schemas.openxmlformats.org/officeDocument/2006/relationships/hyperlink" Target="Alabama%20-%20Song%20Of%20The%20South.wmv"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13.xml"/><Relationship Id="rId4" Type="http://schemas.openxmlformats.org/officeDocument/2006/relationships/image" Target="../media/image116.png"/></Relationships>
</file>

<file path=ppt/slides/_rels/slide8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13.xml"/><Relationship Id="rId4" Type="http://schemas.openxmlformats.org/officeDocument/2006/relationships/image" Target="../media/image119.jpeg"/></Relationships>
</file>

<file path=ppt/slides/_rels/slide8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3" Type="http://schemas.openxmlformats.org/officeDocument/2006/relationships/hyperlink" Target="The_Second_New_Deal.asf" TargetMode="External"/><Relationship Id="rId2" Type="http://schemas.openxmlformats.org/officeDocument/2006/relationships/image" Target="../media/image121.png"/><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13.xml"/><Relationship Id="rId4" Type="http://schemas.openxmlformats.org/officeDocument/2006/relationships/image" Target="../media/image126.jpeg"/></Relationships>
</file>

<file path=ppt/slides/_rels/slide9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13.xml"/><Relationship Id="rId4" Type="http://schemas.openxmlformats.org/officeDocument/2006/relationships/hyperlink" Target="Video_Quiz__The_Great_Depression.asf" TargetMode="External"/></Relationships>
</file>

<file path=ppt/slides/_rels/slide95.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The Great Depression and the New Deal</a:t>
            </a:r>
            <a:endParaRPr lang="en-US" dirty="0"/>
          </a:p>
        </p:txBody>
      </p:sp>
      <p:sp>
        <p:nvSpPr>
          <p:cNvPr id="3" name="Subtitle 2"/>
          <p:cNvSpPr>
            <a:spLocks noGrp="1"/>
          </p:cNvSpPr>
          <p:nvPr>
            <p:ph type="subTitle" idx="1"/>
          </p:nvPr>
        </p:nvSpPr>
        <p:spPr/>
        <p:txBody>
          <a:bodyPr/>
          <a:lstStyle/>
          <a:p>
            <a:r>
              <a:rPr lang="en-US" dirty="0" smtClean="0"/>
              <a:t>Chapter 25 and 26</a:t>
            </a:r>
            <a:endParaRPr lang="en-US" dirty="0"/>
          </a:p>
        </p:txBody>
      </p:sp>
    </p:spTree>
    <p:extLst>
      <p:ext uri="{BB962C8B-B14F-4D97-AF65-F5344CB8AC3E}">
        <p14:creationId xmlns:p14="http://schemas.microsoft.com/office/powerpoint/2010/main" val="2492453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pct50">
          <a:fgClr>
            <a:schemeClr val="accent2">
              <a:lumMod val="75000"/>
            </a:schemeClr>
          </a:fgClr>
          <a:bgClr>
            <a:schemeClr val="tx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Herbert Hoover Becomes President</a:t>
            </a:r>
            <a:endParaRPr lang="en-US" dirty="0">
              <a:solidFill>
                <a:schemeClr val="bg1"/>
              </a:solidFill>
            </a:endParaRPr>
          </a:p>
        </p:txBody>
      </p:sp>
      <p:sp>
        <p:nvSpPr>
          <p:cNvPr id="3" name="Content Placeholder 2"/>
          <p:cNvSpPr>
            <a:spLocks noGrp="1"/>
          </p:cNvSpPr>
          <p:nvPr>
            <p:ph idx="1"/>
          </p:nvPr>
        </p:nvSpPr>
        <p:spPr>
          <a:xfrm>
            <a:off x="1024128" y="2286000"/>
            <a:ext cx="11167872" cy="4023360"/>
          </a:xfrm>
        </p:spPr>
        <p:txBody>
          <a:bodyPr/>
          <a:lstStyle/>
          <a:p>
            <a:r>
              <a:rPr lang="en-US" b="1" dirty="0">
                <a:solidFill>
                  <a:schemeClr val="bg1"/>
                </a:solidFill>
              </a:rPr>
              <a:t>In 1928 Herbert Hoover </a:t>
            </a:r>
            <a:r>
              <a:rPr lang="en-US" b="1" dirty="0" smtClean="0">
                <a:solidFill>
                  <a:schemeClr val="bg1"/>
                </a:solidFill>
              </a:rPr>
              <a:t>			was </a:t>
            </a:r>
            <a:r>
              <a:rPr lang="en-US" b="1" dirty="0">
                <a:solidFill>
                  <a:schemeClr val="bg1"/>
                </a:solidFill>
              </a:rPr>
              <a:t>put up by the </a:t>
            </a:r>
            <a:r>
              <a:rPr lang="en-US" b="1" dirty="0" smtClean="0">
                <a:solidFill>
                  <a:schemeClr val="bg1"/>
                </a:solidFill>
              </a:rPr>
              <a:t>Republicans </a:t>
            </a:r>
            <a:r>
              <a:rPr lang="en-US" b="1" dirty="0">
                <a:solidFill>
                  <a:schemeClr val="bg1"/>
                </a:solidFill>
              </a:rPr>
              <a:t>against Alfred Smith (D).  Hoover </a:t>
            </a:r>
            <a:r>
              <a:rPr lang="en-US" b="1" dirty="0" smtClean="0">
                <a:solidFill>
                  <a:schemeClr val="bg1"/>
                </a:solidFill>
              </a:rPr>
              <a:t>won			 </a:t>
            </a:r>
            <a:r>
              <a:rPr lang="en-US" b="1" dirty="0">
                <a:solidFill>
                  <a:schemeClr val="bg1"/>
                </a:solidFill>
              </a:rPr>
              <a:t>with 21 million votes and the US continued to prosper.  </a:t>
            </a:r>
            <a:endParaRPr lang="en-US" b="1" dirty="0" smtClean="0">
              <a:solidFill>
                <a:schemeClr val="bg1"/>
              </a:solidFill>
            </a:endParaRPr>
          </a:p>
          <a:p>
            <a:endParaRPr lang="en-US" b="1" dirty="0">
              <a:solidFill>
                <a:schemeClr val="bg1"/>
              </a:solidFill>
            </a:endParaRPr>
          </a:p>
          <a:p>
            <a:r>
              <a:rPr lang="en-US" b="1" dirty="0" smtClean="0">
                <a:solidFill>
                  <a:schemeClr val="bg1"/>
                </a:solidFill>
              </a:rPr>
              <a:t>At least for a while. </a:t>
            </a:r>
            <a:endParaRPr lang="en-US" b="1" dirty="0">
              <a:solidFill>
                <a:schemeClr val="bg1"/>
              </a:solidFill>
            </a:endParaRPr>
          </a:p>
          <a:p>
            <a:endParaRPr lang="en-US" dirty="0" smtClean="0"/>
          </a:p>
          <a:p>
            <a:r>
              <a:rPr lang="en-US" b="1" dirty="0" smtClean="0">
                <a:solidFill>
                  <a:schemeClr val="bg1"/>
                </a:solidFill>
              </a:rPr>
              <a:t>Though Hoover had never run for public office he had the backing of the people because the Republican leadership before him had created years of prosperity.</a:t>
            </a:r>
            <a:endParaRPr lang="en-US" b="1" dirty="0">
              <a:solidFill>
                <a:schemeClr val="bg1"/>
              </a:solidFill>
            </a:endParaRPr>
          </a:p>
        </p:txBody>
      </p:sp>
      <p:pic>
        <p:nvPicPr>
          <p:cNvPr id="5124" name="Picture 4" descr="Image resul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3852" y="1534991"/>
            <a:ext cx="2491604" cy="3318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6775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7605" y="70210"/>
            <a:ext cx="10729347" cy="923330"/>
          </a:xfrm>
          <a:prstGeom prst="rect">
            <a:avLst/>
          </a:prstGeom>
          <a:noFill/>
        </p:spPr>
        <p:txBody>
          <a:bodyPr wrap="none" lIns="91440" tIns="45720" rIns="91440" bIns="45720">
            <a:spAutoFit/>
          </a:bodyPr>
          <a:lstStyle/>
          <a:p>
            <a:pPr algn="ctr"/>
            <a:r>
              <a:rPr lang="en-US" sz="5400" dirty="0" smtClean="0">
                <a:ln w="0"/>
                <a:solidFill>
                  <a:schemeClr val="accent1"/>
                </a:solidFill>
                <a:effectLst>
                  <a:outerShdw blurRad="38100" dist="25400" dir="5400000" algn="ctr" rotWithShape="0">
                    <a:srgbClr val="6E747A">
                      <a:alpha val="43000"/>
                    </a:srgbClr>
                  </a:outerShdw>
                </a:effectLst>
              </a:rPr>
              <a:t>Major US industries weren’t doing well</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3" name="TextBox 2"/>
          <p:cNvSpPr txBox="1"/>
          <p:nvPr/>
        </p:nvSpPr>
        <p:spPr>
          <a:xfrm>
            <a:off x="833601" y="993540"/>
            <a:ext cx="3033203" cy="4524315"/>
          </a:xfrm>
          <a:prstGeom prst="rect">
            <a:avLst/>
          </a:prstGeom>
          <a:noFill/>
        </p:spPr>
        <p:txBody>
          <a:bodyPr wrap="none" rtlCol="0">
            <a:spAutoFit/>
          </a:bodyPr>
          <a:lstStyle/>
          <a:p>
            <a:r>
              <a:rPr lang="en-US" sz="2400" b="1" dirty="0" smtClean="0">
                <a:solidFill>
                  <a:schemeClr val="accent5">
                    <a:lumMod val="75000"/>
                  </a:schemeClr>
                </a:solidFill>
              </a:rPr>
              <a:t>Railroads</a:t>
            </a:r>
          </a:p>
          <a:p>
            <a:endParaRPr lang="en-US" sz="2400" b="1" dirty="0">
              <a:solidFill>
                <a:schemeClr val="accent5">
                  <a:lumMod val="75000"/>
                </a:schemeClr>
              </a:solidFill>
            </a:endParaRPr>
          </a:p>
          <a:p>
            <a:r>
              <a:rPr lang="en-US" sz="2400" b="1" dirty="0" smtClean="0">
                <a:solidFill>
                  <a:schemeClr val="accent5">
                    <a:lumMod val="75000"/>
                  </a:schemeClr>
                </a:solidFill>
              </a:rPr>
              <a:t>Steel</a:t>
            </a:r>
          </a:p>
          <a:p>
            <a:endParaRPr lang="en-US" sz="2400" b="1" dirty="0">
              <a:solidFill>
                <a:schemeClr val="accent5">
                  <a:lumMod val="75000"/>
                </a:schemeClr>
              </a:solidFill>
            </a:endParaRPr>
          </a:p>
          <a:p>
            <a:r>
              <a:rPr lang="en-US" sz="2400" b="1" dirty="0" smtClean="0">
                <a:solidFill>
                  <a:schemeClr val="accent5">
                    <a:lumMod val="75000"/>
                  </a:schemeClr>
                </a:solidFill>
              </a:rPr>
              <a:t>Textiles</a:t>
            </a:r>
          </a:p>
          <a:p>
            <a:endParaRPr lang="en-US" sz="2400" b="1" dirty="0">
              <a:solidFill>
                <a:schemeClr val="accent5">
                  <a:lumMod val="75000"/>
                </a:schemeClr>
              </a:solidFill>
            </a:endParaRPr>
          </a:p>
          <a:p>
            <a:r>
              <a:rPr lang="en-US" sz="2400" b="1" dirty="0" smtClean="0">
                <a:solidFill>
                  <a:schemeClr val="accent5">
                    <a:lumMod val="75000"/>
                  </a:schemeClr>
                </a:solidFill>
              </a:rPr>
              <a:t>Mining and lumbering</a:t>
            </a:r>
          </a:p>
          <a:p>
            <a:endParaRPr lang="en-US" sz="2400" b="1" dirty="0">
              <a:solidFill>
                <a:schemeClr val="accent5">
                  <a:lumMod val="75000"/>
                </a:schemeClr>
              </a:solidFill>
            </a:endParaRPr>
          </a:p>
          <a:p>
            <a:r>
              <a:rPr lang="en-US" sz="2400" b="1" dirty="0" smtClean="0">
                <a:solidFill>
                  <a:schemeClr val="accent5">
                    <a:lumMod val="75000"/>
                  </a:schemeClr>
                </a:solidFill>
              </a:rPr>
              <a:t>	Coal mining</a:t>
            </a:r>
          </a:p>
          <a:p>
            <a:endParaRPr lang="en-US" sz="2400" b="1" dirty="0">
              <a:solidFill>
                <a:schemeClr val="accent5">
                  <a:lumMod val="75000"/>
                </a:schemeClr>
              </a:solidFill>
            </a:endParaRPr>
          </a:p>
          <a:p>
            <a:r>
              <a:rPr lang="en-US" sz="2400" b="1" dirty="0" smtClean="0">
                <a:solidFill>
                  <a:schemeClr val="accent5">
                    <a:lumMod val="75000"/>
                  </a:schemeClr>
                </a:solidFill>
              </a:rPr>
              <a:t>Housing starts</a:t>
            </a:r>
          </a:p>
          <a:p>
            <a:endParaRPr lang="en-US" sz="2400" b="1" dirty="0">
              <a:solidFill>
                <a:schemeClr val="accent5">
                  <a:lumMod val="75000"/>
                </a:schemeClr>
              </a:solidFill>
            </a:endParaRPr>
          </a:p>
        </p:txBody>
      </p:sp>
      <p:pic>
        <p:nvPicPr>
          <p:cNvPr id="2054" name="Picture 6" descr="Image result for 1920s ste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825" y="860544"/>
            <a:ext cx="4516989" cy="22679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1920s lumberjack"/>
          <p:cNvPicPr>
            <a:picLocks noChangeAspect="1" noChangeArrowheads="1"/>
          </p:cNvPicPr>
          <p:nvPr/>
        </p:nvPicPr>
        <p:blipFill rotWithShape="1">
          <a:blip r:embed="rId4">
            <a:extLst>
              <a:ext uri="{28A0092B-C50C-407E-A947-70E740481C1C}">
                <a14:useLocalDpi xmlns:a14="http://schemas.microsoft.com/office/drawing/2010/main" val="0"/>
              </a:ext>
            </a:extLst>
          </a:blip>
          <a:srcRect t="12393" b="11190"/>
          <a:stretch/>
        </p:blipFill>
        <p:spPr bwMode="auto">
          <a:xfrm>
            <a:off x="6774739" y="2060811"/>
            <a:ext cx="4572000" cy="262037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1920s min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5069" y="3590134"/>
            <a:ext cx="4320417" cy="3267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6131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1009934" y="0"/>
            <a:ext cx="885152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accent2">
                    <a:lumMod val="50000"/>
                  </a:schemeClr>
                </a:solidFill>
                <a:effectLst/>
              </a:rPr>
              <a:t>Farmers needed the most help</a:t>
            </a:r>
            <a:endParaRPr lang="en-US" sz="5400" b="1" cap="none" spc="0" dirty="0">
              <a:ln/>
              <a:solidFill>
                <a:schemeClr val="accent2">
                  <a:lumMod val="50000"/>
                </a:schemeClr>
              </a:solidFill>
              <a:effectLst/>
            </a:endParaRPr>
          </a:p>
        </p:txBody>
      </p:sp>
      <p:pic>
        <p:nvPicPr>
          <p:cNvPr id="3074" name="Picture 2" descr="Image result for 1920s far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80220"/>
            <a:ext cx="6153150" cy="33623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153150" y="1703550"/>
            <a:ext cx="6038850" cy="2308324"/>
          </a:xfrm>
          <a:prstGeom prst="rect">
            <a:avLst/>
          </a:prstGeom>
          <a:noFill/>
        </p:spPr>
        <p:txBody>
          <a:bodyPr wrap="square" rtlCol="0">
            <a:spAutoFit/>
          </a:bodyPr>
          <a:lstStyle/>
          <a:p>
            <a:r>
              <a:rPr lang="en-US" b="1" dirty="0" smtClean="0">
                <a:solidFill>
                  <a:schemeClr val="accent2">
                    <a:lumMod val="50000"/>
                  </a:schemeClr>
                </a:solidFill>
              </a:rPr>
              <a:t>During WWI demand had soared for crops like wheat and corn.  To meet the demand, farmers had taken out loans for land and equipment.</a:t>
            </a:r>
          </a:p>
          <a:p>
            <a:endParaRPr lang="en-US" b="1" dirty="0">
              <a:solidFill>
                <a:schemeClr val="accent2">
                  <a:lumMod val="50000"/>
                </a:schemeClr>
              </a:solidFill>
            </a:endParaRPr>
          </a:p>
          <a:p>
            <a:r>
              <a:rPr lang="en-US" b="1" dirty="0" smtClean="0">
                <a:solidFill>
                  <a:schemeClr val="accent2">
                    <a:lumMod val="50000"/>
                  </a:schemeClr>
                </a:solidFill>
              </a:rPr>
              <a:t>What happened when the war ended?</a:t>
            </a:r>
          </a:p>
          <a:p>
            <a:endParaRPr lang="en-US" b="1" dirty="0">
              <a:solidFill>
                <a:schemeClr val="accent2">
                  <a:lumMod val="50000"/>
                </a:schemeClr>
              </a:solidFill>
            </a:endParaRPr>
          </a:p>
          <a:p>
            <a:endParaRPr lang="en-US" b="1" dirty="0" smtClean="0">
              <a:solidFill>
                <a:schemeClr val="accent2">
                  <a:lumMod val="50000"/>
                </a:schemeClr>
              </a:solidFill>
            </a:endParaRPr>
          </a:p>
          <a:p>
            <a:r>
              <a:rPr lang="en-US" b="1" dirty="0" smtClean="0">
                <a:solidFill>
                  <a:schemeClr val="accent2">
                    <a:lumMod val="50000"/>
                  </a:schemeClr>
                </a:solidFill>
              </a:rPr>
              <a:t>How did farmers respond to this?</a:t>
            </a:r>
            <a:endParaRPr lang="en-US" b="1" dirty="0">
              <a:solidFill>
                <a:schemeClr val="accent2">
                  <a:lumMod val="50000"/>
                </a:schemeClr>
              </a:solidFill>
            </a:endParaRPr>
          </a:p>
        </p:txBody>
      </p:sp>
      <p:sp>
        <p:nvSpPr>
          <p:cNvPr id="4" name="TextBox 3"/>
          <p:cNvSpPr txBox="1"/>
          <p:nvPr/>
        </p:nvSpPr>
        <p:spPr>
          <a:xfrm>
            <a:off x="0" y="4445391"/>
            <a:ext cx="12192000" cy="1477328"/>
          </a:xfrm>
          <a:prstGeom prst="rect">
            <a:avLst/>
          </a:prstGeom>
          <a:noFill/>
        </p:spPr>
        <p:txBody>
          <a:bodyPr wrap="square" rtlCol="0">
            <a:spAutoFit/>
          </a:bodyPr>
          <a:lstStyle/>
          <a:p>
            <a:r>
              <a:rPr lang="en-US" b="1" dirty="0" smtClean="0">
                <a:solidFill>
                  <a:schemeClr val="accent1">
                    <a:lumMod val="50000"/>
                  </a:schemeClr>
                </a:solidFill>
              </a:rPr>
              <a:t>Between 1919 and 1921 annual farm income dropped from $10 billion to just about $4 billon.</a:t>
            </a:r>
          </a:p>
          <a:p>
            <a:endParaRPr lang="en-US" b="1" dirty="0">
              <a:solidFill>
                <a:schemeClr val="accent1">
                  <a:lumMod val="50000"/>
                </a:schemeClr>
              </a:solidFill>
            </a:endParaRPr>
          </a:p>
          <a:p>
            <a:endParaRPr lang="en-US" b="1" dirty="0" smtClean="0">
              <a:solidFill>
                <a:schemeClr val="accent1">
                  <a:lumMod val="50000"/>
                </a:schemeClr>
              </a:solidFill>
            </a:endParaRPr>
          </a:p>
          <a:p>
            <a:r>
              <a:rPr lang="en-US" b="1" dirty="0" smtClean="0">
                <a:solidFill>
                  <a:schemeClr val="accent1">
                    <a:lumMod val="50000"/>
                  </a:schemeClr>
                </a:solidFill>
              </a:rPr>
              <a:t>Farmers had gone into debt and were having trouble making payments.  Banks foreclosed on the land to pay back the loans.  The more farms failed the more land was repossessed.  No one bought it and now rural banks started to fail as well.  </a:t>
            </a:r>
            <a:endParaRPr lang="en-US" b="1" dirty="0">
              <a:solidFill>
                <a:schemeClr val="accent1">
                  <a:lumMod val="50000"/>
                </a:schemeClr>
              </a:solidFill>
            </a:endParaRPr>
          </a:p>
        </p:txBody>
      </p:sp>
    </p:spTree>
    <p:extLst>
      <p:ext uri="{BB962C8B-B14F-4D97-AF65-F5344CB8AC3E}">
        <p14:creationId xmlns:p14="http://schemas.microsoft.com/office/powerpoint/2010/main" val="4337673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 y="0"/>
            <a:ext cx="12192001" cy="707886"/>
          </a:xfrm>
          <a:prstGeom prst="rect">
            <a:avLst/>
          </a:prstGeom>
          <a:noFill/>
        </p:spPr>
        <p:txBody>
          <a:bodyPr wrap="square" lIns="91440" tIns="45720" rIns="91440" bIns="45720">
            <a:spAutoFit/>
          </a:bodyPr>
          <a:lstStyle/>
          <a:p>
            <a:pPr algn="ctr"/>
            <a:r>
              <a:rPr lang="en-US" sz="40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Congress tried to help farmers with price supports</a:t>
            </a:r>
            <a:endParaRPr lang="en-US" sz="4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3" name="Rectangle 2"/>
          <p:cNvSpPr/>
          <p:nvPr/>
        </p:nvSpPr>
        <p:spPr>
          <a:xfrm>
            <a:off x="792216" y="707886"/>
            <a:ext cx="5993372" cy="923330"/>
          </a:xfrm>
          <a:prstGeom prst="rect">
            <a:avLst/>
          </a:prstGeom>
          <a:noFill/>
        </p:spPr>
        <p:txBody>
          <a:bodyPr wrap="none" lIns="91440" tIns="45720" rIns="91440" bIns="45720">
            <a:spAutoFit/>
          </a:bodyPr>
          <a:lstStyle/>
          <a:p>
            <a:pPr algn="ct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McNary-Haugen Bill</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4" name="TextBox 3"/>
          <p:cNvSpPr txBox="1"/>
          <p:nvPr/>
        </p:nvSpPr>
        <p:spPr>
          <a:xfrm>
            <a:off x="2011681" y="1631216"/>
            <a:ext cx="10039643" cy="1477328"/>
          </a:xfrm>
          <a:prstGeom prst="rect">
            <a:avLst/>
          </a:prstGeom>
          <a:noFill/>
        </p:spPr>
        <p:txBody>
          <a:bodyPr wrap="square" rtlCol="0">
            <a:spAutoFit/>
          </a:bodyPr>
          <a:lstStyle/>
          <a:p>
            <a:r>
              <a:rPr lang="en-US" dirty="0" smtClean="0"/>
              <a:t>This called for price supports on key products such as wheat, corn, cotton, and tobacco.  The government would buy surplus crops at guaranteed prices and sell them n the world market.</a:t>
            </a:r>
          </a:p>
          <a:p>
            <a:endParaRPr lang="en-US" dirty="0"/>
          </a:p>
          <a:p>
            <a:r>
              <a:rPr lang="en-US" dirty="0" smtClean="0"/>
              <a:t>Coolidge vetoed the bill twice. He said “Farmers have never made money. I don’t believe we can do much about it.” It never became law. </a:t>
            </a:r>
            <a:endParaRPr lang="en-US" dirty="0"/>
          </a:p>
        </p:txBody>
      </p:sp>
      <p:pic>
        <p:nvPicPr>
          <p:cNvPr id="4098" name="Picture 2" descr="Image result for foreclosed farm 19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251746"/>
            <a:ext cx="5485570" cy="3606254"/>
          </a:xfrm>
          <a:prstGeom prst="rect">
            <a:avLst/>
          </a:prstGeom>
          <a:ln>
            <a:noFill/>
          </a:ln>
          <a:effectLst>
            <a:outerShdw blurRad="292100" dist="139700" dir="2700000" algn="tl" rotWithShape="0">
              <a:srgbClr val="333333">
                <a:alpha val="65000"/>
              </a:srgbClr>
            </a:outerShdw>
          </a:effectLst>
        </p:spPr>
      </p:pic>
      <p:pic>
        <p:nvPicPr>
          <p:cNvPr id="4100" name="Picture 4" descr="Farmers unable to make a living during the Great Depression were often forced to auction off their property in order to pay off bank loans. Here, a farm auction takes place in Hastings, Nebraska. Courtesy of the Library of Congr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9607" y="3204014"/>
            <a:ext cx="6132394" cy="3653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8274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31654"/>
            <a:ext cx="12225579" cy="3626345"/>
          </a:xfrm>
          <a:prstGeom prst="rect">
            <a:avLst/>
          </a:prstGeom>
        </p:spPr>
      </p:pic>
      <p:sp>
        <p:nvSpPr>
          <p:cNvPr id="6" name="Rectangle 5"/>
          <p:cNvSpPr/>
          <p:nvPr/>
        </p:nvSpPr>
        <p:spPr>
          <a:xfrm>
            <a:off x="1001537" y="0"/>
            <a:ext cx="10155344" cy="646331"/>
          </a:xfrm>
          <a:prstGeom prst="rect">
            <a:avLst/>
          </a:prstGeom>
          <a:noFill/>
        </p:spPr>
        <p:txBody>
          <a:bodyPr wrap="none" lIns="91440" tIns="45720" rIns="91440" bIns="45720">
            <a:spAutoFit/>
          </a:bodyPr>
          <a:lstStyle/>
          <a:p>
            <a:pPr algn="ctr"/>
            <a:r>
              <a:rPr 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Financial Collapse and the Great Depression</a:t>
            </a:r>
          </a:p>
        </p:txBody>
      </p:sp>
      <p:sp>
        <p:nvSpPr>
          <p:cNvPr id="7" name="TextBox 6"/>
          <p:cNvSpPr txBox="1"/>
          <p:nvPr/>
        </p:nvSpPr>
        <p:spPr>
          <a:xfrm>
            <a:off x="1" y="646331"/>
            <a:ext cx="12175208" cy="2308324"/>
          </a:xfrm>
          <a:prstGeom prst="rect">
            <a:avLst/>
          </a:prstGeom>
          <a:noFill/>
        </p:spPr>
        <p:txBody>
          <a:bodyPr wrap="square" rtlCol="0">
            <a:spAutoFit/>
          </a:bodyPr>
          <a:lstStyle/>
          <a:p>
            <a:r>
              <a:rPr lang="en-US" b="1" dirty="0"/>
              <a:t>Most American families at this time made less than $2,000 a year, which meant that they couldn’t afford to buy all the goods being produced in American factories.  This led to lay offs in the factories and fewer people being able to buy goods.  </a:t>
            </a:r>
          </a:p>
          <a:p>
            <a:endParaRPr lang="en-US" b="1" dirty="0"/>
          </a:p>
          <a:p>
            <a:r>
              <a:rPr lang="en-US" b="1" dirty="0"/>
              <a:t>The same happened with farms that now were producing huge amounts of crops and facing stiff competition from foreign countries.</a:t>
            </a:r>
          </a:p>
          <a:p>
            <a:endParaRPr lang="en-US" b="1" dirty="0"/>
          </a:p>
          <a:p>
            <a:r>
              <a:rPr lang="en-US" b="1" dirty="0"/>
              <a:t>Farmers and Factory owners couldn’t pay their debts to the banks, businesses closed, banks closed, yet some people continued to invest</a:t>
            </a:r>
          </a:p>
        </p:txBody>
      </p:sp>
    </p:spTree>
    <p:extLst>
      <p:ext uri="{BB962C8B-B14F-4D97-AF65-F5344CB8AC3E}">
        <p14:creationId xmlns:p14="http://schemas.microsoft.com/office/powerpoint/2010/main" val="8318173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
            <a:ext cx="12192001" cy="3385542"/>
          </a:xfrm>
          <a:prstGeom prst="rect">
            <a:avLst/>
          </a:prstGeom>
          <a:noFill/>
        </p:spPr>
        <p:txBody>
          <a:bodyPr wrap="square" rtlCol="0">
            <a:spAutoFit/>
          </a:bodyPr>
          <a:lstStyle/>
          <a:p>
            <a:r>
              <a:rPr lang="en-US" b="1" dirty="0">
                <a:solidFill>
                  <a:schemeClr val="accent6">
                    <a:lumMod val="50000"/>
                  </a:schemeClr>
                </a:solidFill>
              </a:rPr>
              <a:t>In 1929 stocks for sale at the NYSE were soaring in price, which meant many people who couldn’t afford them borrowed money from their stockbroker to pay for them</a:t>
            </a:r>
            <a:r>
              <a:rPr lang="en-US" b="1" dirty="0" smtClean="0">
                <a:solidFill>
                  <a:schemeClr val="accent6">
                    <a:lumMod val="50000"/>
                  </a:schemeClr>
                </a:solidFill>
              </a:rPr>
              <a:t>. </a:t>
            </a:r>
          </a:p>
          <a:p>
            <a:endParaRPr lang="en-US" b="1" dirty="0">
              <a:solidFill>
                <a:schemeClr val="accent2">
                  <a:lumMod val="50000"/>
                </a:schemeClr>
              </a:solidFill>
            </a:endParaRPr>
          </a:p>
          <a:p>
            <a:r>
              <a:rPr lang="en-US" b="1" dirty="0">
                <a:solidFill>
                  <a:schemeClr val="accent2">
                    <a:lumMod val="50000"/>
                  </a:schemeClr>
                </a:solidFill>
              </a:rPr>
              <a:t>Called “buying on margin.” </a:t>
            </a:r>
            <a:endParaRPr lang="en-US" b="1" dirty="0" smtClean="0">
              <a:solidFill>
                <a:schemeClr val="accent2">
                  <a:lumMod val="50000"/>
                </a:schemeClr>
              </a:solidFill>
            </a:endParaRPr>
          </a:p>
          <a:p>
            <a:endParaRPr lang="en-US" b="1" dirty="0"/>
          </a:p>
          <a:p>
            <a:r>
              <a:rPr lang="en-US" b="1" dirty="0">
                <a:solidFill>
                  <a:srgbClr val="0070C0"/>
                </a:solidFill>
              </a:rPr>
              <a:t>In September of 1929 some people began to sell their stocks thinking that prices were going to go down soon.  By October the market was in a steep slide and no one wanted to buy.  </a:t>
            </a:r>
          </a:p>
          <a:p>
            <a:r>
              <a:rPr lang="en-US" b="1" dirty="0" smtClean="0"/>
              <a:t>On </a:t>
            </a:r>
            <a:r>
              <a:rPr lang="en-US" b="1" dirty="0"/>
              <a:t>Tuesday October 29,1929 a record number of stocks were sold (16,000,000) and the market collapsed.</a:t>
            </a:r>
            <a:r>
              <a:rPr lang="en-US" sz="4400" b="1" dirty="0"/>
              <a:t> </a:t>
            </a:r>
            <a:endParaRPr lang="en-US" sz="4400" b="1" dirty="0" smtClean="0"/>
          </a:p>
          <a:p>
            <a:r>
              <a:rPr lang="en-US" sz="4400" b="1" dirty="0" smtClean="0"/>
              <a:t>Black Tuesday</a:t>
            </a:r>
            <a:endParaRPr lang="en-US" sz="4400" b="1"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7644"/>
          <a:stretch/>
        </p:blipFill>
        <p:spPr>
          <a:xfrm>
            <a:off x="0" y="3458182"/>
            <a:ext cx="5141843" cy="339981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1843" y="3458182"/>
            <a:ext cx="7050157" cy="3399818"/>
          </a:xfrm>
          <a:prstGeom prst="rect">
            <a:avLst/>
          </a:prstGeom>
        </p:spPr>
      </p:pic>
    </p:spTree>
    <p:extLst>
      <p:ext uri="{BB962C8B-B14F-4D97-AF65-F5344CB8AC3E}">
        <p14:creationId xmlns:p14="http://schemas.microsoft.com/office/powerpoint/2010/main" val="18783127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2093933" y="0"/>
            <a:ext cx="8341772" cy="923330"/>
          </a:xfrm>
          <a:prstGeom prst="rect">
            <a:avLst/>
          </a:prstGeom>
          <a:noFill/>
        </p:spPr>
        <p:txBody>
          <a:bodyPr wrap="none" lIns="91440" tIns="45720" rIns="91440" bIns="45720">
            <a:spAutoFit/>
          </a:bodyPr>
          <a:lstStyle/>
          <a:p>
            <a:pPr algn="ctr"/>
            <a:r>
              <a:rPr lang="en-US" sz="5400" b="1" cap="none" spc="0" dirty="0" smtClean="0">
                <a:ln w="10160">
                  <a:solidFill>
                    <a:srgbClr val="FFC000"/>
                  </a:solidFill>
                  <a:prstDash val="solid"/>
                </a:ln>
                <a:solidFill>
                  <a:srgbClr val="FF0000"/>
                </a:solidFill>
                <a:effectLst>
                  <a:outerShdw blurRad="38100" dist="22860" dir="5400000" algn="tl" rotWithShape="0">
                    <a:srgbClr val="000000">
                      <a:alpha val="30000"/>
                    </a:srgbClr>
                  </a:outerShdw>
                </a:effectLst>
              </a:rPr>
              <a:t>Banks and Business Failures</a:t>
            </a:r>
            <a:endParaRPr lang="en-US" sz="5400" b="1" cap="none" spc="0" dirty="0">
              <a:ln w="10160">
                <a:solidFill>
                  <a:srgbClr val="FFC000"/>
                </a:solidFill>
                <a:prstDash val="solid"/>
              </a:ln>
              <a:solidFill>
                <a:srgbClr val="FF0000"/>
              </a:solidFill>
              <a:effectLst>
                <a:outerShdw blurRad="38100" dist="22860" dir="5400000" algn="tl" rotWithShape="0">
                  <a:srgbClr val="000000">
                    <a:alpha val="30000"/>
                  </a:srgbClr>
                </a:outerShdw>
              </a:effectLst>
            </a:endParaRPr>
          </a:p>
        </p:txBody>
      </p:sp>
      <p:sp>
        <p:nvSpPr>
          <p:cNvPr id="3" name="TextBox 2"/>
          <p:cNvSpPr txBox="1"/>
          <p:nvPr/>
        </p:nvSpPr>
        <p:spPr>
          <a:xfrm>
            <a:off x="787791" y="1322363"/>
            <a:ext cx="11404210" cy="1754326"/>
          </a:xfrm>
          <a:prstGeom prst="rect">
            <a:avLst/>
          </a:prstGeom>
          <a:noFill/>
        </p:spPr>
        <p:txBody>
          <a:bodyPr wrap="square" rtlCol="0">
            <a:spAutoFit/>
          </a:bodyPr>
          <a:lstStyle/>
          <a:p>
            <a:r>
              <a:rPr lang="en-US" b="1" dirty="0" smtClean="0">
                <a:solidFill>
                  <a:srgbClr val="FF0000"/>
                </a:solidFill>
              </a:rPr>
              <a:t>Bank Runs were common</a:t>
            </a:r>
            <a:endParaRPr lang="en-US" b="1" dirty="0">
              <a:solidFill>
                <a:srgbClr val="FF0000"/>
              </a:solidFill>
            </a:endParaRPr>
          </a:p>
          <a:p>
            <a:endParaRPr lang="en-US" b="1" dirty="0" smtClean="0">
              <a:solidFill>
                <a:srgbClr val="FF0000"/>
              </a:solidFill>
            </a:endParaRPr>
          </a:p>
          <a:p>
            <a:endParaRPr lang="en-US" b="1" dirty="0">
              <a:solidFill>
                <a:srgbClr val="FF0000"/>
              </a:solidFill>
            </a:endParaRPr>
          </a:p>
          <a:p>
            <a:endParaRPr lang="en-US" b="1" dirty="0" smtClean="0">
              <a:solidFill>
                <a:srgbClr val="FF0000"/>
              </a:solidFill>
            </a:endParaRPr>
          </a:p>
          <a:p>
            <a:endParaRPr lang="en-US" b="1" dirty="0">
              <a:solidFill>
                <a:srgbClr val="FF0000"/>
              </a:solidFill>
            </a:endParaRPr>
          </a:p>
          <a:p>
            <a:r>
              <a:rPr lang="en-US" b="1" dirty="0" smtClean="0">
                <a:solidFill>
                  <a:srgbClr val="FF0000"/>
                </a:solidFill>
              </a:rPr>
              <a:t>In 1929 600 banks closed, by 1933 11,000 of the nations 25,000 banks had failed.</a:t>
            </a:r>
            <a:endParaRPr lang="en-US" b="1" dirty="0">
              <a:solidFill>
                <a:srgbClr val="FF0000"/>
              </a:solidFill>
            </a:endParaRPr>
          </a:p>
        </p:txBody>
      </p:sp>
      <p:pic>
        <p:nvPicPr>
          <p:cNvPr id="6146" name="Picture 2" descr="Image result for failed banks in 19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589" y="3630686"/>
            <a:ext cx="4506777" cy="322731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Panicked deposito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6209" y="3630686"/>
            <a:ext cx="4993200" cy="3224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1398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2554" y="4081670"/>
            <a:ext cx="4729446" cy="2776330"/>
          </a:xfrm>
          <a:prstGeom prst="rect">
            <a:avLst/>
          </a:prstGeom>
        </p:spPr>
      </p:pic>
      <p:sp>
        <p:nvSpPr>
          <p:cNvPr id="2" name="TextBox 1"/>
          <p:cNvSpPr txBox="1"/>
          <p:nvPr/>
        </p:nvSpPr>
        <p:spPr>
          <a:xfrm>
            <a:off x="0" y="145774"/>
            <a:ext cx="12192000" cy="6186309"/>
          </a:xfrm>
          <a:prstGeom prst="rect">
            <a:avLst/>
          </a:prstGeom>
          <a:noFill/>
        </p:spPr>
        <p:txBody>
          <a:bodyPr wrap="square" rtlCol="0">
            <a:spAutoFit/>
          </a:bodyPr>
          <a:lstStyle/>
          <a:p>
            <a:r>
              <a:rPr lang="en-US" b="1" dirty="0"/>
              <a:t>People who had money now had nothing. </a:t>
            </a:r>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r>
              <a:rPr lang="en-US" b="1" dirty="0"/>
              <a:t> Stocks were worthless.  </a:t>
            </a:r>
          </a:p>
          <a:p>
            <a:endParaRPr lang="en-US" b="1" dirty="0"/>
          </a:p>
          <a:p>
            <a:endParaRPr lang="en-US" b="1" dirty="0"/>
          </a:p>
          <a:p>
            <a:endParaRPr lang="en-US" b="1" dirty="0"/>
          </a:p>
          <a:p>
            <a:endParaRPr lang="en-US" b="1" dirty="0"/>
          </a:p>
          <a:p>
            <a:endParaRPr lang="en-US" b="1" dirty="0"/>
          </a:p>
          <a:p>
            <a:endParaRPr lang="en-US" b="1" dirty="0"/>
          </a:p>
          <a:p>
            <a:endParaRPr lang="en-US" b="1" dirty="0" smtClean="0"/>
          </a:p>
          <a:p>
            <a:endParaRPr lang="en-US" b="1" dirty="0"/>
          </a:p>
          <a:p>
            <a:endParaRPr lang="en-US" b="1" dirty="0"/>
          </a:p>
          <a:p>
            <a:endParaRPr lang="en-US" b="1" dirty="0"/>
          </a:p>
          <a:p>
            <a:r>
              <a:rPr lang="en-US" b="1" dirty="0"/>
              <a:t>Unemployment rates skyrocketed, while production, prices and wages declined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5155" y="0"/>
            <a:ext cx="3910427" cy="292904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2722" y="2929046"/>
            <a:ext cx="4061201" cy="2848902"/>
          </a:xfrm>
          <a:prstGeom prst="rect">
            <a:avLst/>
          </a:prstGeom>
        </p:spPr>
      </p:pic>
      <p:sp>
        <p:nvSpPr>
          <p:cNvPr id="6" name="Donut 5"/>
          <p:cNvSpPr/>
          <p:nvPr/>
        </p:nvSpPr>
        <p:spPr>
          <a:xfrm>
            <a:off x="8627165" y="4081670"/>
            <a:ext cx="1245705" cy="2776330"/>
          </a:xfrm>
          <a:prstGeom prst="donut">
            <a:avLst>
              <a:gd name="adj" fmla="val 797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665210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mage result for stock market crash 1929 ch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23658"/>
            <a:ext cx="12192000" cy="4734939"/>
          </a:xfrm>
          <a:prstGeom prst="rect">
            <a:avLst/>
          </a:prstGeom>
          <a:solidFill>
            <a:schemeClr val="accent1">
              <a:lumMod val="50000"/>
            </a:schemeClr>
          </a:solidFill>
        </p:spPr>
      </p:pic>
      <p:sp>
        <p:nvSpPr>
          <p:cNvPr id="2" name="Rectangle 1"/>
          <p:cNvSpPr/>
          <p:nvPr/>
        </p:nvSpPr>
        <p:spPr>
          <a:xfrm>
            <a:off x="2109154" y="0"/>
            <a:ext cx="7294433" cy="923330"/>
          </a:xfrm>
          <a:prstGeom prst="rect">
            <a:avLst/>
          </a:prstGeom>
          <a:noFill/>
        </p:spPr>
        <p:txBody>
          <a:bodyPr wrap="none" lIns="91440" tIns="45720" rIns="91440" bIns="45720">
            <a:spAutoFit/>
          </a:bodyPr>
          <a:lstStyle/>
          <a:p>
            <a:pPr algn="ctr"/>
            <a:r>
              <a:rPr lang="en-US" sz="5400" b="1" cap="none" spc="0" dirty="0">
                <a:ln w="9525">
                  <a:solidFill>
                    <a:srgbClr val="002060"/>
                  </a:solidFill>
                  <a:prstDash val="solid"/>
                </a:ln>
                <a:solidFill>
                  <a:srgbClr val="7030A0"/>
                </a:solidFill>
                <a:effectLst>
                  <a:outerShdw blurRad="12700" dist="38100" dir="2700000" algn="tl" rotWithShape="0">
                    <a:schemeClr val="bg1">
                      <a:lumMod val="50000"/>
                    </a:schemeClr>
                  </a:outerShdw>
                </a:effectLst>
              </a:rPr>
              <a:t>A Worldwide Depression</a:t>
            </a:r>
          </a:p>
        </p:txBody>
      </p:sp>
      <p:sp>
        <p:nvSpPr>
          <p:cNvPr id="3" name="TextBox 2"/>
          <p:cNvSpPr txBox="1"/>
          <p:nvPr/>
        </p:nvSpPr>
        <p:spPr>
          <a:xfrm>
            <a:off x="195943" y="923330"/>
            <a:ext cx="11996057" cy="1200329"/>
          </a:xfrm>
          <a:prstGeom prst="rect">
            <a:avLst/>
          </a:prstGeom>
          <a:noFill/>
        </p:spPr>
        <p:txBody>
          <a:bodyPr wrap="square" rtlCol="0">
            <a:spAutoFit/>
          </a:bodyPr>
          <a:lstStyle/>
          <a:p>
            <a:r>
              <a:rPr lang="en-US" dirty="0"/>
              <a:t>Communication and ease of travel made it so that global economies were more interconnected than ever.  </a:t>
            </a:r>
          </a:p>
          <a:p>
            <a:endParaRPr lang="en-US" dirty="0"/>
          </a:p>
          <a:p>
            <a:r>
              <a:rPr lang="en-US" dirty="0"/>
              <a:t>By the 1920s the nations that had suffered the worst in WWI were starting to rebuild their economies, often times by borrowing money from the United States. </a:t>
            </a:r>
          </a:p>
        </p:txBody>
      </p:sp>
    </p:spTree>
    <p:extLst>
      <p:ext uri="{BB962C8B-B14F-4D97-AF65-F5344CB8AC3E}">
        <p14:creationId xmlns:p14="http://schemas.microsoft.com/office/powerpoint/2010/main" val="1367703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1382550" y="0"/>
            <a:ext cx="9453422" cy="923330"/>
          </a:xfrm>
          <a:prstGeom prst="rect">
            <a:avLst/>
          </a:prstGeom>
          <a:noFill/>
        </p:spPr>
        <p:txBody>
          <a:bodyPr wrap="none" lIns="91440" tIns="45720" rIns="91440" bIns="45720">
            <a:spAutoFit/>
          </a:bodyPr>
          <a:lstStyle/>
          <a:p>
            <a:pPr algn="ctr"/>
            <a:r>
              <a:rPr lang="en-US" sz="5400" b="0" cap="none" spc="0" dirty="0">
                <a:ln w="0"/>
                <a:solidFill>
                  <a:srgbClr val="FF0066"/>
                </a:solidFill>
                <a:effectLst>
                  <a:outerShdw blurRad="38100" dist="19050" dir="2700000" algn="tl" rotWithShape="0">
                    <a:schemeClr val="dk1">
                      <a:alpha val="40000"/>
                    </a:schemeClr>
                  </a:outerShdw>
                </a:effectLst>
              </a:rPr>
              <a:t>This leads to a Global Depression</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7960" t="2361" r="2086" b="4858"/>
          <a:stretch/>
        </p:blipFill>
        <p:spPr>
          <a:xfrm>
            <a:off x="119269" y="759654"/>
            <a:ext cx="4494934" cy="521708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5679" y="782652"/>
            <a:ext cx="6934376" cy="5194089"/>
          </a:xfrm>
          <a:prstGeom prst="rect">
            <a:avLst/>
          </a:prstGeom>
        </p:spPr>
      </p:pic>
      <p:sp>
        <p:nvSpPr>
          <p:cNvPr id="5" name="TextBox 4"/>
          <p:cNvSpPr txBox="1"/>
          <p:nvPr/>
        </p:nvSpPr>
        <p:spPr>
          <a:xfrm>
            <a:off x="13261" y="5976741"/>
            <a:ext cx="12192000" cy="923330"/>
          </a:xfrm>
          <a:prstGeom prst="rect">
            <a:avLst/>
          </a:prstGeom>
          <a:noFill/>
        </p:spPr>
        <p:txBody>
          <a:bodyPr wrap="square" rtlCol="0">
            <a:spAutoFit/>
          </a:bodyPr>
          <a:lstStyle/>
          <a:p>
            <a:r>
              <a:rPr lang="en-US" b="1" dirty="0">
                <a:solidFill>
                  <a:schemeClr val="bg1"/>
                </a:solidFill>
              </a:rPr>
              <a:t>Nervous American bankers begin to demand repayment of foreign loans and investors withdrew their money from Europe.  </a:t>
            </a:r>
          </a:p>
          <a:p>
            <a:r>
              <a:rPr lang="en-US" b="1" dirty="0">
                <a:solidFill>
                  <a:schemeClr val="bg1"/>
                </a:solidFill>
              </a:rPr>
              <a:t>Congress placed new, high, tariffs on European goods and demand collapsed, causing worse conditions in the U.S and the World</a:t>
            </a:r>
          </a:p>
        </p:txBody>
      </p:sp>
    </p:spTree>
    <p:extLst>
      <p:ext uri="{BB962C8B-B14F-4D97-AF65-F5344CB8AC3E}">
        <p14:creationId xmlns:p14="http://schemas.microsoft.com/office/powerpoint/2010/main" val="41534929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29046"/>
            <a:ext cx="12192000" cy="5078313"/>
          </a:xfrm>
          <a:prstGeom prst="rect">
            <a:avLst/>
          </a:prstGeom>
          <a:noFill/>
        </p:spPr>
        <p:txBody>
          <a:bodyPr wrap="squar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Crash of 1929 was the trigger of the depression.  BUT the actual spiral was caused by lack of economic and banking safeguards, and the belief that wealth and prosperity were to be pursued at all costs allowed the depression to truly begin</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281571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 y="0"/>
            <a:ext cx="12192001" cy="3600986"/>
          </a:xfrm>
          <a:prstGeom prst="rect">
            <a:avLst/>
          </a:prstGeom>
          <a:noFill/>
        </p:spPr>
        <p:txBody>
          <a:bodyPr wrap="square" lIns="91440" tIns="45720" rIns="91440" bIns="45720">
            <a:spAutoFit/>
          </a:bodyPr>
          <a:lstStyle/>
          <a:p>
            <a:r>
              <a:rPr lang="en-US" sz="3800" b="0" cap="none" spc="0" dirty="0" smtClean="0">
                <a:ln w="0"/>
                <a:solidFill>
                  <a:schemeClr val="accent1"/>
                </a:solidFill>
                <a:effectLst>
                  <a:outerShdw blurRad="38100" dist="25400" dir="5400000" algn="ctr" rotWithShape="0">
                    <a:srgbClr val="6E747A">
                      <a:alpha val="43000"/>
                    </a:srgbClr>
                  </a:outerShdw>
                </a:effectLst>
              </a:rPr>
              <a:t>President Hoover was not prepared for the scope of the crisis</a:t>
            </a:r>
          </a:p>
          <a:p>
            <a:endParaRPr lang="en-US" sz="3800" dirty="0">
              <a:ln w="0"/>
              <a:solidFill>
                <a:schemeClr val="accent1"/>
              </a:solidFill>
              <a:effectLst>
                <a:outerShdw blurRad="38100" dist="25400" dir="5400000" algn="ctr" rotWithShape="0">
                  <a:srgbClr val="6E747A">
                    <a:alpha val="43000"/>
                  </a:srgbClr>
                </a:outerShdw>
              </a:effectLst>
            </a:endParaRPr>
          </a:p>
          <a:p>
            <a:r>
              <a:rPr lang="en-US" sz="3800" b="0" cap="none" spc="0" dirty="0" smtClean="0">
                <a:ln w="0"/>
                <a:solidFill>
                  <a:schemeClr val="accent1"/>
                </a:solidFill>
                <a:effectLst>
                  <a:outerShdw blurRad="38100" dist="25400" dir="5400000" algn="ctr" rotWithShape="0">
                    <a:srgbClr val="6E747A">
                      <a:alpha val="43000"/>
                    </a:srgbClr>
                  </a:outerShdw>
                </a:effectLst>
              </a:rPr>
              <a:t>He encouraged people to “tighten their belts” and businesses to keep people employed. </a:t>
            </a:r>
          </a:p>
          <a:p>
            <a:endParaRPr lang="en-US" sz="3800" dirty="0">
              <a:ln w="0"/>
              <a:solidFill>
                <a:schemeClr val="accent1"/>
              </a:solidFill>
              <a:effectLst>
                <a:outerShdw blurRad="38100" dist="25400" dir="5400000" algn="ctr" rotWithShape="0">
                  <a:srgbClr val="6E747A">
                    <a:alpha val="43000"/>
                  </a:srgbClr>
                </a:outerShdw>
              </a:effectLst>
            </a:endParaRPr>
          </a:p>
          <a:p>
            <a:r>
              <a:rPr lang="en-US" sz="3800" b="0" cap="none" spc="0" dirty="0" smtClean="0">
                <a:ln w="0"/>
                <a:solidFill>
                  <a:schemeClr val="accent1"/>
                </a:solidFill>
                <a:effectLst>
                  <a:outerShdw blurRad="38100" dist="25400" dir="5400000" algn="ctr" rotWithShape="0">
                    <a:srgbClr val="6E747A">
                      <a:alpha val="43000"/>
                    </a:srgbClr>
                  </a:outerShdw>
                </a:effectLst>
              </a:rPr>
              <a:t>He was against the idea of a government “handout”</a:t>
            </a:r>
            <a:endParaRPr lang="en-US" sz="3800" b="0" cap="none" spc="0" dirty="0">
              <a:ln w="0"/>
              <a:solidFill>
                <a:schemeClr val="accent1"/>
              </a:solidFill>
              <a:effectLst>
                <a:outerShdw blurRad="38100" dist="25400" dir="5400000" algn="ctr" rotWithShape="0">
                  <a:srgbClr val="6E747A">
                    <a:alpha val="43000"/>
                  </a:srgbClr>
                </a:outerShdw>
              </a:effectLst>
            </a:endParaRPr>
          </a:p>
        </p:txBody>
      </p:sp>
      <p:sp>
        <p:nvSpPr>
          <p:cNvPr id="3" name="Rectangle 2"/>
          <p:cNvSpPr/>
          <p:nvPr/>
        </p:nvSpPr>
        <p:spPr>
          <a:xfrm>
            <a:off x="-1" y="4908677"/>
            <a:ext cx="12119343" cy="769441"/>
          </a:xfrm>
          <a:prstGeom prst="rect">
            <a:avLst/>
          </a:prstGeom>
          <a:noFill/>
        </p:spPr>
        <p:txBody>
          <a:bodyPr wrap="none" lIns="91440" tIns="45720" rIns="91440" bIns="45720">
            <a:spAutoFit/>
          </a:bodyPr>
          <a:lstStyle/>
          <a:p>
            <a:pPr algn="ctr"/>
            <a:r>
              <a:rPr lang="en-US" sz="4400" b="0" cap="none" spc="0" dirty="0" smtClean="0">
                <a:ln w="0"/>
                <a:solidFill>
                  <a:schemeClr val="tx1"/>
                </a:solidFill>
                <a:effectLst>
                  <a:outerShdw blurRad="38100" dist="19050" dir="2700000" algn="tl" rotWithShape="0">
                    <a:schemeClr val="dk1">
                      <a:alpha val="40000"/>
                    </a:schemeClr>
                  </a:outerShdw>
                </a:effectLst>
              </a:rPr>
              <a:t>In 1930 congress passes the Hawley-Smoot Tariff Act</a:t>
            </a:r>
            <a:endParaRPr lang="en-US" sz="4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483216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9489"/>
            <a:ext cx="12192000" cy="3139321"/>
          </a:xfrm>
          <a:prstGeom prst="rect">
            <a:avLst/>
          </a:prstGeom>
          <a:noFill/>
        </p:spPr>
        <p:txBody>
          <a:bodyPr wrap="square" rtlCol="0">
            <a:spAutoFit/>
          </a:bodyPr>
          <a:lstStyle/>
          <a:p>
            <a:r>
              <a:rPr lang="en-US" dirty="0" smtClean="0"/>
              <a:t>When it was finally clear that these things weren’t working, Hoover created:</a:t>
            </a:r>
          </a:p>
          <a:p>
            <a:endParaRPr lang="en-US" dirty="0"/>
          </a:p>
          <a:p>
            <a:r>
              <a:rPr lang="en-US" dirty="0" smtClean="0"/>
              <a:t>The President's Emergency Committee for Employment (PECE) – this helped state governments provide assistance but did not provide food as he thought that direct handouts wouldn’t help.</a:t>
            </a:r>
          </a:p>
          <a:p>
            <a:endParaRPr lang="en-US" dirty="0"/>
          </a:p>
          <a:p>
            <a:endParaRPr lang="en-US" dirty="0" smtClean="0"/>
          </a:p>
          <a:p>
            <a:endParaRPr lang="en-US" dirty="0"/>
          </a:p>
          <a:p>
            <a:r>
              <a:rPr lang="en-US" dirty="0" smtClean="0"/>
              <a:t>1930 – 31 – Congress passed a $47 million bill that would provide drought victims with fertilizer and animal feed (no food)</a:t>
            </a:r>
          </a:p>
          <a:p>
            <a:endParaRPr lang="en-US" dirty="0"/>
          </a:p>
          <a:p>
            <a:endParaRPr lang="en-US" dirty="0" smtClean="0"/>
          </a:p>
          <a:p>
            <a:r>
              <a:rPr lang="en-US" dirty="0" smtClean="0"/>
              <a:t>1931 – Congress attempted to pass the Federal Emergency Relief Bill</a:t>
            </a:r>
            <a:endParaRPr lang="en-US" dirty="0"/>
          </a:p>
        </p:txBody>
      </p:sp>
      <p:pic>
        <p:nvPicPr>
          <p:cNvPr id="1026" name="Picture 2" descr="Image result for federal emergency relief bi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48810"/>
            <a:ext cx="12191999" cy="3409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26120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Effects of the Great Depression</a:t>
            </a:r>
          </a:p>
        </p:txBody>
      </p:sp>
      <p:sp>
        <p:nvSpPr>
          <p:cNvPr id="14339" name="Rectangle 4"/>
          <p:cNvSpPr>
            <a:spLocks noGrp="1" noChangeArrowheads="1"/>
          </p:cNvSpPr>
          <p:nvPr>
            <p:ph type="body" sz="half" idx="1"/>
          </p:nvPr>
        </p:nvSpPr>
        <p:spPr/>
        <p:txBody>
          <a:bodyPr/>
          <a:lstStyle/>
          <a:p>
            <a:pPr eaLnBrk="1" hangingPunct="1">
              <a:lnSpc>
                <a:spcPct val="90000"/>
              </a:lnSpc>
            </a:pPr>
            <a:r>
              <a:rPr lang="en-US" altLang="en-US" sz="2800" u="sng"/>
              <a:t>Effects on society</a:t>
            </a:r>
          </a:p>
          <a:p>
            <a:pPr lvl="1" eaLnBrk="1" hangingPunct="1">
              <a:lnSpc>
                <a:spcPct val="90000"/>
              </a:lnSpc>
            </a:pPr>
            <a:r>
              <a:rPr lang="en-US" altLang="en-US" sz="2400"/>
              <a:t>25% of the workforce were unemployed at its peak</a:t>
            </a:r>
          </a:p>
          <a:p>
            <a:pPr lvl="1" eaLnBrk="1" hangingPunct="1">
              <a:lnSpc>
                <a:spcPct val="90000"/>
              </a:lnSpc>
            </a:pPr>
            <a:r>
              <a:rPr lang="en-US" altLang="en-US" sz="2400"/>
              <a:t>Wages were as low as $.10 per hour</a:t>
            </a:r>
          </a:p>
          <a:p>
            <a:pPr lvl="1" eaLnBrk="1" hangingPunct="1">
              <a:lnSpc>
                <a:spcPct val="90000"/>
              </a:lnSpc>
            </a:pPr>
            <a:r>
              <a:rPr lang="en-US" altLang="en-US" sz="2400"/>
              <a:t>Blacks often first fired</a:t>
            </a:r>
          </a:p>
          <a:p>
            <a:pPr lvl="1" eaLnBrk="1" hangingPunct="1">
              <a:lnSpc>
                <a:spcPct val="90000"/>
              </a:lnSpc>
            </a:pPr>
            <a:r>
              <a:rPr lang="en-US" altLang="en-US" sz="2400"/>
              <a:t>Women who worked for less than men were often retained</a:t>
            </a:r>
          </a:p>
          <a:p>
            <a:pPr lvl="1" eaLnBrk="1" hangingPunct="1">
              <a:lnSpc>
                <a:spcPct val="90000"/>
              </a:lnSpc>
            </a:pPr>
            <a:r>
              <a:rPr lang="en-US" altLang="en-US" sz="2400"/>
              <a:t>Many sold produce on the street</a:t>
            </a:r>
          </a:p>
        </p:txBody>
      </p:sp>
      <p:pic>
        <p:nvPicPr>
          <p:cNvPr id="14340" name="Picture 6" descr="apples"/>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477001" y="4114800"/>
            <a:ext cx="3273425" cy="2185988"/>
          </a:xfrm>
          <a:noFill/>
        </p:spPr>
      </p:pic>
      <p:pic>
        <p:nvPicPr>
          <p:cNvPr id="14341" name="Picture 10" descr="7DF071DE-B2CF-F3E0-63760DDD0AE40AE6"/>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400801" y="1447801"/>
            <a:ext cx="3281363" cy="2187575"/>
          </a:xfrm>
          <a:noFill/>
        </p:spPr>
      </p:pic>
      <p:sp>
        <p:nvSpPr>
          <p:cNvPr id="14342" name="Text Box 11"/>
          <p:cNvSpPr txBox="1">
            <a:spLocks noChangeArrowheads="1"/>
          </p:cNvSpPr>
          <p:nvPr/>
        </p:nvSpPr>
        <p:spPr bwMode="auto">
          <a:xfrm>
            <a:off x="2133600" y="6324600"/>
            <a:ext cx="3657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200">
                <a:hlinkClick r:id="rId4" action="ppaction://hlinkfile"/>
              </a:rPr>
              <a:t>View Great Depression Begins Video</a:t>
            </a:r>
            <a:endParaRPr lang="en-US" altLang="en-US" sz="1200"/>
          </a:p>
        </p:txBody>
      </p:sp>
    </p:spTree>
    <p:extLst>
      <p:ext uri="{BB962C8B-B14F-4D97-AF65-F5344CB8AC3E}">
        <p14:creationId xmlns:p14="http://schemas.microsoft.com/office/powerpoint/2010/main" val="4045915559"/>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Effects of the Great Depression</a:t>
            </a:r>
          </a:p>
        </p:txBody>
      </p:sp>
      <p:sp>
        <p:nvSpPr>
          <p:cNvPr id="15363" name="Rectangle 4"/>
          <p:cNvSpPr>
            <a:spLocks noGrp="1" noChangeArrowheads="1"/>
          </p:cNvSpPr>
          <p:nvPr>
            <p:ph type="body" sz="half" idx="1"/>
          </p:nvPr>
        </p:nvSpPr>
        <p:spPr/>
        <p:txBody>
          <a:bodyPr/>
          <a:lstStyle/>
          <a:p>
            <a:pPr eaLnBrk="1" hangingPunct="1">
              <a:lnSpc>
                <a:spcPct val="90000"/>
              </a:lnSpc>
            </a:pPr>
            <a:r>
              <a:rPr lang="en-US" altLang="en-US" sz="2800" u="sng"/>
              <a:t>Effects on Cities</a:t>
            </a:r>
          </a:p>
          <a:p>
            <a:pPr lvl="1" eaLnBrk="1" hangingPunct="1">
              <a:lnSpc>
                <a:spcPct val="90000"/>
              </a:lnSpc>
            </a:pPr>
            <a:r>
              <a:rPr lang="en-US" altLang="en-US" sz="2400"/>
              <a:t>Cities tried to provide relief with Red Cross and Salvation Army</a:t>
            </a:r>
          </a:p>
          <a:p>
            <a:pPr lvl="1" eaLnBrk="1" hangingPunct="1">
              <a:lnSpc>
                <a:spcPct val="90000"/>
              </a:lnSpc>
            </a:pPr>
            <a:r>
              <a:rPr lang="en-US" altLang="en-US" sz="2400"/>
              <a:t>Breadlines were common</a:t>
            </a:r>
          </a:p>
          <a:p>
            <a:pPr lvl="1" eaLnBrk="1" hangingPunct="1">
              <a:lnSpc>
                <a:spcPct val="90000"/>
              </a:lnSpc>
            </a:pPr>
            <a:r>
              <a:rPr lang="en-US" altLang="en-US" sz="2400"/>
              <a:t>Shantytowns developed outside of cities-came to be called </a:t>
            </a:r>
            <a:r>
              <a:rPr lang="en-US" altLang="en-US" sz="2400" b="1" u="sng"/>
              <a:t>Hoovervilles</a:t>
            </a:r>
          </a:p>
          <a:p>
            <a:pPr lvl="1" eaLnBrk="1" hangingPunct="1">
              <a:lnSpc>
                <a:spcPct val="90000"/>
              </a:lnSpc>
            </a:pPr>
            <a:r>
              <a:rPr lang="en-US" altLang="en-US" sz="2400"/>
              <a:t>Poverty and crime spread throughout US</a:t>
            </a:r>
          </a:p>
        </p:txBody>
      </p:sp>
      <p:pic>
        <p:nvPicPr>
          <p:cNvPr id="15364" name="Picture 7" descr="xmastree"/>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5943601" y="4419601"/>
            <a:ext cx="3275013" cy="2187575"/>
          </a:xfrm>
          <a:noFill/>
        </p:spPr>
      </p:pic>
      <p:pic>
        <p:nvPicPr>
          <p:cNvPr id="15365" name="Picture 9" descr="salvation arm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2667000"/>
            <a:ext cx="28194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ext Box 10"/>
          <p:cNvSpPr txBox="1">
            <a:spLocks noChangeArrowheads="1"/>
          </p:cNvSpPr>
          <p:nvPr/>
        </p:nvSpPr>
        <p:spPr bwMode="auto">
          <a:xfrm>
            <a:off x="6096000" y="6613526"/>
            <a:ext cx="28956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000"/>
              <a:t>Hooverville with Christmas Tree</a:t>
            </a:r>
          </a:p>
        </p:txBody>
      </p:sp>
      <p:sp>
        <p:nvSpPr>
          <p:cNvPr id="15367" name="Text Box 11"/>
          <p:cNvSpPr txBox="1">
            <a:spLocks noChangeArrowheads="1"/>
          </p:cNvSpPr>
          <p:nvPr/>
        </p:nvSpPr>
        <p:spPr bwMode="auto">
          <a:xfrm>
            <a:off x="9220200" y="4572001"/>
            <a:ext cx="1447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000"/>
              <a:t>Salvation Army</a:t>
            </a:r>
          </a:p>
        </p:txBody>
      </p:sp>
      <p:pic>
        <p:nvPicPr>
          <p:cNvPr id="15368" name="Picture 14" descr="jobbureau"/>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791200" y="1143001"/>
            <a:ext cx="2590800" cy="1795463"/>
          </a:xfrm>
          <a:noFill/>
        </p:spPr>
      </p:pic>
      <p:sp>
        <p:nvSpPr>
          <p:cNvPr id="15369" name="Text Box 15"/>
          <p:cNvSpPr txBox="1">
            <a:spLocks noChangeArrowheads="1"/>
          </p:cNvSpPr>
          <p:nvPr/>
        </p:nvSpPr>
        <p:spPr bwMode="auto">
          <a:xfrm>
            <a:off x="5791200" y="2895601"/>
            <a:ext cx="19812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000"/>
              <a:t>Job Bureau</a:t>
            </a:r>
          </a:p>
        </p:txBody>
      </p:sp>
      <p:sp>
        <p:nvSpPr>
          <p:cNvPr id="15370" name="Text Box 16"/>
          <p:cNvSpPr txBox="1">
            <a:spLocks noChangeArrowheads="1"/>
          </p:cNvSpPr>
          <p:nvPr/>
        </p:nvSpPr>
        <p:spPr bwMode="auto">
          <a:xfrm>
            <a:off x="2133600" y="6400801"/>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hlinkClick r:id="rId5" action="ppaction://hlinkfile"/>
              </a:rPr>
              <a:t>Welcome to Hooverville</a:t>
            </a:r>
            <a:endParaRPr lang="en-US" altLang="en-US" sz="1800"/>
          </a:p>
        </p:txBody>
      </p:sp>
    </p:spTree>
    <p:extLst>
      <p:ext uri="{BB962C8B-B14F-4D97-AF65-F5344CB8AC3E}">
        <p14:creationId xmlns:p14="http://schemas.microsoft.com/office/powerpoint/2010/main" val="95893531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altLang="en-US" smtClean="0"/>
              <a:t>Effects of the Great Depression</a:t>
            </a:r>
          </a:p>
        </p:txBody>
      </p:sp>
      <p:pic>
        <p:nvPicPr>
          <p:cNvPr id="16387" name="Picture 4" descr="hoovervil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43200" y="1676400"/>
            <a:ext cx="6553200" cy="4876800"/>
          </a:xfrm>
          <a:noFill/>
        </p:spPr>
      </p:pic>
    </p:spTree>
    <p:extLst>
      <p:ext uri="{BB962C8B-B14F-4D97-AF65-F5344CB8AC3E}">
        <p14:creationId xmlns:p14="http://schemas.microsoft.com/office/powerpoint/2010/main" val="107787078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Effects of Great Depression</a:t>
            </a:r>
          </a:p>
        </p:txBody>
      </p:sp>
      <p:sp>
        <p:nvSpPr>
          <p:cNvPr id="17411" name="Rectangle 4"/>
          <p:cNvSpPr>
            <a:spLocks noGrp="1" noChangeArrowheads="1"/>
          </p:cNvSpPr>
          <p:nvPr>
            <p:ph type="body" sz="half" idx="1"/>
          </p:nvPr>
        </p:nvSpPr>
        <p:spPr/>
        <p:txBody>
          <a:bodyPr/>
          <a:lstStyle/>
          <a:p>
            <a:pPr eaLnBrk="1" hangingPunct="1">
              <a:lnSpc>
                <a:spcPct val="90000"/>
              </a:lnSpc>
            </a:pPr>
            <a:r>
              <a:rPr lang="en-US" altLang="en-US" sz="2400" b="1" u="sng"/>
              <a:t>Effects upon farming</a:t>
            </a:r>
          </a:p>
          <a:p>
            <a:pPr lvl="1" eaLnBrk="1" hangingPunct="1">
              <a:lnSpc>
                <a:spcPct val="90000"/>
              </a:lnSpc>
            </a:pPr>
            <a:r>
              <a:rPr lang="en-US" altLang="en-US" sz="2000"/>
              <a:t>Farmers had more than they could sell-prices dropped</a:t>
            </a:r>
          </a:p>
          <a:p>
            <a:pPr lvl="1" eaLnBrk="1" hangingPunct="1">
              <a:lnSpc>
                <a:spcPct val="90000"/>
              </a:lnSpc>
            </a:pPr>
            <a:r>
              <a:rPr lang="en-US" altLang="en-US" sz="2000"/>
              <a:t>Farmers could not afford mortgages and many “lost the farm”</a:t>
            </a:r>
          </a:p>
        </p:txBody>
      </p:sp>
      <p:pic>
        <p:nvPicPr>
          <p:cNvPr id="17412" name="Picture 6" descr="7DF05CBF-E4A6-2AE5-FCA34B6A69EE6837"/>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551614" y="1600200"/>
            <a:ext cx="3279775" cy="2185988"/>
          </a:xfrm>
          <a:noFill/>
        </p:spPr>
      </p:pic>
      <p:pic>
        <p:nvPicPr>
          <p:cNvPr id="17413" name="Picture 7" descr="7DF06B56-C376-C2AA-2D330349F24FD86C"/>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550026" y="3938589"/>
            <a:ext cx="3281363" cy="2187575"/>
          </a:xfrm>
          <a:noFill/>
        </p:spPr>
      </p:pic>
    </p:spTree>
    <p:extLst>
      <p:ext uri="{BB962C8B-B14F-4D97-AF65-F5344CB8AC3E}">
        <p14:creationId xmlns:p14="http://schemas.microsoft.com/office/powerpoint/2010/main" val="187818846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7DF05B0A-EDF9-CBFA-616C1F6F80C8C3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5" descr="7DF081DB-CD8D-1E44-C23995D0BFF2CE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606800"/>
            <a:ext cx="48768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6" descr="7DF06059-987B-67A6-1C7D7985131CAC4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0"/>
            <a:ext cx="4267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7" descr="7DF07623-BE8C-CD61-3AD4A772AC36C5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3505200"/>
            <a:ext cx="42672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75956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Effects of Great Depression</a:t>
            </a:r>
          </a:p>
        </p:txBody>
      </p:sp>
      <p:sp>
        <p:nvSpPr>
          <p:cNvPr id="19459" name="Rectangle 4"/>
          <p:cNvSpPr>
            <a:spLocks noGrp="1" noChangeArrowheads="1"/>
          </p:cNvSpPr>
          <p:nvPr>
            <p:ph type="body" sz="half" idx="1"/>
          </p:nvPr>
        </p:nvSpPr>
        <p:spPr/>
        <p:txBody>
          <a:bodyPr/>
          <a:lstStyle/>
          <a:p>
            <a:pPr eaLnBrk="1" hangingPunct="1">
              <a:lnSpc>
                <a:spcPct val="80000"/>
              </a:lnSpc>
            </a:pPr>
            <a:r>
              <a:rPr lang="en-US" altLang="en-US" sz="2400" u="sng"/>
              <a:t>Effects of families</a:t>
            </a:r>
          </a:p>
          <a:p>
            <a:pPr lvl="1" eaLnBrk="1" hangingPunct="1">
              <a:lnSpc>
                <a:spcPct val="80000"/>
              </a:lnSpc>
            </a:pPr>
            <a:r>
              <a:rPr lang="en-US" altLang="en-US" sz="2400"/>
              <a:t>Families moved in together</a:t>
            </a:r>
          </a:p>
          <a:p>
            <a:pPr lvl="1" eaLnBrk="1" hangingPunct="1">
              <a:lnSpc>
                <a:spcPct val="80000"/>
              </a:lnSpc>
            </a:pPr>
            <a:r>
              <a:rPr lang="en-US" altLang="en-US" sz="2400"/>
              <a:t>Divorce rates rose</a:t>
            </a:r>
          </a:p>
          <a:p>
            <a:pPr lvl="1" eaLnBrk="1" hangingPunct="1">
              <a:lnSpc>
                <a:spcPct val="80000"/>
              </a:lnSpc>
            </a:pPr>
            <a:r>
              <a:rPr lang="en-US" altLang="en-US" sz="2400"/>
              <a:t>Young people waited to get married and start families</a:t>
            </a:r>
          </a:p>
          <a:p>
            <a:pPr lvl="1" eaLnBrk="1" hangingPunct="1">
              <a:lnSpc>
                <a:spcPct val="80000"/>
              </a:lnSpc>
            </a:pPr>
            <a:r>
              <a:rPr lang="en-US" altLang="en-US" sz="2400"/>
              <a:t>Women made their own bread, soap, clothes out of flour sacks, etc.</a:t>
            </a:r>
          </a:p>
          <a:p>
            <a:pPr lvl="1" eaLnBrk="1" hangingPunct="1">
              <a:lnSpc>
                <a:spcPct val="80000"/>
              </a:lnSpc>
            </a:pPr>
            <a:r>
              <a:rPr lang="en-US" altLang="en-US" sz="2400"/>
              <a:t>Families rented out rooms of their houses</a:t>
            </a:r>
          </a:p>
        </p:txBody>
      </p:sp>
      <p:pic>
        <p:nvPicPr>
          <p:cNvPr id="19460" name="Picture 6" descr="christmas dinner in Iowa in 193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172200" y="2338389"/>
            <a:ext cx="4038600" cy="3049587"/>
          </a:xfrm>
          <a:noFill/>
        </p:spPr>
      </p:pic>
      <p:sp>
        <p:nvSpPr>
          <p:cNvPr id="19461" name="Text Box 7"/>
          <p:cNvSpPr txBox="1">
            <a:spLocks noChangeArrowheads="1"/>
          </p:cNvSpPr>
          <p:nvPr/>
        </p:nvSpPr>
        <p:spPr bwMode="auto">
          <a:xfrm>
            <a:off x="5943600" y="5410201"/>
            <a:ext cx="457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Christmas dinner in Iowa, 1935</a:t>
            </a:r>
          </a:p>
        </p:txBody>
      </p:sp>
      <p:sp>
        <p:nvSpPr>
          <p:cNvPr id="19462" name="Text Box 9"/>
          <p:cNvSpPr txBox="1">
            <a:spLocks noChangeArrowheads="1"/>
          </p:cNvSpPr>
          <p:nvPr/>
        </p:nvSpPr>
        <p:spPr bwMode="auto">
          <a:xfrm>
            <a:off x="1981200" y="6324601"/>
            <a:ext cx="3657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hlinkClick r:id="rId3" action="ppaction://hlinkfile"/>
              </a:rPr>
              <a:t>View 1930’s Summary Video</a:t>
            </a:r>
            <a:endParaRPr lang="en-US" altLang="en-US" sz="1800"/>
          </a:p>
        </p:txBody>
      </p:sp>
    </p:spTree>
    <p:extLst>
      <p:ext uri="{BB962C8B-B14F-4D97-AF65-F5344CB8AC3E}">
        <p14:creationId xmlns:p14="http://schemas.microsoft.com/office/powerpoint/2010/main" val="339887178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Effects of Great Depression</a:t>
            </a:r>
          </a:p>
        </p:txBody>
      </p:sp>
      <p:pic>
        <p:nvPicPr>
          <p:cNvPr id="20483" name="Picture 4" descr="7DF06AD9-92B3-66C1-20C68C284031F7D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09800" y="1271588"/>
            <a:ext cx="7543800" cy="5029200"/>
          </a:xfrm>
          <a:noFill/>
        </p:spPr>
      </p:pic>
    </p:spTree>
    <p:extLst>
      <p:ext uri="{BB962C8B-B14F-4D97-AF65-F5344CB8AC3E}">
        <p14:creationId xmlns:p14="http://schemas.microsoft.com/office/powerpoint/2010/main" val="1997321951"/>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Effects of Great Depression</a:t>
            </a:r>
          </a:p>
        </p:txBody>
      </p:sp>
      <p:pic>
        <p:nvPicPr>
          <p:cNvPr id="21507" name="Picture 4" descr="7DF069B0-C0E0-714F-FDD88F1C4734901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09800" y="1219200"/>
            <a:ext cx="7696200" cy="5130800"/>
          </a:xfrm>
          <a:noFill/>
        </p:spPr>
      </p:pic>
    </p:spTree>
    <p:extLst>
      <p:ext uri="{BB962C8B-B14F-4D97-AF65-F5344CB8AC3E}">
        <p14:creationId xmlns:p14="http://schemas.microsoft.com/office/powerpoint/2010/main" val="128659101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t>Effects of Great Depression</a:t>
            </a:r>
          </a:p>
        </p:txBody>
      </p:sp>
      <p:pic>
        <p:nvPicPr>
          <p:cNvPr id="22531" name="Picture 4" descr="7DF06E15-F729-AF6A-83B143997D6B1F3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62200" y="1447800"/>
            <a:ext cx="7696200" cy="5130800"/>
          </a:xfrm>
          <a:noFill/>
        </p:spPr>
      </p:pic>
    </p:spTree>
    <p:extLst>
      <p:ext uri="{BB962C8B-B14F-4D97-AF65-F5344CB8AC3E}">
        <p14:creationId xmlns:p14="http://schemas.microsoft.com/office/powerpoint/2010/main" val="398041244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Effects of Great Depression</a:t>
            </a:r>
          </a:p>
        </p:txBody>
      </p:sp>
      <p:pic>
        <p:nvPicPr>
          <p:cNvPr id="23555" name="Picture 4" descr="7DF0624D-F82A-5BBA-E54DD96A79402FC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09800" y="1271588"/>
            <a:ext cx="7620000" cy="5080000"/>
          </a:xfrm>
          <a:noFill/>
        </p:spPr>
      </p:pic>
    </p:spTree>
    <p:extLst>
      <p:ext uri="{BB962C8B-B14F-4D97-AF65-F5344CB8AC3E}">
        <p14:creationId xmlns:p14="http://schemas.microsoft.com/office/powerpoint/2010/main" val="821986165"/>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smtClean="0"/>
              <a:t>Effects of Great Depression</a:t>
            </a:r>
          </a:p>
        </p:txBody>
      </p:sp>
      <p:pic>
        <p:nvPicPr>
          <p:cNvPr id="24579" name="Picture 7" descr="bedroo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90800" y="1219200"/>
            <a:ext cx="7162800" cy="5359400"/>
          </a:xfrm>
          <a:noFill/>
        </p:spPr>
      </p:pic>
    </p:spTree>
    <p:extLst>
      <p:ext uri="{BB962C8B-B14F-4D97-AF65-F5344CB8AC3E}">
        <p14:creationId xmlns:p14="http://schemas.microsoft.com/office/powerpoint/2010/main" val="41942402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5"/>
          <p:cNvSpPr>
            <a:spLocks noGrp="1" noChangeArrowheads="1"/>
          </p:cNvSpPr>
          <p:nvPr>
            <p:ph type="title"/>
          </p:nvPr>
        </p:nvSpPr>
        <p:spPr/>
        <p:txBody>
          <a:bodyPr/>
          <a:lstStyle/>
          <a:p>
            <a:pPr eaLnBrk="1" hangingPunct="1"/>
            <a:r>
              <a:rPr lang="en-US" altLang="en-US" smtClean="0"/>
              <a:t>Effects of the Great Depression</a:t>
            </a:r>
          </a:p>
        </p:txBody>
      </p:sp>
      <p:pic>
        <p:nvPicPr>
          <p:cNvPr id="25603" name="Picture 6" descr="squatterscamp"/>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09800" y="1219200"/>
            <a:ext cx="7772400" cy="5384800"/>
          </a:xfrm>
          <a:noFill/>
        </p:spPr>
      </p:pic>
    </p:spTree>
    <p:extLst>
      <p:ext uri="{BB962C8B-B14F-4D97-AF65-F5344CB8AC3E}">
        <p14:creationId xmlns:p14="http://schemas.microsoft.com/office/powerpoint/2010/main" val="149242531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a:spLocks noGrp="1" noChangeArrowheads="1"/>
          </p:cNvSpPr>
          <p:nvPr>
            <p:ph type="title"/>
          </p:nvPr>
        </p:nvSpPr>
        <p:spPr/>
        <p:txBody>
          <a:bodyPr/>
          <a:lstStyle/>
          <a:p>
            <a:pPr eaLnBrk="1" hangingPunct="1"/>
            <a:r>
              <a:rPr lang="en-US" altLang="en-US" smtClean="0"/>
              <a:t>Effects of the Great Depression</a:t>
            </a:r>
          </a:p>
        </p:txBody>
      </p:sp>
      <p:pic>
        <p:nvPicPr>
          <p:cNvPr id="26627" name="Picture 6" descr="hoboturt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364039" y="1219200"/>
            <a:ext cx="3343275" cy="5486400"/>
          </a:xfrm>
          <a:noFill/>
        </p:spPr>
      </p:pic>
    </p:spTree>
    <p:extLst>
      <p:ext uri="{BB962C8B-B14F-4D97-AF65-F5344CB8AC3E}">
        <p14:creationId xmlns:p14="http://schemas.microsoft.com/office/powerpoint/2010/main" val="3202017980"/>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Effects of the Great Depression</a:t>
            </a:r>
          </a:p>
        </p:txBody>
      </p:sp>
      <p:pic>
        <p:nvPicPr>
          <p:cNvPr id="27651" name="Picture 4" descr="trai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657600" y="1295400"/>
            <a:ext cx="5410200" cy="5321300"/>
          </a:xfrm>
          <a:noFill/>
        </p:spPr>
      </p:pic>
    </p:spTree>
    <p:extLst>
      <p:ext uri="{BB962C8B-B14F-4D97-AF65-F5344CB8AC3E}">
        <p14:creationId xmlns:p14="http://schemas.microsoft.com/office/powerpoint/2010/main" val="1944208182"/>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5" descr="1"/>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0"/>
            <a:ext cx="9144000" cy="6884988"/>
          </a:xfrm>
          <a:noFill/>
        </p:spPr>
      </p:pic>
    </p:spTree>
    <p:extLst>
      <p:ext uri="{BB962C8B-B14F-4D97-AF65-F5344CB8AC3E}">
        <p14:creationId xmlns:p14="http://schemas.microsoft.com/office/powerpoint/2010/main" val="5655628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5" descr="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1"/>
            <a:ext cx="9144000" cy="6862763"/>
          </a:xfrm>
          <a:noFill/>
        </p:spPr>
      </p:pic>
    </p:spTree>
    <p:extLst>
      <p:ext uri="{BB962C8B-B14F-4D97-AF65-F5344CB8AC3E}">
        <p14:creationId xmlns:p14="http://schemas.microsoft.com/office/powerpoint/2010/main" val="10961522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3"/>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1"/>
            <a:ext cx="9144000" cy="6861175"/>
          </a:xfrm>
          <a:noFill/>
        </p:spPr>
      </p:pic>
    </p:spTree>
    <p:extLst>
      <p:ext uri="{BB962C8B-B14F-4D97-AF65-F5344CB8AC3E}">
        <p14:creationId xmlns:p14="http://schemas.microsoft.com/office/powerpoint/2010/main" val="39595544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5" descr="4"/>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362200" y="0"/>
            <a:ext cx="7620000" cy="6902450"/>
          </a:xfrm>
          <a:noFill/>
        </p:spPr>
      </p:pic>
    </p:spTree>
    <p:extLst>
      <p:ext uri="{BB962C8B-B14F-4D97-AF65-F5344CB8AC3E}">
        <p14:creationId xmlns:p14="http://schemas.microsoft.com/office/powerpoint/2010/main" val="6916618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5" descr="5"/>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1"/>
            <a:ext cx="9144000" cy="6918325"/>
          </a:xfrm>
          <a:noFill/>
        </p:spPr>
      </p:pic>
    </p:spTree>
    <p:extLst>
      <p:ext uri="{BB962C8B-B14F-4D97-AF65-F5344CB8AC3E}">
        <p14:creationId xmlns:p14="http://schemas.microsoft.com/office/powerpoint/2010/main" val="11080277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5" descr="6"/>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3048000" y="0"/>
            <a:ext cx="5729288" cy="6858000"/>
          </a:xfrm>
          <a:noFill/>
        </p:spPr>
      </p:pic>
    </p:spTree>
    <p:extLst>
      <p:ext uri="{BB962C8B-B14F-4D97-AF65-F5344CB8AC3E}">
        <p14:creationId xmlns:p14="http://schemas.microsoft.com/office/powerpoint/2010/main" val="25821123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5" descr="7"/>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0"/>
            <a:ext cx="9144000" cy="6927850"/>
          </a:xfrm>
          <a:noFill/>
        </p:spPr>
      </p:pic>
    </p:spTree>
    <p:extLst>
      <p:ext uri="{BB962C8B-B14F-4D97-AF65-F5344CB8AC3E}">
        <p14:creationId xmlns:p14="http://schemas.microsoft.com/office/powerpoint/2010/main" val="39558662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5" descr="8"/>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1"/>
            <a:ext cx="9144000" cy="6873875"/>
          </a:xfrm>
          <a:noFill/>
        </p:spPr>
      </p:pic>
    </p:spTree>
    <p:extLst>
      <p:ext uri="{BB962C8B-B14F-4D97-AF65-F5344CB8AC3E}">
        <p14:creationId xmlns:p14="http://schemas.microsoft.com/office/powerpoint/2010/main" val="29654843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5" descr="9"/>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0"/>
            <a:ext cx="9144000" cy="6858000"/>
          </a:xfrm>
          <a:noFill/>
        </p:spPr>
      </p:pic>
    </p:spTree>
    <p:extLst>
      <p:ext uri="{BB962C8B-B14F-4D97-AF65-F5344CB8AC3E}">
        <p14:creationId xmlns:p14="http://schemas.microsoft.com/office/powerpoint/2010/main" val="3952199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descr="10"/>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0"/>
            <a:ext cx="9144000" cy="6884988"/>
          </a:xfrm>
          <a:noFill/>
        </p:spPr>
      </p:pic>
    </p:spTree>
    <p:extLst>
      <p:ext uri="{BB962C8B-B14F-4D97-AF65-F5344CB8AC3E}">
        <p14:creationId xmlns:p14="http://schemas.microsoft.com/office/powerpoint/2010/main" val="27261592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5" descr="13"/>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1"/>
            <a:ext cx="9144000" cy="6926263"/>
          </a:xfrm>
          <a:noFill/>
        </p:spPr>
      </p:pic>
    </p:spTree>
    <p:extLst>
      <p:ext uri="{BB962C8B-B14F-4D97-AF65-F5344CB8AC3E}">
        <p14:creationId xmlns:p14="http://schemas.microsoft.com/office/powerpoint/2010/main" val="13553631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smtClean="0"/>
              <a:t>Effects of the Great Depression</a:t>
            </a:r>
          </a:p>
        </p:txBody>
      </p:sp>
      <p:sp>
        <p:nvSpPr>
          <p:cNvPr id="39939" name="Rectangle 4"/>
          <p:cNvSpPr>
            <a:spLocks noGrp="1" noChangeArrowheads="1"/>
          </p:cNvSpPr>
          <p:nvPr>
            <p:ph type="body" sz="half" idx="1"/>
          </p:nvPr>
        </p:nvSpPr>
        <p:spPr/>
        <p:txBody>
          <a:bodyPr/>
          <a:lstStyle/>
          <a:p>
            <a:pPr eaLnBrk="1" hangingPunct="1"/>
            <a:r>
              <a:rPr lang="en-US" altLang="en-US" sz="2800" u="sng"/>
              <a:t>Effects on the Economy</a:t>
            </a:r>
          </a:p>
          <a:p>
            <a:pPr lvl="1" eaLnBrk="1" hangingPunct="1"/>
            <a:r>
              <a:rPr lang="en-US" altLang="en-US" sz="2400" b="1"/>
              <a:t>Gross National Product</a:t>
            </a:r>
            <a:r>
              <a:rPr lang="en-US" altLang="en-US" sz="2400"/>
              <a:t> fell from $103 billion in 1929 to $56 billion in 1933</a:t>
            </a:r>
          </a:p>
          <a:p>
            <a:pPr lvl="1" eaLnBrk="1" hangingPunct="1"/>
            <a:r>
              <a:rPr lang="en-US" altLang="en-US" sz="2400" b="1"/>
              <a:t>GNP</a:t>
            </a:r>
            <a:r>
              <a:rPr lang="en-US" altLang="en-US" sz="2400"/>
              <a:t> is all of the goods and services produced in a year</a:t>
            </a:r>
          </a:p>
        </p:txBody>
      </p:sp>
      <p:pic>
        <p:nvPicPr>
          <p:cNvPr id="39940" name="Picture 6" descr="Image46"/>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19800" y="2209801"/>
            <a:ext cx="4495800" cy="3279775"/>
          </a:xfrm>
          <a:noFill/>
        </p:spPr>
      </p:pic>
    </p:spTree>
    <p:extLst>
      <p:ext uri="{BB962C8B-B14F-4D97-AF65-F5344CB8AC3E}">
        <p14:creationId xmlns:p14="http://schemas.microsoft.com/office/powerpoint/2010/main" val="959251825"/>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smtClean="0"/>
              <a:t>Effects on the Economy-Cont.</a:t>
            </a:r>
          </a:p>
        </p:txBody>
      </p:sp>
      <p:sp>
        <p:nvSpPr>
          <p:cNvPr id="40963" name="Rectangle 4"/>
          <p:cNvSpPr>
            <a:spLocks noGrp="1" noChangeArrowheads="1"/>
          </p:cNvSpPr>
          <p:nvPr>
            <p:ph type="body" sz="half" idx="1"/>
          </p:nvPr>
        </p:nvSpPr>
        <p:spPr/>
        <p:txBody>
          <a:bodyPr/>
          <a:lstStyle/>
          <a:p>
            <a:pPr eaLnBrk="1" hangingPunct="1">
              <a:lnSpc>
                <a:spcPct val="90000"/>
              </a:lnSpc>
            </a:pPr>
            <a:r>
              <a:rPr lang="en-US" altLang="en-US" sz="2400"/>
              <a:t>20% of banks closed</a:t>
            </a:r>
          </a:p>
          <a:p>
            <a:pPr eaLnBrk="1" hangingPunct="1">
              <a:lnSpc>
                <a:spcPct val="90000"/>
              </a:lnSpc>
            </a:pPr>
            <a:r>
              <a:rPr lang="en-US" altLang="en-US" sz="2400"/>
              <a:t>Once bank closed all money in it is lost</a:t>
            </a:r>
          </a:p>
          <a:p>
            <a:pPr eaLnBrk="1" hangingPunct="1">
              <a:lnSpc>
                <a:spcPct val="90000"/>
              </a:lnSpc>
            </a:pPr>
            <a:r>
              <a:rPr lang="en-US" altLang="en-US" sz="2400"/>
              <a:t>Investors and businesses lost millions of dollars</a:t>
            </a:r>
          </a:p>
          <a:p>
            <a:pPr eaLnBrk="1" hangingPunct="1">
              <a:lnSpc>
                <a:spcPct val="90000"/>
              </a:lnSpc>
            </a:pPr>
            <a:r>
              <a:rPr lang="en-US" altLang="en-US" sz="2400"/>
              <a:t>Production was drastically cut, costing jobs and plants to close down</a:t>
            </a:r>
          </a:p>
        </p:txBody>
      </p:sp>
      <p:pic>
        <p:nvPicPr>
          <p:cNvPr id="40964" name="Picture 6" descr="policeguard banks that are closing"/>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705600" y="4038600"/>
            <a:ext cx="2732088" cy="2185988"/>
          </a:xfrm>
          <a:noFill/>
        </p:spPr>
      </p:pic>
      <p:sp>
        <p:nvSpPr>
          <p:cNvPr id="40965" name="Text Box 7"/>
          <p:cNvSpPr txBox="1">
            <a:spLocks noChangeArrowheads="1"/>
          </p:cNvSpPr>
          <p:nvPr/>
        </p:nvSpPr>
        <p:spPr bwMode="auto">
          <a:xfrm>
            <a:off x="5943600" y="6216650"/>
            <a:ext cx="4495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Police guarding the banks as they are closed.</a:t>
            </a:r>
          </a:p>
        </p:txBody>
      </p:sp>
      <p:pic>
        <p:nvPicPr>
          <p:cNvPr id="40966" name="Picture 8" descr="bankrun"/>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858000" y="1143000"/>
            <a:ext cx="2547938" cy="2667000"/>
          </a:xfrm>
          <a:noFill/>
        </p:spPr>
      </p:pic>
    </p:spTree>
    <p:extLst>
      <p:ext uri="{BB962C8B-B14F-4D97-AF65-F5344CB8AC3E}">
        <p14:creationId xmlns:p14="http://schemas.microsoft.com/office/powerpoint/2010/main" val="3710237754"/>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981200" y="0"/>
            <a:ext cx="8229600" cy="1143000"/>
          </a:xfrm>
        </p:spPr>
        <p:txBody>
          <a:bodyPr/>
          <a:lstStyle/>
          <a:p>
            <a:pPr eaLnBrk="1" hangingPunct="1">
              <a:defRPr/>
            </a:pPr>
            <a:r>
              <a:rPr lang="en-US" sz="4800" dirty="0">
                <a:solidFill>
                  <a:srgbClr val="FF0000"/>
                </a:solidFill>
                <a:latin typeface="Flubber" charset="0"/>
              </a:rPr>
              <a:t>The Human Toll</a:t>
            </a:r>
          </a:p>
        </p:txBody>
      </p:sp>
      <p:sp>
        <p:nvSpPr>
          <p:cNvPr id="24579" name="Rectangle 3"/>
          <p:cNvSpPr>
            <a:spLocks noGrp="1" noChangeArrowheads="1"/>
          </p:cNvSpPr>
          <p:nvPr>
            <p:ph type="body" idx="1"/>
          </p:nvPr>
        </p:nvSpPr>
        <p:spPr>
          <a:xfrm>
            <a:off x="1981200" y="1143000"/>
            <a:ext cx="8305800" cy="5334000"/>
          </a:xfrm>
        </p:spPr>
        <p:txBody>
          <a:bodyPr/>
          <a:lstStyle/>
          <a:p>
            <a:pPr eaLnBrk="1" hangingPunct="1"/>
            <a:r>
              <a:rPr lang="en-US" altLang="en-US" dirty="0" smtClean="0">
                <a:solidFill>
                  <a:srgbClr val="FF0000"/>
                </a:solidFill>
                <a:latin typeface="Times New Roman" panose="02020603050405020304" pitchFamily="18" charset="0"/>
              </a:rPr>
              <a:t>Unemployment:</a:t>
            </a:r>
          </a:p>
          <a:p>
            <a:pPr lvl="1" eaLnBrk="1" hangingPunct="1"/>
            <a:r>
              <a:rPr lang="en-US" altLang="en-US" dirty="0" smtClean="0">
                <a:solidFill>
                  <a:srgbClr val="FF0000"/>
                </a:solidFill>
                <a:latin typeface="Times New Roman" panose="02020603050405020304" pitchFamily="18" charset="0"/>
              </a:rPr>
              <a:t>1929 – 3 million</a:t>
            </a:r>
          </a:p>
          <a:p>
            <a:pPr lvl="1" eaLnBrk="1" hangingPunct="1"/>
            <a:r>
              <a:rPr lang="en-US" altLang="en-US" dirty="0" smtClean="0">
                <a:solidFill>
                  <a:srgbClr val="FF0000"/>
                </a:solidFill>
                <a:latin typeface="Times New Roman" panose="02020603050405020304" pitchFamily="18" charset="0"/>
              </a:rPr>
              <a:t>1930 – 4 million</a:t>
            </a:r>
          </a:p>
          <a:p>
            <a:pPr lvl="1" eaLnBrk="1" hangingPunct="1"/>
            <a:r>
              <a:rPr lang="en-US" altLang="en-US" dirty="0" smtClean="0">
                <a:solidFill>
                  <a:srgbClr val="FF0000"/>
                </a:solidFill>
                <a:latin typeface="Times New Roman" panose="02020603050405020304" pitchFamily="18" charset="0"/>
              </a:rPr>
              <a:t>1931 – 8 million</a:t>
            </a:r>
          </a:p>
          <a:p>
            <a:pPr lvl="1" eaLnBrk="1" hangingPunct="1"/>
            <a:r>
              <a:rPr lang="en-US" altLang="en-US" dirty="0" smtClean="0">
                <a:solidFill>
                  <a:srgbClr val="FF0000"/>
                </a:solidFill>
                <a:latin typeface="Times New Roman" panose="02020603050405020304" pitchFamily="18" charset="0"/>
              </a:rPr>
              <a:t>1932 – 12.5 million</a:t>
            </a:r>
          </a:p>
          <a:p>
            <a:pPr eaLnBrk="1" hangingPunct="1"/>
            <a:r>
              <a:rPr lang="en-US" altLang="en-US" dirty="0" smtClean="0">
                <a:solidFill>
                  <a:srgbClr val="FF0000"/>
                </a:solidFill>
                <a:latin typeface="Times New Roman" panose="02020603050405020304" pitchFamily="18" charset="0"/>
              </a:rPr>
              <a:t>90% of companies cut worker pay; 75% of all workers were on part-time schedules</a:t>
            </a:r>
          </a:p>
          <a:p>
            <a:pPr eaLnBrk="1" hangingPunct="1"/>
            <a:r>
              <a:rPr lang="en-US" altLang="en-US" dirty="0" smtClean="0">
                <a:solidFill>
                  <a:srgbClr val="FF0000"/>
                </a:solidFill>
                <a:latin typeface="Times New Roman" panose="02020603050405020304" pitchFamily="18" charset="0"/>
              </a:rPr>
              <a:t>By 1933, the average family income fell 40%; multiple families crowded in one-room shacks, caves, and even sewer pipes!</a:t>
            </a:r>
          </a:p>
        </p:txBody>
      </p:sp>
    </p:spTree>
    <p:extLst>
      <p:ext uri="{BB962C8B-B14F-4D97-AF65-F5344CB8AC3E}">
        <p14:creationId xmlns:p14="http://schemas.microsoft.com/office/powerpoint/2010/main" val="399506600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5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fade">
                                      <p:cBhvr>
                                        <p:cTn id="12" dur="500"/>
                                        <p:tgtEl>
                                          <p:spTgt spid="24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fade">
                                      <p:cBhvr>
                                        <p:cTn id="17" dur="500"/>
                                        <p:tgtEl>
                                          <p:spTgt spid="245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fade">
                                      <p:cBhvr>
                                        <p:cTn id="22" dur="500"/>
                                        <p:tgtEl>
                                          <p:spTgt spid="2457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4579">
                                            <p:txEl>
                                              <p:pRg st="4" end="4"/>
                                            </p:txEl>
                                          </p:spTgt>
                                        </p:tgtEl>
                                        <p:attrNameLst>
                                          <p:attrName>style.visibility</p:attrName>
                                        </p:attrNameLst>
                                      </p:cBhvr>
                                      <p:to>
                                        <p:strVal val="visible"/>
                                      </p:to>
                                    </p:set>
                                    <p:animEffect transition="in" filter="fade">
                                      <p:cBhvr>
                                        <p:cTn id="27" dur="500"/>
                                        <p:tgtEl>
                                          <p:spTgt spid="2457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4579">
                                            <p:txEl>
                                              <p:pRg st="5" end="5"/>
                                            </p:txEl>
                                          </p:spTgt>
                                        </p:tgtEl>
                                        <p:attrNameLst>
                                          <p:attrName>style.visibility</p:attrName>
                                        </p:attrNameLst>
                                      </p:cBhvr>
                                      <p:to>
                                        <p:strVal val="visible"/>
                                      </p:to>
                                    </p:set>
                                    <p:animEffect transition="in" filter="fade">
                                      <p:cBhvr>
                                        <p:cTn id="32" dur="500"/>
                                        <p:tgtEl>
                                          <p:spTgt spid="2457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4579">
                                            <p:txEl>
                                              <p:pRg st="6" end="6"/>
                                            </p:txEl>
                                          </p:spTgt>
                                        </p:tgtEl>
                                        <p:attrNameLst>
                                          <p:attrName>style.visibility</p:attrName>
                                        </p:attrNameLst>
                                      </p:cBhvr>
                                      <p:to>
                                        <p:strVal val="visible"/>
                                      </p:to>
                                    </p:set>
                                    <p:animEffect transition="in" filter="fade">
                                      <p:cBhvr>
                                        <p:cTn id="37" dur="500"/>
                                        <p:tgtEl>
                                          <p:spTgt spid="245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en-US" smtClean="0"/>
              <a:t>Effects of the Great Depression</a:t>
            </a:r>
          </a:p>
        </p:txBody>
      </p:sp>
      <p:pic>
        <p:nvPicPr>
          <p:cNvPr id="41987" name="Picture 4" descr="windobro"/>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19400" y="1371600"/>
            <a:ext cx="6477000" cy="4732338"/>
          </a:xfrm>
          <a:noFill/>
        </p:spPr>
      </p:pic>
    </p:spTree>
    <p:extLst>
      <p:ext uri="{BB962C8B-B14F-4D97-AF65-F5344CB8AC3E}">
        <p14:creationId xmlns:p14="http://schemas.microsoft.com/office/powerpoint/2010/main" val="1666822187"/>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ltLang="en-US" sz="4000"/>
              <a:t>Hoover’s Policies during Depression</a:t>
            </a:r>
          </a:p>
        </p:txBody>
      </p:sp>
      <p:sp>
        <p:nvSpPr>
          <p:cNvPr id="43011" name="Rectangle 4"/>
          <p:cNvSpPr>
            <a:spLocks noGrp="1" noChangeArrowheads="1"/>
          </p:cNvSpPr>
          <p:nvPr>
            <p:ph type="body" sz="half" idx="1"/>
          </p:nvPr>
        </p:nvSpPr>
        <p:spPr/>
        <p:txBody>
          <a:bodyPr/>
          <a:lstStyle/>
          <a:p>
            <a:pPr eaLnBrk="1" hangingPunct="1">
              <a:lnSpc>
                <a:spcPct val="90000"/>
              </a:lnSpc>
            </a:pPr>
            <a:r>
              <a:rPr lang="en-US" altLang="en-US" sz="2800"/>
              <a:t>Herbert Hoover was elected in 1928 promising “a chicken in every pot, a car in every garage.”</a:t>
            </a:r>
          </a:p>
          <a:p>
            <a:pPr lvl="1" eaLnBrk="1" hangingPunct="1">
              <a:lnSpc>
                <a:spcPct val="90000"/>
              </a:lnSpc>
            </a:pPr>
            <a:r>
              <a:rPr lang="en-US" altLang="en-US" sz="2400"/>
              <a:t>Was blamed for much of the depression even though it was not his fault</a:t>
            </a:r>
          </a:p>
          <a:p>
            <a:pPr lvl="1" eaLnBrk="1" hangingPunct="1">
              <a:lnSpc>
                <a:spcPct val="90000"/>
              </a:lnSpc>
            </a:pPr>
            <a:r>
              <a:rPr lang="en-US" altLang="en-US" sz="2400"/>
              <a:t>Hoover was in the wrong place at the wrong time</a:t>
            </a:r>
          </a:p>
        </p:txBody>
      </p:sp>
      <p:pic>
        <p:nvPicPr>
          <p:cNvPr id="43012" name="Picture 6" descr="200px-HerbertHoove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391401" y="1295400"/>
            <a:ext cx="1762125" cy="2185988"/>
          </a:xfrm>
          <a:noFill/>
        </p:spPr>
      </p:pic>
      <p:pic>
        <p:nvPicPr>
          <p:cNvPr id="43013" name="Picture 7" descr="200px-Hoovervile"/>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553200" y="3810001"/>
            <a:ext cx="3365500" cy="2709863"/>
          </a:xfrm>
          <a:noFill/>
        </p:spPr>
      </p:pic>
      <p:sp>
        <p:nvSpPr>
          <p:cNvPr id="43014" name="Text Box 9"/>
          <p:cNvSpPr txBox="1">
            <a:spLocks noChangeArrowheads="1"/>
          </p:cNvSpPr>
          <p:nvPr/>
        </p:nvSpPr>
        <p:spPr bwMode="auto">
          <a:xfrm>
            <a:off x="6629400" y="3429001"/>
            <a:ext cx="3276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Herbert Hoover</a:t>
            </a:r>
          </a:p>
        </p:txBody>
      </p:sp>
      <p:sp>
        <p:nvSpPr>
          <p:cNvPr id="43015" name="Text Box 10"/>
          <p:cNvSpPr txBox="1">
            <a:spLocks noChangeArrowheads="1"/>
          </p:cNvSpPr>
          <p:nvPr/>
        </p:nvSpPr>
        <p:spPr bwMode="auto">
          <a:xfrm>
            <a:off x="5943600" y="6491288"/>
            <a:ext cx="457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Hard Times are still “Hoovering” over us</a:t>
            </a:r>
          </a:p>
        </p:txBody>
      </p:sp>
      <p:sp>
        <p:nvSpPr>
          <p:cNvPr id="43016" name="Text Box 11"/>
          <p:cNvSpPr txBox="1">
            <a:spLocks noChangeArrowheads="1"/>
          </p:cNvSpPr>
          <p:nvPr/>
        </p:nvSpPr>
        <p:spPr bwMode="auto">
          <a:xfrm>
            <a:off x="1905000" y="6469063"/>
            <a:ext cx="3200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hlinkClick r:id="rId4" action="ppaction://hlinkfile"/>
              </a:rPr>
              <a:t>View Hoover Video</a:t>
            </a:r>
            <a:endParaRPr lang="en-US" altLang="en-US" sz="1800"/>
          </a:p>
        </p:txBody>
      </p:sp>
    </p:spTree>
    <p:extLst>
      <p:ext uri="{BB962C8B-B14F-4D97-AF65-F5344CB8AC3E}">
        <p14:creationId xmlns:p14="http://schemas.microsoft.com/office/powerpoint/2010/main" val="92617212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r>
              <a:rPr lang="en-US" altLang="en-US"/>
              <a:t>IV.  The Response of the Hoover Administration</a:t>
            </a:r>
          </a:p>
        </p:txBody>
      </p:sp>
      <p:sp>
        <p:nvSpPr>
          <p:cNvPr id="7172" name="Rectangle 4"/>
          <p:cNvSpPr>
            <a:spLocks noGrp="1" noChangeArrowheads="1"/>
          </p:cNvSpPr>
          <p:nvPr>
            <p:ph type="body" sz="half" idx="2"/>
          </p:nvPr>
        </p:nvSpPr>
        <p:spPr/>
        <p:txBody>
          <a:bodyPr/>
          <a:lstStyle/>
          <a:p>
            <a:r>
              <a:rPr lang="en-US" altLang="en-US" sz="2400"/>
              <a:t>Positive statements aggravate the Depression crisis</a:t>
            </a:r>
          </a:p>
          <a:p>
            <a:r>
              <a:rPr lang="en-US" altLang="en-US" sz="2400"/>
              <a:t>Hoover’s background</a:t>
            </a:r>
          </a:p>
          <a:p>
            <a:r>
              <a:rPr lang="en-US" altLang="en-US" sz="2400"/>
              <a:t>Hoover’s actions to stem the economic crisis</a:t>
            </a:r>
          </a:p>
          <a:p>
            <a:r>
              <a:rPr lang="en-US" altLang="en-US" sz="2400"/>
              <a:t>Creation of the Reconstruction Finance Corporation (1932)</a:t>
            </a:r>
          </a:p>
          <a:p>
            <a:r>
              <a:rPr lang="en-US" altLang="en-US" sz="2400"/>
              <a:t>“Trickle Down” Solutions</a:t>
            </a:r>
          </a:p>
        </p:txBody>
      </p:sp>
      <p:pic>
        <p:nvPicPr>
          <p:cNvPr id="7175" name="Picture 7" descr="C:\Documents and Settings\Ben\Application Data\Microsoft\Media Catalog\CATBFQ23.jpe"/>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2419350" y="1981200"/>
            <a:ext cx="3390900" cy="4114800"/>
          </a:xfrm>
        </p:spPr>
      </p:pic>
    </p:spTree>
    <p:extLst>
      <p:ext uri="{BB962C8B-B14F-4D97-AF65-F5344CB8AC3E}">
        <p14:creationId xmlns:p14="http://schemas.microsoft.com/office/powerpoint/2010/main" val="181686423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7175"/>
                                        </p:tgtEl>
                                        <p:attrNameLst>
                                          <p:attrName>style.visibility</p:attrName>
                                        </p:attrNameLst>
                                      </p:cBhvr>
                                      <p:to>
                                        <p:strVal val="visible"/>
                                      </p:to>
                                    </p:set>
                                    <p:anim calcmode="lin" valueType="num">
                                      <p:cBhvr additive="base">
                                        <p:cTn id="7" dur="500" fill="hold"/>
                                        <p:tgtEl>
                                          <p:spTgt spid="7175"/>
                                        </p:tgtEl>
                                        <p:attrNameLst>
                                          <p:attrName>ppt_x</p:attrName>
                                        </p:attrNameLst>
                                      </p:cBhvr>
                                      <p:tavLst>
                                        <p:tav tm="0">
                                          <p:val>
                                            <p:strVal val="#ppt_x"/>
                                          </p:val>
                                        </p:tav>
                                        <p:tav tm="100000">
                                          <p:val>
                                            <p:strVal val="#ppt_x"/>
                                          </p:val>
                                        </p:tav>
                                      </p:tavLst>
                                    </p:anim>
                                    <p:anim calcmode="lin" valueType="num">
                                      <p:cBhvr additive="base">
                                        <p:cTn id="8" dur="500" fill="hold"/>
                                        <p:tgtEl>
                                          <p:spTgt spid="717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172">
                                            <p:txEl>
                                              <p:pRg st="0" end="0"/>
                                            </p:txEl>
                                          </p:spTgt>
                                        </p:tgtEl>
                                        <p:attrNameLst>
                                          <p:attrName>style.visibility</p:attrName>
                                        </p:attrNameLst>
                                      </p:cBhvr>
                                      <p:to>
                                        <p:strVal val="visible"/>
                                      </p:to>
                                    </p:set>
                                    <p:anim calcmode="lin" valueType="num">
                                      <p:cBhvr additive="base">
                                        <p:cTn id="13" dur="500" fill="hold"/>
                                        <p:tgtEl>
                                          <p:spTgt spid="717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17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7172">
                                            <p:txEl>
                                              <p:pRg st="1" end="1"/>
                                            </p:txEl>
                                          </p:spTgt>
                                        </p:tgtEl>
                                        <p:attrNameLst>
                                          <p:attrName>style.visibility</p:attrName>
                                        </p:attrNameLst>
                                      </p:cBhvr>
                                      <p:to>
                                        <p:strVal val="visible"/>
                                      </p:to>
                                    </p:set>
                                    <p:anim calcmode="lin" valueType="num">
                                      <p:cBhvr additive="base">
                                        <p:cTn id="19" dur="500" fill="hold"/>
                                        <p:tgtEl>
                                          <p:spTgt spid="717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72">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7172">
                                            <p:txEl>
                                              <p:pRg st="2" end="2"/>
                                            </p:txEl>
                                          </p:spTgt>
                                        </p:tgtEl>
                                        <p:attrNameLst>
                                          <p:attrName>style.visibility</p:attrName>
                                        </p:attrNameLst>
                                      </p:cBhvr>
                                      <p:to>
                                        <p:strVal val="visible"/>
                                      </p:to>
                                    </p:set>
                                    <p:anim calcmode="lin" valueType="num">
                                      <p:cBhvr additive="base">
                                        <p:cTn id="25" dur="500" fill="hold"/>
                                        <p:tgtEl>
                                          <p:spTgt spid="717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172">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7172">
                                            <p:txEl>
                                              <p:pRg st="3" end="3"/>
                                            </p:txEl>
                                          </p:spTgt>
                                        </p:tgtEl>
                                        <p:attrNameLst>
                                          <p:attrName>style.visibility</p:attrName>
                                        </p:attrNameLst>
                                      </p:cBhvr>
                                      <p:to>
                                        <p:strVal val="visible"/>
                                      </p:to>
                                    </p:set>
                                    <p:anim calcmode="lin" valueType="num">
                                      <p:cBhvr additive="base">
                                        <p:cTn id="31" dur="500" fill="hold"/>
                                        <p:tgtEl>
                                          <p:spTgt spid="717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172">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7172">
                                            <p:txEl>
                                              <p:pRg st="4" end="4"/>
                                            </p:txEl>
                                          </p:spTgt>
                                        </p:tgtEl>
                                        <p:attrNameLst>
                                          <p:attrName>style.visibility</p:attrName>
                                        </p:attrNameLst>
                                      </p:cBhvr>
                                      <p:to>
                                        <p:strVal val="visible"/>
                                      </p:to>
                                    </p:set>
                                    <p:anim calcmode="lin" valueType="num">
                                      <p:cBhvr additive="base">
                                        <p:cTn id="37" dur="500" fill="hold"/>
                                        <p:tgtEl>
                                          <p:spTgt spid="717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172">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a:t>IV.  Hoover’s Response (cont.)</a:t>
            </a:r>
          </a:p>
        </p:txBody>
      </p:sp>
      <p:sp>
        <p:nvSpPr>
          <p:cNvPr id="8196" name="Rectangle 4"/>
          <p:cNvSpPr>
            <a:spLocks noGrp="1" noChangeArrowheads="1"/>
          </p:cNvSpPr>
          <p:nvPr>
            <p:ph type="body" sz="half" idx="2"/>
          </p:nvPr>
        </p:nvSpPr>
        <p:spPr/>
        <p:txBody>
          <a:bodyPr/>
          <a:lstStyle/>
          <a:p>
            <a:pPr>
              <a:lnSpc>
                <a:spcPct val="90000"/>
              </a:lnSpc>
            </a:pPr>
            <a:r>
              <a:rPr lang="en-US" altLang="en-US" sz="2400"/>
              <a:t>Unemployment continued and farm prices dropped dramatically</a:t>
            </a:r>
          </a:p>
          <a:p>
            <a:pPr>
              <a:lnSpc>
                <a:spcPct val="90000"/>
              </a:lnSpc>
            </a:pPr>
            <a:r>
              <a:rPr lang="en-US" altLang="en-US" sz="2400"/>
              <a:t>Violent farm protests by 1932</a:t>
            </a:r>
          </a:p>
          <a:p>
            <a:pPr>
              <a:lnSpc>
                <a:spcPct val="90000"/>
              </a:lnSpc>
            </a:pPr>
            <a:r>
              <a:rPr lang="en-US" altLang="en-US" sz="2400"/>
              <a:t>Hoover was limited by his own governmental philosophy</a:t>
            </a:r>
          </a:p>
          <a:p>
            <a:pPr>
              <a:lnSpc>
                <a:spcPct val="90000"/>
              </a:lnSpc>
            </a:pPr>
            <a:r>
              <a:rPr lang="en-US" altLang="en-US" sz="2400"/>
              <a:t>Hoover championed “voluntarism” as a solution</a:t>
            </a:r>
          </a:p>
        </p:txBody>
      </p:sp>
      <p:pic>
        <p:nvPicPr>
          <p:cNvPr id="8197" name="Picture 5" descr="C:\Documents and Settings\Ben\Application Data\Microsoft\Media Catalog\Copy of CAWHYNGX.jpe"/>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2209800" y="2133600"/>
            <a:ext cx="3810000" cy="3810000"/>
          </a:xfrm>
        </p:spPr>
      </p:pic>
    </p:spTree>
    <p:extLst>
      <p:ext uri="{BB962C8B-B14F-4D97-AF65-F5344CB8AC3E}">
        <p14:creationId xmlns:p14="http://schemas.microsoft.com/office/powerpoint/2010/main" val="416384260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anim calcmode="lin" valueType="num">
                                      <p:cBhvr additive="base">
                                        <p:cTn id="7" dur="500" fill="hold"/>
                                        <p:tgtEl>
                                          <p:spTgt spid="8197"/>
                                        </p:tgtEl>
                                        <p:attrNameLst>
                                          <p:attrName>ppt_x</p:attrName>
                                        </p:attrNameLst>
                                      </p:cBhvr>
                                      <p:tavLst>
                                        <p:tav tm="0">
                                          <p:val>
                                            <p:strVal val="#ppt_x"/>
                                          </p:val>
                                        </p:tav>
                                        <p:tav tm="100000">
                                          <p:val>
                                            <p:strVal val="#ppt_x"/>
                                          </p:val>
                                        </p:tav>
                                      </p:tavLst>
                                    </p:anim>
                                    <p:anim calcmode="lin" valueType="num">
                                      <p:cBhvr additive="base">
                                        <p:cTn id="8" dur="500" fill="hold"/>
                                        <p:tgtEl>
                                          <p:spTgt spid="8197"/>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8196">
                                            <p:txEl>
                                              <p:pRg st="0" end="0"/>
                                            </p:txEl>
                                          </p:spTgt>
                                        </p:tgtEl>
                                        <p:attrNameLst>
                                          <p:attrName>style.visibility</p:attrName>
                                        </p:attrNameLst>
                                      </p:cBhvr>
                                      <p:to>
                                        <p:strVal val="visible"/>
                                      </p:to>
                                    </p:set>
                                    <p:anim calcmode="lin" valueType="num">
                                      <p:cBhvr additive="base">
                                        <p:cTn id="13" dur="500" fill="hold"/>
                                        <p:tgtEl>
                                          <p:spTgt spid="819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8196">
                                            <p:txEl>
                                              <p:pRg st="1" end="1"/>
                                            </p:txEl>
                                          </p:spTgt>
                                        </p:tgtEl>
                                        <p:attrNameLst>
                                          <p:attrName>style.visibility</p:attrName>
                                        </p:attrNameLst>
                                      </p:cBhvr>
                                      <p:to>
                                        <p:strVal val="visible"/>
                                      </p:to>
                                    </p:set>
                                    <p:anim calcmode="lin" valueType="num">
                                      <p:cBhvr additive="base">
                                        <p:cTn id="19" dur="500" fill="hold"/>
                                        <p:tgtEl>
                                          <p:spTgt spid="819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6">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8196">
                                            <p:txEl>
                                              <p:pRg st="2" end="2"/>
                                            </p:txEl>
                                          </p:spTgt>
                                        </p:tgtEl>
                                        <p:attrNameLst>
                                          <p:attrName>style.visibility</p:attrName>
                                        </p:attrNameLst>
                                      </p:cBhvr>
                                      <p:to>
                                        <p:strVal val="visible"/>
                                      </p:to>
                                    </p:set>
                                    <p:anim calcmode="lin" valueType="num">
                                      <p:cBhvr additive="base">
                                        <p:cTn id="25" dur="500" fill="hold"/>
                                        <p:tgtEl>
                                          <p:spTgt spid="819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6">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8196">
                                            <p:txEl>
                                              <p:pRg st="3" end="3"/>
                                            </p:txEl>
                                          </p:spTgt>
                                        </p:tgtEl>
                                        <p:attrNameLst>
                                          <p:attrName>style.visibility</p:attrName>
                                        </p:attrNameLst>
                                      </p:cBhvr>
                                      <p:to>
                                        <p:strVal val="visible"/>
                                      </p:to>
                                    </p:set>
                                    <p:anim calcmode="lin" valueType="num">
                                      <p:cBhvr additive="base">
                                        <p:cTn id="31" dur="500" fill="hold"/>
                                        <p:tgtEl>
                                          <p:spTgt spid="8196">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6">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a:t>IV.  Hoover’s Response (cont.)</a:t>
            </a:r>
          </a:p>
        </p:txBody>
      </p:sp>
      <p:sp>
        <p:nvSpPr>
          <p:cNvPr id="9220" name="Rectangle 4"/>
          <p:cNvSpPr>
            <a:spLocks noGrp="1" noChangeArrowheads="1"/>
          </p:cNvSpPr>
          <p:nvPr>
            <p:ph type="body" sz="half" idx="2"/>
          </p:nvPr>
        </p:nvSpPr>
        <p:spPr/>
        <p:txBody>
          <a:bodyPr/>
          <a:lstStyle/>
          <a:p>
            <a:pPr>
              <a:lnSpc>
                <a:spcPct val="90000"/>
              </a:lnSpc>
            </a:pPr>
            <a:r>
              <a:rPr lang="en-US" altLang="en-US" sz="2400"/>
              <a:t>Growing inability to compromise with Congress</a:t>
            </a:r>
          </a:p>
          <a:p>
            <a:pPr>
              <a:lnSpc>
                <a:spcPct val="90000"/>
              </a:lnSpc>
            </a:pPr>
            <a:r>
              <a:rPr lang="en-US" altLang="en-US" sz="2400"/>
              <a:t>Hoover’s unpopularity grows</a:t>
            </a:r>
          </a:p>
          <a:p>
            <a:pPr>
              <a:lnSpc>
                <a:spcPct val="90000"/>
              </a:lnSpc>
            </a:pPr>
            <a:r>
              <a:rPr lang="en-US" altLang="en-US" sz="2400"/>
              <a:t>His name becomes synonymous with the Depression</a:t>
            </a:r>
          </a:p>
          <a:p>
            <a:pPr>
              <a:lnSpc>
                <a:spcPct val="90000"/>
              </a:lnSpc>
            </a:pPr>
            <a:r>
              <a:rPr lang="en-US" altLang="en-US" sz="2400"/>
              <a:t>Economic and Political blunders</a:t>
            </a:r>
          </a:p>
          <a:p>
            <a:pPr>
              <a:lnSpc>
                <a:spcPct val="90000"/>
              </a:lnSpc>
            </a:pPr>
            <a:r>
              <a:rPr lang="en-US" altLang="en-US" sz="2400"/>
              <a:t>The Bonus March (Summer of 1932) </a:t>
            </a:r>
          </a:p>
        </p:txBody>
      </p:sp>
      <p:pic>
        <p:nvPicPr>
          <p:cNvPr id="9221" name="Picture 5" descr="C:\Documents and Settings\Ben\Application Data\Microsoft\Media Catalog\CAUT9XGQ.jpe"/>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2209800" y="2540000"/>
            <a:ext cx="3810000" cy="2997200"/>
          </a:xfrm>
        </p:spPr>
      </p:pic>
    </p:spTree>
    <p:extLst>
      <p:ext uri="{BB962C8B-B14F-4D97-AF65-F5344CB8AC3E}">
        <p14:creationId xmlns:p14="http://schemas.microsoft.com/office/powerpoint/2010/main" val="274657516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additive="base">
                                        <p:cTn id="7" dur="500" fill="hold"/>
                                        <p:tgtEl>
                                          <p:spTgt spid="9221"/>
                                        </p:tgtEl>
                                        <p:attrNameLst>
                                          <p:attrName>ppt_x</p:attrName>
                                        </p:attrNameLst>
                                      </p:cBhvr>
                                      <p:tavLst>
                                        <p:tav tm="0">
                                          <p:val>
                                            <p:strVal val="#ppt_x"/>
                                          </p:val>
                                        </p:tav>
                                        <p:tav tm="100000">
                                          <p:val>
                                            <p:strVal val="#ppt_x"/>
                                          </p:val>
                                        </p:tav>
                                      </p:tavLst>
                                    </p:anim>
                                    <p:anim calcmode="lin" valueType="num">
                                      <p:cBhvr additive="base">
                                        <p:cTn id="8" dur="500" fill="hold"/>
                                        <p:tgtEl>
                                          <p:spTgt spid="9221"/>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9220">
                                            <p:txEl>
                                              <p:pRg st="0" end="0"/>
                                            </p:txEl>
                                          </p:spTgt>
                                        </p:tgtEl>
                                        <p:attrNameLst>
                                          <p:attrName>style.visibility</p:attrName>
                                        </p:attrNameLst>
                                      </p:cBhvr>
                                      <p:to>
                                        <p:strVal val="visible"/>
                                      </p:to>
                                    </p:set>
                                    <p:anim calcmode="lin" valueType="num">
                                      <p:cBhvr additive="base">
                                        <p:cTn id="13" dur="500" fill="hold"/>
                                        <p:tgtEl>
                                          <p:spTgt spid="922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20">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9220">
                                            <p:txEl>
                                              <p:pRg st="1" end="1"/>
                                            </p:txEl>
                                          </p:spTgt>
                                        </p:tgtEl>
                                        <p:attrNameLst>
                                          <p:attrName>style.visibility</p:attrName>
                                        </p:attrNameLst>
                                      </p:cBhvr>
                                      <p:to>
                                        <p:strVal val="visible"/>
                                      </p:to>
                                    </p:set>
                                    <p:anim calcmode="lin" valueType="num">
                                      <p:cBhvr additive="base">
                                        <p:cTn id="19" dur="500" fill="hold"/>
                                        <p:tgtEl>
                                          <p:spTgt spid="922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20">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9220">
                                            <p:txEl>
                                              <p:pRg st="2" end="2"/>
                                            </p:txEl>
                                          </p:spTgt>
                                        </p:tgtEl>
                                        <p:attrNameLst>
                                          <p:attrName>style.visibility</p:attrName>
                                        </p:attrNameLst>
                                      </p:cBhvr>
                                      <p:to>
                                        <p:strVal val="visible"/>
                                      </p:to>
                                    </p:set>
                                    <p:anim calcmode="lin" valueType="num">
                                      <p:cBhvr additive="base">
                                        <p:cTn id="25" dur="500" fill="hold"/>
                                        <p:tgtEl>
                                          <p:spTgt spid="9220">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20">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9220">
                                            <p:txEl>
                                              <p:pRg st="3" end="3"/>
                                            </p:txEl>
                                          </p:spTgt>
                                        </p:tgtEl>
                                        <p:attrNameLst>
                                          <p:attrName>style.visibility</p:attrName>
                                        </p:attrNameLst>
                                      </p:cBhvr>
                                      <p:to>
                                        <p:strVal val="visible"/>
                                      </p:to>
                                    </p:set>
                                    <p:anim calcmode="lin" valueType="num">
                                      <p:cBhvr additive="base">
                                        <p:cTn id="31" dur="500" fill="hold"/>
                                        <p:tgtEl>
                                          <p:spTgt spid="9220">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20">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9220">
                                            <p:txEl>
                                              <p:pRg st="4" end="4"/>
                                            </p:txEl>
                                          </p:spTgt>
                                        </p:tgtEl>
                                        <p:attrNameLst>
                                          <p:attrName>style.visibility</p:attrName>
                                        </p:attrNameLst>
                                      </p:cBhvr>
                                      <p:to>
                                        <p:strVal val="visible"/>
                                      </p:to>
                                    </p:set>
                                    <p:anim calcmode="lin" valueType="num">
                                      <p:cBhvr additive="base">
                                        <p:cTn id="37" dur="500" fill="hold"/>
                                        <p:tgtEl>
                                          <p:spTgt spid="9220">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220">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Grp="1" noChangeArrowheads="1"/>
          </p:cNvSpPr>
          <p:nvPr>
            <p:ph type="title"/>
          </p:nvPr>
        </p:nvSpPr>
        <p:spPr/>
        <p:txBody>
          <a:bodyPr/>
          <a:lstStyle/>
          <a:p>
            <a:pPr eaLnBrk="1" hangingPunct="1"/>
            <a:r>
              <a:rPr lang="en-US" altLang="en-US" smtClean="0"/>
              <a:t>Hoover’s Policies</a:t>
            </a:r>
          </a:p>
        </p:txBody>
      </p:sp>
      <p:sp>
        <p:nvSpPr>
          <p:cNvPr id="44035" name="Rectangle 5"/>
          <p:cNvSpPr>
            <a:spLocks noGrp="1" noChangeArrowheads="1"/>
          </p:cNvSpPr>
          <p:nvPr>
            <p:ph type="body" sz="half" idx="1"/>
          </p:nvPr>
        </p:nvSpPr>
        <p:spPr>
          <a:xfrm>
            <a:off x="1981200" y="1371601"/>
            <a:ext cx="4038600" cy="4525963"/>
          </a:xfrm>
        </p:spPr>
        <p:txBody>
          <a:bodyPr/>
          <a:lstStyle/>
          <a:p>
            <a:pPr eaLnBrk="1" hangingPunct="1"/>
            <a:r>
              <a:rPr lang="en-US" altLang="en-US" sz="2800"/>
              <a:t>Hoover did not feel it was governments responsibility to provide direct relief to the people</a:t>
            </a:r>
          </a:p>
          <a:p>
            <a:pPr eaLnBrk="1" hangingPunct="1"/>
            <a:r>
              <a:rPr lang="en-US" altLang="en-US" sz="2800"/>
              <a:t>Hoover felt local governments should help and charities</a:t>
            </a:r>
          </a:p>
          <a:p>
            <a:pPr eaLnBrk="1" hangingPunct="1">
              <a:buFontTx/>
              <a:buNone/>
            </a:pPr>
            <a:endParaRPr lang="en-US" altLang="en-US" sz="2800"/>
          </a:p>
        </p:txBody>
      </p:sp>
      <p:pic>
        <p:nvPicPr>
          <p:cNvPr id="44036" name="Picture 7" descr="200px-HerbertClarkHoove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239001" y="1143000"/>
            <a:ext cx="1655763" cy="2185988"/>
          </a:xfrm>
          <a:noFill/>
        </p:spPr>
      </p:pic>
      <p:sp>
        <p:nvSpPr>
          <p:cNvPr id="44037" name="Text Box 8"/>
          <p:cNvSpPr txBox="1">
            <a:spLocks noChangeArrowheads="1"/>
          </p:cNvSpPr>
          <p:nvPr/>
        </p:nvSpPr>
        <p:spPr bwMode="auto">
          <a:xfrm>
            <a:off x="6400800" y="3352801"/>
            <a:ext cx="3657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Hoover listening to radio</a:t>
            </a:r>
          </a:p>
        </p:txBody>
      </p:sp>
      <p:pic>
        <p:nvPicPr>
          <p:cNvPr id="44038" name="Picture 9" descr="300px-Hoover_dam_from_ai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324600" y="3886200"/>
            <a:ext cx="3429000" cy="2571750"/>
          </a:xfrm>
          <a:noFill/>
        </p:spPr>
      </p:pic>
      <p:sp>
        <p:nvSpPr>
          <p:cNvPr id="44039" name="Text Box 11"/>
          <p:cNvSpPr txBox="1">
            <a:spLocks noChangeArrowheads="1"/>
          </p:cNvSpPr>
          <p:nvPr/>
        </p:nvSpPr>
        <p:spPr bwMode="auto">
          <a:xfrm>
            <a:off x="5715000" y="6491288"/>
            <a:ext cx="4724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Hoover Dam</a:t>
            </a:r>
          </a:p>
        </p:txBody>
      </p:sp>
    </p:spTree>
    <p:extLst>
      <p:ext uri="{BB962C8B-B14F-4D97-AF65-F5344CB8AC3E}">
        <p14:creationId xmlns:p14="http://schemas.microsoft.com/office/powerpoint/2010/main" val="1477966803"/>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en-US" smtClean="0"/>
              <a:t>Hoover’s Policies</a:t>
            </a:r>
          </a:p>
        </p:txBody>
      </p:sp>
      <p:sp>
        <p:nvSpPr>
          <p:cNvPr id="45059" name="Rectangle 4"/>
          <p:cNvSpPr>
            <a:spLocks noGrp="1" noChangeArrowheads="1"/>
          </p:cNvSpPr>
          <p:nvPr>
            <p:ph type="body" sz="half" idx="1"/>
          </p:nvPr>
        </p:nvSpPr>
        <p:spPr/>
        <p:txBody>
          <a:bodyPr/>
          <a:lstStyle/>
          <a:p>
            <a:pPr eaLnBrk="1" hangingPunct="1"/>
            <a:r>
              <a:rPr lang="en-US" altLang="en-US" sz="2800"/>
              <a:t>Reconstruction Finance Corporation</a:t>
            </a:r>
          </a:p>
          <a:p>
            <a:pPr lvl="1" eaLnBrk="1" hangingPunct="1"/>
            <a:r>
              <a:rPr lang="en-US" altLang="en-US" sz="2400"/>
              <a:t>Helped faltering railroads, banks, life insurance companies.</a:t>
            </a:r>
          </a:p>
          <a:p>
            <a:pPr lvl="1" eaLnBrk="1" hangingPunct="1"/>
            <a:r>
              <a:rPr lang="en-US" altLang="en-US" sz="2400"/>
              <a:t>*Hoover tried to stabilize key businesses.</a:t>
            </a:r>
          </a:p>
        </p:txBody>
      </p:sp>
      <p:pic>
        <p:nvPicPr>
          <p:cNvPr id="45060" name="Picture 6" descr="300px-Bank_of_Taiwan_%286133%29"/>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324600" y="1295400"/>
            <a:ext cx="3200400" cy="2400300"/>
          </a:xfrm>
          <a:noFill/>
        </p:spPr>
      </p:pic>
      <p:pic>
        <p:nvPicPr>
          <p:cNvPr id="45061" name="Picture 7" descr="300px-Post245"/>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562600" y="3938588"/>
            <a:ext cx="4419600" cy="2697162"/>
          </a:xfrm>
          <a:noFill/>
        </p:spPr>
      </p:pic>
    </p:spTree>
    <p:extLst>
      <p:ext uri="{BB962C8B-B14F-4D97-AF65-F5344CB8AC3E}">
        <p14:creationId xmlns:p14="http://schemas.microsoft.com/office/powerpoint/2010/main" val="3793526586"/>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981200" y="0"/>
            <a:ext cx="8229600" cy="1143000"/>
          </a:xfrm>
        </p:spPr>
        <p:txBody>
          <a:bodyPr/>
          <a:lstStyle/>
          <a:p>
            <a:pPr eaLnBrk="1" hangingPunct="1">
              <a:defRPr/>
            </a:pPr>
            <a:r>
              <a:rPr lang="en-US" sz="4800" dirty="0">
                <a:solidFill>
                  <a:srgbClr val="FF0000"/>
                </a:solidFill>
                <a:latin typeface="Flubber" charset="0"/>
              </a:rPr>
              <a:t>The Human Toll</a:t>
            </a:r>
          </a:p>
        </p:txBody>
      </p:sp>
      <p:sp>
        <p:nvSpPr>
          <p:cNvPr id="23555" name="Rectangle 3"/>
          <p:cNvSpPr>
            <a:spLocks noGrp="1" noChangeArrowheads="1"/>
          </p:cNvSpPr>
          <p:nvPr>
            <p:ph type="body" idx="1"/>
          </p:nvPr>
        </p:nvSpPr>
        <p:spPr>
          <a:xfrm>
            <a:off x="1981200" y="1143000"/>
            <a:ext cx="8305800" cy="5334000"/>
          </a:xfrm>
        </p:spPr>
        <p:txBody>
          <a:bodyPr/>
          <a:lstStyle/>
          <a:p>
            <a:pPr eaLnBrk="1" hangingPunct="1"/>
            <a:r>
              <a:rPr lang="en-US" altLang="en-US" dirty="0" smtClean="0">
                <a:solidFill>
                  <a:srgbClr val="FF0000"/>
                </a:solidFill>
                <a:latin typeface="Times New Roman" panose="02020603050405020304" pitchFamily="18" charset="0"/>
              </a:rPr>
              <a:t>Breadlines, soup kitchens, tin-can shanties and </a:t>
            </a:r>
            <a:r>
              <a:rPr lang="ja-JP" altLang="en-US" dirty="0" smtClean="0">
                <a:solidFill>
                  <a:srgbClr val="FF0000"/>
                </a:solidFill>
              </a:rPr>
              <a:t>“</a:t>
            </a:r>
            <a:r>
              <a:rPr lang="en-US" altLang="ja-JP" dirty="0" err="1" smtClean="0">
                <a:solidFill>
                  <a:srgbClr val="FF0000"/>
                </a:solidFill>
                <a:latin typeface="Times New Roman" panose="02020603050405020304" pitchFamily="18" charset="0"/>
              </a:rPr>
              <a:t>Hoovervilles</a:t>
            </a:r>
            <a:r>
              <a:rPr lang="ja-JP" altLang="en-US" dirty="0" smtClean="0">
                <a:solidFill>
                  <a:srgbClr val="FF0000"/>
                </a:solidFill>
              </a:rPr>
              <a:t>”</a:t>
            </a:r>
            <a:endParaRPr lang="en-US" altLang="ja-JP" dirty="0" smtClean="0">
              <a:solidFill>
                <a:srgbClr val="FF0000"/>
              </a:solidFill>
              <a:latin typeface="Times New Roman" panose="02020603050405020304" pitchFamily="18" charset="0"/>
            </a:endParaRPr>
          </a:p>
          <a:p>
            <a:pPr eaLnBrk="1" hangingPunct="1"/>
            <a:r>
              <a:rPr lang="ja-JP" altLang="en-US" dirty="0" smtClean="0">
                <a:solidFill>
                  <a:srgbClr val="FF0000"/>
                </a:solidFill>
              </a:rPr>
              <a:t>“</a:t>
            </a:r>
            <a:r>
              <a:rPr lang="en-US" altLang="ja-JP" dirty="0" err="1" smtClean="0">
                <a:solidFill>
                  <a:srgbClr val="FF0000"/>
                </a:solidFill>
                <a:latin typeface="Times New Roman" panose="02020603050405020304" pitchFamily="18" charset="0"/>
              </a:rPr>
              <a:t>Arkies</a:t>
            </a:r>
            <a:r>
              <a:rPr lang="ja-JP" altLang="en-US" dirty="0" smtClean="0">
                <a:solidFill>
                  <a:srgbClr val="FF0000"/>
                </a:solidFill>
              </a:rPr>
              <a:t>”</a:t>
            </a:r>
            <a:r>
              <a:rPr lang="en-US" altLang="ja-JP" dirty="0" smtClean="0">
                <a:solidFill>
                  <a:srgbClr val="FF0000"/>
                </a:solidFill>
                <a:latin typeface="Times New Roman" panose="02020603050405020304" pitchFamily="18" charset="0"/>
              </a:rPr>
              <a:t> and </a:t>
            </a:r>
            <a:r>
              <a:rPr lang="ja-JP" altLang="en-US" dirty="0" smtClean="0">
                <a:solidFill>
                  <a:srgbClr val="FF0000"/>
                </a:solidFill>
              </a:rPr>
              <a:t>“</a:t>
            </a:r>
            <a:r>
              <a:rPr lang="en-US" altLang="ja-JP" dirty="0" smtClean="0">
                <a:solidFill>
                  <a:srgbClr val="FF0000"/>
                </a:solidFill>
                <a:latin typeface="Times New Roman" panose="02020603050405020304" pitchFamily="18" charset="0"/>
              </a:rPr>
              <a:t>Okies</a:t>
            </a:r>
            <a:r>
              <a:rPr lang="ja-JP" altLang="en-US" dirty="0" smtClean="0">
                <a:solidFill>
                  <a:srgbClr val="FF0000"/>
                </a:solidFill>
              </a:rPr>
              <a:t>”</a:t>
            </a:r>
            <a:endParaRPr lang="en-US" altLang="en-US" dirty="0" smtClean="0">
              <a:solidFill>
                <a:srgbClr val="FF0000"/>
              </a:solidFill>
              <a:latin typeface="Times New Roman" panose="02020603050405020304" pitchFamily="18" charset="0"/>
            </a:endParaRPr>
          </a:p>
        </p:txBody>
      </p:sp>
      <p:pic>
        <p:nvPicPr>
          <p:cNvPr id="23557" name="Picture 5" descr="T029195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1" y="2921000"/>
            <a:ext cx="4619625" cy="359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7" descr="Leaving the Dust Bow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1" y="3048000"/>
            <a:ext cx="3095625"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8" descr="27-0639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2819401"/>
            <a:ext cx="3062288" cy="380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19694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500"/>
                                        <p:tgtEl>
                                          <p:spTgt spid="235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fade">
                                      <p:cBhvr>
                                        <p:cTn id="12" dur="500"/>
                                        <p:tgtEl>
                                          <p:spTgt spid="235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23557"/>
                                        </p:tgtEl>
                                        <p:attrNameLst>
                                          <p:attrName>style.visibility</p:attrName>
                                        </p:attrNameLst>
                                      </p:cBhvr>
                                      <p:to>
                                        <p:strVal val="visible"/>
                                      </p:to>
                                    </p:set>
                                    <p:animEffect transition="in" filter="wipe(right)">
                                      <p:cBhvr>
                                        <p:cTn id="17" dur="500"/>
                                        <p:tgtEl>
                                          <p:spTgt spid="235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2" fill="hold" nodeType="clickEffect">
                                  <p:stCondLst>
                                    <p:cond delay="0"/>
                                  </p:stCondLst>
                                  <p:childTnLst>
                                    <p:animEffect transition="out" filter="wipe(right)">
                                      <p:cBhvr>
                                        <p:cTn id="21" dur="500"/>
                                        <p:tgtEl>
                                          <p:spTgt spid="23557"/>
                                        </p:tgtEl>
                                      </p:cBhvr>
                                    </p:animEffect>
                                    <p:set>
                                      <p:cBhvr>
                                        <p:cTn id="22" dur="1" fill="hold">
                                          <p:stCondLst>
                                            <p:cond delay="499"/>
                                          </p:stCondLst>
                                        </p:cTn>
                                        <p:tgtEl>
                                          <p:spTgt spid="23557"/>
                                        </p:tgtEl>
                                        <p:attrNameLst>
                                          <p:attrName>style.visibility</p:attrName>
                                        </p:attrNameLst>
                                      </p:cBhvr>
                                      <p:to>
                                        <p:strVal val="hidden"/>
                                      </p:to>
                                    </p:set>
                                  </p:childTnLst>
                                </p:cTn>
                              </p:par>
                              <p:par>
                                <p:cTn id="23" presetID="22" presetClass="entr" presetSubtype="2" fill="hold" nodeType="withEffect">
                                  <p:stCondLst>
                                    <p:cond delay="0"/>
                                  </p:stCondLst>
                                  <p:childTnLst>
                                    <p:set>
                                      <p:cBhvr>
                                        <p:cTn id="24" dur="1" fill="hold">
                                          <p:stCondLst>
                                            <p:cond delay="0"/>
                                          </p:stCondLst>
                                        </p:cTn>
                                        <p:tgtEl>
                                          <p:spTgt spid="23560"/>
                                        </p:tgtEl>
                                        <p:attrNameLst>
                                          <p:attrName>style.visibility</p:attrName>
                                        </p:attrNameLst>
                                      </p:cBhvr>
                                      <p:to>
                                        <p:strVal val="visible"/>
                                      </p:to>
                                    </p:set>
                                    <p:animEffect transition="in" filter="wipe(right)">
                                      <p:cBhvr>
                                        <p:cTn id="25" dur="500"/>
                                        <p:tgtEl>
                                          <p:spTgt spid="2356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xit" presetSubtype="2" fill="hold" nodeType="clickEffect">
                                  <p:stCondLst>
                                    <p:cond delay="0"/>
                                  </p:stCondLst>
                                  <p:childTnLst>
                                    <p:animEffect transition="out" filter="wipe(right)">
                                      <p:cBhvr>
                                        <p:cTn id="29" dur="500"/>
                                        <p:tgtEl>
                                          <p:spTgt spid="23560"/>
                                        </p:tgtEl>
                                      </p:cBhvr>
                                    </p:animEffect>
                                    <p:set>
                                      <p:cBhvr>
                                        <p:cTn id="30" dur="1" fill="hold">
                                          <p:stCondLst>
                                            <p:cond delay="499"/>
                                          </p:stCondLst>
                                        </p:cTn>
                                        <p:tgtEl>
                                          <p:spTgt spid="23560"/>
                                        </p:tgtEl>
                                        <p:attrNameLst>
                                          <p:attrName>style.visibility</p:attrName>
                                        </p:attrNameLst>
                                      </p:cBhvr>
                                      <p:to>
                                        <p:strVal val="hidden"/>
                                      </p:to>
                                    </p:set>
                                  </p:childTnLst>
                                </p:cTn>
                              </p:par>
                              <p:par>
                                <p:cTn id="31" presetID="22" presetClass="entr" presetSubtype="2" fill="hold" nodeType="withEffect">
                                  <p:stCondLst>
                                    <p:cond delay="0"/>
                                  </p:stCondLst>
                                  <p:childTnLst>
                                    <p:set>
                                      <p:cBhvr>
                                        <p:cTn id="32" dur="1" fill="hold">
                                          <p:stCondLst>
                                            <p:cond delay="0"/>
                                          </p:stCondLst>
                                        </p:cTn>
                                        <p:tgtEl>
                                          <p:spTgt spid="23559"/>
                                        </p:tgtEl>
                                        <p:attrNameLst>
                                          <p:attrName>style.visibility</p:attrName>
                                        </p:attrNameLst>
                                      </p:cBhvr>
                                      <p:to>
                                        <p:strVal val="visible"/>
                                      </p:to>
                                    </p:set>
                                    <p:animEffect transition="in" filter="wipe(right)">
                                      <p:cBhvr>
                                        <p:cTn id="33" dur="500"/>
                                        <p:tgtEl>
                                          <p:spTgt spid="23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981200" y="0"/>
            <a:ext cx="8229600" cy="1143000"/>
          </a:xfrm>
        </p:spPr>
        <p:txBody>
          <a:bodyPr/>
          <a:lstStyle/>
          <a:p>
            <a:pPr eaLnBrk="1" hangingPunct="1">
              <a:defRPr/>
            </a:pPr>
            <a:r>
              <a:rPr lang="en-US" sz="4800" dirty="0">
                <a:solidFill>
                  <a:srgbClr val="FF0000"/>
                </a:solidFill>
                <a:latin typeface="Flubber" charset="0"/>
              </a:rPr>
              <a:t>The Dispossessed</a:t>
            </a:r>
          </a:p>
        </p:txBody>
      </p:sp>
      <p:sp>
        <p:nvSpPr>
          <p:cNvPr id="28675" name="Rectangle 3"/>
          <p:cNvSpPr>
            <a:spLocks noGrp="1" noChangeArrowheads="1"/>
          </p:cNvSpPr>
          <p:nvPr>
            <p:ph type="body" idx="1"/>
          </p:nvPr>
        </p:nvSpPr>
        <p:spPr>
          <a:xfrm>
            <a:off x="1981200" y="1143000"/>
            <a:ext cx="8305800" cy="5334000"/>
          </a:xfrm>
        </p:spPr>
        <p:txBody>
          <a:bodyPr/>
          <a:lstStyle/>
          <a:p>
            <a:pPr eaLnBrk="1" hangingPunct="1"/>
            <a:r>
              <a:rPr lang="en-US" altLang="en-US" sz="3000" dirty="0">
                <a:solidFill>
                  <a:srgbClr val="FF0000"/>
                </a:solidFill>
                <a:latin typeface="Times New Roman" panose="02020603050405020304" pitchFamily="18" charset="0"/>
              </a:rPr>
              <a:t>Minorities (African Americans and Mexican Americans) suffered the most</a:t>
            </a:r>
          </a:p>
          <a:p>
            <a:pPr eaLnBrk="1" hangingPunct="1"/>
            <a:r>
              <a:rPr lang="en-US" altLang="en-US" sz="3000" dirty="0">
                <a:solidFill>
                  <a:srgbClr val="FF0000"/>
                </a:solidFill>
                <a:latin typeface="Times New Roman" panose="02020603050405020304" pitchFamily="18" charset="0"/>
              </a:rPr>
              <a:t>70% of Charleston</a:t>
            </a:r>
            <a:r>
              <a:rPr lang="ja-JP" altLang="en-US" sz="3000" dirty="0">
                <a:solidFill>
                  <a:srgbClr val="FF0000"/>
                </a:solidFill>
              </a:rPr>
              <a:t>’</a:t>
            </a:r>
            <a:r>
              <a:rPr lang="en-US" altLang="ja-JP" sz="3000" dirty="0">
                <a:solidFill>
                  <a:srgbClr val="FF0000"/>
                </a:solidFill>
                <a:latin typeface="Times New Roman" panose="02020603050405020304" pitchFamily="18" charset="0"/>
              </a:rPr>
              <a:t>s black population and 75% of Memphis</a:t>
            </a:r>
            <a:r>
              <a:rPr lang="ja-JP" altLang="en-US" sz="3000" dirty="0">
                <a:solidFill>
                  <a:srgbClr val="FF0000"/>
                </a:solidFill>
              </a:rPr>
              <a:t>’</a:t>
            </a:r>
            <a:r>
              <a:rPr lang="en-US" altLang="ja-JP" sz="3000" dirty="0">
                <a:solidFill>
                  <a:srgbClr val="FF0000"/>
                </a:solidFill>
                <a:latin typeface="Times New Roman" panose="02020603050405020304" pitchFamily="18" charset="0"/>
              </a:rPr>
              <a:t> black population was unemployed</a:t>
            </a:r>
          </a:p>
          <a:p>
            <a:pPr eaLnBrk="1" hangingPunct="1"/>
            <a:r>
              <a:rPr lang="en-US" altLang="en-US" sz="3000" dirty="0">
                <a:solidFill>
                  <a:srgbClr val="FF0000"/>
                </a:solidFill>
                <a:latin typeface="Times New Roman" panose="02020603050405020304" pitchFamily="18" charset="0"/>
              </a:rPr>
              <a:t>In the South, living conditions for black families were deplorable; income averaged less than a dollar a day</a:t>
            </a:r>
          </a:p>
          <a:p>
            <a:pPr eaLnBrk="1" hangingPunct="1"/>
            <a:r>
              <a:rPr lang="en-US" altLang="en-US" sz="3000" dirty="0">
                <a:solidFill>
                  <a:srgbClr val="FF0000"/>
                </a:solidFill>
                <a:latin typeface="Times New Roman" panose="02020603050405020304" pitchFamily="18" charset="0"/>
              </a:rPr>
              <a:t>In the North, conditions were also distressed</a:t>
            </a:r>
          </a:p>
          <a:p>
            <a:pPr eaLnBrk="1" hangingPunct="1"/>
            <a:r>
              <a:rPr lang="en-US" altLang="en-US" sz="3000" dirty="0">
                <a:solidFill>
                  <a:srgbClr val="FF0000"/>
                </a:solidFill>
                <a:latin typeface="Times New Roman" panose="02020603050405020304" pitchFamily="18" charset="0"/>
              </a:rPr>
              <a:t>Mexican Americans faced opposition from labor unions; </a:t>
            </a:r>
            <a:r>
              <a:rPr lang="ja-JP" altLang="en-US" sz="3000" dirty="0">
                <a:solidFill>
                  <a:srgbClr val="FF0000"/>
                </a:solidFill>
              </a:rPr>
              <a:t>“</a:t>
            </a:r>
            <a:r>
              <a:rPr lang="en-US" altLang="ja-JP" sz="3000" dirty="0">
                <a:solidFill>
                  <a:srgbClr val="FF0000"/>
                </a:solidFill>
                <a:latin typeface="Times New Roman" panose="02020603050405020304" pitchFamily="18" charset="0"/>
              </a:rPr>
              <a:t>repatriation</a:t>
            </a:r>
            <a:r>
              <a:rPr lang="ja-JP" altLang="en-US" sz="3000" dirty="0">
                <a:solidFill>
                  <a:srgbClr val="FF0000"/>
                </a:solidFill>
              </a:rPr>
              <a:t>”</a:t>
            </a:r>
            <a:r>
              <a:rPr lang="en-US" altLang="ja-JP" sz="3000" dirty="0">
                <a:solidFill>
                  <a:srgbClr val="FF0000"/>
                </a:solidFill>
                <a:latin typeface="Times New Roman" panose="02020603050405020304" pitchFamily="18" charset="0"/>
              </a:rPr>
              <a:t> sent more than 400,000 to Mexico</a:t>
            </a:r>
            <a:endParaRPr lang="en-US" altLang="en-US" sz="3000" dirty="0">
              <a:solidFill>
                <a:srgbClr val="FF0000"/>
              </a:solidFill>
              <a:latin typeface="Times New Roman" panose="02020603050405020304" pitchFamily="18" charset="0"/>
            </a:endParaRPr>
          </a:p>
        </p:txBody>
      </p:sp>
    </p:spTree>
    <p:extLst>
      <p:ext uri="{BB962C8B-B14F-4D97-AF65-F5344CB8AC3E}">
        <p14:creationId xmlns:p14="http://schemas.microsoft.com/office/powerpoint/2010/main" val="3783200665"/>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500"/>
                                        <p:tgtEl>
                                          <p:spTgt spid="28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fade">
                                      <p:cBhvr>
                                        <p:cTn id="12" dur="500"/>
                                        <p:tgtEl>
                                          <p:spTgt spid="286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fade">
                                      <p:cBhvr>
                                        <p:cTn id="17" dur="500"/>
                                        <p:tgtEl>
                                          <p:spTgt spid="286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fade">
                                      <p:cBhvr>
                                        <p:cTn id="22" dur="500"/>
                                        <p:tgtEl>
                                          <p:spTgt spid="2867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8675">
                                            <p:txEl>
                                              <p:pRg st="4" end="4"/>
                                            </p:txEl>
                                          </p:spTgt>
                                        </p:tgtEl>
                                        <p:attrNameLst>
                                          <p:attrName>style.visibility</p:attrName>
                                        </p:attrNameLst>
                                      </p:cBhvr>
                                      <p:to>
                                        <p:strVal val="visible"/>
                                      </p:to>
                                    </p:set>
                                    <p:animEffect transition="in" filter="fade">
                                      <p:cBhvr>
                                        <p:cTn id="27" dur="500"/>
                                        <p:tgtEl>
                                          <p:spTgt spid="286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981200" y="0"/>
            <a:ext cx="8229600" cy="1143000"/>
          </a:xfrm>
        </p:spPr>
        <p:txBody>
          <a:bodyPr/>
          <a:lstStyle/>
          <a:p>
            <a:pPr eaLnBrk="1" hangingPunct="1">
              <a:defRPr/>
            </a:pPr>
            <a:r>
              <a:rPr lang="en-US" sz="4800">
                <a:solidFill>
                  <a:schemeClr val="bg1"/>
                </a:solidFill>
                <a:latin typeface="Flubber" charset="0"/>
              </a:rPr>
              <a:t>The Dispossessed</a:t>
            </a:r>
          </a:p>
        </p:txBody>
      </p:sp>
      <p:pic>
        <p:nvPicPr>
          <p:cNvPr id="56323" name="Picture 5" descr="mexwork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143001"/>
            <a:ext cx="7010400" cy="524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580792"/>
      </p:ext>
    </p:extLst>
  </p:cSld>
  <p:clrMapOvr>
    <a:masterClrMapping/>
  </p:clrMapOvr>
  <p:transition>
    <p:random/>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981200" y="0"/>
            <a:ext cx="8229600" cy="1143000"/>
          </a:xfrm>
        </p:spPr>
        <p:txBody>
          <a:bodyPr>
            <a:normAutofit fontScale="90000"/>
          </a:bodyPr>
          <a:lstStyle/>
          <a:p>
            <a:pPr eaLnBrk="1" hangingPunct="1">
              <a:defRPr/>
            </a:pPr>
            <a:r>
              <a:rPr lang="en-US" sz="4800">
                <a:solidFill>
                  <a:schemeClr val="bg1"/>
                </a:solidFill>
                <a:latin typeface="Flubber" charset="0"/>
              </a:rPr>
              <a:t>Private and Public Charity</a:t>
            </a:r>
          </a:p>
        </p:txBody>
      </p:sp>
      <p:sp>
        <p:nvSpPr>
          <p:cNvPr id="30723" name="Rectangle 3"/>
          <p:cNvSpPr>
            <a:spLocks noGrp="1" noChangeArrowheads="1"/>
          </p:cNvSpPr>
          <p:nvPr>
            <p:ph type="body" idx="1"/>
          </p:nvPr>
        </p:nvSpPr>
        <p:spPr>
          <a:xfrm>
            <a:off x="1981200" y="1143000"/>
            <a:ext cx="8305800" cy="5334000"/>
          </a:xfrm>
        </p:spPr>
        <p:txBody>
          <a:bodyPr/>
          <a:lstStyle/>
          <a:p>
            <a:pPr eaLnBrk="1" hangingPunct="1">
              <a:defRPr/>
            </a:pPr>
            <a:r>
              <a:rPr lang="en-US" sz="3000">
                <a:solidFill>
                  <a:schemeClr val="bg1"/>
                </a:solidFill>
                <a:latin typeface="Times New Roman" charset="0"/>
              </a:rPr>
              <a:t>Great Depression overwhelmed private charities and local governments</a:t>
            </a:r>
          </a:p>
          <a:p>
            <a:pPr eaLnBrk="1" hangingPunct="1">
              <a:defRPr/>
            </a:pPr>
            <a:r>
              <a:rPr lang="en-US" sz="3000">
                <a:solidFill>
                  <a:schemeClr val="bg1"/>
                </a:solidFill>
                <a:latin typeface="Times New Roman" charset="0"/>
              </a:rPr>
              <a:t>In 1932, total public and private relief expenditures amounted to only $317 million - $26 per each unemployed American</a:t>
            </a:r>
          </a:p>
        </p:txBody>
      </p:sp>
    </p:spTree>
    <p:extLst>
      <p:ext uri="{BB962C8B-B14F-4D97-AF65-F5344CB8AC3E}">
        <p14:creationId xmlns:p14="http://schemas.microsoft.com/office/powerpoint/2010/main" val="136435093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500"/>
                                        <p:tgtEl>
                                          <p:spTgt spid="307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Effect transition="in" filter="fade">
                                      <p:cBhvr>
                                        <p:cTn id="12" dur="500"/>
                                        <p:tgtEl>
                                          <p:spTgt spid="307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5"/>
          <p:cNvSpPr>
            <a:spLocks noGrp="1" noChangeArrowheads="1"/>
          </p:cNvSpPr>
          <p:nvPr>
            <p:ph type="title"/>
          </p:nvPr>
        </p:nvSpPr>
        <p:spPr>
          <a:xfrm>
            <a:off x="2209800" y="4800600"/>
            <a:ext cx="8229600" cy="1143000"/>
          </a:xfrm>
        </p:spPr>
        <p:txBody>
          <a:bodyPr/>
          <a:lstStyle/>
          <a:p>
            <a:pPr eaLnBrk="1" hangingPunct="1"/>
            <a:r>
              <a:rPr lang="en-US" altLang="en-US" sz="2000"/>
              <a:t>Homeless Family searching for work and shelter</a:t>
            </a:r>
          </a:p>
        </p:txBody>
      </p:sp>
      <p:pic>
        <p:nvPicPr>
          <p:cNvPr id="49155" name="Picture 4" descr="homeless family on road"/>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505201" y="533401"/>
            <a:ext cx="5705475" cy="4525963"/>
          </a:xfrm>
          <a:noFill/>
        </p:spPr>
      </p:pic>
    </p:spTree>
    <p:extLst>
      <p:ext uri="{BB962C8B-B14F-4D97-AF65-F5344CB8AC3E}">
        <p14:creationId xmlns:p14="http://schemas.microsoft.com/office/powerpoint/2010/main" val="3052342127"/>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7884"/>
            <a:ext cx="10972800" cy="1143000"/>
          </a:xfrm>
        </p:spPr>
        <p:txBody>
          <a:bodyPr/>
          <a:lstStyle/>
          <a:p>
            <a:pPr eaLnBrk="1" hangingPunct="1"/>
            <a:r>
              <a:rPr lang="en-US" altLang="en-US" dirty="0" smtClean="0"/>
              <a:t>“Brother can you spare a dime”</a:t>
            </a:r>
          </a:p>
        </p:txBody>
      </p:sp>
      <p:sp>
        <p:nvSpPr>
          <p:cNvPr id="50179" name="Rectangle 4"/>
          <p:cNvSpPr>
            <a:spLocks noGrp="1" noChangeArrowheads="1"/>
          </p:cNvSpPr>
          <p:nvPr>
            <p:ph type="body" sz="half" idx="1"/>
          </p:nvPr>
        </p:nvSpPr>
        <p:spPr>
          <a:xfrm>
            <a:off x="203200" y="938049"/>
            <a:ext cx="5384800" cy="4525963"/>
          </a:xfrm>
        </p:spPr>
        <p:txBody>
          <a:bodyPr/>
          <a:lstStyle/>
          <a:p>
            <a:pPr eaLnBrk="1" hangingPunct="1"/>
            <a:r>
              <a:rPr lang="en-US" altLang="en-US" sz="2800" dirty="0"/>
              <a:t>Lyrics to a famous song of the depression</a:t>
            </a:r>
          </a:p>
          <a:p>
            <a:pPr eaLnBrk="1" hangingPunct="1"/>
            <a:r>
              <a:rPr lang="en-US" altLang="en-US" sz="2800" dirty="0"/>
              <a:t>Song tells of hardships faced by Americans during the depression</a:t>
            </a:r>
          </a:p>
        </p:txBody>
      </p:sp>
      <p:sp>
        <p:nvSpPr>
          <p:cNvPr id="2" name="Content Placeholder 1"/>
          <p:cNvSpPr>
            <a:spLocks noGrp="1"/>
          </p:cNvSpPr>
          <p:nvPr>
            <p:ph sz="quarter" idx="2"/>
          </p:nvPr>
        </p:nvSpPr>
        <p:spPr/>
        <p:txBody>
          <a:bodyPr/>
          <a:lstStyle/>
          <a:p>
            <a:endParaRPr lang="en-US"/>
          </a:p>
        </p:txBody>
      </p:sp>
      <p:pic>
        <p:nvPicPr>
          <p:cNvPr id="50181" name="Picture 6" descr="7DF076C0-ED2F-6736-C0A33EE65C5717C0"/>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6035565" y="1280095"/>
            <a:ext cx="4177861" cy="4054706"/>
          </a:xfrm>
          <a:noFill/>
        </p:spPr>
      </p:pic>
    </p:spTree>
    <p:extLst>
      <p:ext uri="{BB962C8B-B14F-4D97-AF65-F5344CB8AC3E}">
        <p14:creationId xmlns:p14="http://schemas.microsoft.com/office/powerpoint/2010/main" val="2696186134"/>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Brother Can You spare a Dime</a:t>
            </a:r>
            <a:endParaRPr lang="en-US" dirty="0"/>
          </a:p>
        </p:txBody>
      </p:sp>
      <p:sp>
        <p:nvSpPr>
          <p:cNvPr id="4" name="Content Placeholder 3"/>
          <p:cNvSpPr>
            <a:spLocks noGrp="1"/>
          </p:cNvSpPr>
          <p:nvPr>
            <p:ph sz="quarter" idx="2"/>
          </p:nvPr>
        </p:nvSpPr>
        <p:spPr>
          <a:xfrm>
            <a:off x="6197600" y="1019559"/>
            <a:ext cx="5384800" cy="2185988"/>
          </a:xfrm>
        </p:spPr>
        <p:txBody>
          <a:bodyPr>
            <a:noAutofit/>
          </a:bodyPr>
          <a:lstStyle/>
          <a:p>
            <a:pPr lvl="1"/>
            <a:r>
              <a:rPr lang="en-US" altLang="en-US" dirty="0"/>
              <a:t>Full of that Yankee Doodle-de-</a:t>
            </a:r>
            <a:r>
              <a:rPr lang="en-US" altLang="en-US" dirty="0" err="1"/>
              <a:t>dum</a:t>
            </a:r>
            <a:r>
              <a:rPr lang="en-US" altLang="en-US" dirty="0"/>
              <a:t>. </a:t>
            </a:r>
          </a:p>
          <a:p>
            <a:pPr lvl="1"/>
            <a:r>
              <a:rPr lang="en-US" altLang="en-US" dirty="0"/>
              <a:t>Half a million boots went slogging through hell, </a:t>
            </a:r>
          </a:p>
          <a:p>
            <a:pPr lvl="1"/>
            <a:r>
              <a:rPr lang="en-US" altLang="en-US" dirty="0"/>
              <a:t>And I was the kid with the drum. </a:t>
            </a:r>
          </a:p>
          <a:p>
            <a:pPr lvl="1"/>
            <a:r>
              <a:rPr lang="en-US" altLang="en-US" dirty="0"/>
              <a:t>Say, don't you remember they called me Al, </a:t>
            </a:r>
          </a:p>
          <a:p>
            <a:pPr lvl="1"/>
            <a:r>
              <a:rPr lang="en-US" altLang="en-US" dirty="0"/>
              <a:t>It was Al all the time. </a:t>
            </a:r>
          </a:p>
          <a:p>
            <a:pPr lvl="1"/>
            <a:r>
              <a:rPr lang="en-US" altLang="en-US" dirty="0"/>
              <a:t>Why don't you remember, I'm your pal -- </a:t>
            </a:r>
          </a:p>
          <a:p>
            <a:pPr lvl="1"/>
            <a:r>
              <a:rPr lang="en-US" altLang="en-US" dirty="0"/>
              <a:t>Say, buddy, can you spare a dime? </a:t>
            </a:r>
          </a:p>
          <a:p>
            <a:pPr lvl="1"/>
            <a:r>
              <a:rPr lang="en-US" altLang="en-US" dirty="0"/>
              <a:t>Once in khaki suits, ah, gee, we looked swell </a:t>
            </a:r>
          </a:p>
          <a:p>
            <a:pPr lvl="1"/>
            <a:r>
              <a:rPr lang="en-US" altLang="en-US" dirty="0"/>
              <a:t>Full of that Yankee Doodle-de-</a:t>
            </a:r>
            <a:r>
              <a:rPr lang="en-US" altLang="en-US" dirty="0" err="1"/>
              <a:t>dum</a:t>
            </a:r>
            <a:r>
              <a:rPr lang="en-US" altLang="en-US" dirty="0"/>
              <a:t>. </a:t>
            </a:r>
          </a:p>
          <a:p>
            <a:pPr lvl="1"/>
            <a:r>
              <a:rPr lang="en-US" altLang="en-US" dirty="0"/>
              <a:t>Half a million boots went slogging through hell, </a:t>
            </a:r>
          </a:p>
          <a:p>
            <a:pPr lvl="1"/>
            <a:r>
              <a:rPr lang="en-US" altLang="en-US" dirty="0"/>
              <a:t>And I was the kid with the drum. </a:t>
            </a:r>
          </a:p>
          <a:p>
            <a:pPr lvl="1"/>
            <a:r>
              <a:rPr lang="en-US" altLang="en-US" dirty="0"/>
              <a:t>Say, don't you remember they called me Al, </a:t>
            </a:r>
          </a:p>
          <a:p>
            <a:pPr lvl="1"/>
            <a:r>
              <a:rPr lang="en-US" altLang="en-US" dirty="0"/>
              <a:t>It was Al all the time. </a:t>
            </a:r>
          </a:p>
          <a:p>
            <a:pPr lvl="1"/>
            <a:r>
              <a:rPr lang="en-US" altLang="en-US" dirty="0"/>
              <a:t>Why don't you remember, I'm your pal -- </a:t>
            </a:r>
          </a:p>
          <a:p>
            <a:pPr lvl="1"/>
            <a:r>
              <a:rPr lang="en-US" altLang="en-US" dirty="0"/>
              <a:t>Buddy, can you spare a dime? </a:t>
            </a:r>
          </a:p>
          <a:p>
            <a:endParaRPr lang="en-US" sz="1800" dirty="0"/>
          </a:p>
        </p:txBody>
      </p:sp>
      <p:sp>
        <p:nvSpPr>
          <p:cNvPr id="6" name="Rectangle 5"/>
          <p:cNvSpPr>
            <a:spLocks noGrp="1" noChangeArrowheads="1"/>
          </p:cNvSpPr>
          <p:nvPr>
            <p:ph type="body" sz="half" idx="1"/>
          </p:nvPr>
        </p:nvSpPr>
        <p:spPr/>
        <p:txBody>
          <a:bodyPr>
            <a:normAutofit fontScale="25000" lnSpcReduction="20000"/>
          </a:bodyPr>
          <a:lstStyle/>
          <a:p>
            <a:pPr eaLnBrk="1" hangingPunct="1"/>
            <a:r>
              <a:rPr lang="en-US" altLang="en-US" sz="800" b="1" dirty="0"/>
              <a:t>Lyrics</a:t>
            </a:r>
          </a:p>
          <a:p>
            <a:pPr lvl="1" eaLnBrk="1" hangingPunct="1"/>
            <a:r>
              <a:rPr lang="en-US" altLang="en-US" sz="7200" dirty="0"/>
              <a:t>They used to tell me I was building a dream </a:t>
            </a:r>
          </a:p>
          <a:p>
            <a:pPr lvl="1" eaLnBrk="1" hangingPunct="1"/>
            <a:r>
              <a:rPr lang="en-US" altLang="en-US" sz="7200" dirty="0"/>
              <a:t>And so I followed the mob. </a:t>
            </a:r>
          </a:p>
          <a:p>
            <a:pPr lvl="1" eaLnBrk="1" hangingPunct="1"/>
            <a:r>
              <a:rPr lang="en-US" altLang="en-US" sz="7200" dirty="0"/>
              <a:t>When there was earth to plow or guns to bear, </a:t>
            </a:r>
          </a:p>
          <a:p>
            <a:pPr lvl="1" eaLnBrk="1" hangingPunct="1"/>
            <a:r>
              <a:rPr lang="en-US" altLang="en-US" sz="7200" dirty="0"/>
              <a:t>I was always there, right on the job. </a:t>
            </a:r>
          </a:p>
          <a:p>
            <a:pPr lvl="1" eaLnBrk="1" hangingPunct="1"/>
            <a:r>
              <a:rPr lang="en-US" altLang="en-US" sz="7200" dirty="0"/>
              <a:t>They used to tell me I was building a dream </a:t>
            </a:r>
          </a:p>
          <a:p>
            <a:pPr lvl="1" eaLnBrk="1" hangingPunct="1"/>
            <a:r>
              <a:rPr lang="en-US" altLang="en-US" sz="7200" dirty="0"/>
              <a:t>With peace and glory ahead -- </a:t>
            </a:r>
          </a:p>
          <a:p>
            <a:pPr lvl="1" eaLnBrk="1" hangingPunct="1"/>
            <a:r>
              <a:rPr lang="en-US" altLang="en-US" sz="7200" dirty="0"/>
              <a:t>Why should I be standing in line, just waiting for bread? </a:t>
            </a:r>
          </a:p>
          <a:p>
            <a:pPr lvl="1" eaLnBrk="1" hangingPunct="1"/>
            <a:r>
              <a:rPr lang="en-US" altLang="en-US" sz="7200" dirty="0"/>
              <a:t>Once I built a railroad, I made it run, </a:t>
            </a:r>
          </a:p>
          <a:p>
            <a:pPr lvl="1" eaLnBrk="1" hangingPunct="1"/>
            <a:r>
              <a:rPr lang="en-US" altLang="en-US" sz="7200" dirty="0"/>
              <a:t>Made it race against time. </a:t>
            </a:r>
          </a:p>
          <a:p>
            <a:pPr lvl="1" eaLnBrk="1" hangingPunct="1"/>
            <a:r>
              <a:rPr lang="en-US" altLang="en-US" sz="7200" dirty="0"/>
              <a:t>Once I built a railroad, now it's done -- </a:t>
            </a:r>
          </a:p>
          <a:p>
            <a:pPr lvl="1" eaLnBrk="1" hangingPunct="1"/>
            <a:r>
              <a:rPr lang="en-US" altLang="en-US" sz="7200" dirty="0"/>
              <a:t>Brother, can you spare a dime? </a:t>
            </a:r>
          </a:p>
          <a:p>
            <a:pPr lvl="1" eaLnBrk="1" hangingPunct="1"/>
            <a:r>
              <a:rPr lang="en-US" altLang="en-US" sz="7200" dirty="0"/>
              <a:t>Once I built a tower, up to the sun, </a:t>
            </a:r>
          </a:p>
          <a:p>
            <a:pPr lvl="1" eaLnBrk="1" hangingPunct="1"/>
            <a:r>
              <a:rPr lang="en-US" altLang="en-US" sz="7200" dirty="0"/>
              <a:t>brick and rivet and lime. </a:t>
            </a:r>
          </a:p>
          <a:p>
            <a:pPr lvl="1" eaLnBrk="1" hangingPunct="1"/>
            <a:r>
              <a:rPr lang="en-US" altLang="en-US" sz="7200" dirty="0"/>
              <a:t>Once I built a tower, now it's done -- </a:t>
            </a:r>
          </a:p>
          <a:p>
            <a:pPr lvl="1" eaLnBrk="1" hangingPunct="1"/>
            <a:r>
              <a:rPr lang="en-US" altLang="en-US" sz="7200" dirty="0"/>
              <a:t>Brother, can you spare a dime? </a:t>
            </a:r>
          </a:p>
          <a:p>
            <a:pPr lvl="1" eaLnBrk="1" hangingPunct="1"/>
            <a:r>
              <a:rPr lang="en-US" altLang="en-US" sz="7200" dirty="0"/>
              <a:t>Once in khaki suits, gee, we looked </a:t>
            </a:r>
            <a:r>
              <a:rPr lang="en-US" altLang="en-US" sz="7200" dirty="0" smtClean="0"/>
              <a:t>swell</a:t>
            </a:r>
          </a:p>
          <a:p>
            <a:pPr marL="128016" lvl="1" indent="0" eaLnBrk="1" hangingPunct="1">
              <a:buNone/>
            </a:pPr>
            <a:r>
              <a:rPr lang="en-US" altLang="en-US" sz="7200" dirty="0" smtClean="0"/>
              <a:t> </a:t>
            </a:r>
            <a:endParaRPr lang="en-US" altLang="en-US" sz="7200" dirty="0"/>
          </a:p>
        </p:txBody>
      </p:sp>
      <p:pic>
        <p:nvPicPr>
          <p:cNvPr id="7" name="Brother, Can You Spare A Dim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799378" y="5743902"/>
            <a:ext cx="1392621" cy="1114097"/>
          </a:xfrm>
          <a:prstGeom prst="rect">
            <a:avLst/>
          </a:prstGeom>
        </p:spPr>
      </p:pic>
    </p:spTree>
    <p:extLst>
      <p:ext uri="{BB962C8B-B14F-4D97-AF65-F5344CB8AC3E}">
        <p14:creationId xmlns:p14="http://schemas.microsoft.com/office/powerpoint/2010/main" val="173685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8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descr="11"/>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0"/>
            <a:ext cx="12192000" cy="6878638"/>
          </a:xfrm>
          <a:noFill/>
        </p:spPr>
      </p:pic>
    </p:spTree>
    <p:extLst>
      <p:ext uri="{BB962C8B-B14F-4D97-AF65-F5344CB8AC3E}">
        <p14:creationId xmlns:p14="http://schemas.microsoft.com/office/powerpoint/2010/main" val="383046657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5" descr="14"/>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1"/>
            <a:ext cx="12192000" cy="6881813"/>
          </a:xfrm>
          <a:noFill/>
        </p:spPr>
      </p:pic>
    </p:spTree>
    <p:extLst>
      <p:ext uri="{BB962C8B-B14F-4D97-AF65-F5344CB8AC3E}">
        <p14:creationId xmlns:p14="http://schemas.microsoft.com/office/powerpoint/2010/main" val="17659646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ltLang="en-US" smtClean="0"/>
              <a:t>Scottsboro Case</a:t>
            </a:r>
          </a:p>
        </p:txBody>
      </p:sp>
      <p:sp>
        <p:nvSpPr>
          <p:cNvPr id="53251" name="Rectangle 4"/>
          <p:cNvSpPr>
            <a:spLocks noGrp="1" noChangeArrowheads="1"/>
          </p:cNvSpPr>
          <p:nvPr>
            <p:ph type="body" sz="half" idx="1"/>
          </p:nvPr>
        </p:nvSpPr>
        <p:spPr/>
        <p:txBody>
          <a:bodyPr/>
          <a:lstStyle/>
          <a:p>
            <a:pPr eaLnBrk="1" hangingPunct="1"/>
            <a:r>
              <a:rPr lang="en-US" altLang="en-US" sz="2400"/>
              <a:t>9 black teenage boys were accused of raping two white girls on a train</a:t>
            </a:r>
          </a:p>
          <a:p>
            <a:pPr eaLnBrk="1" hangingPunct="1"/>
            <a:r>
              <a:rPr lang="en-US" altLang="en-US" sz="2400"/>
              <a:t>An example of intolerance of the time period</a:t>
            </a:r>
          </a:p>
          <a:p>
            <a:pPr eaLnBrk="1" hangingPunct="1"/>
            <a:r>
              <a:rPr lang="en-US" altLang="en-US" sz="2400"/>
              <a:t>Inspired the book </a:t>
            </a:r>
            <a:r>
              <a:rPr lang="en-US" altLang="en-US" sz="2400" i="1"/>
              <a:t>“To Kill a Mockingbird”</a:t>
            </a:r>
          </a:p>
        </p:txBody>
      </p:sp>
      <p:pic>
        <p:nvPicPr>
          <p:cNvPr id="53252" name="Picture 6" descr="Scottsboro"/>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943600" y="1103586"/>
            <a:ext cx="5972258" cy="3981505"/>
          </a:xfrm>
          <a:noFill/>
        </p:spPr>
      </p:pic>
      <p:sp>
        <p:nvSpPr>
          <p:cNvPr id="53253" name="Text Box 7"/>
          <p:cNvSpPr txBox="1">
            <a:spLocks noChangeArrowheads="1"/>
          </p:cNvSpPr>
          <p:nvPr/>
        </p:nvSpPr>
        <p:spPr bwMode="auto">
          <a:xfrm>
            <a:off x="5943600" y="5105401"/>
            <a:ext cx="4724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Scottsboro Boys</a:t>
            </a:r>
          </a:p>
        </p:txBody>
      </p:sp>
    </p:spTree>
    <p:extLst>
      <p:ext uri="{BB962C8B-B14F-4D97-AF65-F5344CB8AC3E}">
        <p14:creationId xmlns:p14="http://schemas.microsoft.com/office/powerpoint/2010/main" val="4106903243"/>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dirty="0" smtClean="0">
                <a:solidFill>
                  <a:schemeClr val="tx1"/>
                </a:solidFill>
                <a:hlinkClick r:id="rId2" action="ppaction://hlinkfile"/>
              </a:rPr>
              <a:t>Dust Bowl</a:t>
            </a:r>
            <a:endParaRPr lang="en-US" altLang="en-US" dirty="0" smtClean="0">
              <a:solidFill>
                <a:schemeClr val="tx1"/>
              </a:solidFill>
            </a:endParaRPr>
          </a:p>
        </p:txBody>
      </p:sp>
      <p:sp>
        <p:nvSpPr>
          <p:cNvPr id="54275" name="Rectangle 4"/>
          <p:cNvSpPr>
            <a:spLocks noGrp="1" noChangeArrowheads="1"/>
          </p:cNvSpPr>
          <p:nvPr>
            <p:ph type="body" sz="half" idx="1"/>
          </p:nvPr>
        </p:nvSpPr>
        <p:spPr/>
        <p:txBody>
          <a:bodyPr/>
          <a:lstStyle/>
          <a:p>
            <a:pPr eaLnBrk="1" hangingPunct="1">
              <a:lnSpc>
                <a:spcPct val="80000"/>
              </a:lnSpc>
            </a:pPr>
            <a:r>
              <a:rPr lang="en-US" altLang="en-US" sz="2400" dirty="0"/>
              <a:t>A terrible drought  and heavy winds blew the dry topsoil in the mid-west to the east.</a:t>
            </a:r>
          </a:p>
          <a:p>
            <a:pPr eaLnBrk="1" hangingPunct="1">
              <a:lnSpc>
                <a:spcPct val="80000"/>
              </a:lnSpc>
            </a:pPr>
            <a:r>
              <a:rPr lang="en-US" altLang="en-US" sz="2400" dirty="0"/>
              <a:t>Made worse by poor farming practices (lack of crop rotation)</a:t>
            </a:r>
          </a:p>
          <a:p>
            <a:pPr eaLnBrk="1" hangingPunct="1">
              <a:lnSpc>
                <a:spcPct val="80000"/>
              </a:lnSpc>
            </a:pPr>
            <a:r>
              <a:rPr lang="en-US" altLang="en-US" sz="2400" dirty="0"/>
              <a:t>Many farmers packed up and moved West to California</a:t>
            </a:r>
          </a:p>
          <a:p>
            <a:pPr eaLnBrk="1" hangingPunct="1">
              <a:lnSpc>
                <a:spcPct val="80000"/>
              </a:lnSpc>
            </a:pPr>
            <a:r>
              <a:rPr lang="en-US" altLang="en-US" sz="2400" dirty="0"/>
              <a:t>Were called </a:t>
            </a:r>
            <a:r>
              <a:rPr lang="en-US" altLang="en-US" sz="2400" u="sng" dirty="0"/>
              <a:t>Okies</a:t>
            </a:r>
            <a:r>
              <a:rPr lang="en-US" altLang="en-US" sz="2400" dirty="0"/>
              <a:t> (most moved from Oklahoma)</a:t>
            </a:r>
          </a:p>
          <a:p>
            <a:pPr eaLnBrk="1" hangingPunct="1">
              <a:lnSpc>
                <a:spcPct val="80000"/>
              </a:lnSpc>
            </a:pPr>
            <a:r>
              <a:rPr lang="en-US" altLang="en-US" sz="2400" dirty="0"/>
              <a:t>Inspired book </a:t>
            </a:r>
            <a:r>
              <a:rPr lang="en-US" altLang="en-US" sz="2400" i="1" dirty="0">
                <a:solidFill>
                  <a:srgbClr val="7030A0"/>
                </a:solidFill>
                <a:hlinkClick r:id="rId3" action="ppaction://hlinkfile"/>
              </a:rPr>
              <a:t>The Grapes of Wrath</a:t>
            </a:r>
            <a:endParaRPr lang="en-US" altLang="en-US" sz="2400" i="1" dirty="0">
              <a:solidFill>
                <a:srgbClr val="7030A0"/>
              </a:solidFill>
            </a:endParaRPr>
          </a:p>
          <a:p>
            <a:pPr eaLnBrk="1" hangingPunct="1">
              <a:lnSpc>
                <a:spcPct val="80000"/>
              </a:lnSpc>
              <a:buFontTx/>
              <a:buNone/>
            </a:pPr>
            <a:endParaRPr lang="en-US" altLang="en-US" sz="2400" dirty="0"/>
          </a:p>
        </p:txBody>
      </p:sp>
      <p:pic>
        <p:nvPicPr>
          <p:cNvPr id="54276" name="Picture 6" descr="881B9C18-F553-52A5-C6B003B63E11F6D2"/>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6477001" y="1219200"/>
            <a:ext cx="3279775" cy="2185988"/>
          </a:xfrm>
          <a:noFill/>
        </p:spPr>
      </p:pic>
      <p:pic>
        <p:nvPicPr>
          <p:cNvPr id="54277" name="Picture 7" descr="dust storm in colorado"/>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6411914" y="3938589"/>
            <a:ext cx="3557587" cy="2187575"/>
          </a:xfrm>
          <a:noFill/>
        </p:spPr>
      </p:pic>
      <p:sp>
        <p:nvSpPr>
          <p:cNvPr id="54278" name="Text Box 9"/>
          <p:cNvSpPr txBox="1">
            <a:spLocks noChangeArrowheads="1"/>
          </p:cNvSpPr>
          <p:nvPr/>
        </p:nvSpPr>
        <p:spPr bwMode="auto">
          <a:xfrm>
            <a:off x="6019800" y="6248401"/>
            <a:ext cx="426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Dust Storm in Colorado 1935</a:t>
            </a:r>
          </a:p>
        </p:txBody>
      </p:sp>
      <p:sp>
        <p:nvSpPr>
          <p:cNvPr id="54279" name="Text Box 10"/>
          <p:cNvSpPr txBox="1">
            <a:spLocks noChangeArrowheads="1"/>
          </p:cNvSpPr>
          <p:nvPr/>
        </p:nvSpPr>
        <p:spPr bwMode="auto">
          <a:xfrm>
            <a:off x="6096000" y="3505201"/>
            <a:ext cx="4191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Family in Dust Storm</a:t>
            </a:r>
          </a:p>
        </p:txBody>
      </p:sp>
    </p:spTree>
    <p:extLst>
      <p:ext uri="{BB962C8B-B14F-4D97-AF65-F5344CB8AC3E}">
        <p14:creationId xmlns:p14="http://schemas.microsoft.com/office/powerpoint/2010/main" val="3378807530"/>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n-rBhbkvtm0"/>
          <p:cNvPicPr>
            <a:picLocks noGrp="1" noRot="1" noChangeAspect="1"/>
          </p:cNvPicPr>
          <p:nvPr>
            <p:ph sz="quarter" idx="2"/>
            <a:videoFile r:link="rId1"/>
          </p:nvPr>
        </p:nvPicPr>
        <p:blipFill>
          <a:blip r:embed="rId3"/>
          <a:stretch>
            <a:fillRect/>
          </a:stretch>
        </p:blipFill>
        <p:spPr>
          <a:xfrm>
            <a:off x="22674" y="0"/>
            <a:ext cx="12169326" cy="6853129"/>
          </a:xfrm>
          <a:prstGeom prst="rect">
            <a:avLst/>
          </a:prstGeom>
        </p:spPr>
      </p:pic>
    </p:spTree>
    <p:extLst>
      <p:ext uri="{BB962C8B-B14F-4D97-AF65-F5344CB8AC3E}">
        <p14:creationId xmlns:p14="http://schemas.microsoft.com/office/powerpoint/2010/main" val="209983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smtClean="0"/>
              <a:t>Dust Bowl</a:t>
            </a:r>
          </a:p>
        </p:txBody>
      </p:sp>
      <p:pic>
        <p:nvPicPr>
          <p:cNvPr id="55299" name="Picture 4" descr="dust storm in ok"/>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96918" y="1417637"/>
            <a:ext cx="5556184" cy="3248955"/>
          </a:xfrm>
          <a:noFill/>
        </p:spPr>
      </p:pic>
      <p:pic>
        <p:nvPicPr>
          <p:cNvPr id="55300" name="Picture 6" descr="dust storm in south dakota"/>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7113683" y="274638"/>
            <a:ext cx="4781400" cy="2988824"/>
          </a:xfrm>
          <a:noFill/>
        </p:spPr>
      </p:pic>
      <p:pic>
        <p:nvPicPr>
          <p:cNvPr id="55301" name="Picture 8" descr="275px-Dust_Storm_Texas_1935"/>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991968" y="3594539"/>
            <a:ext cx="4996598" cy="2957076"/>
          </a:xfrm>
          <a:noFill/>
        </p:spPr>
      </p:pic>
    </p:spTree>
    <p:extLst>
      <p:ext uri="{BB962C8B-B14F-4D97-AF65-F5344CB8AC3E}">
        <p14:creationId xmlns:p14="http://schemas.microsoft.com/office/powerpoint/2010/main" val="1234136562"/>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smtClean="0"/>
              <a:t>Dorothea Lange</a:t>
            </a:r>
          </a:p>
        </p:txBody>
      </p:sp>
      <p:sp>
        <p:nvSpPr>
          <p:cNvPr id="56323" name="Rectangle 4"/>
          <p:cNvSpPr>
            <a:spLocks noGrp="1" noChangeArrowheads="1"/>
          </p:cNvSpPr>
          <p:nvPr>
            <p:ph type="body" sz="half" idx="1"/>
          </p:nvPr>
        </p:nvSpPr>
        <p:spPr/>
        <p:txBody>
          <a:bodyPr/>
          <a:lstStyle/>
          <a:p>
            <a:pPr eaLnBrk="1" hangingPunct="1"/>
            <a:r>
              <a:rPr lang="en-US" altLang="en-US" sz="2800"/>
              <a:t>Photographer during the Great Depression whose photographs help bring aid to farmers out west</a:t>
            </a:r>
          </a:p>
        </p:txBody>
      </p:sp>
      <p:pic>
        <p:nvPicPr>
          <p:cNvPr id="56324" name="Picture 6" descr="migrantmother1"/>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2380593" y="2920029"/>
            <a:ext cx="2796245" cy="3633171"/>
          </a:xfrm>
          <a:noFill/>
        </p:spPr>
      </p:pic>
      <p:pic>
        <p:nvPicPr>
          <p:cNvPr id="56325" name="Picture 7" descr="300px-Lange_ca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400801" y="1524000"/>
            <a:ext cx="3605213" cy="3810000"/>
          </a:xfrm>
          <a:noFill/>
        </p:spPr>
      </p:pic>
      <p:sp>
        <p:nvSpPr>
          <p:cNvPr id="56326" name="Text Box 9"/>
          <p:cNvSpPr txBox="1">
            <a:spLocks noChangeArrowheads="1"/>
          </p:cNvSpPr>
          <p:nvPr/>
        </p:nvSpPr>
        <p:spPr bwMode="auto">
          <a:xfrm>
            <a:off x="6019800" y="5410200"/>
            <a:ext cx="426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400"/>
              <a:t>Dorothea Lange -1936</a:t>
            </a:r>
          </a:p>
        </p:txBody>
      </p:sp>
      <p:sp>
        <p:nvSpPr>
          <p:cNvPr id="56327" name="Text Box 10"/>
          <p:cNvSpPr txBox="1">
            <a:spLocks noChangeArrowheads="1"/>
          </p:cNvSpPr>
          <p:nvPr/>
        </p:nvSpPr>
        <p:spPr bwMode="auto">
          <a:xfrm>
            <a:off x="2057400" y="6491288"/>
            <a:ext cx="548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400" i="1"/>
              <a:t>Migrant Mother</a:t>
            </a:r>
            <a:r>
              <a:rPr lang="en-US" altLang="en-US" sz="1400"/>
              <a:t> -Lange’s most famous picture</a:t>
            </a:r>
          </a:p>
        </p:txBody>
      </p:sp>
    </p:spTree>
    <p:extLst>
      <p:ext uri="{BB962C8B-B14F-4D97-AF65-F5344CB8AC3E}">
        <p14:creationId xmlns:p14="http://schemas.microsoft.com/office/powerpoint/2010/main" val="1345728283"/>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en-US" smtClean="0"/>
              <a:t>Dorothea Lange’s Pictures</a:t>
            </a:r>
          </a:p>
        </p:txBody>
      </p:sp>
      <p:pic>
        <p:nvPicPr>
          <p:cNvPr id="57347" name="Picture 4" descr="migrantmother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024128" y="1867693"/>
            <a:ext cx="4770302" cy="3508348"/>
          </a:xfrm>
          <a:noFill/>
        </p:spPr>
      </p:pic>
      <p:pic>
        <p:nvPicPr>
          <p:cNvPr id="57348" name="Picture 6" descr="migrantmother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172200" y="2714688"/>
            <a:ext cx="4737538" cy="3803696"/>
          </a:xfrm>
          <a:noFill/>
        </p:spPr>
      </p:pic>
    </p:spTree>
    <p:extLst>
      <p:ext uri="{BB962C8B-B14F-4D97-AF65-F5344CB8AC3E}">
        <p14:creationId xmlns:p14="http://schemas.microsoft.com/office/powerpoint/2010/main" val="815763145"/>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5" descr="15"/>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1"/>
            <a:ext cx="9144000" cy="6892925"/>
          </a:xfrm>
          <a:noFill/>
        </p:spPr>
      </p:pic>
    </p:spTree>
    <p:extLst>
      <p:ext uri="{BB962C8B-B14F-4D97-AF65-F5344CB8AC3E}">
        <p14:creationId xmlns:p14="http://schemas.microsoft.com/office/powerpoint/2010/main" val="49559263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5" descr="16"/>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0"/>
            <a:ext cx="9144000" cy="6935788"/>
          </a:xfrm>
          <a:noFill/>
        </p:spPr>
      </p:pic>
    </p:spTree>
    <p:extLst>
      <p:ext uri="{BB962C8B-B14F-4D97-AF65-F5344CB8AC3E}">
        <p14:creationId xmlns:p14="http://schemas.microsoft.com/office/powerpoint/2010/main" val="134210082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5" descr="17"/>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1"/>
            <a:ext cx="9144000" cy="6862763"/>
          </a:xfrm>
          <a:noFill/>
        </p:spPr>
      </p:pic>
    </p:spTree>
    <p:extLst>
      <p:ext uri="{BB962C8B-B14F-4D97-AF65-F5344CB8AC3E}">
        <p14:creationId xmlns:p14="http://schemas.microsoft.com/office/powerpoint/2010/main" val="10805525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5" descr="18"/>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971801" y="0"/>
            <a:ext cx="5935663" cy="6858000"/>
          </a:xfrm>
          <a:noFill/>
        </p:spPr>
      </p:pic>
    </p:spTree>
    <p:extLst>
      <p:ext uri="{BB962C8B-B14F-4D97-AF65-F5344CB8AC3E}">
        <p14:creationId xmlns:p14="http://schemas.microsoft.com/office/powerpoint/2010/main" val="413570015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5" descr="19"/>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3352800" y="0"/>
            <a:ext cx="5384800" cy="6858000"/>
          </a:xfrm>
          <a:noFill/>
        </p:spPr>
      </p:pic>
    </p:spTree>
    <p:extLst>
      <p:ext uri="{BB962C8B-B14F-4D97-AF65-F5344CB8AC3E}">
        <p14:creationId xmlns:p14="http://schemas.microsoft.com/office/powerpoint/2010/main" val="345488207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5" descr="20"/>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1"/>
            <a:ext cx="9144000" cy="6861175"/>
          </a:xfrm>
          <a:noFill/>
        </p:spPr>
      </p:pic>
    </p:spTree>
    <p:extLst>
      <p:ext uri="{BB962C8B-B14F-4D97-AF65-F5344CB8AC3E}">
        <p14:creationId xmlns:p14="http://schemas.microsoft.com/office/powerpoint/2010/main" val="360102850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5" descr="21"/>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819401" y="0"/>
            <a:ext cx="6435725" cy="6858000"/>
          </a:xfrm>
          <a:noFill/>
        </p:spPr>
      </p:pic>
    </p:spTree>
    <p:extLst>
      <p:ext uri="{BB962C8B-B14F-4D97-AF65-F5344CB8AC3E}">
        <p14:creationId xmlns:p14="http://schemas.microsoft.com/office/powerpoint/2010/main" val="410284282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5" descr="2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0"/>
            <a:ext cx="9144000" cy="6865938"/>
          </a:xfrm>
          <a:noFill/>
        </p:spPr>
      </p:pic>
    </p:spTree>
    <p:extLst>
      <p:ext uri="{BB962C8B-B14F-4D97-AF65-F5344CB8AC3E}">
        <p14:creationId xmlns:p14="http://schemas.microsoft.com/office/powerpoint/2010/main" val="24503383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5" descr="23"/>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3200401" y="0"/>
            <a:ext cx="5592763" cy="6858000"/>
          </a:xfrm>
          <a:noFill/>
        </p:spPr>
      </p:pic>
    </p:spTree>
    <p:extLst>
      <p:ext uri="{BB962C8B-B14F-4D97-AF65-F5344CB8AC3E}">
        <p14:creationId xmlns:p14="http://schemas.microsoft.com/office/powerpoint/2010/main" val="333077575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Placeholder 2"/>
          <p:cNvSpPr>
            <a:spLocks noGrp="1"/>
          </p:cNvSpPr>
          <p:nvPr>
            <p:ph type="body" sz="half" idx="1"/>
          </p:nvPr>
        </p:nvSpPr>
        <p:spPr>
          <a:xfrm>
            <a:off x="5943600" y="6019801"/>
            <a:ext cx="76200" cy="106363"/>
          </a:xfrm>
        </p:spPr>
        <p:txBody>
          <a:bodyPr>
            <a:normAutofit fontScale="25000" lnSpcReduction="20000"/>
          </a:bodyPr>
          <a:lstStyle/>
          <a:p>
            <a:r>
              <a:rPr lang="en-US" altLang="en-US" smtClean="0"/>
              <a:t>                                 </a:t>
            </a:r>
          </a:p>
        </p:txBody>
      </p:sp>
      <p:pic>
        <p:nvPicPr>
          <p:cNvPr id="86019" name="Content Placeholder 5" descr="scan0010.jpg"/>
          <p:cNvPicPr>
            <a:picLocks noGrp="1" noChangeAspect="1"/>
          </p:cNvPicPr>
          <p:nvPr>
            <p:ph sz="quarter" idx="2"/>
          </p:nvPr>
        </p:nvPicPr>
        <p:blipFill>
          <a:blip r:embed="rId2">
            <a:extLst>
              <a:ext uri="{28A0092B-C50C-407E-A947-70E740481C1C}">
                <a14:useLocalDpi xmlns:a14="http://schemas.microsoft.com/office/drawing/2010/main" val="0"/>
              </a:ext>
            </a:extLst>
          </a:blip>
          <a:srcRect l="8408" t="10260" r="3337"/>
          <a:stretch>
            <a:fillRect/>
          </a:stretch>
        </p:blipFill>
        <p:spPr>
          <a:xfrm>
            <a:off x="1449388" y="19051"/>
            <a:ext cx="9218613" cy="6848475"/>
          </a:xfrm>
        </p:spPr>
      </p:pic>
    </p:spTree>
    <p:extLst>
      <p:ext uri="{BB962C8B-B14F-4D97-AF65-F5344CB8AC3E}">
        <p14:creationId xmlns:p14="http://schemas.microsoft.com/office/powerpoint/2010/main" val="20819363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ltLang="en-US" smtClean="0">
                <a:hlinkClick r:id="rId2" action="ppaction://hlinkfile"/>
              </a:rPr>
              <a:t>Bonus Army and Bonus March</a:t>
            </a:r>
            <a:endParaRPr lang="en-US" altLang="en-US" smtClean="0"/>
          </a:p>
        </p:txBody>
      </p:sp>
      <p:sp>
        <p:nvSpPr>
          <p:cNvPr id="47107" name="Rectangle 4"/>
          <p:cNvSpPr>
            <a:spLocks noGrp="1" noChangeArrowheads="1"/>
          </p:cNvSpPr>
          <p:nvPr>
            <p:ph type="body" sz="half" idx="1"/>
          </p:nvPr>
        </p:nvSpPr>
        <p:spPr/>
        <p:txBody>
          <a:bodyPr/>
          <a:lstStyle/>
          <a:p>
            <a:pPr eaLnBrk="1" hangingPunct="1">
              <a:lnSpc>
                <a:spcPct val="90000"/>
              </a:lnSpc>
            </a:pPr>
            <a:r>
              <a:rPr lang="en-US" altLang="en-US"/>
              <a:t>1932 thousands of WWI veterans marched to Washington asking for payment of bonus to be given in 1945.</a:t>
            </a:r>
          </a:p>
          <a:p>
            <a:pPr eaLnBrk="1" hangingPunct="1">
              <a:lnSpc>
                <a:spcPct val="90000"/>
              </a:lnSpc>
            </a:pPr>
            <a:r>
              <a:rPr lang="en-US" altLang="en-US"/>
              <a:t>Veterans camped out in shantytown outside of the Capitol and White House</a:t>
            </a:r>
          </a:p>
          <a:p>
            <a:pPr eaLnBrk="1" hangingPunct="1">
              <a:lnSpc>
                <a:spcPct val="90000"/>
              </a:lnSpc>
            </a:pPr>
            <a:r>
              <a:rPr lang="en-US" altLang="en-US"/>
              <a:t>Congress did not give them “bonus”</a:t>
            </a:r>
          </a:p>
        </p:txBody>
      </p:sp>
      <p:pic>
        <p:nvPicPr>
          <p:cNvPr id="47108" name="Picture 6" descr="bonus army2"/>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172200" y="4114800"/>
            <a:ext cx="3448050" cy="2586038"/>
          </a:xfrm>
          <a:noFill/>
        </p:spPr>
      </p:pic>
      <p:pic>
        <p:nvPicPr>
          <p:cNvPr id="47109" name="Picture 7" descr="bonus army1"/>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6172200" y="1295401"/>
            <a:ext cx="3449638" cy="2587625"/>
          </a:xfrm>
          <a:noFill/>
        </p:spPr>
      </p:pic>
    </p:spTree>
    <p:extLst>
      <p:ext uri="{BB962C8B-B14F-4D97-AF65-F5344CB8AC3E}">
        <p14:creationId xmlns:p14="http://schemas.microsoft.com/office/powerpoint/2010/main" val="4229303729"/>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smtClean="0"/>
              <a:t>Bonus Army and Bonus March</a:t>
            </a:r>
          </a:p>
        </p:txBody>
      </p:sp>
      <p:pic>
        <p:nvPicPr>
          <p:cNvPr id="48131" name="Picture 4" descr="bonusarmy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324600" y="1295400"/>
            <a:ext cx="3733800" cy="2781300"/>
          </a:xfrm>
          <a:noFill/>
        </p:spPr>
      </p:pic>
      <p:pic>
        <p:nvPicPr>
          <p:cNvPr id="48132" name="Picture 6" descr="bonusarmy2"/>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419600" y="4114801"/>
            <a:ext cx="3810000" cy="2601913"/>
          </a:xfrm>
          <a:noFill/>
        </p:spPr>
      </p:pic>
      <p:pic>
        <p:nvPicPr>
          <p:cNvPr id="48133" name="Picture 8" descr="bonusmarch"/>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2286000" y="1219201"/>
            <a:ext cx="3505200" cy="2740025"/>
          </a:xfrm>
          <a:noFill/>
        </p:spPr>
      </p:pic>
    </p:spTree>
    <p:extLst>
      <p:ext uri="{BB962C8B-B14F-4D97-AF65-F5344CB8AC3E}">
        <p14:creationId xmlns:p14="http://schemas.microsoft.com/office/powerpoint/2010/main" val="2439645329"/>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altLang="en-US" sz="4000"/>
              <a:t>Election of 1932</a:t>
            </a:r>
            <a:br>
              <a:rPr lang="en-US" altLang="en-US" sz="4000"/>
            </a:br>
            <a:endParaRPr lang="en-US" altLang="en-US" sz="4000"/>
          </a:p>
        </p:txBody>
      </p:sp>
      <p:sp>
        <p:nvSpPr>
          <p:cNvPr id="67587" name="Rectangle 4"/>
          <p:cNvSpPr>
            <a:spLocks noGrp="1" noChangeArrowheads="1"/>
          </p:cNvSpPr>
          <p:nvPr>
            <p:ph type="body" sz="half" idx="1"/>
          </p:nvPr>
        </p:nvSpPr>
        <p:spPr/>
        <p:txBody>
          <a:bodyPr/>
          <a:lstStyle/>
          <a:p>
            <a:pPr eaLnBrk="1" hangingPunct="1"/>
            <a:r>
              <a:rPr lang="en-US" altLang="en-US" sz="2800"/>
              <a:t>Franklin D. Roosevelt, Democrat, defeated Herbert Hoover by promising a “New Deal” for America</a:t>
            </a:r>
          </a:p>
          <a:p>
            <a:pPr eaLnBrk="1" hangingPunct="1"/>
            <a:r>
              <a:rPr lang="en-US" altLang="en-US" sz="2800"/>
              <a:t>FDR promised social programs  that helped ease the depression</a:t>
            </a:r>
          </a:p>
        </p:txBody>
      </p:sp>
      <p:pic>
        <p:nvPicPr>
          <p:cNvPr id="67588" name="Picture 6" descr="Hoover_Campaign"/>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172201" y="838200"/>
            <a:ext cx="2009775" cy="2438400"/>
          </a:xfrm>
          <a:noFill/>
        </p:spPr>
      </p:pic>
      <p:sp>
        <p:nvSpPr>
          <p:cNvPr id="67589" name="Text Box 7"/>
          <p:cNvSpPr txBox="1">
            <a:spLocks noChangeArrowheads="1"/>
          </p:cNvSpPr>
          <p:nvPr/>
        </p:nvSpPr>
        <p:spPr bwMode="auto">
          <a:xfrm>
            <a:off x="5867400" y="3200401"/>
            <a:ext cx="3124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t>Hoover in 1932 Campaign</a:t>
            </a:r>
          </a:p>
        </p:txBody>
      </p:sp>
      <p:pic>
        <p:nvPicPr>
          <p:cNvPr id="67590" name="Picture 8" descr="FDRPoliticalRally"/>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553200" y="3733801"/>
            <a:ext cx="3124200" cy="2797175"/>
          </a:xfrm>
          <a:noFill/>
        </p:spPr>
      </p:pic>
      <p:sp>
        <p:nvSpPr>
          <p:cNvPr id="67591" name="Text Box 10"/>
          <p:cNvSpPr txBox="1">
            <a:spLocks noChangeArrowheads="1"/>
          </p:cNvSpPr>
          <p:nvPr/>
        </p:nvSpPr>
        <p:spPr bwMode="auto">
          <a:xfrm>
            <a:off x="6096000" y="6491288"/>
            <a:ext cx="4038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FDR at Political Rally in 1932</a:t>
            </a:r>
          </a:p>
        </p:txBody>
      </p:sp>
    </p:spTree>
    <p:extLst>
      <p:ext uri="{BB962C8B-B14F-4D97-AF65-F5344CB8AC3E}">
        <p14:creationId xmlns:p14="http://schemas.microsoft.com/office/powerpoint/2010/main" val="3315368263"/>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Content Placeholder 6" descr="1932.jpg"/>
          <p:cNvPicPr>
            <a:picLocks noGrp="1" noChangeAspect="1"/>
          </p:cNvPicPr>
          <p:nvPr>
            <p:ph/>
          </p:nvPr>
        </p:nvPicPr>
        <p:blipFill>
          <a:blip r:embed="rId2">
            <a:extLst>
              <a:ext uri="{28A0092B-C50C-407E-A947-70E740481C1C}">
                <a14:useLocalDpi xmlns:a14="http://schemas.microsoft.com/office/drawing/2010/main" val="0"/>
              </a:ext>
            </a:extLst>
          </a:blip>
          <a:srcRect/>
          <a:stretch>
            <a:fillRect/>
          </a:stretch>
        </p:blipFill>
        <p:spPr>
          <a:xfrm>
            <a:off x="1290638" y="533400"/>
            <a:ext cx="9377363" cy="5791200"/>
          </a:xfrm>
        </p:spPr>
      </p:pic>
    </p:spTree>
    <p:extLst>
      <p:ext uri="{BB962C8B-B14F-4D97-AF65-F5344CB8AC3E}">
        <p14:creationId xmlns:p14="http://schemas.microsoft.com/office/powerpoint/2010/main" val="349124061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4" descr="USARnew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858839"/>
            <a:ext cx="5562600" cy="493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Text Box 5"/>
          <p:cNvSpPr txBox="1">
            <a:spLocks noChangeArrowheads="1"/>
          </p:cNvSpPr>
          <p:nvPr/>
        </p:nvSpPr>
        <p:spPr bwMode="auto">
          <a:xfrm>
            <a:off x="1981200" y="5867401"/>
            <a:ext cx="815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Roosevelt to Hoover: “Just leave them Herb.  I’ll do it all after March 4</a:t>
            </a:r>
            <a:r>
              <a:rPr lang="en-US" altLang="en-US" sz="1800" baseline="30000"/>
              <a:t>th</a:t>
            </a:r>
            <a:r>
              <a:rPr lang="en-US" altLang="en-US" sz="1800"/>
              <a:t>.”</a:t>
            </a:r>
          </a:p>
        </p:txBody>
      </p:sp>
    </p:spTree>
    <p:extLst>
      <p:ext uri="{BB962C8B-B14F-4D97-AF65-F5344CB8AC3E}">
        <p14:creationId xmlns:p14="http://schemas.microsoft.com/office/powerpoint/2010/main" val="4285290382"/>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ltLang="en-US" smtClean="0"/>
              <a:t>Why a New Deal was needed?</a:t>
            </a:r>
          </a:p>
        </p:txBody>
      </p:sp>
      <p:sp>
        <p:nvSpPr>
          <p:cNvPr id="70659" name="Rectangle 4"/>
          <p:cNvSpPr>
            <a:spLocks noGrp="1" noChangeArrowheads="1"/>
          </p:cNvSpPr>
          <p:nvPr>
            <p:ph type="body" sz="half" idx="1"/>
          </p:nvPr>
        </p:nvSpPr>
        <p:spPr/>
        <p:txBody>
          <a:bodyPr/>
          <a:lstStyle/>
          <a:p>
            <a:pPr marL="533400" indent="-533400">
              <a:buFontTx/>
              <a:buAutoNum type="arabicPeriod"/>
            </a:pPr>
            <a:r>
              <a:rPr lang="en-US" altLang="en-US" sz="2800"/>
              <a:t>Great Depression had worsened</a:t>
            </a:r>
          </a:p>
          <a:p>
            <a:pPr marL="533400" indent="-533400">
              <a:buFontTx/>
              <a:buAutoNum type="arabicPeriod"/>
            </a:pPr>
            <a:r>
              <a:rPr lang="en-US" altLang="en-US" sz="2800"/>
              <a:t>American banking system was near collapse</a:t>
            </a:r>
          </a:p>
          <a:p>
            <a:pPr marL="533400" indent="-533400">
              <a:buFontTx/>
              <a:buAutoNum type="arabicPeriod"/>
            </a:pPr>
            <a:r>
              <a:rPr lang="en-US" altLang="en-US" sz="2800"/>
              <a:t>Millions of people were jobless</a:t>
            </a:r>
          </a:p>
          <a:p>
            <a:pPr marL="533400" indent="-533400">
              <a:buFontTx/>
              <a:buAutoNum type="arabicPeriod"/>
            </a:pPr>
            <a:r>
              <a:rPr lang="en-US" altLang="en-US" sz="2800"/>
              <a:t>Many businesses were bankrupt</a:t>
            </a:r>
          </a:p>
        </p:txBody>
      </p:sp>
      <p:pic>
        <p:nvPicPr>
          <p:cNvPr id="70660" name="Picture 6" descr="33031004"/>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564314" y="1600201"/>
            <a:ext cx="3252787" cy="4525963"/>
          </a:xfrm>
          <a:noFill/>
        </p:spPr>
      </p:pic>
    </p:spTree>
    <p:extLst>
      <p:ext uri="{BB962C8B-B14F-4D97-AF65-F5344CB8AC3E}">
        <p14:creationId xmlns:p14="http://schemas.microsoft.com/office/powerpoint/2010/main" val="2056328440"/>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altLang="en-US" smtClean="0"/>
              <a:t>FDR Reassures the nation</a:t>
            </a:r>
          </a:p>
        </p:txBody>
      </p:sp>
      <p:sp>
        <p:nvSpPr>
          <p:cNvPr id="71683" name="Rectangle 4"/>
          <p:cNvSpPr>
            <a:spLocks noGrp="1" noChangeArrowheads="1"/>
          </p:cNvSpPr>
          <p:nvPr>
            <p:ph type="body" sz="half" idx="1"/>
          </p:nvPr>
        </p:nvSpPr>
        <p:spPr/>
        <p:txBody>
          <a:bodyPr/>
          <a:lstStyle/>
          <a:p>
            <a:pPr eaLnBrk="1" hangingPunct="1"/>
            <a:r>
              <a:rPr lang="en-US" altLang="en-US" sz="2400" dirty="0"/>
              <a:t>“The only thing we have to fear is fear itself”-FDR</a:t>
            </a:r>
          </a:p>
          <a:p>
            <a:pPr eaLnBrk="1" hangingPunct="1"/>
            <a:r>
              <a:rPr lang="en-US" altLang="en-US" sz="2400" dirty="0"/>
              <a:t>Bank Holiday</a:t>
            </a:r>
          </a:p>
          <a:p>
            <a:pPr lvl="1" eaLnBrk="1" hangingPunct="1"/>
            <a:r>
              <a:rPr lang="en-US" altLang="en-US" sz="2000" dirty="0"/>
              <a:t>All banks in US were closed</a:t>
            </a:r>
          </a:p>
          <a:p>
            <a:pPr lvl="1" eaLnBrk="1" hangingPunct="1"/>
            <a:r>
              <a:rPr lang="en-US" altLang="en-US" sz="2000" dirty="0"/>
              <a:t>Only banks that were stable were reopened</a:t>
            </a:r>
          </a:p>
          <a:p>
            <a:pPr eaLnBrk="1" hangingPunct="1"/>
            <a:r>
              <a:rPr lang="en-US" altLang="en-US" sz="2400" dirty="0"/>
              <a:t>Fireside Chats</a:t>
            </a:r>
          </a:p>
          <a:p>
            <a:pPr lvl="1" eaLnBrk="1" hangingPunct="1"/>
            <a:r>
              <a:rPr lang="en-US" altLang="en-US" sz="2000" dirty="0"/>
              <a:t>Radio addresses by FDR to tell America what was going on and reassure them on “their level”</a:t>
            </a:r>
          </a:p>
          <a:p>
            <a:pPr lvl="1" eaLnBrk="1" hangingPunct="1">
              <a:buFontTx/>
              <a:buNone/>
            </a:pPr>
            <a:endParaRPr lang="en-US" altLang="en-US" sz="2000" dirty="0"/>
          </a:p>
        </p:txBody>
      </p:sp>
      <p:pic>
        <p:nvPicPr>
          <p:cNvPr id="71684" name="Picture 6" descr="FDR0415"/>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010401" y="1447800"/>
            <a:ext cx="2066925" cy="2719388"/>
          </a:xfrm>
          <a:noFill/>
        </p:spPr>
      </p:pic>
      <p:pic>
        <p:nvPicPr>
          <p:cNvPr id="71685" name="Picture 7" descr="04271"/>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858000" y="4419600"/>
            <a:ext cx="2667000" cy="2185988"/>
          </a:xfrm>
          <a:noFill/>
        </p:spPr>
      </p:pic>
      <p:sp>
        <p:nvSpPr>
          <p:cNvPr id="71686" name="Text Box 10"/>
          <p:cNvSpPr txBox="1">
            <a:spLocks noChangeArrowheads="1"/>
          </p:cNvSpPr>
          <p:nvPr/>
        </p:nvSpPr>
        <p:spPr bwMode="auto">
          <a:xfrm>
            <a:off x="1981200" y="6400801"/>
            <a:ext cx="457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hlinkClick r:id="rId4" action="ppaction://hlinkfile"/>
              </a:rPr>
              <a:t>View Franklin D. Roosevelt Video</a:t>
            </a:r>
            <a:endParaRPr lang="en-US" altLang="en-US" sz="1800"/>
          </a:p>
        </p:txBody>
      </p:sp>
    </p:spTree>
    <p:extLst>
      <p:ext uri="{BB962C8B-B14F-4D97-AF65-F5344CB8AC3E}">
        <p14:creationId xmlns:p14="http://schemas.microsoft.com/office/powerpoint/2010/main" val="1054158960"/>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smtClean="0"/>
              <a:t>Goals of the New Deal</a:t>
            </a:r>
          </a:p>
        </p:txBody>
      </p:sp>
      <p:sp>
        <p:nvSpPr>
          <p:cNvPr id="72707" name="Rectangle 4"/>
          <p:cNvSpPr>
            <a:spLocks noGrp="1" noChangeArrowheads="1"/>
          </p:cNvSpPr>
          <p:nvPr>
            <p:ph type="body" sz="half" idx="1"/>
          </p:nvPr>
        </p:nvSpPr>
        <p:spPr/>
        <p:txBody>
          <a:bodyPr/>
          <a:lstStyle/>
          <a:p>
            <a:pPr eaLnBrk="1" hangingPunct="1"/>
            <a:r>
              <a:rPr lang="en-US" altLang="en-US" sz="2400"/>
              <a:t>The 3 R’s</a:t>
            </a:r>
          </a:p>
          <a:p>
            <a:pPr eaLnBrk="1" hangingPunct="1"/>
            <a:r>
              <a:rPr lang="en-US" altLang="en-US" sz="2400"/>
              <a:t>Relief, Recovery, and Reform</a:t>
            </a:r>
          </a:p>
          <a:p>
            <a:pPr eaLnBrk="1" hangingPunct="1"/>
            <a:r>
              <a:rPr lang="en-US" altLang="en-US" sz="2400" b="1"/>
              <a:t>Relief</a:t>
            </a:r>
            <a:r>
              <a:rPr lang="en-US" altLang="en-US" sz="2400"/>
              <a:t> to the people who were poor, hungry, and unemployed</a:t>
            </a:r>
          </a:p>
          <a:p>
            <a:pPr eaLnBrk="1" hangingPunct="1"/>
            <a:r>
              <a:rPr lang="en-US" altLang="en-US" sz="2400" b="1"/>
              <a:t>Recovery</a:t>
            </a:r>
            <a:r>
              <a:rPr lang="en-US" altLang="en-US" sz="2400"/>
              <a:t> to businesses that were failing</a:t>
            </a:r>
          </a:p>
          <a:p>
            <a:pPr eaLnBrk="1" hangingPunct="1"/>
            <a:r>
              <a:rPr lang="en-US" altLang="en-US" sz="2400" b="1"/>
              <a:t>Reform</a:t>
            </a:r>
            <a:r>
              <a:rPr lang="en-US" altLang="en-US" sz="2400"/>
              <a:t> the economic institutions in the US</a:t>
            </a:r>
          </a:p>
        </p:txBody>
      </p:sp>
      <p:pic>
        <p:nvPicPr>
          <p:cNvPr id="72708" name="Picture 8" descr="3303050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362701" y="1600201"/>
            <a:ext cx="3656013" cy="4525963"/>
          </a:xfrm>
          <a:noFill/>
        </p:spPr>
      </p:pic>
    </p:spTree>
    <p:extLst>
      <p:ext uri="{BB962C8B-B14F-4D97-AF65-F5344CB8AC3E}">
        <p14:creationId xmlns:p14="http://schemas.microsoft.com/office/powerpoint/2010/main" val="3771211464"/>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altLang="en-US" smtClean="0"/>
              <a:t>Alphabet Soup/ ABC Agencies</a:t>
            </a:r>
          </a:p>
        </p:txBody>
      </p:sp>
      <p:sp>
        <p:nvSpPr>
          <p:cNvPr id="73731" name="Rectangle 4"/>
          <p:cNvSpPr>
            <a:spLocks noGrp="1" noChangeArrowheads="1"/>
          </p:cNvSpPr>
          <p:nvPr>
            <p:ph type="body" sz="half" idx="1"/>
          </p:nvPr>
        </p:nvSpPr>
        <p:spPr/>
        <p:txBody>
          <a:bodyPr/>
          <a:lstStyle/>
          <a:p>
            <a:pPr eaLnBrk="1" hangingPunct="1">
              <a:lnSpc>
                <a:spcPct val="80000"/>
              </a:lnSpc>
            </a:pPr>
            <a:r>
              <a:rPr lang="en-US" altLang="en-US" sz="2400" u="sng"/>
              <a:t>EBRA-</a:t>
            </a:r>
            <a:r>
              <a:rPr lang="en-US" altLang="en-US" sz="2400"/>
              <a:t>Emergency Banking Relief Act</a:t>
            </a:r>
          </a:p>
          <a:p>
            <a:pPr lvl="1" eaLnBrk="1" hangingPunct="1">
              <a:lnSpc>
                <a:spcPct val="80000"/>
              </a:lnSpc>
            </a:pPr>
            <a:r>
              <a:rPr lang="en-US" altLang="en-US" sz="2000"/>
              <a:t>Allowed federal govt. to examine banks</a:t>
            </a:r>
          </a:p>
          <a:p>
            <a:pPr eaLnBrk="1" hangingPunct="1">
              <a:lnSpc>
                <a:spcPct val="80000"/>
              </a:lnSpc>
            </a:pPr>
            <a:r>
              <a:rPr lang="en-US" altLang="en-US" sz="2400" u="sng"/>
              <a:t>FDIC</a:t>
            </a:r>
            <a:r>
              <a:rPr lang="en-US" altLang="en-US" sz="2400"/>
              <a:t>-Federal Depository Insurance Corporation</a:t>
            </a:r>
          </a:p>
          <a:p>
            <a:pPr lvl="1" eaLnBrk="1" hangingPunct="1">
              <a:lnSpc>
                <a:spcPct val="80000"/>
              </a:lnSpc>
            </a:pPr>
            <a:r>
              <a:rPr lang="en-US" altLang="en-US" sz="2000"/>
              <a:t>Guaranteed bank deposits up to $5,000.  Put faith back in banks</a:t>
            </a:r>
          </a:p>
          <a:p>
            <a:pPr eaLnBrk="1" hangingPunct="1">
              <a:lnSpc>
                <a:spcPct val="80000"/>
              </a:lnSpc>
            </a:pPr>
            <a:r>
              <a:rPr lang="en-US" altLang="en-US" sz="2400" u="sng"/>
              <a:t>FERA</a:t>
            </a:r>
            <a:r>
              <a:rPr lang="en-US" altLang="en-US" sz="2400"/>
              <a:t>-Federal Emergency Relief Act</a:t>
            </a:r>
          </a:p>
          <a:p>
            <a:pPr lvl="1" eaLnBrk="1" hangingPunct="1">
              <a:lnSpc>
                <a:spcPct val="80000"/>
              </a:lnSpc>
            </a:pPr>
            <a:r>
              <a:rPr lang="en-US" altLang="en-US" sz="2000"/>
              <a:t>Gave federal money to states to offer soup kitchens and help homeless</a:t>
            </a:r>
          </a:p>
          <a:p>
            <a:pPr eaLnBrk="1" hangingPunct="1">
              <a:lnSpc>
                <a:spcPct val="80000"/>
              </a:lnSpc>
            </a:pPr>
            <a:endParaRPr lang="en-US" altLang="en-US" sz="2400"/>
          </a:p>
        </p:txBody>
      </p:sp>
      <p:pic>
        <p:nvPicPr>
          <p:cNvPr id="73732" name="Picture 6" descr="3303110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172200" y="1625601"/>
            <a:ext cx="4038600" cy="4475163"/>
          </a:xfrm>
          <a:noFill/>
        </p:spPr>
      </p:pic>
      <p:sp>
        <p:nvSpPr>
          <p:cNvPr id="73733" name="Text Box 7"/>
          <p:cNvSpPr txBox="1">
            <a:spLocks noChangeArrowheads="1"/>
          </p:cNvSpPr>
          <p:nvPr/>
        </p:nvSpPr>
        <p:spPr bwMode="auto">
          <a:xfrm>
            <a:off x="1752600" y="6324600"/>
            <a:ext cx="411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400">
                <a:hlinkClick r:id="rId3" action="ppaction://hlinkfile"/>
              </a:rPr>
              <a:t>View New Deal Video</a:t>
            </a:r>
            <a:endParaRPr lang="en-US" altLang="en-US" sz="1400"/>
          </a:p>
        </p:txBody>
      </p:sp>
    </p:spTree>
    <p:extLst>
      <p:ext uri="{BB962C8B-B14F-4D97-AF65-F5344CB8AC3E}">
        <p14:creationId xmlns:p14="http://schemas.microsoft.com/office/powerpoint/2010/main" val="1595028691"/>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altLang="en-US" smtClean="0"/>
              <a:t>Alphabet Soup/ ABC Agencies</a:t>
            </a:r>
          </a:p>
        </p:txBody>
      </p:sp>
      <p:sp>
        <p:nvSpPr>
          <p:cNvPr id="74755" name="Rectangle 4"/>
          <p:cNvSpPr>
            <a:spLocks noGrp="1" noChangeArrowheads="1"/>
          </p:cNvSpPr>
          <p:nvPr>
            <p:ph type="body" sz="half" idx="1"/>
          </p:nvPr>
        </p:nvSpPr>
        <p:spPr/>
        <p:txBody>
          <a:bodyPr/>
          <a:lstStyle/>
          <a:p>
            <a:pPr eaLnBrk="1" hangingPunct="1">
              <a:lnSpc>
                <a:spcPct val="90000"/>
              </a:lnSpc>
            </a:pPr>
            <a:r>
              <a:rPr lang="en-US" altLang="en-US" sz="2000" u="sng"/>
              <a:t>PWA</a:t>
            </a:r>
            <a:r>
              <a:rPr lang="en-US" altLang="en-US" sz="2000"/>
              <a:t>-Public Works Administration</a:t>
            </a:r>
          </a:p>
          <a:p>
            <a:pPr lvl="1" eaLnBrk="1" hangingPunct="1">
              <a:lnSpc>
                <a:spcPct val="90000"/>
              </a:lnSpc>
            </a:pPr>
            <a:r>
              <a:rPr lang="en-US" altLang="en-US"/>
              <a:t>Gave federal dollars to states and local govt. to build roads, bridges, schools, etc.</a:t>
            </a:r>
          </a:p>
          <a:p>
            <a:pPr eaLnBrk="1" hangingPunct="1">
              <a:lnSpc>
                <a:spcPct val="90000"/>
              </a:lnSpc>
            </a:pPr>
            <a:r>
              <a:rPr lang="en-US" altLang="en-US" sz="2000" u="sng"/>
              <a:t>WPA</a:t>
            </a:r>
            <a:r>
              <a:rPr lang="en-US" altLang="en-US" sz="2000"/>
              <a:t>-Works Progress Administration</a:t>
            </a:r>
          </a:p>
          <a:p>
            <a:pPr lvl="1" eaLnBrk="1" hangingPunct="1">
              <a:lnSpc>
                <a:spcPct val="90000"/>
              </a:lnSpc>
            </a:pPr>
            <a:r>
              <a:rPr lang="en-US" altLang="en-US"/>
              <a:t>Provided thousands of jobs from 1935 to 1940</a:t>
            </a:r>
          </a:p>
          <a:p>
            <a:pPr lvl="1" eaLnBrk="1" hangingPunct="1">
              <a:lnSpc>
                <a:spcPct val="90000"/>
              </a:lnSpc>
            </a:pPr>
            <a:r>
              <a:rPr lang="en-US" altLang="en-US"/>
              <a:t>Built roads, schools, etc. but also helped writers and artists</a:t>
            </a:r>
          </a:p>
          <a:p>
            <a:pPr eaLnBrk="1" hangingPunct="1">
              <a:lnSpc>
                <a:spcPct val="90000"/>
              </a:lnSpc>
            </a:pPr>
            <a:r>
              <a:rPr lang="en-US" altLang="en-US" sz="2000" u="sng"/>
              <a:t>CWA</a:t>
            </a:r>
            <a:r>
              <a:rPr lang="en-US" altLang="en-US" sz="2000"/>
              <a:t>-Civil Works Administration</a:t>
            </a:r>
          </a:p>
          <a:p>
            <a:pPr lvl="1" eaLnBrk="1" hangingPunct="1">
              <a:lnSpc>
                <a:spcPct val="90000"/>
              </a:lnSpc>
            </a:pPr>
            <a:r>
              <a:rPr lang="en-US" altLang="en-US"/>
              <a:t>Worked on construction projects</a:t>
            </a:r>
          </a:p>
          <a:p>
            <a:pPr lvl="1" eaLnBrk="1" hangingPunct="1">
              <a:lnSpc>
                <a:spcPct val="90000"/>
              </a:lnSpc>
            </a:pPr>
            <a:endParaRPr lang="en-US" altLang="en-US"/>
          </a:p>
        </p:txBody>
      </p:sp>
      <p:pic>
        <p:nvPicPr>
          <p:cNvPr id="74756" name="Picture 6" descr="WPA mural"/>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172200" y="3048000"/>
            <a:ext cx="4038600" cy="1252538"/>
          </a:xfrm>
          <a:noFill/>
        </p:spPr>
      </p:pic>
      <p:sp>
        <p:nvSpPr>
          <p:cNvPr id="74757" name="Text Box 7"/>
          <p:cNvSpPr txBox="1">
            <a:spLocks noChangeArrowheads="1"/>
          </p:cNvSpPr>
          <p:nvPr/>
        </p:nvSpPr>
        <p:spPr bwMode="auto">
          <a:xfrm>
            <a:off x="5943600" y="4267201"/>
            <a:ext cx="4495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WPA mural on wall</a:t>
            </a:r>
          </a:p>
        </p:txBody>
      </p:sp>
      <p:pic>
        <p:nvPicPr>
          <p:cNvPr id="74758" name="Picture 8" descr="275px-Wpa1"/>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324600" y="1219201"/>
            <a:ext cx="2362200" cy="1770063"/>
          </a:xfrm>
          <a:noFill/>
        </p:spPr>
      </p:pic>
      <p:pic>
        <p:nvPicPr>
          <p:cNvPr id="74759" name="Picture 10" descr="cw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4572000"/>
            <a:ext cx="31750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0" name="Text Box 11"/>
          <p:cNvSpPr txBox="1">
            <a:spLocks noChangeArrowheads="1"/>
          </p:cNvSpPr>
          <p:nvPr/>
        </p:nvSpPr>
        <p:spPr bwMode="auto">
          <a:xfrm>
            <a:off x="6324600" y="6400801"/>
            <a:ext cx="3733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t>CWA working on road construction</a:t>
            </a:r>
          </a:p>
        </p:txBody>
      </p:sp>
    </p:spTree>
    <p:extLst>
      <p:ext uri="{BB962C8B-B14F-4D97-AF65-F5344CB8AC3E}">
        <p14:creationId xmlns:p14="http://schemas.microsoft.com/office/powerpoint/2010/main" val="1033702357"/>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altLang="en-US" smtClean="0"/>
              <a:t>Alphabet Soup/ ABC Agencies</a:t>
            </a:r>
          </a:p>
        </p:txBody>
      </p:sp>
      <p:sp>
        <p:nvSpPr>
          <p:cNvPr id="75779" name="Rectangle 4"/>
          <p:cNvSpPr>
            <a:spLocks noGrp="1" noChangeArrowheads="1"/>
          </p:cNvSpPr>
          <p:nvPr>
            <p:ph type="body" sz="half" idx="1"/>
          </p:nvPr>
        </p:nvSpPr>
        <p:spPr/>
        <p:txBody>
          <a:bodyPr/>
          <a:lstStyle/>
          <a:p>
            <a:pPr eaLnBrk="1" hangingPunct="1">
              <a:lnSpc>
                <a:spcPct val="80000"/>
              </a:lnSpc>
            </a:pPr>
            <a:r>
              <a:rPr lang="en-US" altLang="en-US" sz="2600" u="sng"/>
              <a:t>TVA</a:t>
            </a:r>
            <a:r>
              <a:rPr lang="en-US" altLang="en-US" sz="2600"/>
              <a:t>-Tennessee Valley Authority</a:t>
            </a:r>
          </a:p>
          <a:p>
            <a:pPr lvl="1" eaLnBrk="1" hangingPunct="1">
              <a:lnSpc>
                <a:spcPct val="80000"/>
              </a:lnSpc>
            </a:pPr>
            <a:r>
              <a:rPr lang="en-US" altLang="en-US" sz="2400"/>
              <a:t>Promoted regional development and public planning in one of poorest regions in US</a:t>
            </a:r>
          </a:p>
          <a:p>
            <a:pPr lvl="1" eaLnBrk="1" hangingPunct="1">
              <a:lnSpc>
                <a:spcPct val="80000"/>
              </a:lnSpc>
            </a:pPr>
            <a:r>
              <a:rPr lang="en-US" altLang="en-US" sz="2400"/>
              <a:t>TVA built dams, operated electrical power plants, manufactured fertilizer, and worked with flooding and erosion</a:t>
            </a:r>
          </a:p>
        </p:txBody>
      </p:sp>
      <p:pic>
        <p:nvPicPr>
          <p:cNvPr id="75780" name="Picture 6" descr="tva"/>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553200" y="1219200"/>
            <a:ext cx="2719388" cy="2185988"/>
          </a:xfrm>
          <a:noFill/>
        </p:spPr>
      </p:pic>
      <p:sp>
        <p:nvSpPr>
          <p:cNvPr id="75781" name="Text Box 7"/>
          <p:cNvSpPr txBox="1">
            <a:spLocks noChangeArrowheads="1"/>
          </p:cNvSpPr>
          <p:nvPr/>
        </p:nvSpPr>
        <p:spPr bwMode="auto">
          <a:xfrm>
            <a:off x="6172200" y="3429000"/>
            <a:ext cx="3886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200"/>
              <a:t>Hydroelectricity plant built in Alabama by TVA</a:t>
            </a:r>
          </a:p>
        </p:txBody>
      </p:sp>
      <p:pic>
        <p:nvPicPr>
          <p:cNvPr id="75782" name="Picture 8" descr="red dam, purple nuclear, orange fossil"/>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324600" y="3733800"/>
            <a:ext cx="3200400" cy="2368550"/>
          </a:xfrm>
          <a:noFill/>
        </p:spPr>
      </p:pic>
      <p:sp>
        <p:nvSpPr>
          <p:cNvPr id="75783" name="Text Box 10"/>
          <p:cNvSpPr txBox="1">
            <a:spLocks noChangeArrowheads="1"/>
          </p:cNvSpPr>
          <p:nvPr/>
        </p:nvSpPr>
        <p:spPr bwMode="auto">
          <a:xfrm>
            <a:off x="5715000" y="6096000"/>
            <a:ext cx="4495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400"/>
              <a:t>2005 Map of TVA locations: Red-dam, Purple-nuclear, Orange-fossil fuels</a:t>
            </a:r>
          </a:p>
        </p:txBody>
      </p:sp>
      <p:sp>
        <p:nvSpPr>
          <p:cNvPr id="75784" name="TextBox 8"/>
          <p:cNvSpPr txBox="1">
            <a:spLocks noChangeArrowheads="1"/>
          </p:cNvSpPr>
          <p:nvPr/>
        </p:nvSpPr>
        <p:spPr bwMode="auto">
          <a:xfrm>
            <a:off x="1905000" y="6096000"/>
            <a:ext cx="3657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hlinkClick r:id="rId4" action="ppaction://hlinkfile"/>
              </a:rPr>
              <a:t>Alabama Video </a:t>
            </a:r>
            <a:endParaRPr lang="en-US" altLang="en-US" sz="1800"/>
          </a:p>
        </p:txBody>
      </p:sp>
    </p:spTree>
    <p:extLst>
      <p:ext uri="{BB962C8B-B14F-4D97-AF65-F5344CB8AC3E}">
        <p14:creationId xmlns:p14="http://schemas.microsoft.com/office/powerpoint/2010/main" val="3892191813"/>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smtClean="0"/>
              <a:t>Alphabet Soup/ ABC Agencies</a:t>
            </a:r>
          </a:p>
        </p:txBody>
      </p:sp>
      <p:sp>
        <p:nvSpPr>
          <p:cNvPr id="76803" name="Rectangle 4"/>
          <p:cNvSpPr>
            <a:spLocks noGrp="1" noChangeArrowheads="1"/>
          </p:cNvSpPr>
          <p:nvPr>
            <p:ph type="body" sz="half" idx="1"/>
          </p:nvPr>
        </p:nvSpPr>
        <p:spPr/>
        <p:txBody>
          <a:bodyPr/>
          <a:lstStyle/>
          <a:p>
            <a:pPr eaLnBrk="1" hangingPunct="1"/>
            <a:r>
              <a:rPr lang="en-US" altLang="en-US" sz="2800" u="sng"/>
              <a:t>CCC</a:t>
            </a:r>
            <a:r>
              <a:rPr lang="en-US" altLang="en-US" sz="2800"/>
              <a:t>-Civilian Conservation Corps</a:t>
            </a:r>
          </a:p>
          <a:p>
            <a:pPr lvl="1" eaLnBrk="1" hangingPunct="1"/>
            <a:r>
              <a:rPr lang="en-US" altLang="en-US" sz="2400"/>
              <a:t>Employed young men ages 18-25</a:t>
            </a:r>
          </a:p>
          <a:p>
            <a:pPr lvl="1" eaLnBrk="1" hangingPunct="1"/>
            <a:r>
              <a:rPr lang="en-US" altLang="en-US" sz="2400"/>
              <a:t>Jobs included outdoors fighting fires, restocking lakes with fish, restoring battle fields, cleaning up cemeteries, etc.</a:t>
            </a:r>
          </a:p>
          <a:p>
            <a:pPr lvl="1" eaLnBrk="1" hangingPunct="1"/>
            <a:endParaRPr lang="en-US" altLang="en-US" sz="2400"/>
          </a:p>
        </p:txBody>
      </p:sp>
      <p:pic>
        <p:nvPicPr>
          <p:cNvPr id="76804" name="Picture 7" descr="ab80"/>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9067800" y="2590801"/>
            <a:ext cx="1443038" cy="2187575"/>
          </a:xfrm>
          <a:noFill/>
        </p:spPr>
      </p:pic>
      <p:pic>
        <p:nvPicPr>
          <p:cNvPr id="76805" name="Picture 9" descr="ccc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191000"/>
            <a:ext cx="3124200"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11" descr="cccworkers"/>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791200" y="1219200"/>
            <a:ext cx="3124200" cy="2598738"/>
          </a:xfrm>
          <a:noFill/>
        </p:spPr>
      </p:pic>
    </p:spTree>
    <p:extLst>
      <p:ext uri="{BB962C8B-B14F-4D97-AF65-F5344CB8AC3E}">
        <p14:creationId xmlns:p14="http://schemas.microsoft.com/office/powerpoint/2010/main" val="903916291"/>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altLang="en-US" smtClean="0"/>
              <a:t>Alphabet Soup/ ABC Agencies</a:t>
            </a:r>
          </a:p>
        </p:txBody>
      </p:sp>
      <p:sp>
        <p:nvSpPr>
          <p:cNvPr id="77827" name="Rectangle 4"/>
          <p:cNvSpPr>
            <a:spLocks noGrp="1" noChangeArrowheads="1"/>
          </p:cNvSpPr>
          <p:nvPr>
            <p:ph type="body" sz="half" idx="1"/>
          </p:nvPr>
        </p:nvSpPr>
        <p:spPr/>
        <p:txBody>
          <a:bodyPr/>
          <a:lstStyle/>
          <a:p>
            <a:pPr eaLnBrk="1" hangingPunct="1">
              <a:lnSpc>
                <a:spcPct val="90000"/>
              </a:lnSpc>
            </a:pPr>
            <a:r>
              <a:rPr lang="en-US" altLang="en-US" sz="2000" u="sng"/>
              <a:t>NRA</a:t>
            </a:r>
            <a:r>
              <a:rPr lang="en-US" altLang="en-US" sz="2000"/>
              <a:t>-National Recovery Administration</a:t>
            </a:r>
          </a:p>
          <a:p>
            <a:pPr lvl="1" eaLnBrk="1" hangingPunct="1">
              <a:lnSpc>
                <a:spcPct val="90000"/>
              </a:lnSpc>
            </a:pPr>
            <a:r>
              <a:rPr lang="en-US" altLang="en-US"/>
              <a:t>Guaranteed reasonable profits for businesses and fair wages for labor</a:t>
            </a:r>
          </a:p>
          <a:p>
            <a:pPr eaLnBrk="1" hangingPunct="1">
              <a:lnSpc>
                <a:spcPct val="90000"/>
              </a:lnSpc>
            </a:pPr>
            <a:r>
              <a:rPr lang="en-US" altLang="en-US" sz="2000" u="sng"/>
              <a:t>AAA</a:t>
            </a:r>
            <a:r>
              <a:rPr lang="en-US" altLang="en-US" sz="2000"/>
              <a:t>-Agricultural Adjustment Administration</a:t>
            </a:r>
          </a:p>
          <a:p>
            <a:pPr lvl="1" eaLnBrk="1" hangingPunct="1">
              <a:lnSpc>
                <a:spcPct val="90000"/>
              </a:lnSpc>
            </a:pPr>
            <a:r>
              <a:rPr lang="en-US" altLang="en-US"/>
              <a:t>Encouraged farmers to reduce production.  Gave money to farmers for NOT farming on land. 6 million pigs were slaughtered.</a:t>
            </a:r>
          </a:p>
          <a:p>
            <a:pPr eaLnBrk="1" hangingPunct="1">
              <a:lnSpc>
                <a:spcPct val="90000"/>
              </a:lnSpc>
            </a:pPr>
            <a:r>
              <a:rPr lang="en-US" altLang="en-US" sz="2000"/>
              <a:t>*Both of these Acts were declared unconstitutional by the Supreme Court</a:t>
            </a:r>
          </a:p>
        </p:txBody>
      </p:sp>
      <p:pic>
        <p:nvPicPr>
          <p:cNvPr id="77828" name="Picture 6" descr="hog reduction program"/>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629400" y="4343400"/>
            <a:ext cx="3086100" cy="2185988"/>
          </a:xfrm>
          <a:noFill/>
        </p:spPr>
      </p:pic>
      <p:sp>
        <p:nvSpPr>
          <p:cNvPr id="77829" name="Text Box 7"/>
          <p:cNvSpPr txBox="1">
            <a:spLocks noChangeArrowheads="1"/>
          </p:cNvSpPr>
          <p:nvPr/>
        </p:nvSpPr>
        <p:spPr bwMode="auto">
          <a:xfrm>
            <a:off x="5715000" y="6491288"/>
            <a:ext cx="4953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Hog Reduction Program of AAA</a:t>
            </a:r>
          </a:p>
        </p:txBody>
      </p:sp>
      <p:pic>
        <p:nvPicPr>
          <p:cNvPr id="77830" name="Picture 8" descr="nra and future generations"/>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7696200" y="1143000"/>
            <a:ext cx="2825750" cy="3352800"/>
          </a:xfrm>
          <a:noFill/>
        </p:spPr>
      </p:pic>
      <p:pic>
        <p:nvPicPr>
          <p:cNvPr id="77831" name="Picture 10" descr="180px-Blue_eag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1524000"/>
            <a:ext cx="16256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6180073"/>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altLang="en-US" smtClean="0"/>
              <a:t>Alphabet Soup/ ABC Agencies</a:t>
            </a:r>
          </a:p>
        </p:txBody>
      </p:sp>
      <p:sp>
        <p:nvSpPr>
          <p:cNvPr id="78851" name="Rectangle 4"/>
          <p:cNvSpPr>
            <a:spLocks noGrp="1" noChangeArrowheads="1"/>
          </p:cNvSpPr>
          <p:nvPr>
            <p:ph type="body" sz="half" idx="1"/>
          </p:nvPr>
        </p:nvSpPr>
        <p:spPr/>
        <p:txBody>
          <a:bodyPr/>
          <a:lstStyle/>
          <a:p>
            <a:pPr eaLnBrk="1" hangingPunct="1"/>
            <a:r>
              <a:rPr lang="en-US" altLang="en-US" sz="2400" u="sng"/>
              <a:t>SEC</a:t>
            </a:r>
            <a:r>
              <a:rPr lang="en-US" altLang="en-US" sz="2400"/>
              <a:t>-Securities and Exchange Commission</a:t>
            </a:r>
          </a:p>
          <a:p>
            <a:pPr lvl="1" eaLnBrk="1" hangingPunct="1"/>
            <a:r>
              <a:rPr lang="en-US" altLang="en-US" sz="2000"/>
              <a:t>A federal agency that regulates the stock market and limits speculation</a:t>
            </a:r>
          </a:p>
          <a:p>
            <a:pPr eaLnBrk="1" hangingPunct="1"/>
            <a:r>
              <a:rPr lang="en-US" altLang="en-US" sz="2400" u="sng"/>
              <a:t>FHA</a:t>
            </a:r>
            <a:r>
              <a:rPr lang="en-US" altLang="en-US" sz="2400"/>
              <a:t>-Federal Housing Administration</a:t>
            </a:r>
          </a:p>
          <a:p>
            <a:pPr lvl="1" eaLnBrk="1" hangingPunct="1"/>
            <a:r>
              <a:rPr lang="en-US" altLang="en-US" sz="2000"/>
              <a:t>Insured bank loans on new homes and old houses</a:t>
            </a:r>
          </a:p>
          <a:p>
            <a:pPr lvl="1" eaLnBrk="1" hangingPunct="1">
              <a:buFontTx/>
              <a:buNone/>
            </a:pPr>
            <a:endParaRPr lang="en-US" altLang="en-US" sz="2000"/>
          </a:p>
        </p:txBody>
      </p:sp>
      <p:pic>
        <p:nvPicPr>
          <p:cNvPr id="78852" name="Picture 6" descr="FDRbankingac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781801" y="1752600"/>
            <a:ext cx="3084513" cy="3733800"/>
          </a:xfrm>
          <a:noFill/>
        </p:spPr>
      </p:pic>
      <p:sp>
        <p:nvSpPr>
          <p:cNvPr id="78853" name="Text Box 7"/>
          <p:cNvSpPr txBox="1">
            <a:spLocks noChangeArrowheads="1"/>
          </p:cNvSpPr>
          <p:nvPr/>
        </p:nvSpPr>
        <p:spPr bwMode="auto">
          <a:xfrm>
            <a:off x="6400800" y="5562601"/>
            <a:ext cx="381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t>FDR signing bills into law</a:t>
            </a:r>
          </a:p>
        </p:txBody>
      </p:sp>
    </p:spTree>
    <p:extLst>
      <p:ext uri="{BB962C8B-B14F-4D97-AF65-F5344CB8AC3E}">
        <p14:creationId xmlns:p14="http://schemas.microsoft.com/office/powerpoint/2010/main" val="2084941528"/>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altLang="en-US" smtClean="0"/>
              <a:t>Alphabet Soup/ ABC Agencies</a:t>
            </a:r>
          </a:p>
        </p:txBody>
      </p:sp>
      <p:sp>
        <p:nvSpPr>
          <p:cNvPr id="79875" name="Rectangle 4"/>
          <p:cNvSpPr>
            <a:spLocks noGrp="1" noChangeArrowheads="1"/>
          </p:cNvSpPr>
          <p:nvPr>
            <p:ph type="body" sz="half" idx="1"/>
          </p:nvPr>
        </p:nvSpPr>
        <p:spPr/>
        <p:txBody>
          <a:bodyPr/>
          <a:lstStyle/>
          <a:p>
            <a:pPr eaLnBrk="1" hangingPunct="1">
              <a:lnSpc>
                <a:spcPct val="80000"/>
              </a:lnSpc>
            </a:pPr>
            <a:r>
              <a:rPr lang="en-US" altLang="en-US" sz="2400" u="sng"/>
              <a:t>NLRA</a:t>
            </a:r>
            <a:r>
              <a:rPr lang="en-US" altLang="en-US" sz="2400"/>
              <a:t>-National Labor Relations Act or Wagner Act</a:t>
            </a:r>
          </a:p>
          <a:p>
            <a:pPr lvl="1" eaLnBrk="1" hangingPunct="1">
              <a:lnSpc>
                <a:spcPct val="80000"/>
              </a:lnSpc>
            </a:pPr>
            <a:r>
              <a:rPr lang="en-US" altLang="en-US" sz="2000"/>
              <a:t>Passed in 1935</a:t>
            </a:r>
          </a:p>
          <a:p>
            <a:pPr lvl="1" eaLnBrk="1" hangingPunct="1">
              <a:lnSpc>
                <a:spcPct val="80000"/>
              </a:lnSpc>
            </a:pPr>
            <a:r>
              <a:rPr lang="en-US" altLang="en-US" sz="2000"/>
              <a:t>Wagner Act gave workers the right to join a union and collectively bargain</a:t>
            </a:r>
          </a:p>
          <a:p>
            <a:pPr lvl="1" eaLnBrk="1" hangingPunct="1">
              <a:lnSpc>
                <a:spcPct val="80000"/>
              </a:lnSpc>
            </a:pPr>
            <a:r>
              <a:rPr lang="en-US" altLang="en-US" sz="2000"/>
              <a:t>Outlawed unfair business practices</a:t>
            </a:r>
          </a:p>
          <a:p>
            <a:pPr eaLnBrk="1" hangingPunct="1">
              <a:lnSpc>
                <a:spcPct val="80000"/>
              </a:lnSpc>
            </a:pPr>
            <a:r>
              <a:rPr lang="en-US" altLang="en-US" sz="2400"/>
              <a:t>Social Security Act-1935</a:t>
            </a:r>
          </a:p>
          <a:p>
            <a:pPr lvl="1" eaLnBrk="1" hangingPunct="1">
              <a:lnSpc>
                <a:spcPct val="80000"/>
              </a:lnSpc>
            </a:pPr>
            <a:r>
              <a:rPr lang="en-US" altLang="en-US" sz="2000"/>
              <a:t>Federal insurance program that paid people over 65, disabled, and children whose parents are deceased</a:t>
            </a:r>
          </a:p>
        </p:txBody>
      </p:sp>
      <p:pic>
        <p:nvPicPr>
          <p:cNvPr id="79876" name="Picture 6" descr="200px-SocialSecurityposter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705601" y="1447800"/>
            <a:ext cx="3687763" cy="4648200"/>
          </a:xfrm>
          <a:noFill/>
        </p:spPr>
      </p:pic>
      <p:sp>
        <p:nvSpPr>
          <p:cNvPr id="79877" name="Text Box 7"/>
          <p:cNvSpPr txBox="1">
            <a:spLocks noChangeArrowheads="1"/>
          </p:cNvSpPr>
          <p:nvPr/>
        </p:nvSpPr>
        <p:spPr bwMode="auto">
          <a:xfrm>
            <a:off x="1905000" y="6469063"/>
            <a:ext cx="3657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400">
                <a:hlinkClick r:id="rId3" action="ppaction://hlinkfile"/>
              </a:rPr>
              <a:t>View Second New Deal Video</a:t>
            </a:r>
            <a:endParaRPr lang="en-US" altLang="en-US" sz="1400"/>
          </a:p>
        </p:txBody>
      </p:sp>
    </p:spTree>
    <p:extLst>
      <p:ext uri="{BB962C8B-B14F-4D97-AF65-F5344CB8AC3E}">
        <p14:creationId xmlns:p14="http://schemas.microsoft.com/office/powerpoint/2010/main" val="4149665451"/>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altLang="en-US" smtClean="0"/>
              <a:t>Movies and Radio</a:t>
            </a:r>
          </a:p>
        </p:txBody>
      </p:sp>
      <p:sp>
        <p:nvSpPr>
          <p:cNvPr id="80899" name="Text Placeholder 2"/>
          <p:cNvSpPr>
            <a:spLocks noGrp="1"/>
          </p:cNvSpPr>
          <p:nvPr>
            <p:ph type="body" sz="half" idx="1"/>
          </p:nvPr>
        </p:nvSpPr>
        <p:spPr>
          <a:xfrm>
            <a:off x="1981200" y="1219201"/>
            <a:ext cx="4038600" cy="4525963"/>
          </a:xfrm>
        </p:spPr>
        <p:txBody>
          <a:bodyPr/>
          <a:lstStyle/>
          <a:p>
            <a:r>
              <a:rPr lang="en-US" altLang="en-US" smtClean="0"/>
              <a:t>Movies remained very popular during the Depression.</a:t>
            </a:r>
          </a:p>
          <a:p>
            <a:pPr lvl="1"/>
            <a:r>
              <a:rPr lang="en-US" altLang="en-US" smtClean="0"/>
              <a:t>People wanted an escape from tough times</a:t>
            </a:r>
          </a:p>
          <a:p>
            <a:pPr lvl="1"/>
            <a:r>
              <a:rPr lang="en-US" altLang="en-US" sz="2000" i="1"/>
              <a:t>Gone with the Wind</a:t>
            </a:r>
          </a:p>
          <a:p>
            <a:r>
              <a:rPr lang="en-US" altLang="en-US" smtClean="0"/>
              <a:t>Radio was very popular</a:t>
            </a:r>
          </a:p>
          <a:p>
            <a:pPr lvl="1"/>
            <a:r>
              <a:rPr lang="en-US" altLang="en-US" sz="2000" i="1"/>
              <a:t>The Lone Ranger, The Shadow</a:t>
            </a:r>
            <a:r>
              <a:rPr lang="en-US" altLang="en-US" sz="2000"/>
              <a:t>, and</a:t>
            </a:r>
          </a:p>
          <a:p>
            <a:pPr lvl="1">
              <a:buFontTx/>
              <a:buNone/>
            </a:pPr>
            <a:r>
              <a:rPr lang="en-US" altLang="en-US" sz="2000"/>
              <a:t>   </a:t>
            </a:r>
            <a:r>
              <a:rPr lang="en-US" altLang="en-US" sz="2000" i="1"/>
              <a:t>War of the Worlds</a:t>
            </a:r>
          </a:p>
          <a:p>
            <a:pPr lvl="1"/>
            <a:endParaRPr lang="en-US" altLang="en-US" smtClean="0"/>
          </a:p>
        </p:txBody>
      </p:sp>
      <p:pic>
        <p:nvPicPr>
          <p:cNvPr id="80900" name="Content Placeholder 4" descr="rexttheatrelelandms.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943601" y="1600200"/>
            <a:ext cx="4632325" cy="4648200"/>
          </a:xfrm>
        </p:spPr>
      </p:pic>
    </p:spTree>
    <p:extLst>
      <p:ext uri="{BB962C8B-B14F-4D97-AF65-F5344CB8AC3E}">
        <p14:creationId xmlns:p14="http://schemas.microsoft.com/office/powerpoint/2010/main" val="130367437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altLang="en-US" smtClean="0"/>
              <a:t>Criticisms of the New Deal</a:t>
            </a:r>
          </a:p>
        </p:txBody>
      </p:sp>
      <p:sp>
        <p:nvSpPr>
          <p:cNvPr id="81923" name="Rectangle 4"/>
          <p:cNvSpPr>
            <a:spLocks noGrp="1" noChangeArrowheads="1"/>
          </p:cNvSpPr>
          <p:nvPr>
            <p:ph type="body" sz="half" idx="1"/>
          </p:nvPr>
        </p:nvSpPr>
        <p:spPr/>
        <p:txBody>
          <a:bodyPr/>
          <a:lstStyle/>
          <a:p>
            <a:pPr eaLnBrk="1" hangingPunct="1"/>
            <a:r>
              <a:rPr lang="en-US" altLang="en-US" sz="2400"/>
              <a:t>1. gave the government too much power</a:t>
            </a:r>
          </a:p>
          <a:p>
            <a:pPr eaLnBrk="1" hangingPunct="1"/>
            <a:r>
              <a:rPr lang="en-US" altLang="en-US" sz="2400"/>
              <a:t>2.  government borrowed too much money for programs</a:t>
            </a:r>
          </a:p>
          <a:p>
            <a:pPr eaLnBrk="1" hangingPunct="1"/>
            <a:r>
              <a:rPr lang="en-US" altLang="en-US" sz="2400"/>
              <a:t>3.  did not help minorities, elderly, and women enough (although African-Americans begin to leave the Republican Party and join Democratic)</a:t>
            </a:r>
          </a:p>
        </p:txBody>
      </p:sp>
      <p:pic>
        <p:nvPicPr>
          <p:cNvPr id="81924" name="Picture 6" descr="3303140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362701" y="1600201"/>
            <a:ext cx="3656013" cy="4525963"/>
          </a:xfrm>
          <a:noFill/>
        </p:spPr>
      </p:pic>
    </p:spTree>
    <p:extLst>
      <p:ext uri="{BB962C8B-B14F-4D97-AF65-F5344CB8AC3E}">
        <p14:creationId xmlns:p14="http://schemas.microsoft.com/office/powerpoint/2010/main" val="179317013"/>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altLang="en-US" smtClean="0"/>
              <a:t>Critics of the New Deal</a:t>
            </a:r>
          </a:p>
        </p:txBody>
      </p:sp>
      <p:sp>
        <p:nvSpPr>
          <p:cNvPr id="82947" name="Rectangle 4"/>
          <p:cNvSpPr>
            <a:spLocks noGrp="1" noChangeArrowheads="1"/>
          </p:cNvSpPr>
          <p:nvPr>
            <p:ph type="body" sz="half" idx="1"/>
          </p:nvPr>
        </p:nvSpPr>
        <p:spPr/>
        <p:txBody>
          <a:bodyPr/>
          <a:lstStyle/>
          <a:p>
            <a:pPr eaLnBrk="1" hangingPunct="1">
              <a:lnSpc>
                <a:spcPct val="90000"/>
              </a:lnSpc>
            </a:pPr>
            <a:r>
              <a:rPr lang="en-US" altLang="en-US" sz="2400"/>
              <a:t>Father Charles Coughlin</a:t>
            </a:r>
          </a:p>
          <a:p>
            <a:pPr lvl="1" eaLnBrk="1" hangingPunct="1">
              <a:lnSpc>
                <a:spcPct val="90000"/>
              </a:lnSpc>
            </a:pPr>
            <a:r>
              <a:rPr lang="en-US" altLang="en-US" sz="2000"/>
              <a:t>Catholic priest who used his radio show to oppose the New Deal.</a:t>
            </a:r>
          </a:p>
          <a:p>
            <a:pPr lvl="1" eaLnBrk="1" hangingPunct="1">
              <a:lnSpc>
                <a:spcPct val="90000"/>
              </a:lnSpc>
            </a:pPr>
            <a:r>
              <a:rPr lang="en-US" altLang="en-US" sz="2000"/>
              <a:t>Called New Deal an “evil conspiracy” and a form of fascism</a:t>
            </a:r>
          </a:p>
          <a:p>
            <a:pPr eaLnBrk="1" hangingPunct="1">
              <a:lnSpc>
                <a:spcPct val="90000"/>
              </a:lnSpc>
            </a:pPr>
            <a:r>
              <a:rPr lang="en-US" altLang="en-US" sz="2400"/>
              <a:t>Senator Huey Long</a:t>
            </a:r>
          </a:p>
          <a:p>
            <a:pPr lvl="1" eaLnBrk="1" hangingPunct="1">
              <a:lnSpc>
                <a:spcPct val="90000"/>
              </a:lnSpc>
            </a:pPr>
            <a:r>
              <a:rPr lang="en-US" altLang="en-US" sz="2000"/>
              <a:t>Previous Governor from Louisiana who proposed the “Share our Wealth” Program.</a:t>
            </a:r>
          </a:p>
          <a:p>
            <a:pPr lvl="1" eaLnBrk="1" hangingPunct="1">
              <a:lnSpc>
                <a:spcPct val="90000"/>
              </a:lnSpc>
            </a:pPr>
            <a:r>
              <a:rPr lang="en-US" altLang="en-US" sz="2000"/>
              <a:t>Provide $5,000 every year to families</a:t>
            </a:r>
          </a:p>
          <a:p>
            <a:pPr lvl="1" eaLnBrk="1" hangingPunct="1">
              <a:lnSpc>
                <a:spcPct val="90000"/>
              </a:lnSpc>
              <a:buFontTx/>
              <a:buNone/>
            </a:pPr>
            <a:endParaRPr lang="en-US" altLang="en-US" sz="2000"/>
          </a:p>
        </p:txBody>
      </p:sp>
      <p:pic>
        <p:nvPicPr>
          <p:cNvPr id="82948" name="Picture 6" descr="CharlesCoughlin22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905501" y="1143000"/>
            <a:ext cx="2005013" cy="2286000"/>
          </a:xfrm>
          <a:noFill/>
        </p:spPr>
      </p:pic>
      <p:pic>
        <p:nvPicPr>
          <p:cNvPr id="82949" name="Picture 7" descr="Fatherc2"/>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8305800" y="1143001"/>
            <a:ext cx="1377950" cy="2187575"/>
          </a:xfrm>
          <a:noFill/>
        </p:spPr>
      </p:pic>
      <p:pic>
        <p:nvPicPr>
          <p:cNvPr id="82950" name="Picture 9" descr="hueylo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2963" y="3810000"/>
            <a:ext cx="1693862"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95748"/>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1828800" y="-304800"/>
            <a:ext cx="8229600" cy="1143000"/>
          </a:xfrm>
        </p:spPr>
        <p:txBody>
          <a:bodyPr/>
          <a:lstStyle/>
          <a:p>
            <a:pPr eaLnBrk="1" hangingPunct="1"/>
            <a:r>
              <a:rPr lang="en-US" altLang="en-US" smtClean="0"/>
              <a:t>Critics of the New Deal</a:t>
            </a:r>
          </a:p>
        </p:txBody>
      </p:sp>
      <p:sp>
        <p:nvSpPr>
          <p:cNvPr id="83971" name="Rectangle 3"/>
          <p:cNvSpPr>
            <a:spLocks noGrp="1" noChangeArrowheads="1"/>
          </p:cNvSpPr>
          <p:nvPr>
            <p:ph type="body" sz="half" idx="1"/>
          </p:nvPr>
        </p:nvSpPr>
        <p:spPr/>
        <p:txBody>
          <a:bodyPr/>
          <a:lstStyle/>
          <a:p>
            <a:pPr eaLnBrk="1" hangingPunct="1">
              <a:lnSpc>
                <a:spcPct val="90000"/>
              </a:lnSpc>
            </a:pPr>
            <a:r>
              <a:rPr lang="en-US" altLang="en-US" sz="2400"/>
              <a:t>Supreme Court</a:t>
            </a:r>
          </a:p>
          <a:p>
            <a:pPr lvl="1" eaLnBrk="1" hangingPunct="1">
              <a:lnSpc>
                <a:spcPct val="90000"/>
              </a:lnSpc>
            </a:pPr>
            <a:r>
              <a:rPr lang="en-US" altLang="en-US" sz="2000"/>
              <a:t>Struck down NRA and AAA as unconstitutional</a:t>
            </a:r>
          </a:p>
          <a:p>
            <a:pPr eaLnBrk="1" hangingPunct="1">
              <a:lnSpc>
                <a:spcPct val="90000"/>
              </a:lnSpc>
            </a:pPr>
            <a:r>
              <a:rPr lang="en-US" altLang="en-US" sz="2400"/>
              <a:t>FDR proposed the </a:t>
            </a:r>
            <a:r>
              <a:rPr lang="en-US" altLang="en-US" sz="2400" u="sng"/>
              <a:t>Court Packing Bill or Judiciary Reorganization Bill</a:t>
            </a:r>
          </a:p>
          <a:p>
            <a:pPr lvl="1" eaLnBrk="1" hangingPunct="1">
              <a:lnSpc>
                <a:spcPct val="90000"/>
              </a:lnSpc>
            </a:pPr>
            <a:r>
              <a:rPr lang="en-US" altLang="en-US" sz="2000"/>
              <a:t>President could appoint new justices for every one over 70 years old </a:t>
            </a:r>
          </a:p>
          <a:p>
            <a:pPr lvl="1" eaLnBrk="1" hangingPunct="1">
              <a:lnSpc>
                <a:spcPct val="90000"/>
              </a:lnSpc>
            </a:pPr>
            <a:r>
              <a:rPr lang="en-US" altLang="en-US" sz="2000"/>
              <a:t>Would make the Supreme Court have 15 members and FDR could appoint 6 new ones</a:t>
            </a:r>
          </a:p>
          <a:p>
            <a:pPr eaLnBrk="1" hangingPunct="1">
              <a:lnSpc>
                <a:spcPct val="90000"/>
              </a:lnSpc>
            </a:pPr>
            <a:r>
              <a:rPr lang="en-US" altLang="en-US" sz="2400"/>
              <a:t>FDR is widely criticized for this </a:t>
            </a:r>
          </a:p>
          <a:p>
            <a:pPr lvl="1" eaLnBrk="1" hangingPunct="1">
              <a:lnSpc>
                <a:spcPct val="90000"/>
              </a:lnSpc>
            </a:pPr>
            <a:endParaRPr lang="en-US" altLang="en-US" sz="2000"/>
          </a:p>
        </p:txBody>
      </p:sp>
      <p:pic>
        <p:nvPicPr>
          <p:cNvPr id="83972" name="Picture 5" descr="059"/>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337426" y="457200"/>
            <a:ext cx="3330575" cy="4572000"/>
          </a:xfrm>
          <a:noFill/>
        </p:spPr>
      </p:pic>
      <p:pic>
        <p:nvPicPr>
          <p:cNvPr id="83973" name="Picture 6" descr="024p"/>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911850" y="3505200"/>
            <a:ext cx="2794000" cy="3352800"/>
          </a:xfrm>
          <a:noFill/>
        </p:spPr>
      </p:pic>
    </p:spTree>
    <p:extLst>
      <p:ext uri="{BB962C8B-B14F-4D97-AF65-F5344CB8AC3E}">
        <p14:creationId xmlns:p14="http://schemas.microsoft.com/office/powerpoint/2010/main" val="3983034310"/>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en-US" altLang="en-US" smtClean="0"/>
              <a:t>Effects of the New Deal</a:t>
            </a:r>
          </a:p>
        </p:txBody>
      </p:sp>
      <p:sp>
        <p:nvSpPr>
          <p:cNvPr id="84995" name="Rectangle 4"/>
          <p:cNvSpPr>
            <a:spLocks noGrp="1" noChangeArrowheads="1"/>
          </p:cNvSpPr>
          <p:nvPr>
            <p:ph type="body" sz="half" idx="1"/>
          </p:nvPr>
        </p:nvSpPr>
        <p:spPr/>
        <p:txBody>
          <a:bodyPr/>
          <a:lstStyle/>
          <a:p>
            <a:pPr eaLnBrk="1" hangingPunct="1">
              <a:lnSpc>
                <a:spcPct val="80000"/>
              </a:lnSpc>
              <a:buFontTx/>
              <a:buNone/>
            </a:pPr>
            <a:endParaRPr lang="en-US" altLang="en-US" sz="2000"/>
          </a:p>
          <a:p>
            <a:pPr eaLnBrk="1" hangingPunct="1">
              <a:lnSpc>
                <a:spcPct val="80000"/>
              </a:lnSpc>
            </a:pPr>
            <a:r>
              <a:rPr lang="en-US" altLang="en-US" sz="2000" u="sng"/>
              <a:t>Keynesian economics</a:t>
            </a:r>
          </a:p>
          <a:p>
            <a:pPr lvl="1" eaLnBrk="1" hangingPunct="1">
              <a:lnSpc>
                <a:spcPct val="80000"/>
              </a:lnSpc>
            </a:pPr>
            <a:r>
              <a:rPr lang="en-US" altLang="en-US"/>
              <a:t>Deficit spending is ok in difficult times</a:t>
            </a:r>
          </a:p>
          <a:p>
            <a:pPr eaLnBrk="1" hangingPunct="1">
              <a:lnSpc>
                <a:spcPct val="80000"/>
              </a:lnSpc>
            </a:pPr>
            <a:r>
              <a:rPr lang="en-US" altLang="en-US" sz="2000"/>
              <a:t>Unions grew more powerful</a:t>
            </a:r>
          </a:p>
          <a:p>
            <a:pPr eaLnBrk="1" hangingPunct="1">
              <a:lnSpc>
                <a:spcPct val="80000"/>
              </a:lnSpc>
            </a:pPr>
            <a:r>
              <a:rPr lang="en-US" altLang="en-US" sz="2000"/>
              <a:t>Social Security is established</a:t>
            </a:r>
          </a:p>
          <a:p>
            <a:pPr eaLnBrk="1" hangingPunct="1">
              <a:lnSpc>
                <a:spcPct val="80000"/>
              </a:lnSpc>
            </a:pPr>
            <a:r>
              <a:rPr lang="en-US" altLang="en-US" sz="2000"/>
              <a:t>Role of the US government is greatly expanded</a:t>
            </a:r>
          </a:p>
          <a:p>
            <a:pPr eaLnBrk="1" hangingPunct="1">
              <a:lnSpc>
                <a:spcPct val="80000"/>
              </a:lnSpc>
            </a:pPr>
            <a:r>
              <a:rPr lang="en-US" altLang="en-US" sz="2000"/>
              <a:t>Government spending is increased dramatically</a:t>
            </a:r>
          </a:p>
          <a:p>
            <a:pPr eaLnBrk="1" hangingPunct="1">
              <a:lnSpc>
                <a:spcPct val="80000"/>
              </a:lnSpc>
            </a:pPr>
            <a:r>
              <a:rPr lang="en-US" altLang="en-US" sz="2000"/>
              <a:t>Americans began to depend on the government more</a:t>
            </a:r>
          </a:p>
          <a:p>
            <a:pPr eaLnBrk="1" hangingPunct="1">
              <a:lnSpc>
                <a:spcPct val="80000"/>
              </a:lnSpc>
            </a:pPr>
            <a:r>
              <a:rPr lang="en-US" altLang="en-US" sz="2000"/>
              <a:t>People who lived through this era are greatly impacted for the rest of their lives</a:t>
            </a:r>
          </a:p>
          <a:p>
            <a:pPr eaLnBrk="1" hangingPunct="1">
              <a:lnSpc>
                <a:spcPct val="80000"/>
              </a:lnSpc>
            </a:pPr>
            <a:endParaRPr lang="en-US" altLang="en-US" sz="2000"/>
          </a:p>
        </p:txBody>
      </p:sp>
      <p:pic>
        <p:nvPicPr>
          <p:cNvPr id="84996" name="Picture 6" descr="400px-Debt1929-50"/>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019800" y="1143001"/>
            <a:ext cx="4343400" cy="2778125"/>
          </a:xfrm>
          <a:noFill/>
        </p:spPr>
      </p:pic>
      <p:pic>
        <p:nvPicPr>
          <p:cNvPr id="84997" name="Picture 7" descr="881BAFFE-CCE2-012B-9F48A67E59365724"/>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248400" y="4038600"/>
            <a:ext cx="4038600" cy="2692400"/>
          </a:xfrm>
          <a:noFill/>
        </p:spPr>
      </p:pic>
      <p:sp>
        <p:nvSpPr>
          <p:cNvPr id="84998" name="Text Box 9"/>
          <p:cNvSpPr txBox="1">
            <a:spLocks noChangeArrowheads="1"/>
          </p:cNvSpPr>
          <p:nvPr/>
        </p:nvSpPr>
        <p:spPr bwMode="auto">
          <a:xfrm>
            <a:off x="1905000" y="6248401"/>
            <a:ext cx="3657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hlinkClick r:id="rId4" action="ppaction://hlinkfile"/>
              </a:rPr>
              <a:t>Video Quiz</a:t>
            </a:r>
            <a:endParaRPr lang="en-US" altLang="en-US" sz="1800"/>
          </a:p>
        </p:txBody>
      </p:sp>
    </p:spTree>
    <p:extLst>
      <p:ext uri="{BB962C8B-B14F-4D97-AF65-F5344CB8AC3E}">
        <p14:creationId xmlns:p14="http://schemas.microsoft.com/office/powerpoint/2010/main" val="1705074806"/>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Content Placeholder 6" descr="scan0011.jpg"/>
          <p:cNvPicPr>
            <a:picLocks noGrp="1" noChangeAspect="1"/>
          </p:cNvPicPr>
          <p:nvPr>
            <p:ph/>
          </p:nvPr>
        </p:nvPicPr>
        <p:blipFill>
          <a:blip r:embed="rId2">
            <a:extLst>
              <a:ext uri="{28A0092B-C50C-407E-A947-70E740481C1C}">
                <a14:useLocalDpi xmlns:a14="http://schemas.microsoft.com/office/drawing/2010/main" val="0"/>
              </a:ext>
            </a:extLst>
          </a:blip>
          <a:srcRect l="10059" t="10933" r="3670"/>
          <a:stretch>
            <a:fillRect/>
          </a:stretch>
        </p:blipFill>
        <p:spPr>
          <a:xfrm>
            <a:off x="1524000" y="-76200"/>
            <a:ext cx="9144000" cy="6973888"/>
          </a:xfrm>
        </p:spPr>
      </p:pic>
    </p:spTree>
    <p:extLst>
      <p:ext uri="{BB962C8B-B14F-4D97-AF65-F5344CB8AC3E}">
        <p14:creationId xmlns:p14="http://schemas.microsoft.com/office/powerpoint/2010/main" val="190489879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a:t>XVIII.  Summary of the Results of the “New Deal”</a:t>
            </a:r>
          </a:p>
        </p:txBody>
      </p:sp>
      <p:sp>
        <p:nvSpPr>
          <p:cNvPr id="29699" name="Rectangle 3"/>
          <p:cNvSpPr>
            <a:spLocks noGrp="1" noChangeArrowheads="1"/>
          </p:cNvSpPr>
          <p:nvPr>
            <p:ph type="body" idx="1"/>
          </p:nvPr>
        </p:nvSpPr>
        <p:spPr/>
        <p:txBody>
          <a:bodyPr>
            <a:normAutofit fontScale="92500" lnSpcReduction="10000"/>
          </a:bodyPr>
          <a:lstStyle/>
          <a:p>
            <a:pPr>
              <a:lnSpc>
                <a:spcPct val="90000"/>
              </a:lnSpc>
            </a:pPr>
            <a:r>
              <a:rPr lang="en-US" altLang="en-US" sz="2800"/>
              <a:t>Did not end the Depression</a:t>
            </a:r>
          </a:p>
          <a:p>
            <a:pPr>
              <a:lnSpc>
                <a:spcPct val="90000"/>
              </a:lnSpc>
            </a:pPr>
            <a:r>
              <a:rPr lang="en-US" altLang="en-US" sz="2800"/>
              <a:t>Many agricultural problems unsolved, especially for southern Blacks and tenant farmers</a:t>
            </a:r>
          </a:p>
          <a:p>
            <a:pPr>
              <a:lnSpc>
                <a:spcPct val="90000"/>
              </a:lnSpc>
            </a:pPr>
            <a:r>
              <a:rPr lang="en-US" altLang="en-US" sz="2800"/>
              <a:t>Did restore national hope</a:t>
            </a:r>
          </a:p>
          <a:p>
            <a:pPr>
              <a:lnSpc>
                <a:spcPct val="90000"/>
              </a:lnSpc>
            </a:pPr>
            <a:r>
              <a:rPr lang="en-US" altLang="en-US" sz="2800"/>
              <a:t>Controls were built into the economy to avert future crises</a:t>
            </a:r>
          </a:p>
          <a:p>
            <a:pPr>
              <a:lnSpc>
                <a:spcPct val="90000"/>
              </a:lnSpc>
              <a:buFontTx/>
              <a:buNone/>
            </a:pPr>
            <a:r>
              <a:rPr lang="en-US" altLang="en-US" sz="2800"/>
              <a:t>	--Federal Securities Act of 1933 and SEC (1934)</a:t>
            </a:r>
          </a:p>
          <a:p>
            <a:pPr>
              <a:lnSpc>
                <a:spcPct val="90000"/>
              </a:lnSpc>
            </a:pPr>
            <a:r>
              <a:rPr lang="en-US" altLang="en-US" sz="2800"/>
              <a:t>The Government as “broker state”</a:t>
            </a:r>
          </a:p>
          <a:p>
            <a:pPr>
              <a:lnSpc>
                <a:spcPct val="90000"/>
              </a:lnSpc>
            </a:pPr>
            <a:r>
              <a:rPr lang="en-US" altLang="en-US" sz="2800"/>
              <a:t>Restoration of confidence in U.S. government and economy—but both different than before 1932</a:t>
            </a:r>
          </a:p>
        </p:txBody>
      </p:sp>
    </p:spTree>
    <p:extLst>
      <p:ext uri="{BB962C8B-B14F-4D97-AF65-F5344CB8AC3E}">
        <p14:creationId xmlns:p14="http://schemas.microsoft.com/office/powerpoint/2010/main" val="246252371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p:cTn id="7" dur="1000" fill="hold"/>
                                        <p:tgtEl>
                                          <p:spTgt spid="2969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9699">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9699">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9699">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9699">
                                            <p:txEl>
                                              <p:pRg st="1" end="1"/>
                                            </p:txEl>
                                          </p:spTgt>
                                        </p:tgtEl>
                                        <p:attrNameLst>
                                          <p:attrName>style.visibility</p:attrName>
                                        </p:attrNameLst>
                                      </p:cBhvr>
                                      <p:to>
                                        <p:strVal val="visible"/>
                                      </p:to>
                                    </p:set>
                                    <p:anim calcmode="lin" valueType="num">
                                      <p:cBhvr>
                                        <p:cTn id="15" dur="1000" fill="hold"/>
                                        <p:tgtEl>
                                          <p:spTgt spid="29699">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9699">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9699">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9699">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9699">
                                            <p:txEl>
                                              <p:pRg st="2" end="2"/>
                                            </p:txEl>
                                          </p:spTgt>
                                        </p:tgtEl>
                                        <p:attrNameLst>
                                          <p:attrName>style.visibility</p:attrName>
                                        </p:attrNameLst>
                                      </p:cBhvr>
                                      <p:to>
                                        <p:strVal val="visible"/>
                                      </p:to>
                                    </p:set>
                                    <p:anim calcmode="lin" valueType="num">
                                      <p:cBhvr>
                                        <p:cTn id="23" dur="1000" fill="hold"/>
                                        <p:tgtEl>
                                          <p:spTgt spid="29699">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29699">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29699">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9699">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29699">
                                            <p:txEl>
                                              <p:pRg st="3" end="3"/>
                                            </p:txEl>
                                          </p:spTgt>
                                        </p:tgtEl>
                                        <p:attrNameLst>
                                          <p:attrName>style.visibility</p:attrName>
                                        </p:attrNameLst>
                                      </p:cBhvr>
                                      <p:to>
                                        <p:strVal val="visible"/>
                                      </p:to>
                                    </p:set>
                                    <p:anim calcmode="lin" valueType="num">
                                      <p:cBhvr>
                                        <p:cTn id="31" dur="1000" fill="hold"/>
                                        <p:tgtEl>
                                          <p:spTgt spid="29699">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29699">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29699">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9699">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29699">
                                            <p:txEl>
                                              <p:pRg st="4" end="4"/>
                                            </p:txEl>
                                          </p:spTgt>
                                        </p:tgtEl>
                                        <p:attrNameLst>
                                          <p:attrName>style.visibility</p:attrName>
                                        </p:attrNameLst>
                                      </p:cBhvr>
                                      <p:to>
                                        <p:strVal val="visible"/>
                                      </p:to>
                                    </p:set>
                                    <p:anim calcmode="lin" valueType="num">
                                      <p:cBhvr>
                                        <p:cTn id="39" dur="1000" fill="hold"/>
                                        <p:tgtEl>
                                          <p:spTgt spid="29699">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29699">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29699">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29699">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29699">
                                            <p:txEl>
                                              <p:pRg st="5" end="5"/>
                                            </p:txEl>
                                          </p:spTgt>
                                        </p:tgtEl>
                                        <p:attrNameLst>
                                          <p:attrName>style.visibility</p:attrName>
                                        </p:attrNameLst>
                                      </p:cBhvr>
                                      <p:to>
                                        <p:strVal val="visible"/>
                                      </p:to>
                                    </p:set>
                                    <p:anim calcmode="lin" valueType="num">
                                      <p:cBhvr>
                                        <p:cTn id="47" dur="1000" fill="hold"/>
                                        <p:tgtEl>
                                          <p:spTgt spid="29699">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29699">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29699">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29699">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5" presetClass="entr" presetSubtype="0" fill="hold" grpId="0" nodeType="clickEffect">
                                  <p:stCondLst>
                                    <p:cond delay="0"/>
                                  </p:stCondLst>
                                  <p:childTnLst>
                                    <p:set>
                                      <p:cBhvr>
                                        <p:cTn id="54" dur="1" fill="hold">
                                          <p:stCondLst>
                                            <p:cond delay="0"/>
                                          </p:stCondLst>
                                        </p:cTn>
                                        <p:tgtEl>
                                          <p:spTgt spid="29699">
                                            <p:txEl>
                                              <p:pRg st="6" end="6"/>
                                            </p:txEl>
                                          </p:spTgt>
                                        </p:tgtEl>
                                        <p:attrNameLst>
                                          <p:attrName>style.visibility</p:attrName>
                                        </p:attrNameLst>
                                      </p:cBhvr>
                                      <p:to>
                                        <p:strVal val="visible"/>
                                      </p:to>
                                    </p:set>
                                    <p:anim calcmode="lin" valueType="num">
                                      <p:cBhvr>
                                        <p:cTn id="55" dur="1000" fill="hold"/>
                                        <p:tgtEl>
                                          <p:spTgt spid="29699">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29699">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29699">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29699">
                                            <p:txEl>
                                              <p:pRg st="6" end="6"/>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125000"/>
              </a:schemeClr>
              <a:schemeClr val="phClr">
                <a:tint val="92000"/>
                <a:shade val="70000"/>
                <a:satMod val="110000"/>
              </a:schemeClr>
            </a:duotone>
          </a:blip>
          <a:tile tx="0" ty="0" sx="22000" sy="2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E736489A-00C3-4E0A-AAA8-D4D3127BA5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1153</TotalTime>
  <Words>3185</Words>
  <Application>Microsoft Office PowerPoint</Application>
  <PresentationFormat>Widescreen</PresentationFormat>
  <Paragraphs>411</Paragraphs>
  <Slides>96</Slides>
  <Notes>11</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96</vt:i4>
      </vt:variant>
    </vt:vector>
  </HeadingPairs>
  <TitlesOfParts>
    <vt:vector size="106" baseType="lpstr">
      <vt:lpstr>Meiryo</vt:lpstr>
      <vt:lpstr>MS PGothic</vt:lpstr>
      <vt:lpstr>Arial</vt:lpstr>
      <vt:lpstr>Calibri</vt:lpstr>
      <vt:lpstr>Flubber</vt:lpstr>
      <vt:lpstr>Times New Roman</vt:lpstr>
      <vt:lpstr>Tw Cen MT</vt:lpstr>
      <vt:lpstr>Tw Cen MT Condensed</vt:lpstr>
      <vt:lpstr>Wingdings 3</vt:lpstr>
      <vt:lpstr>Integral</vt:lpstr>
      <vt:lpstr>The Great Depression and the New Deal</vt:lpstr>
      <vt:lpstr>Herbert Hoover Becomes President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Effects of the Great Depression</vt:lpstr>
      <vt:lpstr>Effects of the Great Depression</vt:lpstr>
      <vt:lpstr>Effects of the Great Depression</vt:lpstr>
      <vt:lpstr>Effects of Great Depression</vt:lpstr>
      <vt:lpstr>PowerPoint Presentation</vt:lpstr>
      <vt:lpstr>Effects of Great Depression</vt:lpstr>
      <vt:lpstr>Effects of Great Depression</vt:lpstr>
      <vt:lpstr>Effects of Great Depression</vt:lpstr>
      <vt:lpstr>Effects of Great Depression</vt:lpstr>
      <vt:lpstr>Effects of Great Depression</vt:lpstr>
      <vt:lpstr>Effects of Great Depression</vt:lpstr>
      <vt:lpstr>Effects of the Great Depression</vt:lpstr>
      <vt:lpstr>Effects of the Great Depression</vt:lpstr>
      <vt:lpstr>Effects of the Great Depression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Effects of the Great Depression</vt:lpstr>
      <vt:lpstr>Effects on the Economy-Cont.</vt:lpstr>
      <vt:lpstr>The Human Toll</vt:lpstr>
      <vt:lpstr>Effects of the Great Depression</vt:lpstr>
      <vt:lpstr>Hoover’s Policies during Depression</vt:lpstr>
      <vt:lpstr>IV.  The Response of the Hoover Administration</vt:lpstr>
      <vt:lpstr>IV.  Hoover’s Response (cont.)</vt:lpstr>
      <vt:lpstr>IV.  Hoover’s Response (cont.)</vt:lpstr>
      <vt:lpstr>Hoover’s Policies</vt:lpstr>
      <vt:lpstr>Hoover’s Policies</vt:lpstr>
      <vt:lpstr>The Human Toll</vt:lpstr>
      <vt:lpstr>The Dispossessed</vt:lpstr>
      <vt:lpstr>The Dispossessed</vt:lpstr>
      <vt:lpstr>Private and Public Charity</vt:lpstr>
      <vt:lpstr>Homeless Family searching for work and shelter</vt:lpstr>
      <vt:lpstr>“Brother can you spare a dime”</vt:lpstr>
      <vt:lpstr>Brother Can You spare a Dime</vt:lpstr>
      <vt:lpstr>PowerPoint Presentation</vt:lpstr>
      <vt:lpstr>PowerPoint Presentation</vt:lpstr>
      <vt:lpstr>Scottsboro Case</vt:lpstr>
      <vt:lpstr>Dust Bowl</vt:lpstr>
      <vt:lpstr>PowerPoint Presentation</vt:lpstr>
      <vt:lpstr>Dust Bowl</vt:lpstr>
      <vt:lpstr>Dorothea Lange</vt:lpstr>
      <vt:lpstr>Dorothea Lange’s Pictures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Bonus Army and Bonus March</vt:lpstr>
      <vt:lpstr>Bonus Army and Bonus March</vt:lpstr>
      <vt:lpstr>Election of 1932 </vt:lpstr>
      <vt:lpstr>PowerPoint Presentation</vt:lpstr>
      <vt:lpstr>PowerPoint Presentation</vt:lpstr>
      <vt:lpstr>Why a New Deal was needed?</vt:lpstr>
      <vt:lpstr>FDR Reassures the nation</vt:lpstr>
      <vt:lpstr>Goals of the New Deal</vt:lpstr>
      <vt:lpstr>Alphabet Soup/ ABC Agencies</vt:lpstr>
      <vt:lpstr>Alphabet Soup/ ABC Agencies</vt:lpstr>
      <vt:lpstr>Alphabet Soup/ ABC Agencies</vt:lpstr>
      <vt:lpstr>Alphabet Soup/ ABC Agencies</vt:lpstr>
      <vt:lpstr>Alphabet Soup/ ABC Agencies</vt:lpstr>
      <vt:lpstr>Alphabet Soup/ ABC Agencies</vt:lpstr>
      <vt:lpstr>Alphabet Soup/ ABC Agencies</vt:lpstr>
      <vt:lpstr>Movies and Radio</vt:lpstr>
      <vt:lpstr>Criticisms of the New Deal</vt:lpstr>
      <vt:lpstr>Critics of the New Deal</vt:lpstr>
      <vt:lpstr>Critics of the New Deal</vt:lpstr>
      <vt:lpstr>Effects of the New Deal</vt:lpstr>
      <vt:lpstr>PowerPoint Presentation</vt:lpstr>
      <vt:lpstr>XVIII.  Summary of the Results of the “New Deal”</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Great Depression and the New Deal</dc:title>
  <dc:creator>Rebecca Richardson</dc:creator>
  <cp:lastModifiedBy>Rebecca Richardson</cp:lastModifiedBy>
  <cp:revision>25</cp:revision>
  <dcterms:created xsi:type="dcterms:W3CDTF">2016-12-15T13:03:38Z</dcterms:created>
  <dcterms:modified xsi:type="dcterms:W3CDTF">2017-01-06T18:47:01Z</dcterms:modified>
</cp:coreProperties>
</file>