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3" r:id="rId5"/>
    <p:sldId id="261" r:id="rId6"/>
    <p:sldId id="272" r:id="rId7"/>
    <p:sldId id="273" r:id="rId8"/>
    <p:sldId id="274" r:id="rId9"/>
    <p:sldId id="275" r:id="rId10"/>
    <p:sldId id="276" r:id="rId11"/>
    <p:sldId id="277" r:id="rId12"/>
    <p:sldId id="265" r:id="rId13"/>
    <p:sldId id="259" r:id="rId14"/>
    <p:sldId id="266" r:id="rId15"/>
    <p:sldId id="267" r:id="rId16"/>
    <p:sldId id="264" r:id="rId17"/>
    <p:sldId id="268" r:id="rId18"/>
    <p:sldId id="270" r:id="rId19"/>
    <p:sldId id="278" r:id="rId20"/>
    <p:sldId id="271" r:id="rId21"/>
    <p:sldId id="279" r:id="rId22"/>
    <p:sldId id="280" r:id="rId23"/>
    <p:sldId id="262"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C47F01D-B5E9-472A-90B0-48A624E6460A}"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2942445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47F01D-B5E9-472A-90B0-48A624E6460A}"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388154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C47F01D-B5E9-472A-90B0-48A624E6460A}"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3322535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47F01D-B5E9-472A-90B0-48A624E6460A}"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1279375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47F01D-B5E9-472A-90B0-48A624E6460A}" type="datetimeFigureOut">
              <a:rPr lang="en-US" smtClean="0"/>
              <a:t>9/16/2016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1298801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47F01D-B5E9-472A-90B0-48A624E6460A}" type="datetimeFigureOut">
              <a:rPr lang="en-US" smtClean="0"/>
              <a:t>9/16/2016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375323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47F01D-B5E9-472A-90B0-48A624E6460A}" type="datetimeFigureOut">
              <a:rPr lang="en-US" smtClean="0"/>
              <a:t>9/16/2016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647561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47F01D-B5E9-472A-90B0-48A624E6460A}"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268281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47F01D-B5E9-472A-90B0-48A624E6460A}"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3378017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47F01D-B5E9-472A-90B0-48A624E6460A}"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298191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47F01D-B5E9-472A-90B0-48A624E6460A}"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43DDB-F2A6-4141-908B-456B2C1846E2}" type="slidenum">
              <a:rPr lang="en-US" smtClean="0"/>
              <a:t>‹#›</a:t>
            </a:fld>
            <a:endParaRPr lang="en-US"/>
          </a:p>
        </p:txBody>
      </p:sp>
    </p:spTree>
    <p:extLst>
      <p:ext uri="{BB962C8B-B14F-4D97-AF65-F5344CB8AC3E}">
        <p14:creationId xmlns:p14="http://schemas.microsoft.com/office/powerpoint/2010/main" val="3803608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47F01D-B5E9-472A-90B0-48A624E6460A}" type="datetimeFigureOut">
              <a:rPr lang="en-US" smtClean="0"/>
              <a:t>9/16/2016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43DDB-F2A6-4141-908B-456B2C1846E2}" type="slidenum">
              <a:rPr lang="en-US" smtClean="0"/>
              <a:t>‹#›</a:t>
            </a:fld>
            <a:endParaRPr lang="en-US"/>
          </a:p>
        </p:txBody>
      </p:sp>
    </p:spTree>
    <p:extLst>
      <p:ext uri="{BB962C8B-B14F-4D97-AF65-F5344CB8AC3E}">
        <p14:creationId xmlns:p14="http://schemas.microsoft.com/office/powerpoint/2010/main" val="3028304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openstaxcollege.org/l/tenement" TargetMode="Externa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7.gif"/><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53883"/>
            <a:ext cx="12192000" cy="2387600"/>
          </a:xfrm>
        </p:spPr>
        <p:txBody>
          <a:bodyPr>
            <a:normAutofit/>
          </a:bodyPr>
          <a:lstStyle/>
          <a:p>
            <a:r>
              <a:rPr lang="en-US" sz="6600" b="1" dirty="0">
                <a:ln>
                  <a:solidFill>
                    <a:schemeClr val="bg1"/>
                  </a:solidFill>
                </a:ln>
                <a:solidFill>
                  <a:srgbClr val="FF0000"/>
                </a:solidFill>
              </a:rPr>
              <a:t>The Growing Pains of Urbanization</a:t>
            </a:r>
            <a:r>
              <a:rPr lang="en-US" sz="6600" dirty="0"/>
              <a:t/>
            </a:r>
            <a:br>
              <a:rPr lang="en-US" sz="6600" dirty="0"/>
            </a:br>
            <a:r>
              <a:rPr lang="en-US" sz="6600" b="1" dirty="0">
                <a:ln>
                  <a:solidFill>
                    <a:schemeClr val="bg1"/>
                  </a:solidFill>
                </a:ln>
              </a:rPr>
              <a:t>1870-1900</a:t>
            </a:r>
          </a:p>
        </p:txBody>
      </p:sp>
    </p:spTree>
    <p:extLst>
      <p:ext uri="{BB962C8B-B14F-4D97-AF65-F5344CB8AC3E}">
        <p14:creationId xmlns:p14="http://schemas.microsoft.com/office/powerpoint/2010/main" val="1195431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8533" y="184665"/>
            <a:ext cx="6174703" cy="21592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5158" y="2811307"/>
            <a:ext cx="3328078" cy="1783676"/>
          </a:xfrm>
          <a:prstGeom prst="rect">
            <a:avLst/>
          </a:prstGeom>
        </p:spPr>
      </p:pic>
      <p:sp>
        <p:nvSpPr>
          <p:cNvPr id="4" name="TextBox 3"/>
          <p:cNvSpPr txBox="1"/>
          <p:nvPr/>
        </p:nvSpPr>
        <p:spPr>
          <a:xfrm>
            <a:off x="0" y="0"/>
            <a:ext cx="3213187" cy="369332"/>
          </a:xfrm>
          <a:prstGeom prst="rect">
            <a:avLst/>
          </a:prstGeom>
          <a:noFill/>
        </p:spPr>
        <p:txBody>
          <a:bodyPr wrap="none" rtlCol="0">
            <a:spAutoFit/>
          </a:bodyPr>
          <a:lstStyle/>
          <a:p>
            <a:r>
              <a:rPr lang="en-US" b="1" dirty="0"/>
              <a:t>The Challenges of Urbanization:</a:t>
            </a:r>
          </a:p>
        </p:txBody>
      </p:sp>
      <p:sp>
        <p:nvSpPr>
          <p:cNvPr id="2" name="Rectangle 1"/>
          <p:cNvSpPr/>
          <p:nvPr/>
        </p:nvSpPr>
        <p:spPr>
          <a:xfrm>
            <a:off x="917695" y="528034"/>
            <a:ext cx="5102038" cy="5632311"/>
          </a:xfrm>
          <a:prstGeom prst="rect">
            <a:avLst/>
          </a:prstGeom>
          <a:noFill/>
        </p:spPr>
        <p:txBody>
          <a:bodyPr wrap="non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rPr>
              <a:t>Issues:</a:t>
            </a:r>
          </a:p>
          <a:p>
            <a:pPr algn="ctr"/>
            <a:r>
              <a:rPr lang="en-US" sz="4000" b="1" dirty="0" smtClean="0">
                <a:ln w="0"/>
                <a:solidFill>
                  <a:schemeClr val="accent1"/>
                </a:solidFill>
                <a:effectLst>
                  <a:outerShdw blurRad="38100" dist="25400" dir="5400000" algn="ctr" rotWithShape="0">
                    <a:srgbClr val="6E747A">
                      <a:alpha val="43000"/>
                    </a:srgbClr>
                  </a:outerShdw>
                </a:effectLst>
              </a:rPr>
              <a:t>Language</a:t>
            </a:r>
          </a:p>
          <a:p>
            <a:pPr algn="ctr"/>
            <a:r>
              <a:rPr lang="en-US" sz="4000" b="1" cap="none" spc="0" dirty="0" smtClean="0">
                <a:ln w="0"/>
                <a:solidFill>
                  <a:schemeClr val="accent1"/>
                </a:solidFill>
                <a:effectLst>
                  <a:outerShdw blurRad="38100" dist="25400" dir="5400000" algn="ctr" rotWithShape="0">
                    <a:srgbClr val="6E747A">
                      <a:alpha val="43000"/>
                    </a:srgbClr>
                  </a:outerShdw>
                </a:effectLst>
              </a:rPr>
              <a:t>Class</a:t>
            </a:r>
          </a:p>
          <a:p>
            <a:pPr algn="ctr"/>
            <a:r>
              <a:rPr lang="en-US" sz="4000" b="1" dirty="0" smtClean="0">
                <a:ln w="0"/>
                <a:solidFill>
                  <a:schemeClr val="accent1"/>
                </a:solidFill>
                <a:effectLst>
                  <a:outerShdw blurRad="38100" dist="25400" dir="5400000" algn="ctr" rotWithShape="0">
                    <a:srgbClr val="6E747A">
                      <a:alpha val="43000"/>
                    </a:srgbClr>
                  </a:outerShdw>
                </a:effectLst>
              </a:rPr>
              <a:t>Race</a:t>
            </a:r>
          </a:p>
          <a:p>
            <a:pPr algn="ctr"/>
            <a:r>
              <a:rPr lang="en-US" sz="4000" b="1" cap="none" spc="0" dirty="0" smtClean="0">
                <a:ln w="0"/>
                <a:solidFill>
                  <a:schemeClr val="accent1"/>
                </a:solidFill>
                <a:effectLst>
                  <a:outerShdw blurRad="38100" dist="25400" dir="5400000" algn="ctr" rotWithShape="0">
                    <a:srgbClr val="6E747A">
                      <a:alpha val="43000"/>
                    </a:srgbClr>
                  </a:outerShdw>
                </a:effectLst>
              </a:rPr>
              <a:t>Ethnicity</a:t>
            </a:r>
          </a:p>
          <a:p>
            <a:pPr algn="ctr"/>
            <a:r>
              <a:rPr lang="en-US" sz="4000" b="1" dirty="0" smtClean="0">
                <a:ln w="0"/>
                <a:solidFill>
                  <a:schemeClr val="accent1"/>
                </a:solidFill>
                <a:effectLst>
                  <a:outerShdw blurRad="38100" dist="25400" dir="5400000" algn="ctr" rotWithShape="0">
                    <a:srgbClr val="6E747A">
                      <a:alpha val="43000"/>
                    </a:srgbClr>
                  </a:outerShdw>
                </a:effectLst>
              </a:rPr>
              <a:t>Low wages</a:t>
            </a:r>
          </a:p>
          <a:p>
            <a:pPr algn="ctr"/>
            <a:r>
              <a:rPr lang="en-US" sz="4000" b="1" cap="none" spc="0" dirty="0" smtClean="0">
                <a:ln w="0"/>
                <a:solidFill>
                  <a:schemeClr val="accent1"/>
                </a:solidFill>
                <a:effectLst>
                  <a:outerShdw blurRad="38100" dist="25400" dir="5400000" algn="ctr" rotWithShape="0">
                    <a:srgbClr val="6E747A">
                      <a:alpha val="43000"/>
                    </a:srgbClr>
                  </a:outerShdw>
                </a:effectLst>
              </a:rPr>
              <a:t>Overcrowded buildings</a:t>
            </a:r>
          </a:p>
          <a:p>
            <a:pPr algn="ctr"/>
            <a:r>
              <a:rPr lang="en-US" sz="4000" b="1" dirty="0" smtClean="0">
                <a:ln w="0"/>
                <a:solidFill>
                  <a:schemeClr val="accent1"/>
                </a:solidFill>
                <a:effectLst>
                  <a:outerShdw blurRad="38100" dist="25400" dir="5400000" algn="ctr" rotWithShape="0">
                    <a:srgbClr val="6E747A">
                      <a:alpha val="43000"/>
                    </a:srgbClr>
                  </a:outerShdw>
                </a:effectLst>
              </a:rPr>
              <a:t>Poor sanitation </a:t>
            </a:r>
          </a:p>
          <a:p>
            <a:pPr algn="ctr"/>
            <a:r>
              <a:rPr lang="en-US" sz="4000" b="1" cap="none" spc="0" dirty="0" smtClean="0">
                <a:ln w="0"/>
                <a:solidFill>
                  <a:schemeClr val="accent1"/>
                </a:solidFill>
                <a:effectLst>
                  <a:outerShdw blurRad="38100" dist="25400" dir="5400000" algn="ctr" rotWithShape="0">
                    <a:srgbClr val="6E747A">
                      <a:alpha val="43000"/>
                    </a:srgbClr>
                  </a:outerShdw>
                </a:effectLst>
              </a:rPr>
              <a:t>Widespread disease</a:t>
            </a:r>
            <a:endParaRPr lang="en-US" sz="4000" b="1" cap="none" spc="0" dirty="0">
              <a:ln w="22225">
                <a:solidFill>
                  <a:schemeClr val="accent2"/>
                </a:solidFill>
                <a:prstDash val="solid"/>
              </a:ln>
              <a:solidFill>
                <a:schemeClr val="accent2">
                  <a:lumMod val="40000"/>
                  <a:lumOff val="60000"/>
                </a:schemeClr>
              </a:solidFill>
              <a:effectLst/>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0983" y="1887224"/>
            <a:ext cx="2857500" cy="1600200"/>
          </a:xfrm>
          <a:prstGeom prst="rect">
            <a:avLst/>
          </a:prstGeom>
        </p:spPr>
      </p:pic>
    </p:spTree>
    <p:extLst>
      <p:ext uri="{BB962C8B-B14F-4D97-AF65-F5344CB8AC3E}">
        <p14:creationId xmlns:p14="http://schemas.microsoft.com/office/powerpoint/2010/main" val="2959307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1125588"/>
          </a:xfrm>
        </p:spPr>
        <p:txBody>
          <a:bodyPr>
            <a:normAutofit fontScale="90000"/>
          </a:bodyPr>
          <a:lstStyle/>
          <a:p>
            <a:pPr marL="342900" marR="0" lvl="0" indent="-342900" algn="ctr">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Why did many immigrants settle in the nation’s cities</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
        <p:nvSpPr>
          <p:cNvPr id="3" name="Content Placeholder 2"/>
          <p:cNvSpPr>
            <a:spLocks noGrp="1"/>
          </p:cNvSpPr>
          <p:nvPr>
            <p:ph idx="1"/>
          </p:nvPr>
        </p:nvSpPr>
        <p:spPr>
          <a:xfrm>
            <a:off x="722290" y="2340780"/>
            <a:ext cx="10515600" cy="4351338"/>
          </a:xfrm>
        </p:spPr>
        <p:txBody>
          <a:bodyPr/>
          <a:lstStyle/>
          <a:p>
            <a:r>
              <a:rPr lang="en-US" dirty="0" smtClean="0"/>
              <a:t>Hope of better wages and in industrial labor</a:t>
            </a:r>
          </a:p>
          <a:p>
            <a:r>
              <a:rPr lang="en-US" dirty="0" smtClean="0"/>
              <a:t>Growth of industry, particularly textile industry, which then encouraged people to move to the cities for jobs. </a:t>
            </a:r>
          </a:p>
          <a:p>
            <a:r>
              <a:rPr lang="en-US" dirty="0" smtClean="0"/>
              <a:t>People wanted to be near other people like themselves so they settled near others of the same ethnic background. </a:t>
            </a:r>
            <a:endParaRPr lang="en-US" dirty="0"/>
          </a:p>
        </p:txBody>
      </p:sp>
    </p:spTree>
    <p:extLst>
      <p:ext uri="{BB962C8B-B14F-4D97-AF65-F5344CB8AC3E}">
        <p14:creationId xmlns:p14="http://schemas.microsoft.com/office/powerpoint/2010/main" val="2562754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t>
            </a:r>
            <a:r>
              <a:rPr lang="en-US" dirty="0" smtClean="0"/>
              <a:t>echnology v. labor</a:t>
            </a:r>
            <a:endParaRPr lang="en-US" dirty="0"/>
          </a:p>
        </p:txBody>
      </p:sp>
      <p:sp>
        <p:nvSpPr>
          <p:cNvPr id="3" name="Content Placeholder 2"/>
          <p:cNvSpPr>
            <a:spLocks noGrp="1"/>
          </p:cNvSpPr>
          <p:nvPr>
            <p:ph idx="1"/>
          </p:nvPr>
        </p:nvSpPr>
        <p:spPr/>
        <p:txBody>
          <a:bodyPr>
            <a:normAutofit/>
          </a:bodyPr>
          <a:lstStyle/>
          <a:p>
            <a:r>
              <a:rPr lang="en-US" sz="2400" dirty="0" smtClean="0"/>
              <a:t>Farm laborers being replaced with tractor, mower reaper, etc….</a:t>
            </a:r>
          </a:p>
          <a:p>
            <a:r>
              <a:rPr lang="en-US" sz="2400" dirty="0" smtClean="0"/>
              <a:t>But I need a job?</a:t>
            </a:r>
          </a:p>
          <a:p>
            <a:r>
              <a:rPr lang="en-US" sz="2400" dirty="0" smtClean="0"/>
              <a:t>Move to cities because jobs are plentiful </a:t>
            </a:r>
          </a:p>
          <a:p>
            <a:pPr lvl="1"/>
            <a:r>
              <a:rPr lang="en-US" sz="2400" dirty="0" smtClean="0"/>
              <a:t>(until more immigrants come in and take the jobs)</a:t>
            </a:r>
          </a:p>
          <a:p>
            <a:pPr lvl="1"/>
            <a:r>
              <a:rPr lang="en-US" sz="2400" dirty="0" smtClean="0"/>
              <a:t>Growth of nativism, anti-immigrant laws</a:t>
            </a:r>
          </a:p>
        </p:txBody>
      </p:sp>
    </p:spTree>
    <p:extLst>
      <p:ext uri="{BB962C8B-B14F-4D97-AF65-F5344CB8AC3E}">
        <p14:creationId xmlns:p14="http://schemas.microsoft.com/office/powerpoint/2010/main" val="4238709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Urbanization</a:t>
            </a:r>
            <a:r>
              <a:rPr lang="en-US" dirty="0" smtClean="0">
                <a:sym typeface="Wingdings" panose="05000000000000000000" pitchFamily="2" charset="2"/>
              </a:rPr>
              <a:t> Growth of Cities</a:t>
            </a:r>
            <a:endParaRPr lang="en-US" dirty="0"/>
          </a:p>
        </p:txBody>
      </p:sp>
      <p:sp>
        <p:nvSpPr>
          <p:cNvPr id="3" name="Content Placeholder 2"/>
          <p:cNvSpPr>
            <a:spLocks noGrp="1"/>
          </p:cNvSpPr>
          <p:nvPr>
            <p:ph idx="1"/>
          </p:nvPr>
        </p:nvSpPr>
        <p:spPr/>
        <p:txBody>
          <a:bodyPr/>
          <a:lstStyle/>
          <a:p>
            <a:r>
              <a:rPr lang="en-US" sz="2800" dirty="0" smtClean="0"/>
              <a:t>Move from rural to cities to eventually suburbs </a:t>
            </a:r>
          </a:p>
          <a:p>
            <a:r>
              <a:rPr lang="en-US" sz="2800" dirty="0" smtClean="0"/>
              <a:t>Moving to suburbs helps to establish social classes in America</a:t>
            </a:r>
          </a:p>
          <a:p>
            <a:r>
              <a:rPr lang="en-US" sz="2800" dirty="0" smtClean="0"/>
              <a:t>Mass influx to cities:</a:t>
            </a:r>
          </a:p>
          <a:p>
            <a:pPr lvl="1"/>
            <a:r>
              <a:rPr lang="en-US" sz="2800" dirty="0" smtClean="0"/>
              <a:t>Jobs, communities, transportations, night life, family ties</a:t>
            </a:r>
          </a:p>
          <a:p>
            <a:pPr marL="457200" lvl="1" indent="0">
              <a:buNone/>
            </a:pPr>
            <a:endParaRPr lang="en-US" dirty="0"/>
          </a:p>
        </p:txBody>
      </p:sp>
    </p:spTree>
    <p:extLst>
      <p:ext uri="{BB962C8B-B14F-4D97-AF65-F5344CB8AC3E}">
        <p14:creationId xmlns:p14="http://schemas.microsoft.com/office/powerpoint/2010/main" val="1540208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noFill/>
        </p:spPr>
        <p:txBody>
          <a:bodyPr wrap="square" lIns="91440" tIns="45720" rIns="91440" bIns="45720">
            <a:spAutoFit/>
          </a:bodyPr>
          <a:lstStyle/>
          <a:p>
            <a:r>
              <a:rPr lang="en-US" sz="5400" b="1" dirty="0" smtClean="0">
                <a:ln w="22225">
                  <a:solidFill>
                    <a:schemeClr val="accent2"/>
                  </a:solidFill>
                  <a:prstDash val="solid"/>
                </a:ln>
                <a:solidFill>
                  <a:schemeClr val="bg1"/>
                </a:solidFill>
              </a:rPr>
              <a:t>Cities developed character based on their core industries:</a:t>
            </a:r>
          </a:p>
        </p:txBody>
      </p:sp>
      <p:sp>
        <p:nvSpPr>
          <p:cNvPr id="5" name="Rectangle 4"/>
          <p:cNvSpPr/>
          <p:nvPr/>
        </p:nvSpPr>
        <p:spPr>
          <a:xfrm>
            <a:off x="0" y="2387372"/>
            <a:ext cx="10424092" cy="4524315"/>
          </a:xfrm>
          <a:prstGeom prst="rect">
            <a:avLst/>
          </a:prstGeom>
          <a:noFill/>
        </p:spPr>
        <p:txBody>
          <a:bodyPr wrap="square" lIns="91440" tIns="45720" rIns="91440" bIns="45720">
            <a:spAutoFit/>
          </a:bodyPr>
          <a:lstStyle/>
          <a:p>
            <a:r>
              <a:rPr lang="en-US" sz="3200" b="1" cap="none" spc="0" dirty="0" smtClean="0">
                <a:ln w="6600">
                  <a:solidFill>
                    <a:schemeClr val="accent2"/>
                  </a:solidFill>
                  <a:prstDash val="solid"/>
                </a:ln>
                <a:solidFill>
                  <a:srgbClr val="FFFFFF"/>
                </a:solidFill>
                <a:effectLst>
                  <a:outerShdw dist="38100" dir="2700000" algn="tl" rotWithShape="0">
                    <a:schemeClr val="accent2"/>
                  </a:outerShdw>
                </a:effectLst>
              </a:rPr>
              <a:t>Pittsburgh – Steel</a:t>
            </a:r>
          </a:p>
          <a:p>
            <a:endParaRPr lang="en-US" sz="32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r>
              <a:rPr lang="en-US" sz="3200" b="1" dirty="0" smtClean="0">
                <a:ln w="6600">
                  <a:solidFill>
                    <a:schemeClr val="accent2"/>
                  </a:solidFill>
                  <a:prstDash val="solid"/>
                </a:ln>
                <a:solidFill>
                  <a:srgbClr val="FFFFFF"/>
                </a:solidFill>
                <a:effectLst>
                  <a:outerShdw dist="38100" dir="2700000" algn="tl" rotWithShape="0">
                    <a:schemeClr val="accent2"/>
                  </a:outerShdw>
                </a:effectLst>
              </a:rPr>
              <a:t>Chicago – Meat Packing</a:t>
            </a:r>
          </a:p>
          <a:p>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a:p>
            <a:endParaRPr lang="en-US" sz="3200" b="1" dirty="0" smtClean="0">
              <a:ln w="6600">
                <a:solidFill>
                  <a:schemeClr val="accent2"/>
                </a:solidFill>
                <a:prstDash val="solid"/>
              </a:ln>
              <a:solidFill>
                <a:srgbClr val="FFFFFF"/>
              </a:solidFill>
              <a:effectLst>
                <a:outerShdw dist="38100" dir="2700000" algn="tl" rotWithShape="0">
                  <a:schemeClr val="accent2"/>
                </a:outerShdw>
              </a:effectLst>
            </a:endParaRPr>
          </a:p>
          <a:p>
            <a:r>
              <a:rPr lang="en-US" sz="3200" b="1" cap="none" spc="0" dirty="0" smtClean="0">
                <a:ln w="6600">
                  <a:solidFill>
                    <a:schemeClr val="accent2"/>
                  </a:solidFill>
                  <a:prstDash val="solid"/>
                </a:ln>
                <a:solidFill>
                  <a:srgbClr val="FFFFFF"/>
                </a:solidFill>
                <a:effectLst>
                  <a:outerShdw dist="38100" dir="2700000" algn="tl" rotWithShape="0">
                    <a:schemeClr val="accent2"/>
                  </a:outerShdw>
                </a:effectLst>
              </a:rPr>
              <a:t>New York – Garment and Financial</a:t>
            </a:r>
          </a:p>
          <a:p>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a:p>
            <a:endParaRPr lang="en-US" sz="32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r>
              <a:rPr lang="en-US" sz="3200" b="1" dirty="0" smtClean="0">
                <a:ln w="6600">
                  <a:solidFill>
                    <a:schemeClr val="accent2"/>
                  </a:solidFill>
                  <a:prstDash val="solid"/>
                </a:ln>
                <a:solidFill>
                  <a:srgbClr val="FFFFFF"/>
                </a:solidFill>
                <a:effectLst>
                  <a:outerShdw dist="38100" dir="2700000" algn="tl" rotWithShape="0">
                    <a:schemeClr val="accent2"/>
                  </a:outerShdw>
                </a:effectLst>
              </a:rPr>
              <a:t>Detroit - Automobiles</a:t>
            </a:r>
            <a:endParaRPr lang="en-US" sz="3200" b="1" cap="none" spc="0" dirty="0" smtClean="0">
              <a:ln w="6600">
                <a:solidFill>
                  <a:schemeClr val="accent2"/>
                </a:solidFill>
                <a:prstDash val="solid"/>
              </a:ln>
              <a:solidFill>
                <a:srgbClr val="FFFFFF"/>
              </a:solidFill>
              <a:effectLst>
                <a:outerShdw dist="38100" dir="2700000" algn="tl" rotWithShape="0">
                  <a:schemeClr val="accent2"/>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550" y="1582509"/>
            <a:ext cx="2838450" cy="16097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7256" y="2793084"/>
            <a:ext cx="2718117" cy="206439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7015" y="3825280"/>
            <a:ext cx="2335359" cy="219569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9826" y="3863716"/>
            <a:ext cx="2905125" cy="157162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7256" y="5284342"/>
            <a:ext cx="2000664" cy="1573657"/>
          </a:xfrm>
          <a:prstGeom prst="rect">
            <a:avLst/>
          </a:prstGeom>
        </p:spPr>
      </p:pic>
    </p:spTree>
    <p:extLst>
      <p:ext uri="{BB962C8B-B14F-4D97-AF65-F5344CB8AC3E}">
        <p14:creationId xmlns:p14="http://schemas.microsoft.com/office/powerpoint/2010/main" val="3393906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Innovations lead to successful urbanization</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0" y="923330"/>
            <a:ext cx="12192001" cy="2246769"/>
          </a:xfrm>
          <a:prstGeom prst="rect">
            <a:avLst/>
          </a:prstGeom>
          <a:noFill/>
        </p:spPr>
        <p:txBody>
          <a:bodyPr wrap="square" lIns="91440" tIns="45720" rIns="91440" bIns="45720">
            <a:spAutoFit/>
          </a:bodyPr>
          <a:lstStyle/>
          <a:p>
            <a:r>
              <a:rPr lang="en-US" sz="2800" b="1" cap="none" spc="0" dirty="0" smtClean="0">
                <a:ln w="0">
                  <a:solidFill>
                    <a:schemeClr val="tx1"/>
                  </a:solidFill>
                </a:ln>
                <a:solidFill>
                  <a:schemeClr val="bg1"/>
                </a:solidFill>
                <a:effectLst>
                  <a:outerShdw blurRad="38100" dist="19050" dir="2700000" algn="tl" rotWithShape="0">
                    <a:schemeClr val="dk1">
                      <a:alpha val="40000"/>
                    </a:schemeClr>
                  </a:outerShdw>
                </a:effectLst>
              </a:rPr>
              <a:t>Electric Lighting: </a:t>
            </a:r>
            <a:r>
              <a:rPr lang="en-US" sz="2800" b="1" cap="none" spc="0" dirty="0" smtClean="0">
                <a:ln w="0">
                  <a:noFill/>
                </a:ln>
                <a:effectLst>
                  <a:outerShdw blurRad="38100" dist="19050" dir="2700000" algn="tl" rotWithShape="0">
                    <a:schemeClr val="dk1">
                      <a:alpha val="40000"/>
                    </a:schemeClr>
                  </a:outerShdw>
                </a:effectLst>
              </a:rPr>
              <a:t>Edison’s light bulb and Tesla’s AC current allowed factories to stay open 24/7 </a:t>
            </a:r>
            <a:r>
              <a:rPr lang="en-US" sz="2800" b="1" dirty="0" smtClean="0">
                <a:ln w="0">
                  <a:noFill/>
                </a:ln>
                <a:effectLst>
                  <a:outerShdw blurRad="38100" dist="19050" dir="2700000" algn="tl" rotWithShape="0">
                    <a:schemeClr val="dk1">
                      <a:alpha val="40000"/>
                    </a:schemeClr>
                  </a:outerShdw>
                </a:effectLst>
              </a:rPr>
              <a:t>and to not rely on water as a sole source of power.  Cities also began lighting the streets.</a:t>
            </a:r>
          </a:p>
          <a:p>
            <a:endParaRPr lang="en-US" sz="2800" b="1" cap="none" spc="0" dirty="0" smtClean="0">
              <a:ln w="0">
                <a:solidFill>
                  <a:schemeClr val="tx1"/>
                </a:solidFill>
              </a:ln>
              <a:solidFill>
                <a:schemeClr val="bg1"/>
              </a:solidFill>
              <a:effectLst>
                <a:outerShdw blurRad="38100" dist="19050" dir="2700000" algn="tl" rotWithShape="0">
                  <a:schemeClr val="dk1">
                    <a:alpha val="40000"/>
                  </a:schemeClr>
                </a:outerShdw>
              </a:effectLst>
            </a:endParaRPr>
          </a:p>
          <a:p>
            <a:endParaRPr lang="en-US" sz="2800" b="1" dirty="0" smtClean="0">
              <a:ln w="0">
                <a:solidFill>
                  <a:schemeClr val="tx1"/>
                </a:solidFill>
              </a:ln>
              <a:solidFill>
                <a:schemeClr val="bg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438" y="2579077"/>
            <a:ext cx="3067050" cy="3810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811" y="1957753"/>
            <a:ext cx="4545330" cy="279712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6081" y="4009022"/>
            <a:ext cx="3308252" cy="198495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9514" y="3672987"/>
            <a:ext cx="2247900" cy="3028950"/>
          </a:xfrm>
          <a:prstGeom prst="rect">
            <a:avLst/>
          </a:prstGeom>
        </p:spPr>
      </p:pic>
    </p:spTree>
    <p:extLst>
      <p:ext uri="{BB962C8B-B14F-4D97-AF65-F5344CB8AC3E}">
        <p14:creationId xmlns:p14="http://schemas.microsoft.com/office/powerpoint/2010/main" val="2606445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384995"/>
          </a:xfrm>
          <a:prstGeom prst="rect">
            <a:avLst/>
          </a:prstGeom>
        </p:spPr>
        <p:txBody>
          <a:bodyPr wrap="square">
            <a:spAutoFit/>
          </a:bodyPr>
          <a:lstStyle/>
          <a:p>
            <a:pPr lvl="0"/>
            <a:r>
              <a:rPr lang="en-US" sz="2800" b="1" dirty="0">
                <a:ln w="0">
                  <a:solidFill>
                    <a:prstClr val="black"/>
                  </a:solidFill>
                </a:ln>
                <a:solidFill>
                  <a:prstClr val="white"/>
                </a:solidFill>
                <a:effectLst>
                  <a:outerShdw blurRad="38100" dist="19050" dir="2700000" algn="tl" rotWithShape="0">
                    <a:prstClr val="black">
                      <a:alpha val="40000"/>
                    </a:prstClr>
                  </a:outerShdw>
                </a:effectLst>
              </a:rPr>
              <a:t>Communication improvements: </a:t>
            </a:r>
            <a:r>
              <a:rPr lang="en-US" sz="2800" b="1" dirty="0" smtClean="0">
                <a:ln w="0">
                  <a:noFill/>
                </a:ln>
                <a:solidFill>
                  <a:prstClr val="black"/>
                </a:solidFill>
                <a:effectLst>
                  <a:outerShdw blurRad="38100" dist="19050" dir="2700000" algn="tl" rotWithShape="0">
                    <a:prstClr val="black">
                      <a:alpha val="40000"/>
                    </a:prstClr>
                  </a:outerShdw>
                </a:effectLst>
              </a:rPr>
              <a:t>The telephone allowed </a:t>
            </a:r>
            <a:r>
              <a:rPr lang="en-US" sz="2800" b="1" dirty="0">
                <a:ln w="0">
                  <a:noFill/>
                </a:ln>
                <a:solidFill>
                  <a:prstClr val="black"/>
                </a:solidFill>
                <a:effectLst>
                  <a:outerShdw blurRad="38100" dist="19050" dir="2700000" algn="tl" rotWithShape="0">
                    <a:prstClr val="black">
                      <a:alpha val="40000"/>
                    </a:prstClr>
                  </a:outerShdw>
                </a:effectLst>
              </a:rPr>
              <a:t>instant communication over larger distances. Businesses can now take orders instantly from across the country.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285" y="1384995"/>
            <a:ext cx="4991833" cy="441755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1045" y="1321986"/>
            <a:ext cx="3834184" cy="4480560"/>
          </a:xfrm>
          <a:prstGeom prst="rect">
            <a:avLst/>
          </a:prstGeom>
        </p:spPr>
      </p:pic>
    </p:spTree>
    <p:extLst>
      <p:ext uri="{BB962C8B-B14F-4D97-AF65-F5344CB8AC3E}">
        <p14:creationId xmlns:p14="http://schemas.microsoft.com/office/powerpoint/2010/main" val="4287709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0" y="2"/>
            <a:ext cx="12192000" cy="1384995"/>
          </a:xfrm>
          <a:prstGeom prst="rect">
            <a:avLst/>
          </a:prstGeom>
        </p:spPr>
        <p:txBody>
          <a:bodyPr wrap="square">
            <a:spAutoFit/>
          </a:bodyPr>
          <a:lstStyle/>
          <a:p>
            <a:pPr lvl="0"/>
            <a:r>
              <a:rPr lang="en-US" sz="2800" b="1" dirty="0">
                <a:ln w="0">
                  <a:solidFill>
                    <a:prstClr val="black"/>
                  </a:solidFill>
                </a:ln>
                <a:solidFill>
                  <a:prstClr val="white"/>
                </a:solidFill>
                <a:effectLst>
                  <a:outerShdw blurRad="38100" dist="19050" dir="2700000" algn="tl" rotWithShape="0">
                    <a:prstClr val="black">
                      <a:alpha val="40000"/>
                    </a:prstClr>
                  </a:outerShdw>
                </a:effectLst>
              </a:rPr>
              <a:t>Intracity transportation: </a:t>
            </a:r>
            <a:r>
              <a:rPr lang="en-US" sz="2800" b="1" dirty="0">
                <a:ln w="0">
                  <a:noFill/>
                </a:ln>
                <a:solidFill>
                  <a:prstClr val="black"/>
                </a:solidFill>
                <a:effectLst>
                  <a:outerShdw blurRad="38100" dist="19050" dir="2700000" algn="tl" rotWithShape="0">
                    <a:prstClr val="black">
                      <a:alpha val="40000"/>
                    </a:prstClr>
                  </a:outerShdw>
                </a:effectLst>
              </a:rPr>
              <a:t>Allowed people to travel easily within the city itself. Originally </a:t>
            </a:r>
            <a:r>
              <a:rPr lang="en-US" sz="2800" b="1" dirty="0" smtClean="0">
                <a:ln w="0">
                  <a:noFill/>
                </a:ln>
                <a:solidFill>
                  <a:prstClr val="black"/>
                </a:solidFill>
                <a:effectLst>
                  <a:outerShdw blurRad="38100" dist="19050" dir="2700000" algn="tl" rotWithShape="0">
                    <a:prstClr val="black">
                      <a:alpha val="40000"/>
                    </a:prstClr>
                  </a:outerShdw>
                </a:effectLst>
              </a:rPr>
              <a:t>horse drawn </a:t>
            </a:r>
            <a:r>
              <a:rPr lang="en-US" sz="2800" b="1" dirty="0">
                <a:ln w="0">
                  <a:noFill/>
                </a:ln>
                <a:solidFill>
                  <a:prstClr val="black"/>
                </a:solidFill>
                <a:effectLst>
                  <a:outerShdw blurRad="38100" dist="19050" dir="2700000" algn="tl" rotWithShape="0">
                    <a:prstClr val="black">
                      <a:alpha val="40000"/>
                    </a:prstClr>
                  </a:outerShdw>
                </a:effectLst>
              </a:rPr>
              <a:t>“omnibuses,” these are replaced by electric trollies.  More crowded cities developed elevated trains and subways. (Boston, NY, Chicago)</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4997"/>
            <a:ext cx="4684542" cy="264676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4997" y="1291998"/>
            <a:ext cx="4245766" cy="281142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570" y="3937193"/>
            <a:ext cx="3899428" cy="292080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7735" y="3864416"/>
            <a:ext cx="3770150" cy="2980356"/>
          </a:xfrm>
          <a:prstGeom prst="rect">
            <a:avLst/>
          </a:prstGeom>
        </p:spPr>
      </p:pic>
    </p:spTree>
    <p:extLst>
      <p:ext uri="{BB962C8B-B14F-4D97-AF65-F5344CB8AC3E}">
        <p14:creationId xmlns:p14="http://schemas.microsoft.com/office/powerpoint/2010/main" val="1509562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384995"/>
          </a:xfrm>
          <a:prstGeom prst="rect">
            <a:avLst/>
          </a:prstGeom>
        </p:spPr>
        <p:txBody>
          <a:bodyPr wrap="square">
            <a:spAutoFit/>
          </a:bodyPr>
          <a:lstStyle/>
          <a:p>
            <a:pPr lvl="0"/>
            <a:r>
              <a:rPr lang="en-US" sz="2800" b="1" dirty="0">
                <a:ln w="0">
                  <a:solidFill>
                    <a:prstClr val="black"/>
                  </a:solidFill>
                </a:ln>
                <a:solidFill>
                  <a:prstClr val="white"/>
                </a:solidFill>
                <a:effectLst>
                  <a:outerShdw blurRad="38100" dist="19050" dir="2700000" algn="tl" rotWithShape="0">
                    <a:prstClr val="black">
                      <a:alpha val="40000"/>
                    </a:prstClr>
                  </a:outerShdw>
                </a:effectLst>
              </a:rPr>
              <a:t>Skyscrapers: </a:t>
            </a:r>
            <a:r>
              <a:rPr lang="en-US" sz="2800" b="1" dirty="0">
                <a:ln w="0">
                  <a:noFill/>
                </a:ln>
                <a:solidFill>
                  <a:prstClr val="black"/>
                </a:solidFill>
                <a:effectLst>
                  <a:outerShdw blurRad="38100" dist="19050" dir="2700000" algn="tl" rotWithShape="0">
                    <a:prstClr val="black">
                      <a:alpha val="40000"/>
                    </a:prstClr>
                  </a:outerShdw>
                </a:effectLst>
              </a:rPr>
              <a:t>Upward growth replaced outward growth in cities with limited space like Boston and NY.  Better steel made taller buildings possible, the invention of the elevator by James Otis made taller buildings plausible.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384995"/>
            <a:ext cx="7512148" cy="54730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2149" y="1384994"/>
            <a:ext cx="4679851" cy="5473005"/>
          </a:xfrm>
          <a:prstGeom prst="rect">
            <a:avLst/>
          </a:prstGeom>
        </p:spPr>
      </p:pic>
    </p:spTree>
    <p:extLst>
      <p:ext uri="{BB962C8B-B14F-4D97-AF65-F5344CB8AC3E}">
        <p14:creationId xmlns:p14="http://schemas.microsoft.com/office/powerpoint/2010/main" val="30509437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2310" y="1589847"/>
            <a:ext cx="4947432" cy="3691545"/>
          </a:xfrm>
          <a:prstGeom prst="rect">
            <a:avLst/>
          </a:prstGeom>
        </p:spPr>
      </p:pic>
      <p:sp>
        <p:nvSpPr>
          <p:cNvPr id="4" name="Rectangle 3"/>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12700">
                  <a:solidFill>
                    <a:schemeClr val="accent5"/>
                  </a:solidFill>
                  <a:prstDash val="solid"/>
                </a:ln>
                <a:pattFill prst="ltDnDiag">
                  <a:fgClr>
                    <a:schemeClr val="accent5">
                      <a:lumMod val="60000"/>
                      <a:lumOff val="40000"/>
                    </a:schemeClr>
                  </a:fgClr>
                  <a:bgClr>
                    <a:schemeClr val="bg1"/>
                  </a:bgClr>
                </a:pattFill>
                <a:effectLst/>
              </a:rPr>
              <a:t>The immediate challenges of urban life were crowding, pollution, crime, and disease</a:t>
            </a:r>
            <a:endPar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948" y="1951350"/>
            <a:ext cx="3421575" cy="276933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3327" y="2888774"/>
            <a:ext cx="4227942" cy="3295797"/>
          </a:xfrm>
          <a:prstGeom prst="rect">
            <a:avLst/>
          </a:prstGeom>
        </p:spPr>
      </p:pic>
    </p:spTree>
    <p:extLst>
      <p:ext uri="{BB962C8B-B14F-4D97-AF65-F5344CB8AC3E}">
        <p14:creationId xmlns:p14="http://schemas.microsoft.com/office/powerpoint/2010/main" val="273370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1151346"/>
          </a:xfrm>
        </p:spPr>
        <p:txBody>
          <a:bodyPr>
            <a:normAutofit fontScale="90000"/>
          </a:bodyPr>
          <a:lstStyle/>
          <a:p>
            <a:pPr marL="342900" marR="0" lvl="0" indent="-342900" algn="ctr">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What were the housing problems that many poor city people faced</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
        <p:nvSpPr>
          <p:cNvPr id="3" name="Content Placeholder 2"/>
          <p:cNvSpPr>
            <a:spLocks noGrp="1"/>
          </p:cNvSpPr>
          <p:nvPr>
            <p:ph idx="1"/>
          </p:nvPr>
        </p:nvSpPr>
        <p:spPr>
          <a:xfrm>
            <a:off x="0" y="2506662"/>
            <a:ext cx="10515600" cy="4351338"/>
          </a:xfrm>
        </p:spPr>
        <p:txBody>
          <a:bodyPr/>
          <a:lstStyle/>
          <a:p>
            <a:r>
              <a:rPr lang="en-US" dirty="0" smtClean="0"/>
              <a:t>Sharing with other families</a:t>
            </a:r>
          </a:p>
          <a:p>
            <a:r>
              <a:rPr lang="en-US" dirty="0" smtClean="0"/>
              <a:t>No windows</a:t>
            </a:r>
          </a:p>
          <a:p>
            <a:r>
              <a:rPr lang="en-US" dirty="0" smtClean="0"/>
              <a:t>No ventilation </a:t>
            </a:r>
          </a:p>
          <a:p>
            <a:r>
              <a:rPr lang="en-US" dirty="0" smtClean="0"/>
              <a:t>Lack of bathrooms</a:t>
            </a:r>
          </a:p>
          <a:p>
            <a:r>
              <a:rPr lang="en-US" dirty="0" smtClean="0"/>
              <a:t>Unsanitary</a:t>
            </a:r>
          </a:p>
          <a:p>
            <a:r>
              <a:rPr lang="en-US" dirty="0" smtClean="0"/>
              <a:t>No privacy - can hear through the walls</a:t>
            </a:r>
          </a:p>
          <a:p>
            <a:endParaRPr lang="en-US" dirty="0" smtClean="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861" y="2506662"/>
            <a:ext cx="4678096" cy="3726883"/>
          </a:xfrm>
          <a:prstGeom prst="rect">
            <a:avLst/>
          </a:prstGeom>
        </p:spPr>
      </p:pic>
    </p:spTree>
    <p:extLst>
      <p:ext uri="{BB962C8B-B14F-4D97-AF65-F5344CB8AC3E}">
        <p14:creationId xmlns:p14="http://schemas.microsoft.com/office/powerpoint/2010/main" val="2141478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80484"/>
            <a:ext cx="8761413" cy="1228620"/>
          </a:xfrm>
        </p:spPr>
        <p:txBody>
          <a:bodyPr/>
          <a:lstStyle/>
          <a:p>
            <a:pPr algn="ctr"/>
            <a:r>
              <a:rPr lang="en-US" sz="3200" b="1" dirty="0"/>
              <a:t>Jacob </a:t>
            </a:r>
            <a:r>
              <a:rPr lang="en-US" sz="3200" b="1" dirty="0" smtClean="0"/>
              <a:t>Riis</a:t>
            </a:r>
            <a:r>
              <a:rPr lang="en-US" sz="3200" dirty="0" smtClean="0"/>
              <a:t>: Photographer and Journalist</a:t>
            </a:r>
            <a:r>
              <a:rPr lang="en-US" dirty="0" smtClean="0"/>
              <a:t/>
            </a:r>
            <a:br>
              <a:rPr lang="en-US" dirty="0" smtClean="0"/>
            </a:br>
            <a:r>
              <a:rPr lang="en-US" sz="2000" dirty="0" smtClean="0"/>
              <a:t>Exposed the living conditions of Immigrants </a:t>
            </a:r>
            <a:br>
              <a:rPr lang="en-US" sz="2000" dirty="0" smtClean="0"/>
            </a:br>
            <a:r>
              <a:rPr lang="en-US" sz="2000" dirty="0" smtClean="0"/>
              <a:t>in his book, </a:t>
            </a:r>
            <a:r>
              <a:rPr lang="en-US" sz="2000" i="1" u="sng" dirty="0" smtClean="0"/>
              <a:t>How the Other Half Lives</a:t>
            </a:r>
            <a:endParaRPr lang="en-US" sz="2000" i="1" u="sng"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22" y="2009103"/>
            <a:ext cx="5617707" cy="453910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9419" y="2009104"/>
            <a:ext cx="5522581" cy="4539107"/>
          </a:xfrm>
          <a:prstGeom prst="rect">
            <a:avLst/>
          </a:prstGeom>
        </p:spPr>
      </p:pic>
    </p:spTree>
    <p:extLst>
      <p:ext uri="{BB962C8B-B14F-4D97-AF65-F5344CB8AC3E}">
        <p14:creationId xmlns:p14="http://schemas.microsoft.com/office/powerpoint/2010/main" val="72833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r</a:t>
            </a:r>
            <a:r>
              <a:rPr lang="en-US" dirty="0" smtClean="0"/>
              <a:t>ow houses and tenements</a:t>
            </a:r>
            <a:endParaRPr lang="en-US" dirty="0"/>
          </a:p>
        </p:txBody>
      </p:sp>
      <p:sp>
        <p:nvSpPr>
          <p:cNvPr id="3" name="Content Placeholder 2"/>
          <p:cNvSpPr>
            <a:spLocks noGrp="1"/>
          </p:cNvSpPr>
          <p:nvPr>
            <p:ph idx="1"/>
          </p:nvPr>
        </p:nvSpPr>
        <p:spPr>
          <a:xfrm>
            <a:off x="0" y="998806"/>
            <a:ext cx="11353800" cy="5859194"/>
          </a:xfrm>
        </p:spPr>
        <p:txBody>
          <a:bodyPr>
            <a:normAutofit lnSpcReduction="10000"/>
          </a:bodyPr>
          <a:lstStyle/>
          <a:p>
            <a:r>
              <a:rPr lang="en-US" sz="2400" dirty="0" smtClean="0"/>
              <a:t>Row house = single family dwellings that shared side thin walls </a:t>
            </a:r>
          </a:p>
          <a:p>
            <a:pPr lvl="1"/>
            <a:r>
              <a:rPr lang="en-US" dirty="0" smtClean="0"/>
              <a:t>Like a condominium </a:t>
            </a:r>
          </a:p>
          <a:p>
            <a:pPr marL="457200" lvl="1" indent="0">
              <a:buNone/>
            </a:pPr>
            <a:endParaRPr lang="en-US" sz="2400" dirty="0" smtClean="0"/>
          </a:p>
          <a:p>
            <a:r>
              <a:rPr lang="en-US" sz="2400" dirty="0" smtClean="0"/>
              <a:t>Tenements = multifamily urban city dwellings</a:t>
            </a:r>
          </a:p>
          <a:p>
            <a:pPr lvl="1"/>
            <a:r>
              <a:rPr lang="en-US" sz="2400" dirty="0" smtClean="0"/>
              <a:t>Up to 9-12 per room or more</a:t>
            </a:r>
          </a:p>
          <a:p>
            <a:pPr lvl="1"/>
            <a:endParaRPr lang="en-US" dirty="0"/>
          </a:p>
          <a:p>
            <a:pPr lvl="1"/>
            <a:endParaRPr lang="en-US" sz="2400" dirty="0" smtClean="0"/>
          </a:p>
          <a:p>
            <a:pPr lvl="1"/>
            <a:endParaRPr lang="en-US" dirty="0"/>
          </a:p>
          <a:p>
            <a:pPr lvl="1"/>
            <a:endParaRPr lang="en-US" sz="2400" dirty="0" smtClean="0"/>
          </a:p>
          <a:p>
            <a:pPr lvl="1"/>
            <a:endParaRPr lang="en-US" dirty="0"/>
          </a:p>
          <a:p>
            <a:pPr lvl="1"/>
            <a:endParaRPr lang="en-US" sz="2400" dirty="0" smtClean="0"/>
          </a:p>
          <a:p>
            <a:pPr lvl="1"/>
            <a:endParaRPr lang="en-US" dirty="0" smtClean="0"/>
          </a:p>
          <a:p>
            <a:pPr lvl="1"/>
            <a:endParaRPr lang="en-US" dirty="0" smtClean="0"/>
          </a:p>
          <a:p>
            <a:pPr lvl="1"/>
            <a:endParaRPr lang="en-US" dirty="0"/>
          </a:p>
          <a:p>
            <a:pPr lvl="1"/>
            <a:endParaRPr lang="en-US" dirty="0"/>
          </a:p>
          <a:p>
            <a:pPr marL="457200" lvl="1" indent="0">
              <a:buNone/>
            </a:pPr>
            <a:r>
              <a:rPr lang="en-US" dirty="0" smtClean="0">
                <a:hlinkClick r:id="rId2"/>
              </a:rPr>
              <a:t>http://openstaxcollege.org/l/tenement</a:t>
            </a:r>
            <a:endParaRPr lang="en-US" dirty="0" smtClean="0"/>
          </a:p>
          <a:p>
            <a:pPr marL="457200" lvl="1" indent="0">
              <a:buNone/>
            </a:pPr>
            <a:endParaRPr lang="en-US" sz="2400" dirty="0" smtClean="0"/>
          </a:p>
          <a:p>
            <a:pPr marL="457200" lvl="1" indent="0">
              <a:buNone/>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5372" y="1326509"/>
            <a:ext cx="4578553" cy="343391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1864" y="3043466"/>
            <a:ext cx="4206240" cy="3154680"/>
          </a:xfrm>
          <a:prstGeom prst="rect">
            <a:avLst/>
          </a:prstGeom>
        </p:spPr>
      </p:pic>
    </p:spTree>
    <p:extLst>
      <p:ext uri="{BB962C8B-B14F-4D97-AF65-F5344CB8AC3E}">
        <p14:creationId xmlns:p14="http://schemas.microsoft.com/office/powerpoint/2010/main" val="2430348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2380" y="888643"/>
            <a:ext cx="8761413" cy="1249251"/>
          </a:xfrm>
        </p:spPr>
        <p:txBody>
          <a:bodyPr>
            <a:normAutofit fontScale="90000"/>
          </a:bodyPr>
          <a:lstStyle/>
          <a:p>
            <a:pPr marL="342900" marR="0" lvl="0" indent="-342900" algn="ctr">
              <a:lnSpc>
                <a:spcPct val="115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Besides housing, what other difficulties did immigrants and poor residents encounter?</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r>
              <a:rPr lang="en-US" dirty="0" smtClean="0"/>
              <a:t>Discrimination</a:t>
            </a:r>
          </a:p>
          <a:p>
            <a:r>
              <a:rPr lang="en-US" dirty="0" smtClean="0"/>
              <a:t>Food, lack of it</a:t>
            </a:r>
          </a:p>
          <a:p>
            <a:r>
              <a:rPr lang="en-US" dirty="0" smtClean="0"/>
              <a:t>Disease</a:t>
            </a:r>
          </a:p>
          <a:p>
            <a:r>
              <a:rPr lang="en-US" dirty="0" smtClean="0"/>
              <a:t>Crime and punishment</a:t>
            </a:r>
          </a:p>
          <a:p>
            <a:r>
              <a:rPr lang="en-US" dirty="0" smtClean="0"/>
              <a:t>Sanitation </a:t>
            </a:r>
          </a:p>
          <a:p>
            <a:r>
              <a:rPr lang="en-US" dirty="0" smtClean="0"/>
              <a:t>Fire</a:t>
            </a:r>
          </a:p>
          <a:p>
            <a:endParaRPr lang="en-US" dirty="0"/>
          </a:p>
        </p:txBody>
      </p:sp>
    </p:spTree>
    <p:extLst>
      <p:ext uri="{BB962C8B-B14F-4D97-AF65-F5344CB8AC3E}">
        <p14:creationId xmlns:p14="http://schemas.microsoft.com/office/powerpoint/2010/main" val="1440410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t>
            </a:r>
            <a:r>
              <a:rPr lang="en-US" dirty="0" smtClean="0"/>
              <a:t>egregation v. discrimination</a:t>
            </a:r>
            <a:endParaRPr lang="en-US" dirty="0"/>
          </a:p>
        </p:txBody>
      </p:sp>
      <p:sp>
        <p:nvSpPr>
          <p:cNvPr id="3" name="Content Placeholder 2"/>
          <p:cNvSpPr>
            <a:spLocks noGrp="1"/>
          </p:cNvSpPr>
          <p:nvPr>
            <p:ph idx="1"/>
          </p:nvPr>
        </p:nvSpPr>
        <p:spPr/>
        <p:txBody>
          <a:bodyPr/>
          <a:lstStyle/>
          <a:p>
            <a:r>
              <a:rPr lang="en-US" sz="2400" dirty="0" smtClean="0"/>
              <a:t>Segregation is to separate people based on ethnicity, religion, etc…</a:t>
            </a:r>
          </a:p>
          <a:p>
            <a:pPr lvl="1"/>
            <a:r>
              <a:rPr lang="en-US" sz="2400" dirty="0" smtClean="0"/>
              <a:t>Japanese in Japanese schools (Gentlemen’s Agreement)</a:t>
            </a:r>
          </a:p>
          <a:p>
            <a:r>
              <a:rPr lang="en-US" sz="2400" dirty="0" smtClean="0"/>
              <a:t>Discrimination is to not allow someone to do something based on who they are.</a:t>
            </a:r>
          </a:p>
          <a:p>
            <a:pPr lvl="1"/>
            <a:r>
              <a:rPr lang="en-US" sz="2400" dirty="0" smtClean="0"/>
              <a:t>“</a:t>
            </a:r>
            <a:r>
              <a:rPr lang="en-US" sz="2400" i="1" dirty="0" smtClean="0"/>
              <a:t>Irish need not apply”</a:t>
            </a:r>
            <a:endParaRPr lang="en-US" sz="2400" dirty="0" smtClean="0"/>
          </a:p>
          <a:p>
            <a:pPr marL="0" indent="0">
              <a:buNone/>
            </a:pPr>
            <a:endParaRPr lang="en-US" dirty="0"/>
          </a:p>
        </p:txBody>
      </p:sp>
    </p:spTree>
    <p:extLst>
      <p:ext uri="{BB962C8B-B14F-4D97-AF65-F5344CB8AC3E}">
        <p14:creationId xmlns:p14="http://schemas.microsoft.com/office/powerpoint/2010/main" val="511033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67426" y="109811"/>
            <a:ext cx="9221433" cy="6136444"/>
          </a:xfrm>
          <a:prstGeom prst="rect">
            <a:avLst/>
          </a:prstGeom>
        </p:spPr>
      </p:pic>
      <p:sp>
        <p:nvSpPr>
          <p:cNvPr id="6" name="TextBox 5"/>
          <p:cNvSpPr txBox="1"/>
          <p:nvPr/>
        </p:nvSpPr>
        <p:spPr>
          <a:xfrm>
            <a:off x="9388859" y="2305318"/>
            <a:ext cx="2803141" cy="646331"/>
          </a:xfrm>
          <a:prstGeom prst="rect">
            <a:avLst/>
          </a:prstGeom>
          <a:noFill/>
        </p:spPr>
        <p:txBody>
          <a:bodyPr wrap="square" rtlCol="0">
            <a:spAutoFit/>
          </a:bodyPr>
          <a:lstStyle/>
          <a:p>
            <a:pPr algn="ctr"/>
            <a:r>
              <a:rPr lang="en-US" b="1" dirty="0" smtClean="0"/>
              <a:t>The Great Chicago Fire</a:t>
            </a:r>
          </a:p>
          <a:p>
            <a:pPr algn="ctr"/>
            <a:r>
              <a:rPr lang="en-US" b="1" dirty="0" smtClean="0"/>
              <a:t>October 8-10, 1871</a:t>
            </a:r>
            <a:endParaRPr lang="en-US" b="1" dirty="0"/>
          </a:p>
        </p:txBody>
      </p:sp>
    </p:spTree>
    <p:extLst>
      <p:ext uri="{BB962C8B-B14F-4D97-AF65-F5344CB8AC3E}">
        <p14:creationId xmlns:p14="http://schemas.microsoft.com/office/powerpoint/2010/main" val="1723541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Problems and Solutions</a:t>
            </a:r>
            <a:endParaRPr lang="en-US" dirty="0"/>
          </a:p>
        </p:txBody>
      </p:sp>
      <p:sp>
        <p:nvSpPr>
          <p:cNvPr id="3" name="Content Placeholder 2"/>
          <p:cNvSpPr>
            <a:spLocks noGrp="1"/>
          </p:cNvSpPr>
          <p:nvPr>
            <p:ph idx="1"/>
          </p:nvPr>
        </p:nvSpPr>
        <p:spPr/>
        <p:txBody>
          <a:bodyPr>
            <a:normAutofit/>
          </a:bodyPr>
          <a:lstStyle/>
          <a:p>
            <a:r>
              <a:rPr lang="en-US" dirty="0" smtClean="0"/>
              <a:t>Water</a:t>
            </a:r>
            <a:r>
              <a:rPr lang="en-US" dirty="0" smtClean="0">
                <a:sym typeface="Wingdings" panose="05000000000000000000" pitchFamily="2" charset="2"/>
              </a:rPr>
              <a:t> 1870-filtration and chlorination (YEAH! Drinkable Water)</a:t>
            </a:r>
            <a:endParaRPr lang="en-US" dirty="0" smtClean="0"/>
          </a:p>
          <a:p>
            <a:r>
              <a:rPr lang="en-US" dirty="0" smtClean="0"/>
              <a:t>Sanitation</a:t>
            </a:r>
            <a:r>
              <a:rPr lang="en-US" dirty="0" smtClean="0">
                <a:sym typeface="Wingdings" panose="05000000000000000000" pitchFamily="2" charset="2"/>
              </a:rPr>
              <a:t> sewer lines and sanitation departments (Indoor toilets and no more odor in the streets) </a:t>
            </a:r>
            <a:endParaRPr lang="en-US" dirty="0" smtClean="0"/>
          </a:p>
          <a:p>
            <a:r>
              <a:rPr lang="en-US" dirty="0" smtClean="0"/>
              <a:t>Crime</a:t>
            </a:r>
            <a:r>
              <a:rPr lang="en-US" dirty="0" smtClean="0">
                <a:sym typeface="Wingdings" panose="05000000000000000000" pitchFamily="2" charset="2"/>
              </a:rPr>
              <a:t>1840-NYC Police Department</a:t>
            </a:r>
            <a:endParaRPr lang="en-US" dirty="0" smtClean="0"/>
          </a:p>
          <a:p>
            <a:r>
              <a:rPr lang="en-US" dirty="0" smtClean="0"/>
              <a:t>Fire</a:t>
            </a:r>
            <a:r>
              <a:rPr lang="en-US" dirty="0" smtClean="0">
                <a:sym typeface="Wingdings" panose="05000000000000000000" pitchFamily="2" charset="2"/>
              </a:rPr>
              <a:t>1853-Ohio-first paid fire dept., 1874-sprinklers in buildings, 1900-full time fire depts.</a:t>
            </a:r>
          </a:p>
          <a:p>
            <a:r>
              <a:rPr lang="en-US" dirty="0" smtClean="0">
                <a:sym typeface="Wingdings" panose="05000000000000000000" pitchFamily="2" charset="2"/>
              </a:rPr>
              <a:t>Other Instead of building structures out of wood and using candles/kerosene to heat houses we switch to brick, stone and concrete</a:t>
            </a:r>
            <a:endParaRPr lang="en-US" dirty="0" smtClean="0"/>
          </a:p>
          <a:p>
            <a:pPr marL="0" indent="0">
              <a:buNone/>
            </a:pPr>
            <a:endParaRPr lang="en-US" dirty="0"/>
          </a:p>
        </p:txBody>
      </p:sp>
    </p:spTree>
    <p:extLst>
      <p:ext uri="{BB962C8B-B14F-4D97-AF65-F5344CB8AC3E}">
        <p14:creationId xmlns:p14="http://schemas.microsoft.com/office/powerpoint/2010/main" val="1196127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Social Gospel Movement</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TextBox 4"/>
          <p:cNvSpPr txBox="1"/>
          <p:nvPr/>
        </p:nvSpPr>
        <p:spPr>
          <a:xfrm>
            <a:off x="0" y="1336431"/>
            <a:ext cx="12192000" cy="5355312"/>
          </a:xfrm>
          <a:prstGeom prst="rect">
            <a:avLst/>
          </a:prstGeom>
          <a:noFill/>
        </p:spPr>
        <p:txBody>
          <a:bodyPr wrap="square" rtlCol="0">
            <a:spAutoFit/>
          </a:bodyPr>
          <a:lstStyle/>
          <a:p>
            <a:r>
              <a:rPr lang="en-US" dirty="0" smtClean="0"/>
              <a:t>Churches wanted to apply their philosophy that all Christians, whether church leaders or social reformers should be just as concerned about the conditions of secular life as they were about the after life.  </a:t>
            </a:r>
          </a:p>
          <a:p>
            <a:endParaRPr lang="en-US" dirty="0"/>
          </a:p>
          <a:p>
            <a:endParaRPr lang="en-US" dirty="0" smtClean="0"/>
          </a:p>
          <a:p>
            <a:r>
              <a:rPr lang="en-US" dirty="0" smtClean="0"/>
              <a:t>Reverend Washington Gladden 			was a minister who preached about social change instead of heaven and hell.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As a result, churches started including gyms and libraries ad offer classes on hygiene and health care.</a:t>
            </a:r>
          </a:p>
          <a:p>
            <a:endParaRPr lang="en-US" dirty="0"/>
          </a:p>
          <a:p>
            <a:endParaRPr lang="en-US" dirty="0" smtClean="0"/>
          </a:p>
          <a:p>
            <a:r>
              <a:rPr lang="en-US" dirty="0" smtClean="0"/>
              <a:t>Groups like the Salvation army and the YMCA also began to expand.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5548" y="1946168"/>
            <a:ext cx="2453055" cy="3115380"/>
          </a:xfrm>
          <a:prstGeom prst="rect">
            <a:avLst/>
          </a:prstGeom>
        </p:spPr>
      </p:pic>
    </p:spTree>
    <p:extLst>
      <p:ext uri="{BB962C8B-B14F-4D97-AF65-F5344CB8AC3E}">
        <p14:creationId xmlns:p14="http://schemas.microsoft.com/office/powerpoint/2010/main" val="3642152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Gospel Movement</a:t>
            </a:r>
            <a:endParaRPr lang="en-US" dirty="0"/>
          </a:p>
        </p:txBody>
      </p:sp>
      <p:sp>
        <p:nvSpPr>
          <p:cNvPr id="3" name="Content Placeholder 2"/>
          <p:cNvSpPr>
            <a:spLocks noGrp="1"/>
          </p:cNvSpPr>
          <p:nvPr>
            <p:ph idx="1"/>
          </p:nvPr>
        </p:nvSpPr>
        <p:spPr/>
        <p:txBody>
          <a:bodyPr>
            <a:normAutofit/>
          </a:bodyPr>
          <a:lstStyle/>
          <a:p>
            <a:r>
              <a:rPr lang="en-US" sz="2400" dirty="0" smtClean="0"/>
              <a:t>Salvation would come through helping the poor.</a:t>
            </a:r>
          </a:p>
          <a:p>
            <a:r>
              <a:rPr lang="en-US" sz="2400" dirty="0" smtClean="0"/>
              <a:t>Jane Addams leads the charge on this by setting up settlement houses</a:t>
            </a:r>
          </a:p>
          <a:p>
            <a:r>
              <a:rPr lang="en-US" sz="2400" dirty="0" smtClean="0"/>
              <a:t>Settlement houses were designed to help immigrants (poor) receive the necessary skills for job training, citizenship, learn American culture, etc…</a:t>
            </a:r>
          </a:p>
          <a:p>
            <a:r>
              <a:rPr lang="en-US" sz="2400" dirty="0" smtClean="0"/>
              <a:t>Addams was the co-founder of the Hull House in Chicago</a:t>
            </a:r>
            <a:endParaRPr lang="en-US" sz="2400" dirty="0"/>
          </a:p>
        </p:txBody>
      </p:sp>
    </p:spTree>
    <p:extLst>
      <p:ext uri="{BB962C8B-B14F-4D97-AF65-F5344CB8AC3E}">
        <p14:creationId xmlns:p14="http://schemas.microsoft.com/office/powerpoint/2010/main" val="677185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The Settlement House Movement</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TextBox 2"/>
          <p:cNvSpPr txBox="1"/>
          <p:nvPr/>
        </p:nvSpPr>
        <p:spPr>
          <a:xfrm>
            <a:off x="0" y="1350498"/>
            <a:ext cx="12192000" cy="1477328"/>
          </a:xfrm>
          <a:prstGeom prst="rect">
            <a:avLst/>
          </a:prstGeom>
          <a:noFill/>
        </p:spPr>
        <p:txBody>
          <a:bodyPr wrap="square" rtlCol="0">
            <a:spAutoFit/>
          </a:bodyPr>
          <a:lstStyle/>
          <a:p>
            <a:r>
              <a:rPr lang="en-US" dirty="0" smtClean="0"/>
              <a:t>Women such as Jane Addams (Chicago – Hull House) and Lillian Wald (NYC – Henry St. Settlement) led this movement in the US.</a:t>
            </a:r>
          </a:p>
          <a:p>
            <a:endParaRPr lang="en-US" dirty="0"/>
          </a:p>
          <a:p>
            <a:endParaRPr lang="en-US" dirty="0" smtClean="0"/>
          </a:p>
          <a:p>
            <a:endParaRPr lang="en-US" dirty="0"/>
          </a:p>
          <a:p>
            <a:r>
              <a:rPr lang="en-US" dirty="0" smtClean="0"/>
              <a:t>They created settlement houses  that gave help to the working class, particularly women.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27826"/>
            <a:ext cx="6400800" cy="3962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6713" y="1680827"/>
            <a:ext cx="3756702" cy="28139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8737" y="3746220"/>
            <a:ext cx="4340114" cy="3111780"/>
          </a:xfrm>
          <a:prstGeom prst="rect">
            <a:avLst/>
          </a:prstGeom>
        </p:spPr>
      </p:pic>
    </p:spTree>
    <p:extLst>
      <p:ext uri="{BB962C8B-B14F-4D97-AF65-F5344CB8AC3E}">
        <p14:creationId xmlns:p14="http://schemas.microsoft.com/office/powerpoint/2010/main" val="40579559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599546"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Settlement Houses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p:cNvSpPr txBox="1"/>
          <p:nvPr/>
        </p:nvSpPr>
        <p:spPr>
          <a:xfrm>
            <a:off x="1184856" y="1197735"/>
            <a:ext cx="11007145" cy="3139321"/>
          </a:xfrm>
          <a:prstGeom prst="rect">
            <a:avLst/>
          </a:prstGeom>
          <a:noFill/>
        </p:spPr>
        <p:txBody>
          <a:bodyPr wrap="square" rtlCol="0">
            <a:spAutoFit/>
          </a:bodyPr>
          <a:lstStyle/>
          <a:p>
            <a:r>
              <a:rPr lang="en-US" dirty="0" smtClean="0"/>
              <a:t>These allowed women who had graduated from college to live and work among the poor women they worked with</a:t>
            </a:r>
          </a:p>
          <a:p>
            <a:endParaRPr lang="en-US" dirty="0"/>
          </a:p>
          <a:p>
            <a:endParaRPr lang="en-US" dirty="0" smtClean="0"/>
          </a:p>
          <a:p>
            <a:endParaRPr lang="en-US" dirty="0"/>
          </a:p>
          <a:p>
            <a:r>
              <a:rPr lang="en-US" dirty="0" smtClean="0"/>
              <a:t>Led to the development of a political agenda that included housing laws, child labor laws, worker’s compensation, etc.</a:t>
            </a:r>
          </a:p>
          <a:p>
            <a:endParaRPr lang="en-US" dirty="0"/>
          </a:p>
          <a:p>
            <a:endParaRPr lang="en-US" dirty="0" smtClean="0"/>
          </a:p>
          <a:p>
            <a:endParaRPr lang="en-US" dirty="0"/>
          </a:p>
          <a:p>
            <a:r>
              <a:rPr lang="en-US" dirty="0" smtClean="0"/>
              <a:t>Florence Kelley joined with Wald in NY to create the National Child Labor Committee and advocated for the creation of the Children’s Bureau in the U.S. Department of Labor</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37056"/>
            <a:ext cx="1935698" cy="25175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047" y="4507606"/>
            <a:ext cx="1510650" cy="2350394"/>
          </a:xfrm>
          <a:prstGeom prst="rect">
            <a:avLst/>
          </a:prstGeom>
        </p:spPr>
      </p:pic>
      <p:sp>
        <p:nvSpPr>
          <p:cNvPr id="6" name="TextBox 5"/>
          <p:cNvSpPr txBox="1"/>
          <p:nvPr/>
        </p:nvSpPr>
        <p:spPr>
          <a:xfrm>
            <a:off x="8731876" y="4713668"/>
            <a:ext cx="3460125" cy="646331"/>
          </a:xfrm>
          <a:prstGeom prst="rect">
            <a:avLst/>
          </a:prstGeom>
          <a:noFill/>
        </p:spPr>
        <p:txBody>
          <a:bodyPr wrap="square" rtlCol="0">
            <a:spAutoFit/>
          </a:bodyPr>
          <a:lstStyle/>
          <a:p>
            <a:r>
              <a:rPr lang="en-US" dirty="0" smtClean="0"/>
              <a:t>Julia Lathrop became the first leader of the Children’s Bureau.</a:t>
            </a:r>
            <a:endParaRPr lang="en-US" dirty="0"/>
          </a:p>
        </p:txBody>
      </p:sp>
    </p:spTree>
    <p:extLst>
      <p:ext uri="{BB962C8B-B14F-4D97-AF65-F5344CB8AC3E}">
        <p14:creationId xmlns:p14="http://schemas.microsoft.com/office/powerpoint/2010/main" val="4096494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gn="ctr">
              <a:lnSpc>
                <a:spcPct val="115000"/>
              </a:lnSpc>
              <a:spcBef>
                <a:spcPts val="0"/>
              </a:spcBef>
              <a:spcAft>
                <a:spcPts val="10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
            </a:r>
            <a:br>
              <a:rPr lang="en-US" b="1" dirty="0" smtClean="0">
                <a:latin typeface="Calibri" panose="020F0502020204030204" pitchFamily="34" charset="0"/>
                <a:ea typeface="Calibri" panose="020F0502020204030204" pitchFamily="34" charset="0"/>
                <a:cs typeface="Times New Roman" panose="02020603050405020304" pitchFamily="18" charset="0"/>
              </a:rPr>
            </a:br>
            <a:r>
              <a:rPr lang="en-US" dirty="0" smtClean="0">
                <a:latin typeface="Calibri" panose="020F0502020204030204" pitchFamily="34" charset="0"/>
                <a:ea typeface="Calibri" panose="020F0502020204030204" pitchFamily="34" charset="0"/>
                <a:cs typeface="Times New Roman" panose="02020603050405020304" pitchFamily="18" charset="0"/>
              </a:rPr>
              <a:t>Americanization Movement</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a:bodyPr>
          <a:lstStyle/>
          <a:p>
            <a:r>
              <a:rPr lang="en-US" sz="2800" dirty="0" smtClean="0"/>
              <a:t>Helping Immigrants assimilate into American culture</a:t>
            </a:r>
          </a:p>
          <a:p>
            <a:r>
              <a:rPr lang="en-US" sz="2800" dirty="0" smtClean="0"/>
              <a:t>Providing the proper skills necessary for American citizenship</a:t>
            </a:r>
            <a:endParaRPr lang="en-US" sz="2800" dirty="0"/>
          </a:p>
        </p:txBody>
      </p:sp>
    </p:spTree>
    <p:extLst>
      <p:ext uri="{BB962C8B-B14F-4D97-AF65-F5344CB8AC3E}">
        <p14:creationId xmlns:p14="http://schemas.microsoft.com/office/powerpoint/2010/main" val="3092970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 Migration</a:t>
            </a:r>
            <a:endParaRPr lang="en-US" dirty="0"/>
          </a:p>
        </p:txBody>
      </p:sp>
      <p:sp>
        <p:nvSpPr>
          <p:cNvPr id="3" name="Content Placeholder 2"/>
          <p:cNvSpPr>
            <a:spLocks noGrp="1"/>
          </p:cNvSpPr>
          <p:nvPr>
            <p:ph idx="1"/>
          </p:nvPr>
        </p:nvSpPr>
        <p:spPr/>
        <p:txBody>
          <a:bodyPr/>
          <a:lstStyle/>
          <a:p>
            <a:r>
              <a:rPr lang="en-US" dirty="0" smtClean="0"/>
              <a:t>Between the end of the Civil war (1865) and the Great Depression (1929) nearly 2,000,000 African Americans fled the rural south to seek jobs and opportunity elsewhere.</a:t>
            </a:r>
          </a:p>
          <a:p>
            <a:endParaRPr lang="en-US" dirty="0"/>
          </a:p>
          <a:p>
            <a:r>
              <a:rPr lang="en-US" dirty="0" smtClean="0"/>
              <a:t>Some moved west, like the old immigrants, but most travelled to the Northeast and the Upper Midwest.  </a:t>
            </a:r>
            <a:endParaRPr lang="en-US" dirty="0"/>
          </a:p>
        </p:txBody>
      </p:sp>
    </p:spTree>
    <p:extLst>
      <p:ext uri="{BB962C8B-B14F-4D97-AF65-F5344CB8AC3E}">
        <p14:creationId xmlns:p14="http://schemas.microsoft.com/office/powerpoint/2010/main" val="24767656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63300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84169955"/>
              </p:ext>
            </p:extLst>
          </p:nvPr>
        </p:nvGraphicFramePr>
        <p:xfrm>
          <a:off x="721214" y="399246"/>
          <a:ext cx="10290222" cy="3786388"/>
        </p:xfrm>
        <a:graphic>
          <a:graphicData uri="http://schemas.openxmlformats.org/drawingml/2006/table">
            <a:tbl>
              <a:tblPr firstRow="1" bandRow="1">
                <a:tableStyleId>{5C22544A-7EE6-4342-B048-85BDC9FD1C3A}</a:tableStyleId>
              </a:tblPr>
              <a:tblGrid>
                <a:gridCol w="5145111"/>
                <a:gridCol w="5145111"/>
              </a:tblGrid>
              <a:tr h="717997">
                <a:tc>
                  <a:txBody>
                    <a:bodyPr/>
                    <a:lstStyle/>
                    <a:p>
                      <a:r>
                        <a:rPr lang="en-US" dirty="0" smtClean="0"/>
                        <a:t>Push Factors</a:t>
                      </a:r>
                      <a:endParaRPr lang="en-US" dirty="0"/>
                    </a:p>
                  </a:txBody>
                  <a:tcPr/>
                </a:tc>
                <a:tc>
                  <a:txBody>
                    <a:bodyPr/>
                    <a:lstStyle/>
                    <a:p>
                      <a:r>
                        <a:rPr lang="en-US" dirty="0" smtClean="0"/>
                        <a:t>Pull</a:t>
                      </a:r>
                      <a:r>
                        <a:rPr lang="en-US" baseline="0" dirty="0" smtClean="0"/>
                        <a:t> Factors</a:t>
                      </a:r>
                      <a:endParaRPr lang="en-US" dirty="0"/>
                    </a:p>
                  </a:txBody>
                  <a:tcPr/>
                </a:tc>
              </a:tr>
              <a:tr h="717997">
                <a:tc>
                  <a:txBody>
                    <a:bodyPr/>
                    <a:lstStyle/>
                    <a:p>
                      <a:r>
                        <a:rPr lang="en-US" dirty="0" smtClean="0"/>
                        <a:t>Racial Hatred</a:t>
                      </a:r>
                      <a:r>
                        <a:rPr lang="en-US" baseline="0" dirty="0" smtClean="0"/>
                        <a:t> – KKK, Death Threats, Violence, Lynching (1865 – 1900 – 3500 racially motivated lynching and other murders)</a:t>
                      </a:r>
                      <a:endParaRPr lang="en-US" dirty="0"/>
                    </a:p>
                  </a:txBody>
                  <a:tcPr/>
                </a:tc>
                <a:tc>
                  <a:txBody>
                    <a:bodyPr/>
                    <a:lstStyle/>
                    <a:p>
                      <a:r>
                        <a:rPr lang="en-US" dirty="0" smtClean="0"/>
                        <a:t>Job Opportunities</a:t>
                      </a:r>
                      <a:endParaRPr lang="en-US" dirty="0"/>
                    </a:p>
                  </a:txBody>
                  <a:tcPr/>
                </a:tc>
              </a:tr>
              <a:tr h="717997">
                <a:tc>
                  <a:txBody>
                    <a:bodyPr/>
                    <a:lstStyle/>
                    <a:p>
                      <a:endParaRPr lang="en-US" dirty="0"/>
                    </a:p>
                  </a:txBody>
                  <a:tcPr/>
                </a:tc>
                <a:tc>
                  <a:txBody>
                    <a:bodyPr/>
                    <a:lstStyle/>
                    <a:p>
                      <a:r>
                        <a:rPr lang="en-US" dirty="0" smtClean="0"/>
                        <a:t>Less violence</a:t>
                      </a:r>
                      <a:endParaRPr lang="en-US" dirty="0"/>
                    </a:p>
                  </a:txBody>
                  <a:tcPr/>
                </a:tc>
              </a:tr>
              <a:tr h="717997">
                <a:tc>
                  <a:txBody>
                    <a:bodyPr/>
                    <a:lstStyle/>
                    <a:p>
                      <a:endParaRPr lang="en-US" dirty="0"/>
                    </a:p>
                  </a:txBody>
                  <a:tcPr/>
                </a:tc>
                <a:tc>
                  <a:txBody>
                    <a:bodyPr/>
                    <a:lstStyle/>
                    <a:p>
                      <a:r>
                        <a:rPr lang="en-US" dirty="0" smtClean="0"/>
                        <a:t>Opportunity</a:t>
                      </a:r>
                      <a:r>
                        <a:rPr lang="en-US" baseline="0" dirty="0" smtClean="0"/>
                        <a:t> to earn wages</a:t>
                      </a:r>
                      <a:endParaRPr lang="en-US" dirty="0"/>
                    </a:p>
                  </a:txBody>
                  <a:tcPr/>
                </a:tc>
              </a:tr>
              <a:tr h="717997">
                <a:tc>
                  <a:txBody>
                    <a:bodyPr/>
                    <a:lstStyle/>
                    <a:p>
                      <a:endParaRPr lang="en-US"/>
                    </a:p>
                  </a:txBody>
                  <a:tcPr/>
                </a:tc>
                <a:tc>
                  <a:txBody>
                    <a:bodyPr/>
                    <a:lstStyle/>
                    <a:p>
                      <a:r>
                        <a:rPr lang="en-US" dirty="0" smtClean="0"/>
                        <a:t>Chance to Vote</a:t>
                      </a:r>
                      <a:endParaRPr lang="en-US" dirty="0"/>
                    </a:p>
                  </a:txBody>
                  <a:tcPr/>
                </a:tc>
              </a:tr>
            </a:tbl>
          </a:graphicData>
        </a:graphic>
      </p:graphicFrame>
      <p:sp>
        <p:nvSpPr>
          <p:cNvPr id="3" name="TextBox 2"/>
          <p:cNvSpPr txBox="1"/>
          <p:nvPr/>
        </p:nvSpPr>
        <p:spPr>
          <a:xfrm>
            <a:off x="1980242" y="4185634"/>
            <a:ext cx="7614518" cy="1477328"/>
          </a:xfrm>
          <a:prstGeom prst="rect">
            <a:avLst/>
          </a:prstGeom>
          <a:noFill/>
        </p:spPr>
        <p:txBody>
          <a:bodyPr wrap="square" rtlCol="0">
            <a:spAutoFit/>
          </a:bodyPr>
          <a:lstStyle/>
          <a:p>
            <a:r>
              <a:rPr lang="en-US" dirty="0" smtClean="0"/>
              <a:t>Most African American men were stuck with menial jobs however because of a lack of education and existing racism. </a:t>
            </a:r>
          </a:p>
          <a:p>
            <a:endParaRPr lang="en-US" dirty="0"/>
          </a:p>
          <a:p>
            <a:r>
              <a:rPr lang="en-US" dirty="0" smtClean="0"/>
              <a:t>Women had the double whammy of their race AND their gender and generally found jobs as maids or servants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85634"/>
            <a:ext cx="1980242" cy="267236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4760" y="4187940"/>
            <a:ext cx="2597239" cy="2670059"/>
          </a:xfrm>
          <a:prstGeom prst="rect">
            <a:avLst/>
          </a:prstGeom>
        </p:spPr>
      </p:pic>
    </p:spTree>
    <p:extLst>
      <p:ext uri="{BB962C8B-B14F-4D97-AF65-F5344CB8AC3E}">
        <p14:creationId xmlns:p14="http://schemas.microsoft.com/office/powerpoint/2010/main" val="25062603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p:spPr>
        <p:txBody>
          <a:bodyPr wrap="square">
            <a:spAutoFit/>
          </a:bodyPr>
          <a:lstStyle/>
          <a:p>
            <a:r>
              <a:rPr lang="en-US" dirty="0" smtClean="0"/>
              <a:t>While higher </a:t>
            </a:r>
            <a:r>
              <a:rPr lang="en-US" dirty="0"/>
              <a:t>wages in the North and more available housing were </a:t>
            </a:r>
            <a:r>
              <a:rPr lang="en-US" dirty="0" smtClean="0"/>
              <a:t>available, it also cost more to live in the North.  So as a result, African Americans often found themselves living in overcrowded, unsanitary conditions like the tenement slums that other immigrants lived in in the cities. </a:t>
            </a:r>
          </a:p>
          <a:p>
            <a:endParaRPr lang="en-US" dirty="0"/>
          </a:p>
          <a:p>
            <a:endParaRPr lang="en-US" dirty="0" smtClean="0"/>
          </a:p>
          <a:p>
            <a:endParaRPr lang="en-US" dirty="0"/>
          </a:p>
          <a:p>
            <a:endParaRPr lang="en-US" dirty="0" smtClean="0"/>
          </a:p>
          <a:p>
            <a:r>
              <a:rPr lang="en-US" dirty="0" smtClean="0"/>
              <a:t>Discrimination was still prevalent in the North and the Eastern European immigrants resented the completion for jobs in the cities.  </a:t>
            </a:r>
          </a:p>
          <a:p>
            <a:endParaRPr lang="en-US" dirty="0"/>
          </a:p>
          <a:p>
            <a:endParaRPr lang="en-US" dirty="0" smtClean="0"/>
          </a:p>
          <a:p>
            <a:r>
              <a:rPr lang="en-US" dirty="0" smtClean="0"/>
              <a:t>Whites in neighborhoods sometimes signed covenants agreeing not to sell to blacks, banks ‘redlined’ mortgages to make getting a loan impossible.</a:t>
            </a:r>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This led to African Americans being concentrated into some of the worst slums in the cities, which has unfortunately continued well into the 20</a:t>
            </a:r>
            <a:r>
              <a:rPr lang="en-US" baseline="30000" dirty="0" smtClean="0"/>
              <a:t>th</a:t>
            </a:r>
            <a:r>
              <a:rPr lang="en-US" dirty="0" smtClean="0"/>
              <a:t> century.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073" y="3370152"/>
            <a:ext cx="8100812" cy="2775303"/>
          </a:xfrm>
          <a:prstGeom prst="rect">
            <a:avLst/>
          </a:prstGeom>
        </p:spPr>
      </p:pic>
    </p:spTree>
    <p:extLst>
      <p:ext uri="{BB962C8B-B14F-4D97-AF65-F5344CB8AC3E}">
        <p14:creationId xmlns:p14="http://schemas.microsoft.com/office/powerpoint/2010/main" val="15851707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188387" cy="923330"/>
          </a:xfrm>
          <a:prstGeom prst="rect">
            <a:avLst/>
          </a:prstGeom>
          <a:noFill/>
        </p:spPr>
        <p:txBody>
          <a:bodyPr wrap="squar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So, why move then?</a:t>
            </a:r>
          </a:p>
        </p:txBody>
      </p:sp>
      <p:sp>
        <p:nvSpPr>
          <p:cNvPr id="3" name="TextBox 2"/>
          <p:cNvSpPr txBox="1"/>
          <p:nvPr/>
        </p:nvSpPr>
        <p:spPr>
          <a:xfrm>
            <a:off x="2009104" y="1352282"/>
            <a:ext cx="7332007" cy="2031325"/>
          </a:xfrm>
          <a:prstGeom prst="rect">
            <a:avLst/>
          </a:prstGeom>
          <a:noFill/>
        </p:spPr>
        <p:txBody>
          <a:bodyPr wrap="none" rtlCol="0">
            <a:spAutoFit/>
          </a:bodyPr>
          <a:lstStyle/>
          <a:p>
            <a:r>
              <a:rPr lang="en-US" dirty="0" smtClean="0"/>
              <a:t>It was the NONeconomic gains that made it better:</a:t>
            </a:r>
          </a:p>
          <a:p>
            <a:r>
              <a:rPr lang="en-US" dirty="0" smtClean="0"/>
              <a:t>	</a:t>
            </a:r>
          </a:p>
          <a:p>
            <a:r>
              <a:rPr lang="en-US" dirty="0"/>
              <a:t>	</a:t>
            </a:r>
            <a:r>
              <a:rPr lang="en-US" dirty="0" smtClean="0"/>
              <a:t>greater educational opportunity</a:t>
            </a:r>
          </a:p>
          <a:p>
            <a:r>
              <a:rPr lang="en-US" dirty="0"/>
              <a:t>	</a:t>
            </a:r>
            <a:r>
              <a:rPr lang="en-US" dirty="0" smtClean="0"/>
              <a:t>more personal freedom</a:t>
            </a:r>
          </a:p>
          <a:p>
            <a:r>
              <a:rPr lang="en-US" dirty="0"/>
              <a:t>	</a:t>
            </a:r>
            <a:r>
              <a:rPr lang="en-US" dirty="0" smtClean="0"/>
              <a:t>More money was allocated to both Blacks’ and Whites’ educations</a:t>
            </a:r>
          </a:p>
          <a:p>
            <a:r>
              <a:rPr lang="en-US" dirty="0"/>
              <a:t>	</a:t>
            </a:r>
            <a:r>
              <a:rPr lang="en-US" dirty="0" smtClean="0"/>
              <a:t>less violence</a:t>
            </a:r>
          </a:p>
          <a:p>
            <a:r>
              <a:rPr lang="en-US" dirty="0"/>
              <a:t>	</a:t>
            </a:r>
            <a:r>
              <a:rPr lang="en-US" dirty="0" smtClean="0"/>
              <a:t>compulsory school attendance</a:t>
            </a:r>
            <a:endParaRPr lang="en-US" dirty="0"/>
          </a:p>
        </p:txBody>
      </p:sp>
    </p:spTree>
    <p:extLst>
      <p:ext uri="{BB962C8B-B14F-4D97-AF65-F5344CB8AC3E}">
        <p14:creationId xmlns:p14="http://schemas.microsoft.com/office/powerpoint/2010/main" val="946944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5755" y="0"/>
            <a:ext cx="10231712" cy="923330"/>
          </a:xfrm>
          <a:prstGeom prst="rect">
            <a:avLst/>
          </a:prstGeom>
          <a:noFill/>
        </p:spPr>
        <p:txBody>
          <a:bodyPr wrap="none" lIns="91440" tIns="45720" rIns="91440" bIns="45720">
            <a:spAutoFit/>
          </a:bodyPr>
          <a:lstStyle/>
          <a:p>
            <a:pPr algn="ctr"/>
            <a:r>
              <a:rPr 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Relief from the Chaos of Urban Life</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Rectangle 2"/>
          <p:cNvSpPr/>
          <p:nvPr/>
        </p:nvSpPr>
        <p:spPr>
          <a:xfrm>
            <a:off x="0" y="2967335"/>
            <a:ext cx="12192000" cy="1754326"/>
          </a:xfrm>
          <a:prstGeom prst="rect">
            <a:avLst/>
          </a:prstGeom>
          <a:noFill/>
        </p:spPr>
        <p:txBody>
          <a:bodyPr wrap="square" lIns="91440" tIns="45720" rIns="91440" bIns="45720">
            <a:spAutoFit/>
          </a:bodyPr>
          <a:lstStyle/>
          <a:p>
            <a:pPr algn="ctr"/>
            <a:r>
              <a:rPr lang="en-US" sz="5400" b="1" dirty="0" smtClean="0">
                <a:ln w="6600">
                  <a:solidFill>
                    <a:schemeClr val="accent2"/>
                  </a:solidFill>
                  <a:prstDash val="solid"/>
                </a:ln>
                <a:solidFill>
                  <a:srgbClr val="FFFFFF"/>
                </a:solidFill>
                <a:effectLst>
                  <a:outerShdw dist="38100" dir="2700000" algn="tl" rotWithShape="0">
                    <a:schemeClr val="accent2"/>
                  </a:outerShdw>
                </a:effectLst>
              </a:rPr>
              <a:t>Machine Politics and the Rise of Popular Culture</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7760756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5077096"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Machine Politics:</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Rectangle 2"/>
          <p:cNvSpPr/>
          <p:nvPr/>
        </p:nvSpPr>
        <p:spPr>
          <a:xfrm>
            <a:off x="0" y="1391754"/>
            <a:ext cx="12192000" cy="440120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2800" b="1" cap="none" spc="0" dirty="0" smtClean="0">
                <a:ln/>
                <a:solidFill>
                  <a:schemeClr val="accent4"/>
                </a:solidFill>
                <a:effectLst/>
              </a:rPr>
              <a:t>Every resident, no matter what, was a ward resident with an alderman to speak for them</a:t>
            </a:r>
          </a:p>
          <a:p>
            <a:endParaRPr lang="en-US" sz="2800" b="1" dirty="0">
              <a:ln/>
              <a:solidFill>
                <a:schemeClr val="accent4"/>
              </a:solidFill>
            </a:endParaRPr>
          </a:p>
          <a:p>
            <a:endParaRPr lang="en-US" sz="2800" b="1" cap="none" spc="0" dirty="0" smtClean="0">
              <a:ln/>
              <a:solidFill>
                <a:schemeClr val="accent4"/>
              </a:solidFill>
              <a:effectLst/>
            </a:endParaRPr>
          </a:p>
          <a:p>
            <a:endParaRPr lang="en-US" sz="2800" b="1" dirty="0">
              <a:ln/>
              <a:solidFill>
                <a:schemeClr val="accent4"/>
              </a:solidFill>
            </a:endParaRPr>
          </a:p>
          <a:p>
            <a:r>
              <a:rPr lang="en-US" sz="2800" b="1" cap="none" spc="0" dirty="0" smtClean="0">
                <a:ln/>
                <a:solidFill>
                  <a:schemeClr val="accent4"/>
                </a:solidFill>
                <a:effectLst/>
              </a:rPr>
              <a:t>When the aldermen were approached with a problem they worked through the “Machine” to get things done.</a:t>
            </a:r>
          </a:p>
          <a:p>
            <a:endParaRPr lang="en-US" sz="2800" b="1" dirty="0">
              <a:ln/>
              <a:solidFill>
                <a:schemeClr val="accent4"/>
              </a:solidFill>
            </a:endParaRPr>
          </a:p>
          <a:p>
            <a:r>
              <a:rPr lang="en-US" sz="2800" b="1" cap="none" spc="0" dirty="0" smtClean="0">
                <a:ln/>
                <a:solidFill>
                  <a:schemeClr val="accent4"/>
                </a:solidFill>
                <a:effectLst/>
              </a:rPr>
              <a:t>	favors = votes. Votes = quick solutions.  Cost of fixing things included kickbacks to the boss.  </a:t>
            </a:r>
            <a:endParaRPr lang="en-US" sz="2800" b="1" cap="none" spc="0" dirty="0">
              <a:ln/>
              <a:solidFill>
                <a:schemeClr val="accent4"/>
              </a:solidFill>
              <a:effectLst/>
            </a:endParaRPr>
          </a:p>
        </p:txBody>
      </p:sp>
    </p:spTree>
    <p:extLst>
      <p:ext uri="{BB962C8B-B14F-4D97-AF65-F5344CB8AC3E}">
        <p14:creationId xmlns:p14="http://schemas.microsoft.com/office/powerpoint/2010/main" val="34279653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68946"/>
            <a:ext cx="12192000" cy="5789054"/>
          </a:xfrm>
          <a:prstGeom prst="rect">
            <a:avLst/>
          </a:prstGeom>
        </p:spPr>
      </p:pic>
      <p:sp>
        <p:nvSpPr>
          <p:cNvPr id="3" name="Rectangle 2"/>
          <p:cNvSpPr/>
          <p:nvPr/>
        </p:nvSpPr>
        <p:spPr>
          <a:xfrm>
            <a:off x="3972245" y="0"/>
            <a:ext cx="424750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Tammany Hall</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54191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099816" cy="39014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0" y="2997200"/>
            <a:ext cx="2794000" cy="3860800"/>
          </a:xfrm>
          <a:prstGeom prst="rect">
            <a:avLst/>
          </a:prstGeom>
        </p:spPr>
      </p:pic>
      <p:sp>
        <p:nvSpPr>
          <p:cNvPr id="4" name="Rectangle 3"/>
          <p:cNvSpPr/>
          <p:nvPr/>
        </p:nvSpPr>
        <p:spPr>
          <a:xfrm>
            <a:off x="3099816" y="0"/>
            <a:ext cx="347729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Boss Tweed</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5" name="Rectangle 4"/>
          <p:cNvSpPr/>
          <p:nvPr/>
        </p:nvSpPr>
        <p:spPr>
          <a:xfrm>
            <a:off x="4839764" y="5805338"/>
            <a:ext cx="4558236"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George </a:t>
            </a:r>
            <a:r>
              <a:rPr lang="en-US" sz="5400" b="0" cap="none" spc="0" dirty="0" err="1" smtClean="0">
                <a:ln w="0"/>
                <a:solidFill>
                  <a:schemeClr val="tx1"/>
                </a:solidFill>
                <a:effectLst>
                  <a:outerShdw blurRad="38100" dist="19050" dir="2700000" algn="tl" rotWithShape="0">
                    <a:schemeClr val="dk1">
                      <a:alpha val="40000"/>
                    </a:schemeClr>
                  </a:outerShdw>
                </a:effectLst>
              </a:rPr>
              <a:t>Plunkitt</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2430" y="715603"/>
            <a:ext cx="3780066" cy="4857916"/>
          </a:xfrm>
          <a:prstGeom prst="rect">
            <a:avLst/>
          </a:prstGeom>
        </p:spPr>
      </p:pic>
      <p:sp>
        <p:nvSpPr>
          <p:cNvPr id="7" name="Rectangle 6"/>
          <p:cNvSpPr/>
          <p:nvPr/>
        </p:nvSpPr>
        <p:spPr>
          <a:xfrm>
            <a:off x="7680480" y="1254445"/>
            <a:ext cx="1621982" cy="923330"/>
          </a:xfrm>
          <a:prstGeom prst="rect">
            <a:avLst/>
          </a:prstGeom>
          <a:noFill/>
        </p:spPr>
        <p:txBody>
          <a:bodyPr wrap="none" lIns="91440" tIns="45720" rIns="91440" bIns="45720">
            <a:spAutoFit/>
          </a:bodyPr>
          <a:lstStyle/>
          <a:p>
            <a:pPr algn="ctr"/>
            <a:r>
              <a:rPr lang="en-US" sz="5400" b="0" cap="none" spc="0" dirty="0" smtClean="0">
                <a:ln w="0">
                  <a:solidFill>
                    <a:schemeClr val="accent6">
                      <a:lumMod val="50000"/>
                    </a:schemeClr>
                  </a:solidFill>
                </a:ln>
                <a:solidFill>
                  <a:schemeClr val="accent6"/>
                </a:solidFill>
                <a:effectLst>
                  <a:reflection blurRad="6350" stA="53000" endA="300" endPos="35500" dir="5400000" sy="-90000" algn="bl" rotWithShape="0"/>
                </a:effectLst>
              </a:rPr>
              <a:t>Graft</a:t>
            </a:r>
            <a:endParaRPr lang="en-US" sz="5400" b="0" cap="none" spc="0" dirty="0">
              <a:ln w="0">
                <a:solidFill>
                  <a:schemeClr val="accent6">
                    <a:lumMod val="50000"/>
                  </a:schemeClr>
                </a:solidFill>
              </a:ln>
              <a:solidFill>
                <a:schemeClr val="accent6"/>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3721237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235565" cy="397957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565" y="2858058"/>
            <a:ext cx="5956435" cy="3999942"/>
          </a:xfrm>
          <a:prstGeom prst="rect">
            <a:avLst/>
          </a:prstGeom>
        </p:spPr>
      </p:pic>
      <p:sp>
        <p:nvSpPr>
          <p:cNvPr id="4" name="Rectangle 3"/>
          <p:cNvSpPr/>
          <p:nvPr/>
        </p:nvSpPr>
        <p:spPr>
          <a:xfrm>
            <a:off x="973675" y="2967335"/>
            <a:ext cx="10244664" cy="923330"/>
          </a:xfrm>
          <a:prstGeom prst="rect">
            <a:avLst/>
          </a:prstGeom>
          <a:noFill/>
        </p:spPr>
        <p:txBody>
          <a:bodyPr wrap="none" lIns="91440" tIns="45720" rIns="91440" bIns="45720">
            <a:spAutoFit/>
          </a:bodyPr>
          <a:lstStyle/>
          <a:p>
            <a:pPr algn="ctr"/>
            <a:r>
              <a:rPr lang="en-US" sz="5400" b="1" cap="none" spc="0" dirty="0" smtClean="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Popular Culture and Entertainment</a:t>
            </a:r>
            <a:endParaRPr lang="en-US" sz="5400" b="1" cap="none" spc="0"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33397604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9242" y="2510373"/>
            <a:ext cx="4286250" cy="2181225"/>
          </a:xfrm>
          <a:prstGeom prst="rect">
            <a:avLst/>
          </a:prstGeom>
        </p:spPr>
      </p:pic>
      <p:sp>
        <p:nvSpPr>
          <p:cNvPr id="2" name="TextBox 1"/>
          <p:cNvSpPr txBox="1"/>
          <p:nvPr/>
        </p:nvSpPr>
        <p:spPr>
          <a:xfrm>
            <a:off x="0" y="0"/>
            <a:ext cx="5718745" cy="1754326"/>
          </a:xfrm>
          <a:prstGeom prst="rect">
            <a:avLst/>
          </a:prstGeom>
          <a:noFill/>
        </p:spPr>
        <p:txBody>
          <a:bodyPr wrap="none" rtlCol="0">
            <a:spAutoFit/>
          </a:bodyPr>
          <a:lstStyle/>
          <a:p>
            <a:pPr marL="285750" indent="-285750">
              <a:buFont typeface="Arial" panose="020B0604020202020204" pitchFamily="34" charset="0"/>
              <a:buChar char="•"/>
            </a:pPr>
            <a:r>
              <a:rPr lang="en-US" dirty="0" smtClean="0"/>
              <a:t>Amusement Parks like Coney Island</a:t>
            </a:r>
          </a:p>
          <a:p>
            <a:pPr marL="742950" lvl="1" indent="-285750">
              <a:buFont typeface="Arial" panose="020B0604020202020204" pitchFamily="34" charset="0"/>
              <a:buChar char="•"/>
            </a:pPr>
            <a:r>
              <a:rPr lang="en-US" dirty="0" smtClean="0"/>
              <a:t>Freak shows</a:t>
            </a:r>
          </a:p>
          <a:p>
            <a:pPr marL="742950" lvl="1" indent="-285750">
              <a:buFont typeface="Arial" panose="020B0604020202020204" pitchFamily="34" charset="0"/>
              <a:buChar char="•"/>
            </a:pPr>
            <a:r>
              <a:rPr lang="en-US" dirty="0" smtClean="0"/>
              <a:t>Animal acts (diving horses, electrocuted elephants)</a:t>
            </a:r>
          </a:p>
          <a:p>
            <a:pPr marL="742950" lvl="1" indent="-285750">
              <a:buFont typeface="Arial" panose="020B0604020202020204" pitchFamily="34" charset="0"/>
              <a:buChar char="•"/>
            </a:pPr>
            <a:r>
              <a:rPr lang="en-US" dirty="0" smtClean="0"/>
              <a:t>Movies</a:t>
            </a:r>
          </a:p>
          <a:p>
            <a:pPr marL="742950" lvl="1" indent="-285750">
              <a:buFont typeface="Arial" panose="020B0604020202020204" pitchFamily="34" charset="0"/>
              <a:buChar char="•"/>
            </a:pPr>
            <a:r>
              <a:rPr lang="en-US" dirty="0" smtClean="0"/>
              <a:t>Rides</a:t>
            </a:r>
          </a:p>
          <a:p>
            <a:pPr marL="742950" lvl="1" indent="-285750">
              <a:buFont typeface="Arial" panose="020B0604020202020204" pitchFamily="34" charset="0"/>
              <a:buChar char="•"/>
            </a:pPr>
            <a:endParaRPr lang="en-US" dirty="0" smtClean="0"/>
          </a:p>
        </p:txBody>
      </p:sp>
      <p:sp>
        <p:nvSpPr>
          <p:cNvPr id="3" name="TextBox 2"/>
          <p:cNvSpPr txBox="1"/>
          <p:nvPr/>
        </p:nvSpPr>
        <p:spPr>
          <a:xfrm>
            <a:off x="0" y="2845295"/>
            <a:ext cx="8032776" cy="3693319"/>
          </a:xfrm>
          <a:prstGeom prst="rect">
            <a:avLst/>
          </a:prstGeom>
          <a:noFill/>
        </p:spPr>
        <p:txBody>
          <a:bodyPr wrap="none" rtlCol="0">
            <a:spAutoFit/>
          </a:bodyPr>
          <a:lstStyle/>
          <a:p>
            <a:pPr marL="285750" indent="-285750">
              <a:buFont typeface="Arial" panose="020B0604020202020204" pitchFamily="34" charset="0"/>
              <a:buChar char="•"/>
            </a:pPr>
            <a:r>
              <a:rPr lang="en-US" dirty="0" smtClean="0"/>
              <a:t>Vaudeville</a:t>
            </a:r>
          </a:p>
          <a:p>
            <a:pPr marL="742950" lvl="1" indent="-285750">
              <a:buFont typeface="Arial" panose="020B0604020202020204" pitchFamily="34" charset="0"/>
              <a:buChar char="•"/>
            </a:pPr>
            <a:r>
              <a:rPr lang="en-US" dirty="0" smtClean="0"/>
              <a:t>Singing, dancing, comedy, animal acts, magic</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smtClean="0"/>
          </a:p>
          <a:p>
            <a:pPr lvl="1"/>
            <a:endParaRPr lang="en-US" dirty="0" smtClean="0"/>
          </a:p>
          <a:p>
            <a:pPr marL="285750" indent="-285750">
              <a:buFont typeface="Arial" panose="020B0604020202020204" pitchFamily="34" charset="0"/>
              <a:buChar char="•"/>
            </a:pPr>
            <a:r>
              <a:rPr lang="en-US" dirty="0" smtClean="0"/>
              <a:t>Professional Baseball</a:t>
            </a:r>
          </a:p>
          <a:p>
            <a:pPr marL="742950" lvl="1" indent="-285750">
              <a:buFont typeface="Arial" panose="020B0604020202020204" pitchFamily="34" charset="0"/>
              <a:buChar char="•"/>
            </a:pPr>
            <a:r>
              <a:rPr lang="en-US" dirty="0" smtClean="0"/>
              <a:t>Cheap (ticket to a double header, two hot dogs, and a beer cost about $1)</a:t>
            </a:r>
          </a:p>
          <a:p>
            <a:pPr marL="742950" lvl="1" indent="-285750">
              <a:buFont typeface="Arial" panose="020B0604020202020204" pitchFamily="34" charset="0"/>
              <a:buChar char="•"/>
            </a:pPr>
            <a:r>
              <a:rPr lang="en-US" dirty="0" smtClean="0"/>
              <a:t>Allowed people to feel like part of the group by cheering for a “home” team</a:t>
            </a:r>
          </a:p>
          <a:p>
            <a:pPr marL="742950" lvl="1" indent="-285750">
              <a:buFont typeface="Arial" panose="020B0604020202020204" pitchFamily="34" charset="0"/>
              <a:buChar char="•"/>
            </a:pPr>
            <a:endParaRPr lang="en-US" dirty="0"/>
          </a:p>
          <a:p>
            <a:pPr lvl="1"/>
            <a:endParaRPr lang="en-US" dirty="0" smtClean="0"/>
          </a:p>
          <a:p>
            <a:pPr marL="285750" indent="-285750">
              <a:buFont typeface="Arial" panose="020B0604020202020204" pitchFamily="34" charset="0"/>
              <a:buChar char="•"/>
            </a:pPr>
            <a:r>
              <a:rPr lang="en-US" dirty="0" smtClean="0"/>
              <a:t>Nickelodeons</a:t>
            </a:r>
          </a:p>
          <a:p>
            <a:pPr marL="742950" lvl="1" indent="-285750">
              <a:buFont typeface="Arial" panose="020B0604020202020204" pitchFamily="34" charset="0"/>
              <a:buChar char="•"/>
            </a:pPr>
            <a:r>
              <a:rPr lang="en-US" dirty="0" smtClean="0"/>
              <a:t>Theaters that showed short films between live acts</a:t>
            </a:r>
            <a:endParaRPr lang="en-US" dirty="0"/>
          </a:p>
          <a:p>
            <a:pPr lvl="1"/>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745" y="-3482"/>
            <a:ext cx="3743459" cy="251385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2276" y="4184733"/>
            <a:ext cx="4069724" cy="167898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4842" y="5050686"/>
            <a:ext cx="1787936" cy="1822849"/>
          </a:xfrm>
          <a:prstGeom prst="rect">
            <a:avLst/>
          </a:prstGeom>
        </p:spPr>
      </p:pic>
    </p:spTree>
    <p:extLst>
      <p:ext uri="{BB962C8B-B14F-4D97-AF65-F5344CB8AC3E}">
        <p14:creationId xmlns:p14="http://schemas.microsoft.com/office/powerpoint/2010/main" val="42147552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1963" y="0"/>
            <a:ext cx="712534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Life varied by social class</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849921" y="1017432"/>
            <a:ext cx="11342079" cy="3416320"/>
          </a:xfrm>
          <a:prstGeom prst="rect">
            <a:avLst/>
          </a:prstGeom>
          <a:noFill/>
        </p:spPr>
        <p:txBody>
          <a:bodyPr wrap="square" rtlCol="0">
            <a:spAutoFit/>
          </a:bodyPr>
          <a:lstStyle/>
          <a:p>
            <a:pPr marL="342900" indent="-342900">
              <a:buFont typeface="+mj-lt"/>
              <a:buAutoNum type="arabicPeriod"/>
            </a:pPr>
            <a:r>
              <a:rPr lang="en-US" dirty="0" smtClean="0"/>
              <a:t>Wealthy:</a:t>
            </a:r>
          </a:p>
          <a:p>
            <a:pPr marL="800100" lvl="1" indent="-342900">
              <a:buFont typeface="+mj-lt"/>
              <a:buAutoNum type="arabicPeriod"/>
            </a:pPr>
            <a:r>
              <a:rPr lang="en-US" dirty="0" smtClean="0"/>
              <a:t> preferred “highbrow” entertainment  like classical music concertos, social gatherings, and fine art museum</a:t>
            </a:r>
          </a:p>
          <a:p>
            <a:pPr marL="800100" lvl="1" indent="-342900">
              <a:buFont typeface="+mj-lt"/>
              <a:buAutoNum type="arabicPeriod"/>
            </a:pPr>
            <a:r>
              <a:rPr lang="en-US" dirty="0" smtClean="0"/>
              <a:t>Generally highly educated</a:t>
            </a:r>
          </a:p>
          <a:p>
            <a:pPr marL="342900" indent="-342900">
              <a:buFont typeface="+mj-lt"/>
              <a:buAutoNum type="arabicPeriod"/>
            </a:pPr>
            <a:endParaRPr lang="en-US" dirty="0"/>
          </a:p>
          <a:p>
            <a:pPr marL="342900" indent="-342900">
              <a:buFont typeface="+mj-lt"/>
              <a:buAutoNum type="arabicPeriod"/>
            </a:pPr>
            <a:endParaRPr lang="en-US" dirty="0" smtClean="0"/>
          </a:p>
          <a:p>
            <a:endParaRPr lang="en-US" dirty="0"/>
          </a:p>
          <a:p>
            <a:pPr marL="342900" indent="-342900">
              <a:buFont typeface="+mj-lt"/>
              <a:buAutoNum type="arabicPeriod"/>
            </a:pPr>
            <a:endParaRPr lang="en-US" dirty="0" smtClean="0"/>
          </a:p>
          <a:p>
            <a:pPr marL="342900" indent="-342900">
              <a:buAutoNum type="arabicPeriod" startAt="2"/>
            </a:pPr>
            <a:r>
              <a:rPr lang="en-US" dirty="0" smtClean="0"/>
              <a:t>The Middle Class preferred to escape and often travelled away from the cities. They also lived in suburbs.</a:t>
            </a:r>
          </a:p>
          <a:p>
            <a:pPr marL="800100" lvl="1" indent="-342900">
              <a:buAutoNum type="arabicPeriod" startAt="2"/>
            </a:pPr>
            <a:r>
              <a:rPr lang="en-US" dirty="0" smtClean="0"/>
              <a:t>Middle Class women were expected to take pride in creating a positive home environment for their husband and children.  Magazines like Ladies Home Journal and Good Housekeeping became very popular.  </a:t>
            </a:r>
          </a:p>
          <a:p>
            <a:pPr marL="800100" lvl="1" indent="-342900">
              <a:buAutoNum type="arabicPeriod" startAt="2"/>
            </a:pPr>
            <a:r>
              <a:rPr lang="en-US" dirty="0" smtClean="0"/>
              <a:t>Some middle class women even began going to college (Some co-ed, many women’s only.)</a:t>
            </a:r>
          </a:p>
          <a:p>
            <a:pPr marL="800100" lvl="1" indent="-342900">
              <a:buAutoNum type="arabicPeriod" startAt="2"/>
            </a:pPr>
            <a:r>
              <a:rPr lang="en-US" dirty="0" smtClean="0"/>
              <a:t>Women still married but they now had the opportunity for jobs outside the home like teachers and professors</a:t>
            </a:r>
          </a:p>
        </p:txBody>
      </p:sp>
    </p:spTree>
    <p:extLst>
      <p:ext uri="{BB962C8B-B14F-4D97-AF65-F5344CB8AC3E}">
        <p14:creationId xmlns:p14="http://schemas.microsoft.com/office/powerpoint/2010/main" val="31338771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1054304" y="0"/>
            <a:ext cx="9284914"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The Morrill Acts of 1862 &amp; 1890</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4" name="Rectangle 3"/>
          <p:cNvSpPr/>
          <p:nvPr/>
        </p:nvSpPr>
        <p:spPr>
          <a:xfrm>
            <a:off x="0" y="1602361"/>
            <a:ext cx="12192000" cy="3416320"/>
          </a:xfrm>
          <a:prstGeom prst="rect">
            <a:avLst/>
          </a:prstGeom>
          <a:noFill/>
        </p:spPr>
        <p:txBody>
          <a:bodyPr wrap="squar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Set aside public land and federal funds to create land-grant colleges that wer</a:t>
            </a: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 affordable to the middle class and offered useful degrees</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19235392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3597176" y="0"/>
            <a:ext cx="406874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rgbClr val="FF0000"/>
                </a:solidFill>
                <a:effectLst/>
              </a:rPr>
              <a:t>City Beautiful</a:t>
            </a:r>
            <a:endParaRPr lang="en-US" sz="5400" b="1" cap="none" spc="0" dirty="0">
              <a:ln/>
              <a:solidFill>
                <a:srgbClr val="FF0000"/>
              </a:solidFill>
              <a:effectLst/>
            </a:endParaRPr>
          </a:p>
        </p:txBody>
      </p:sp>
      <p:sp>
        <p:nvSpPr>
          <p:cNvPr id="3" name="TextBox 2"/>
          <p:cNvSpPr txBox="1"/>
          <p:nvPr/>
        </p:nvSpPr>
        <p:spPr>
          <a:xfrm>
            <a:off x="0" y="783771"/>
            <a:ext cx="12090400" cy="2308324"/>
          </a:xfrm>
          <a:prstGeom prst="rect">
            <a:avLst/>
          </a:prstGeom>
          <a:noFill/>
        </p:spPr>
        <p:txBody>
          <a:bodyPr wrap="square" rtlCol="0">
            <a:spAutoFit/>
          </a:bodyPr>
          <a:lstStyle/>
          <a:p>
            <a:r>
              <a:rPr lang="en-US" b="1" dirty="0" smtClean="0">
                <a:solidFill>
                  <a:schemeClr val="bg1"/>
                </a:solidFill>
              </a:rPr>
              <a:t>Reformers like Frederick Law Olmstead and Daniel Burnham championed the idea of the White City (because of the bright white paint on the walls of some buildings)</a:t>
            </a:r>
          </a:p>
          <a:p>
            <a:endParaRPr lang="en-US" b="1" dirty="0">
              <a:solidFill>
                <a:schemeClr val="bg1"/>
              </a:solidFill>
            </a:endParaRPr>
          </a:p>
          <a:p>
            <a:endParaRPr lang="en-US" b="1" dirty="0" smtClean="0">
              <a:solidFill>
                <a:schemeClr val="bg1"/>
              </a:solidFill>
            </a:endParaRPr>
          </a:p>
          <a:p>
            <a:r>
              <a:rPr lang="en-US" b="1" dirty="0" smtClean="0">
                <a:solidFill>
                  <a:schemeClr val="bg1"/>
                </a:solidFill>
              </a:rPr>
              <a:t>This movement encouraged 3 principal ideals:</a:t>
            </a:r>
          </a:p>
          <a:p>
            <a:r>
              <a:rPr lang="en-US" b="1" dirty="0">
                <a:solidFill>
                  <a:schemeClr val="bg1"/>
                </a:solidFill>
              </a:rPr>
              <a:t>	</a:t>
            </a:r>
            <a:r>
              <a:rPr lang="en-US" b="1" dirty="0" smtClean="0">
                <a:solidFill>
                  <a:schemeClr val="bg1"/>
                </a:solidFill>
              </a:rPr>
              <a:t>Create large city parks</a:t>
            </a:r>
          </a:p>
          <a:p>
            <a:r>
              <a:rPr lang="en-US" b="1" dirty="0">
                <a:solidFill>
                  <a:schemeClr val="bg1"/>
                </a:solidFill>
              </a:rPr>
              <a:t>	</a:t>
            </a:r>
            <a:r>
              <a:rPr lang="en-US" b="1" dirty="0" smtClean="0">
                <a:solidFill>
                  <a:schemeClr val="bg1"/>
                </a:solidFill>
              </a:rPr>
              <a:t>build wider boulevards to decrease traffic and allow for trees and greenery between lanes</a:t>
            </a:r>
          </a:p>
          <a:p>
            <a:r>
              <a:rPr lang="en-US" b="1" dirty="0">
                <a:solidFill>
                  <a:schemeClr val="bg1"/>
                </a:solidFill>
              </a:rPr>
              <a:t>	</a:t>
            </a:r>
            <a:r>
              <a:rPr lang="en-US" b="1" dirty="0" smtClean="0">
                <a:solidFill>
                  <a:schemeClr val="bg1"/>
                </a:solidFill>
              </a:rPr>
              <a:t>add more suburbs to help with the congestion.</a:t>
            </a:r>
            <a:endParaRPr lang="en-US" b="1"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8971" y="2764971"/>
            <a:ext cx="6531429" cy="4093029"/>
          </a:xfrm>
          <a:prstGeom prst="rect">
            <a:avLst/>
          </a:prstGeom>
        </p:spPr>
      </p:pic>
    </p:spTree>
    <p:extLst>
      <p:ext uri="{BB962C8B-B14F-4D97-AF65-F5344CB8AC3E}">
        <p14:creationId xmlns:p14="http://schemas.microsoft.com/office/powerpoint/2010/main" val="518463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3347</TotalTime>
  <Words>1425</Words>
  <Application>Microsoft Office PowerPoint</Application>
  <PresentationFormat>Widescreen</PresentationFormat>
  <Paragraphs>225</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Times New Roman</vt:lpstr>
      <vt:lpstr>Wingdings</vt:lpstr>
      <vt:lpstr>Office Theme</vt:lpstr>
      <vt:lpstr>The Growing Pains of Urbanization 1870-1900</vt:lpstr>
      <vt:lpstr>PowerPoint Presentation</vt:lpstr>
      <vt:lpstr>Why did many immigrants settle in the nation’s cities?</vt:lpstr>
      <vt:lpstr>technology v. labor</vt:lpstr>
      <vt:lpstr>Urbanization Growth of Cities</vt:lpstr>
      <vt:lpstr>PowerPoint Presentation</vt:lpstr>
      <vt:lpstr>PowerPoint Presentation</vt:lpstr>
      <vt:lpstr>PowerPoint Presentation</vt:lpstr>
      <vt:lpstr>PowerPoint Presentation</vt:lpstr>
      <vt:lpstr>PowerPoint Presentation</vt:lpstr>
      <vt:lpstr>PowerPoint Presentation</vt:lpstr>
      <vt:lpstr>What were the housing problems that many poor city people faced?</vt:lpstr>
      <vt:lpstr>Jacob Riis: Photographer and Journalist Exposed the living conditions of Immigrants  in his book, How the Other Half Lives</vt:lpstr>
      <vt:lpstr>row houses and tenements</vt:lpstr>
      <vt:lpstr>Besides housing, what other difficulties did immigrants and poor residents encounter? </vt:lpstr>
      <vt:lpstr>segregation v. discrimination</vt:lpstr>
      <vt:lpstr>PowerPoint Presentation</vt:lpstr>
      <vt:lpstr>Problems and Solutions</vt:lpstr>
      <vt:lpstr>PowerPoint Presentation</vt:lpstr>
      <vt:lpstr>Social Gospel Movement</vt:lpstr>
      <vt:lpstr>PowerPoint Presentation</vt:lpstr>
      <vt:lpstr>PowerPoint Presentation</vt:lpstr>
      <vt:lpstr> Americanization Movement </vt:lpstr>
      <vt:lpstr>The Great Migration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Growing Pains of Urbanization 1870-1900</dc:title>
  <dc:creator>Rebecca Richardson</dc:creator>
  <cp:lastModifiedBy>Rebecca Richardson</cp:lastModifiedBy>
  <cp:revision>31</cp:revision>
  <dcterms:created xsi:type="dcterms:W3CDTF">2016-08-30T16:12:12Z</dcterms:created>
  <dcterms:modified xsi:type="dcterms:W3CDTF">2016-09-16T17:53:31Z</dcterms:modified>
</cp:coreProperties>
</file>