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ctiveX/activeX1.xml" ContentType="application/vnd.ms-office.activeX+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ctiveX/activeX2.xml" ContentType="application/vnd.ms-office.activeX+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ctiveX/activeX3.xml" ContentType="application/vnd.ms-office.activeX+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ctiveX/activeX4.xml" ContentType="application/vnd.ms-office.activeX+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ctiveX/activeX5.xml" ContentType="application/vnd.ms-office.activeX+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2"/>
  </p:sldMasterIdLst>
  <p:notesMasterIdLst>
    <p:notesMasterId r:id="rId29"/>
  </p:notesMasterIdLst>
  <p:sldIdLst>
    <p:sldId id="256" r:id="rId3"/>
    <p:sldId id="257" r:id="rId4"/>
    <p:sldId id="258" r:id="rId5"/>
    <p:sldId id="259" r:id="rId6"/>
    <p:sldId id="260" r:id="rId7"/>
    <p:sldId id="261" r:id="rId8"/>
    <p:sldId id="262"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3004800" cy="9753600"/>
  <p:notesSz cx="6858000" cy="9144000"/>
  <p:defaultTextStyle>
    <a:lvl1pPr defTabSz="457200">
      <a:defRPr sz="1200">
        <a:latin typeface="Helvetica"/>
        <a:ea typeface="Helvetica"/>
        <a:cs typeface="Helvetica"/>
        <a:sym typeface="Helvetica"/>
      </a:defRPr>
    </a:lvl1pPr>
    <a:lvl2pPr indent="228600" defTabSz="457200">
      <a:defRPr sz="1200">
        <a:latin typeface="Helvetica"/>
        <a:ea typeface="Helvetica"/>
        <a:cs typeface="Helvetica"/>
        <a:sym typeface="Helvetica"/>
      </a:defRPr>
    </a:lvl2pPr>
    <a:lvl3pPr indent="457200" defTabSz="457200">
      <a:defRPr sz="1200">
        <a:latin typeface="Helvetica"/>
        <a:ea typeface="Helvetica"/>
        <a:cs typeface="Helvetica"/>
        <a:sym typeface="Helvetica"/>
      </a:defRPr>
    </a:lvl3pPr>
    <a:lvl4pPr indent="685800" defTabSz="457200">
      <a:defRPr sz="1200">
        <a:latin typeface="Helvetica"/>
        <a:ea typeface="Helvetica"/>
        <a:cs typeface="Helvetica"/>
        <a:sym typeface="Helvetica"/>
      </a:defRPr>
    </a:lvl4pPr>
    <a:lvl5pPr indent="914400" defTabSz="457200">
      <a:defRPr sz="1200">
        <a:latin typeface="Helvetica"/>
        <a:ea typeface="Helvetica"/>
        <a:cs typeface="Helvetica"/>
        <a:sym typeface="Helvetica"/>
      </a:defRPr>
    </a:lvl5pPr>
    <a:lvl6pPr indent="1143000" defTabSz="457200">
      <a:defRPr sz="1200">
        <a:latin typeface="Helvetica"/>
        <a:ea typeface="Helvetica"/>
        <a:cs typeface="Helvetica"/>
        <a:sym typeface="Helvetica"/>
      </a:defRPr>
    </a:lvl6pPr>
    <a:lvl7pPr indent="1371600" defTabSz="457200">
      <a:defRPr sz="1200">
        <a:latin typeface="Helvetica"/>
        <a:ea typeface="Helvetica"/>
        <a:cs typeface="Helvetica"/>
        <a:sym typeface="Helvetica"/>
      </a:defRPr>
    </a:lvl7pPr>
    <a:lvl8pPr indent="1600200" defTabSz="457200">
      <a:defRPr sz="1200">
        <a:latin typeface="Helvetica"/>
        <a:ea typeface="Helvetica"/>
        <a:cs typeface="Helvetica"/>
        <a:sym typeface="Helvetica"/>
      </a:defRPr>
    </a:lvl8pPr>
    <a:lvl9pPr indent="1828800" defTabSz="457200">
      <a:defRPr sz="1200">
        <a:latin typeface="Helvetica"/>
        <a:ea typeface="Helvetica"/>
        <a:cs typeface="Helvetica"/>
        <a:sym typeface="Helvetica"/>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elvetica Light"/>
          <a:ea typeface="Helvetica Light"/>
          <a:cs typeface="Helvetica Light"/>
        </a:font>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a:tcStyle>
        <a:tcBdr/>
        <a:fill>
          <a:solidFill>
            <a:srgbClr val="797A7C">
              <a:alpha val="30000"/>
            </a:srgbClr>
          </a:solidFill>
        </a:fill>
      </a:tcStyle>
    </a:band2H>
    <a:firstCol>
      <a:tcTxStyle>
        <a:font>
          <a:latin typeface="Helvetica Light"/>
          <a:ea typeface="Helvetica Light"/>
          <a:cs typeface="Helvetica Light"/>
        </a:font>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0F5F0C"/>
          </a:solidFill>
        </a:fill>
      </a:tcStyle>
    </a:firstCol>
    <a:lastRow>
      <a:tcTxStyle>
        <a:font>
          <a:latin typeface="Helvetica Light"/>
          <a:ea typeface="Helvetica Light"/>
          <a:cs typeface="Helvetica Light"/>
        </a:font>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0365C0"/>
          </a:solidFill>
        </a:fill>
      </a:tcStyle>
    </a:lastRow>
    <a:firstRow>
      <a:tcTxStyle>
        <a:font>
          <a:latin typeface="Helvetica Light"/>
          <a:ea typeface="Helvetica Light"/>
          <a:cs typeface="Helvetica Light"/>
        </a:font>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0365C0"/>
          </a:solidFill>
        </a:fill>
      </a:tcStyle>
    </a:firstRow>
  </a:tblStyle>
  <a:tblStyle styleId="{C7B018BB-80A7-4F77-B60F-C8B233D01FF8}" styleName="">
    <a:tblBg/>
    <a:wholeTbl>
      <a:tcTxStyle>
        <a:font>
          <a:latin typeface="Helvetica Light"/>
          <a:ea typeface="Helvetica Light"/>
          <a:cs typeface="Helvetica Light"/>
        </a:font>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a:tcStyle>
        <a:tcBdr/>
        <a:fill>
          <a:solidFill>
            <a:srgbClr val="87CED4">
              <a:alpha val="20000"/>
            </a:srgbClr>
          </a:solidFill>
        </a:fill>
      </a:tcStyle>
    </a:band2H>
    <a:firstCol>
      <a:tcTxStyle>
        <a:font>
          <a:latin typeface="Helvetica Light"/>
          <a:ea typeface="Helvetica Light"/>
          <a:cs typeface="Helvetica Light"/>
        </a:font>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398CCE"/>
          </a:solidFill>
        </a:fill>
      </a:tcStyle>
    </a:firstCol>
    <a:lastRow>
      <a:tcTxStyle>
        <a:font>
          <a:latin typeface="Helvetica Light"/>
          <a:ea typeface="Helvetica Light"/>
          <a:cs typeface="Helvetica Light"/>
        </a:font>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254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lastRow>
    <a:firstRow>
      <a:tcTxStyle>
        <a:font>
          <a:latin typeface="Helvetica Light"/>
          <a:ea typeface="Helvetica Light"/>
          <a:cs typeface="Helvetica Light"/>
        </a:font>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0365C0"/>
          </a:solidFill>
        </a:fill>
      </a:tcStyle>
    </a:firstRow>
  </a:tblStyle>
  <a:tblStyle styleId="{EEE7283C-3CF3-47DC-8721-378D4A62B228}" styleName="">
    <a:tblBg/>
    <a:wholeTbl>
      <a:tcTxStyle>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noFill/>
              <a:miter lim="400000"/>
            </a:ln>
          </a:insideV>
        </a:tcBdr>
        <a:fill>
          <a:noFill/>
        </a:fill>
      </a:tcStyle>
    </a:wholeTbl>
    <a:band2H>
      <a:tcTxStyle/>
      <a:tcStyle>
        <a:tcBdr/>
        <a:fill>
          <a:solidFill>
            <a:srgbClr val="5DC123">
              <a:alpha val="19000"/>
            </a:srgbClr>
          </a:solidFill>
        </a:fill>
      </a:tcStyle>
    </a:band2H>
    <a:firstCol>
      <a:tcTxStyle>
        <a:font>
          <a:latin typeface="Helvetica Light"/>
          <a:ea typeface="Helvetica Light"/>
          <a:cs typeface="Helvetica Light"/>
        </a:font>
        <a:srgbClr val="FFFFFF"/>
      </a:tcTxStyle>
      <a:tcStyle>
        <a:tcBdr>
          <a:left>
            <a:ln w="12700" cap="flat">
              <a:solidFill>
                <a:srgbClr val="FFFFFF"/>
              </a:solidFill>
              <a:prstDash val="solid"/>
              <a:miter lim="400000"/>
            </a:ln>
          </a:left>
          <a:right>
            <a:ln w="25400" cap="flat">
              <a:solidFill>
                <a:srgbClr val="CBCBCB"/>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189B1A"/>
          </a:solidFill>
        </a:fill>
      </a:tcStyle>
    </a:firstCol>
    <a:lastRow>
      <a:tcTxStyle>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33632E"/>
          </a:solidFill>
        </a:fill>
      </a:tcStyle>
    </a:lastRow>
    <a:firstRow>
      <a:tcTxStyle>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33632E"/>
          </a:solidFill>
        </a:fill>
      </a:tcStyle>
    </a:firstRow>
  </a:tblStyle>
  <a:tblStyle styleId="{CF821DB8-F4EB-4A41-A1BA-3FCAFE7338EE}" styleName="">
    <a:tblBg/>
    <a:wholeTbl>
      <a:tcTxStyle>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97A7C">
              <a:alpha val="30000"/>
            </a:srgbClr>
          </a:solidFill>
        </a:fill>
      </a:tcStyle>
    </a:band2H>
    <a:firstCo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254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8A433"/>
          </a:solidFill>
        </a:fill>
      </a:tcStyle>
    </a:firstCol>
    <a:lastRow>
      <a:tcTxStyle>
        <a:font>
          <a:latin typeface="Helvetica Light"/>
          <a:ea typeface="Helvetica Light"/>
          <a:cs typeface="Helvetica Light"/>
        </a:font>
        <a:srgbClr val="FFFFFF"/>
      </a:tcTxStyle>
      <a:tcStyle>
        <a:tcBdr>
          <a:left>
            <a:ln w="12700" cap="flat">
              <a:noFill/>
              <a:miter lim="400000"/>
            </a:ln>
          </a:left>
          <a:right>
            <a:ln w="12700" cap="flat">
              <a:noFill/>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noFill/>
        </a:fill>
      </a:tcStyle>
    </a:lastRow>
    <a:fir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FFFFFF"/>
              </a:solidFill>
              <a:prstDash val="solid"/>
              <a:miter lim="400000"/>
            </a:ln>
          </a:top>
          <a:bottom>
            <a:ln w="25400" cap="flat">
              <a:solidFill>
                <a:srgbClr val="FFFFFF"/>
              </a:solidFill>
              <a:prstDash val="solid"/>
              <a:miter lim="400000"/>
            </a:ln>
          </a:bottom>
          <a:insideH>
            <a:ln w="12700" cap="flat">
              <a:noFill/>
              <a:miter lim="400000"/>
            </a:ln>
          </a:insideH>
          <a:insideV>
            <a:ln w="12700" cap="flat">
              <a:noFill/>
              <a:miter lim="400000"/>
            </a:ln>
          </a:insideV>
        </a:tcBdr>
        <a:fill>
          <a:solidFill>
            <a:srgbClr val="E8A433"/>
          </a:solidFill>
        </a:fill>
      </a:tcStyle>
    </a:firstRow>
  </a:tblStyle>
  <a:tblStyle styleId="{33BA23B1-9221-436E-865A-0063620EA4FD}" styleName="">
    <a:tblBg/>
    <a:wholeTbl>
      <a:tcTxStyle>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a:tcStyle>
        <a:tcBdr/>
        <a:fill>
          <a:solidFill>
            <a:srgbClr val="797A7C">
              <a:alpha val="30000"/>
            </a:srgbClr>
          </a:solidFill>
        </a:fill>
      </a:tcStyle>
    </a:band2H>
    <a:firstCol>
      <a:tcTxStyle>
        <a:font>
          <a:latin typeface="Helvetica Light"/>
          <a:ea typeface="Helvetica Light"/>
          <a:cs typeface="Helvetica Light"/>
        </a:font>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solidFill>
            <a:srgbClr val="545761"/>
          </a:solidFill>
        </a:fill>
      </a:tcStyle>
    </a:firstCol>
    <a:lastRow>
      <a:tcTxStyle>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noFill/>
              <a:miter lim="400000"/>
            </a:ln>
          </a:insideH>
          <a:insideV>
            <a:ln w="12700" cap="flat">
              <a:noFill/>
              <a:miter lim="400000"/>
            </a:ln>
          </a:insideV>
        </a:tcBdr>
        <a:fill>
          <a:solidFill>
            <a:srgbClr val="777C83"/>
          </a:solidFill>
        </a:fill>
      </a:tcStyle>
    </a:lastRow>
    <a:firstRow>
      <a:tcTxStyle>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777C83"/>
          </a:solidFill>
        </a:fill>
      </a:tcStyle>
    </a:firstRow>
  </a:tblStyle>
  <a:tblStyle styleId="{2708684C-4D16-4618-839F-0558EEFCDFE6}" styleName="">
    <a:tblBg/>
    <a:wholeTbl>
      <a:tcTxStyle>
        <a:font>
          <a:latin typeface="Helvetica Light"/>
          <a:ea typeface="Helvetica Light"/>
          <a:cs typeface="Helvetica Light"/>
        </a:font>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solidFill>
                <a:srgbClr val="FFFFFF"/>
              </a:solidFill>
              <a:custDash>
                <a:ds d="200000" sp="200000"/>
              </a:custDash>
              <a:miter lim="400000"/>
            </a:ln>
          </a:top>
          <a:bottom>
            <a:ln w="12700" cap="flat">
              <a:solidFill>
                <a:srgbClr val="FFFFFF"/>
              </a:solidFill>
              <a:custDash>
                <a:ds d="200000" sp="200000"/>
              </a:custDash>
              <a:miter lim="400000"/>
            </a:ln>
          </a:bottom>
          <a:insideH>
            <a:ln w="12700" cap="flat">
              <a:solidFill>
                <a:srgbClr val="FFFFFF"/>
              </a:solidFill>
              <a:custDash>
                <a:ds d="200000" sp="200000"/>
              </a:custDash>
              <a:miter lim="400000"/>
            </a:ln>
          </a:insideH>
          <a:insideV>
            <a:ln w="12700" cap="flat">
              <a:solidFill>
                <a:srgbClr val="FFFFFF"/>
              </a:solidFill>
              <a:custDash>
                <a:ds d="200000" sp="200000"/>
              </a:custDash>
              <a:miter lim="400000"/>
            </a:ln>
          </a:insideV>
        </a:tcBdr>
        <a:fill>
          <a:noFill/>
        </a:fill>
      </a:tcStyle>
    </a:wholeTbl>
    <a:band2H>
      <a:tcTxStyle/>
      <a:tcStyle>
        <a:tcBdr/>
        <a:fill>
          <a:solidFill>
            <a:srgbClr val="797A7C">
              <a:alpha val="30000"/>
            </a:srgbClr>
          </a:solidFill>
        </a:fill>
      </a:tcStyle>
    </a:band2H>
    <a:firstCol>
      <a:tcTxStyle b="on">
        <a:font>
          <a:latin typeface="Helvetica"/>
          <a:ea typeface="Helvetica"/>
          <a:cs typeface="Helvetica"/>
        </a:font>
        <a:srgbClr val="FFFFFF"/>
      </a:tcTxStyle>
      <a:tcStyle>
        <a:tcBdr>
          <a:left>
            <a:ln w="12700" cap="flat">
              <a:noFill/>
              <a:miter lim="400000"/>
            </a:ln>
          </a:left>
          <a:right>
            <a:ln w="12700" cap="flat">
              <a:solidFill>
                <a:srgbClr val="FFFFFF"/>
              </a:solidFill>
              <a:prstDash val="solid"/>
              <a:miter lim="400000"/>
            </a:ln>
          </a:right>
          <a:top>
            <a:ln w="12700" cap="flat">
              <a:solidFill>
                <a:srgbClr val="FFFFFF"/>
              </a:solidFill>
              <a:custDash>
                <a:ds d="200000" sp="200000"/>
              </a:custDash>
              <a:miter lim="400000"/>
            </a:ln>
          </a:top>
          <a:bottom>
            <a:ln w="12700" cap="flat">
              <a:solidFill>
                <a:srgbClr val="FFFFFF"/>
              </a:solidFill>
              <a:custDash>
                <a:ds d="200000" sp="200000"/>
              </a:custDash>
              <a:miter lim="400000"/>
            </a:ln>
          </a:bottom>
          <a:insideH>
            <a:ln w="12700" cap="flat">
              <a:solidFill>
                <a:srgbClr val="FFFFFF"/>
              </a:solidFill>
              <a:custDash>
                <a:ds d="200000" sp="200000"/>
              </a:custDash>
              <a:miter lim="400000"/>
            </a:ln>
          </a:insideH>
          <a:insideV>
            <a:ln w="12700" cap="flat">
              <a:solidFill>
                <a:srgbClr val="FFFFFF"/>
              </a:solidFill>
              <a:custDash>
                <a:ds d="200000" sp="200000"/>
              </a:custDash>
              <a:miter lim="400000"/>
            </a:ln>
          </a:insideV>
        </a:tcBdr>
        <a:fill>
          <a:noFill/>
        </a:fill>
      </a:tcStyle>
    </a:firstCol>
    <a:lastRow>
      <a:tcTxStyle b="on">
        <a:font>
          <a:latin typeface="Helvetica"/>
          <a:ea typeface="Helvetica"/>
          <a:cs typeface="Helvetica"/>
        </a:font>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solidFill>
                <a:srgbClr val="FFFFFF"/>
              </a:solidFill>
              <a:prstDash val="solid"/>
              <a:miter lim="400000"/>
            </a:ln>
          </a:top>
          <a:bottom>
            <a:ln w="12700" cap="flat">
              <a:noFill/>
              <a:miter lim="400000"/>
            </a:ln>
          </a:bottom>
          <a:insideH>
            <a:ln w="12700" cap="flat">
              <a:noFill/>
              <a:miter lim="400000"/>
            </a:ln>
          </a:insideH>
          <a:insideV>
            <a:ln w="12700" cap="flat">
              <a:solidFill>
                <a:srgbClr val="FFFFFF"/>
              </a:solidFill>
              <a:custDash>
                <a:ds d="200000" sp="200000"/>
              </a:custDash>
              <a:miter lim="400000"/>
            </a:ln>
          </a:insideV>
        </a:tcBdr>
        <a:fill>
          <a:noFill/>
        </a:fill>
      </a:tcStyle>
    </a:lastRow>
    <a:firstRow>
      <a:tcTxStyle b="on">
        <a:font>
          <a:latin typeface="Helvetica"/>
          <a:ea typeface="Helvetica"/>
          <a:cs typeface="Helvetica"/>
        </a:font>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noFill/>
              <a:miter lim="400000"/>
            </a:ln>
          </a:top>
          <a:bottom>
            <a:ln w="12700" cap="flat">
              <a:solidFill>
                <a:srgbClr val="FFFFFF"/>
              </a:solidFill>
              <a:prstDash val="solid"/>
              <a:miter lim="400000"/>
            </a:ln>
          </a:bottom>
          <a:insideH>
            <a:ln w="12700" cap="flat">
              <a:noFill/>
              <a:miter lim="400000"/>
            </a:ln>
          </a:insideH>
          <a:insideV>
            <a:ln w="12700" cap="flat">
              <a:solidFill>
                <a:srgbClr val="FFFFFF"/>
              </a:solidFill>
              <a:custDash>
                <a:ds d="200000" sp="200000"/>
              </a:custDash>
              <a:miter lim="400000"/>
            </a:ln>
          </a:insideV>
        </a:tcBdr>
        <a:fill>
          <a:noFill/>
        </a:fill>
      </a:tcStyle>
    </a:firstRow>
  </a:tblStyle>
  <a:tblStyle styleId="{8F44A2F1-9E1F-4B54-A3A2-5F16C0AD49E2}" styleName="">
    <a:tblBg/>
    <a:wholeTbl>
      <a:tcTxStyle b="off" i="off">
        <a:fontRef idx="min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noFill/>
        </a:fill>
      </a:tcStyle>
    </a:wholeTbl>
    <a:band2H>
      <a:tcTxStyle/>
      <a:tcStyle>
        <a:tcBdr/>
        <a:fill>
          <a:solidFill>
            <a:srgbClr val="797A7C">
              <a:alpha val="30000"/>
            </a:srgbClr>
          </a:solidFill>
        </a:fill>
      </a:tcStyle>
    </a:band2H>
    <a:firstCol>
      <a:tcTxStyle b="off" i="off">
        <a:fontRef idx="min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firstCol>
    <a:lastRow>
      <a:tcTxStyle b="off" i="off">
        <a:fontRef idx="min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lastRow>
    <a:firstRow>
      <a:tcTxStyle b="off" i="off">
        <a:fontRef idx="min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firstRow>
  </a:tblStyle>
  <a:tblStyle styleId="{D51ADE6A-740E-44AE-83CC-AE7238B6C88D}" styleName="">
    <a:tblBg/>
    <a:wholeTbl>
      <a:tcTxStyle b="off" i="off">
        <a:font>
          <a:latin typeface="Times"/>
          <a:ea typeface="Times"/>
          <a:cs typeface="Time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EFF1F3"/>
          </a:solidFill>
        </a:fill>
      </a:tcStyle>
    </a:band2H>
    <a:firstCol>
      <a:tcTxStyle b="off" i="off">
        <a:font>
          <a:latin typeface="Times"/>
          <a:ea typeface="Times"/>
          <a:cs typeface="Time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Times"/>
          <a:ea typeface="Times"/>
          <a:cs typeface="Time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Times"/>
          <a:ea typeface="Times"/>
          <a:cs typeface="Time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50" autoAdjust="0"/>
    <p:restoredTop sz="73993" autoAdjust="0"/>
  </p:normalViewPr>
  <p:slideViewPr>
    <p:cSldViewPr>
      <p:cViewPr varScale="1">
        <p:scale>
          <a:sx n="39" d="100"/>
          <a:sy n="39" d="100"/>
        </p:scale>
        <p:origin x="1914" y="30"/>
      </p:cViewPr>
      <p:guideLst>
        <p:guide orient="horz" pos="3072"/>
        <p:guide pos="40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activeX/activeX3.xml><?xml version="1.0" encoding="utf-8"?>
<ax:ocx xmlns:ax="http://schemas.microsoft.com/office/2006/activeX" xmlns:r="http://schemas.openxmlformats.org/officeDocument/2006/relationships" ax:classid="{D27CDB6E-AE6D-11CF-96B8-444553540000}" ax:persistence="persistStorage" r:id="rId1"/>
</file>

<file path=ppt/activeX/activeX4.xml><?xml version="1.0" encoding="utf-8"?>
<ax:ocx xmlns:ax="http://schemas.microsoft.com/office/2006/activeX" xmlns:r="http://schemas.openxmlformats.org/officeDocument/2006/relationships" ax:classid="{D27CDB6E-AE6D-11CF-96B8-444553540000}" ax:persistence="persistStorage" r:id="rId1"/>
</file>

<file path=ppt/activeX/activeX5.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1" name="Shape 41"/>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2" name="Shape 42"/>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35924765"/>
      </p:ext>
    </p:extLst>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watch?v=Bxx8gM7Jv1Q"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youtube.com/watch?v=Es3tLQZIH9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youtube.com/watch?v=Es3tLQZIH9g"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youtube.com/watch?v=uaXSX4HCpj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youtube.com/watch?v=Z0e8wnaYIDY"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en.wikipedia.org/wiki/Samuel_Roth"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hape 51"/>
          <p:cNvSpPr>
            <a:spLocks noGrp="1" noRot="1" noChangeAspect="1"/>
          </p:cNvSpPr>
          <p:nvPr>
            <p:ph type="sldImg"/>
          </p:nvPr>
        </p:nvSpPr>
        <p:spPr>
          <a:prstGeom prst="rect">
            <a:avLst/>
          </a:prstGeom>
        </p:spPr>
        <p:txBody>
          <a:bodyPr/>
          <a:lstStyle/>
          <a:p>
            <a:pPr lvl="0"/>
            <a:endParaRPr/>
          </a:p>
        </p:txBody>
      </p:sp>
      <p:sp>
        <p:nvSpPr>
          <p:cNvPr id="52" name="Shape 52"/>
          <p:cNvSpPr>
            <a:spLocks noGrp="1"/>
          </p:cNvSpPr>
          <p:nvPr>
            <p:ph type="body" sz="quarter" idx="1"/>
          </p:nvPr>
        </p:nvSpPr>
        <p:spPr>
          <a:prstGeom prst="rect">
            <a:avLst/>
          </a:prstGeom>
        </p:spPr>
        <p:txBody>
          <a:bodyPr/>
          <a:lstStyle/>
          <a:p>
            <a:pPr marR="57799" lvl="0" defTabSz="1295400">
              <a:spcBef>
                <a:spcPts val="700"/>
              </a:spcBef>
              <a:buClr>
                <a:srgbClr val="FFFFFF"/>
              </a:buClr>
              <a:defRPr sz="1800"/>
            </a:pPr>
            <a:r>
              <a:rPr sz="2300">
                <a:uFill>
                  <a:solidFill>
                    <a:srgbClr val="FFFFFF"/>
                  </a:solidFill>
                </a:uFill>
                <a:latin typeface="Arial"/>
                <a:ea typeface="Arial"/>
                <a:cs typeface="Arial"/>
                <a:sym typeface="Arial"/>
              </a:rPr>
              <a:t>On September 26th, 1960, American politics changed forever.  From a CBS television studio in Chicago, 2 presidential candidates, Republican Richard Nixon and Democrat John F. Kennedy - faced off in the first of four live, televised debates broadcast by all the networks.  This debate focused on domestic issues.  </a:t>
            </a:r>
          </a:p>
          <a:p>
            <a:pPr marL="383540" marR="40639" lvl="1" indent="-342900" defTabSz="914400">
              <a:spcBef>
                <a:spcPts val="500"/>
              </a:spcBef>
              <a:buClr>
                <a:srgbClr val="AA7942"/>
              </a:buClr>
              <a:buSzPct val="100000"/>
              <a:buFont typeface="Arial"/>
              <a:buChar char="•"/>
              <a:defRPr sz="1800"/>
            </a:pPr>
            <a:r>
              <a:rPr sz="1600" b="1">
                <a:uFill>
                  <a:solidFill/>
                </a:uFill>
                <a:latin typeface="Arial"/>
                <a:ea typeface="Arial"/>
                <a:cs typeface="Arial"/>
                <a:sym typeface="Arial"/>
              </a:rPr>
              <a:t>Kennedy had served in the House and Senate for 14 years when he ran for President in 1960.</a:t>
            </a:r>
          </a:p>
          <a:p>
            <a:pPr marL="383540" marR="40639" lvl="1" indent="-342900" defTabSz="914400">
              <a:spcBef>
                <a:spcPts val="500"/>
              </a:spcBef>
              <a:buClr>
                <a:srgbClr val="AA7942"/>
              </a:buClr>
              <a:buSzPct val="100000"/>
              <a:buFont typeface="Arial"/>
              <a:buChar char="•"/>
              <a:defRPr sz="1800"/>
            </a:pPr>
            <a:r>
              <a:rPr sz="1600" b="1">
                <a:uFill>
                  <a:solidFill/>
                </a:uFill>
                <a:latin typeface="Arial"/>
                <a:ea typeface="Arial"/>
                <a:cs typeface="Arial"/>
                <a:sym typeface="Arial"/>
              </a:rPr>
              <a:t>Still, some questioned his candidacy because of his young age, 43, and his Roman Catholic religious beliefs.</a:t>
            </a:r>
          </a:p>
          <a:p>
            <a:pPr marR="57799" lvl="0" defTabSz="1295400">
              <a:spcBef>
                <a:spcPts val="700"/>
              </a:spcBef>
              <a:buClr>
                <a:srgbClr val="FFFFFF"/>
              </a:buClr>
              <a:defRPr sz="1800"/>
            </a:pPr>
            <a:r>
              <a:rPr sz="2300">
                <a:uFill>
                  <a:solidFill>
                    <a:srgbClr val="FFFFFF"/>
                  </a:solidFill>
                </a:uFill>
                <a:latin typeface="Arial"/>
                <a:ea typeface="Arial"/>
                <a:cs typeface="Arial"/>
                <a:sym typeface="Arial"/>
              </a:rPr>
              <a:t>--Nixon was a veteran campaigner who had tons of experience as the vice president of Eisenhower.  But on this night, he wouldn’t be his best.  He arrived at the studio from grueling campaign. He had spent two weeks in the hospital for a knee injury and had gained 10 pounds. </a:t>
            </a:r>
          </a:p>
          <a:p>
            <a:pPr marR="57799" lvl="0" defTabSz="1295400">
              <a:spcBef>
                <a:spcPts val="700"/>
              </a:spcBef>
              <a:buClr>
                <a:srgbClr val="FFFFFF"/>
              </a:buClr>
              <a:defRPr sz="1800"/>
            </a:pPr>
            <a:endParaRPr sz="230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300">
                <a:uFill>
                  <a:solidFill>
                    <a:srgbClr val="FFFFFF"/>
                  </a:solidFill>
                </a:uFill>
                <a:latin typeface="Arial"/>
                <a:ea typeface="Arial"/>
                <a:cs typeface="Arial"/>
                <a:sym typeface="Arial"/>
              </a:rPr>
              <a:t>Then comes Kennedy.  He came rested and back from California, so he was tanned, relaxed and ready to go.  He looked good, and as we all know Americans base a lot of their opinions on looks.</a:t>
            </a:r>
          </a:p>
        </p:txBody>
      </p:sp>
    </p:spTree>
    <p:extLst>
      <p:ext uri="{BB962C8B-B14F-4D97-AF65-F5344CB8AC3E}">
        <p14:creationId xmlns:p14="http://schemas.microsoft.com/office/powerpoint/2010/main" val="57828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hape 61"/>
          <p:cNvSpPr>
            <a:spLocks noGrp="1" noRot="1" noChangeAspect="1"/>
          </p:cNvSpPr>
          <p:nvPr>
            <p:ph type="sldImg"/>
          </p:nvPr>
        </p:nvSpPr>
        <p:spPr>
          <a:prstGeom prst="rect">
            <a:avLst/>
          </a:prstGeom>
        </p:spPr>
        <p:txBody>
          <a:bodyPr/>
          <a:lstStyle/>
          <a:p>
            <a:pPr lvl="0"/>
            <a:endParaRPr/>
          </a:p>
        </p:txBody>
      </p:sp>
      <p:sp>
        <p:nvSpPr>
          <p:cNvPr id="62" name="Shape 62"/>
          <p:cNvSpPr>
            <a:spLocks noGrp="1"/>
          </p:cNvSpPr>
          <p:nvPr>
            <p:ph type="body" sz="quarter" idx="1"/>
          </p:nvPr>
        </p:nvSpPr>
        <p:spPr>
          <a:prstGeom prst="rect">
            <a:avLst/>
          </a:prstGeom>
        </p:spPr>
        <p:txBody>
          <a:bodyPr/>
          <a:lstStyle/>
          <a:p>
            <a:pPr marR="57799" lvl="0" defTabSz="1295400">
              <a:spcBef>
                <a:spcPts val="700"/>
              </a:spcBef>
              <a:buClr>
                <a:srgbClr val="FFFFFF"/>
              </a:buClr>
              <a:defRPr sz="1800"/>
            </a:pPr>
            <a:r>
              <a:rPr sz="2300" dirty="0">
                <a:uFill>
                  <a:solidFill>
                    <a:srgbClr val="FFFFFF"/>
                  </a:solidFill>
                </a:uFill>
                <a:latin typeface="Arial"/>
                <a:ea typeface="Arial"/>
                <a:cs typeface="Arial"/>
                <a:sym typeface="Arial"/>
              </a:rPr>
              <a:t>On September 26th, 1960, American politics changed forever.  From a CBS television studio in Chicago, 2 presidential candidates, Republican Richard Nixon and Democrat John F. Kennedy - faced off in the first of four live, televised debates broadcast by all the networks.  This debate focused on domestic issues.  </a:t>
            </a:r>
          </a:p>
          <a:p>
            <a:pPr marL="383540" marR="40639" lvl="1" indent="-342900" defTabSz="914400">
              <a:spcBef>
                <a:spcPts val="500"/>
              </a:spcBef>
              <a:buClr>
                <a:srgbClr val="AA7942"/>
              </a:buClr>
              <a:buSzPct val="100000"/>
              <a:buFont typeface="Arial"/>
              <a:buChar char="•"/>
              <a:defRPr sz="1800"/>
            </a:pPr>
            <a:r>
              <a:rPr sz="1600" b="1" dirty="0">
                <a:uFill>
                  <a:solidFill/>
                </a:uFill>
                <a:latin typeface="Arial"/>
                <a:ea typeface="Arial"/>
                <a:cs typeface="Arial"/>
                <a:sym typeface="Arial"/>
              </a:rPr>
              <a:t>Kennedy had served in the House and Senate for 14 years when he ran for President in 1960.</a:t>
            </a:r>
          </a:p>
          <a:p>
            <a:pPr marL="383540" marR="40639" lvl="1" indent="-342900" defTabSz="914400">
              <a:spcBef>
                <a:spcPts val="500"/>
              </a:spcBef>
              <a:buClr>
                <a:srgbClr val="AA7942"/>
              </a:buClr>
              <a:buSzPct val="100000"/>
              <a:buFont typeface="Arial"/>
              <a:buChar char="•"/>
              <a:defRPr sz="1800"/>
            </a:pPr>
            <a:r>
              <a:rPr sz="1600" b="1" dirty="0">
                <a:uFill>
                  <a:solidFill/>
                </a:uFill>
                <a:latin typeface="Arial"/>
                <a:ea typeface="Arial"/>
                <a:cs typeface="Arial"/>
                <a:sym typeface="Arial"/>
              </a:rPr>
              <a:t>Still, some questioned his candidacy because of his young age, 43, and his Roman Catholic religious beliefs.</a:t>
            </a:r>
          </a:p>
          <a:p>
            <a:pPr marR="57799" lvl="0" defTabSz="1295400">
              <a:spcBef>
                <a:spcPts val="700"/>
              </a:spcBef>
              <a:buClr>
                <a:srgbClr val="FFFFFF"/>
              </a:buClr>
              <a:defRPr sz="1800"/>
            </a:pPr>
            <a:r>
              <a:rPr sz="2300" dirty="0">
                <a:uFill>
                  <a:solidFill>
                    <a:srgbClr val="FFFFFF"/>
                  </a:solidFill>
                </a:uFill>
                <a:latin typeface="Arial"/>
                <a:ea typeface="Arial"/>
                <a:cs typeface="Arial"/>
                <a:sym typeface="Arial"/>
              </a:rPr>
              <a:t>--Nixon was a veteran campaigner who had tons of experience as the vice president of Eisenhower.  But on this night, he wouldn’t be his best.  He arrived at the studio from grueling campaign. He had spent two weeks in the hospital for a knee injury and had gained 10 pounds. </a:t>
            </a:r>
          </a:p>
          <a:p>
            <a:pPr marR="57799" lvl="0" defTabSz="1295400">
              <a:spcBef>
                <a:spcPts val="700"/>
              </a:spcBef>
              <a:buClr>
                <a:srgbClr val="FFFFFF"/>
              </a:buClr>
              <a:defRPr sz="1800"/>
            </a:pPr>
            <a:endParaRPr sz="2300" dirty="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300" dirty="0">
                <a:uFill>
                  <a:solidFill>
                    <a:srgbClr val="FFFFFF"/>
                  </a:solidFill>
                </a:uFill>
                <a:latin typeface="Arial"/>
                <a:ea typeface="Arial"/>
                <a:cs typeface="Arial"/>
                <a:sym typeface="Arial"/>
              </a:rPr>
              <a:t>Then comes Kennedy.  He came rested and back from California, so he was tanned, relaxed and ready to go.  He looked good, and as we all know Americans base </a:t>
            </a:r>
            <a:r>
              <a:rPr sz="2300" dirty="0" err="1">
                <a:uFill>
                  <a:solidFill>
                    <a:srgbClr val="FFFFFF"/>
                  </a:solidFill>
                </a:uFill>
                <a:latin typeface="Arial"/>
                <a:ea typeface="Arial"/>
                <a:cs typeface="Arial"/>
                <a:sym typeface="Arial"/>
              </a:rPr>
              <a:t>alot</a:t>
            </a:r>
            <a:r>
              <a:rPr sz="2300" dirty="0">
                <a:uFill>
                  <a:solidFill>
                    <a:srgbClr val="FFFFFF"/>
                  </a:solidFill>
                </a:uFill>
                <a:latin typeface="Arial"/>
                <a:ea typeface="Arial"/>
                <a:cs typeface="Arial"/>
                <a:sym typeface="Arial"/>
              </a:rPr>
              <a:t> of their opinions on looks.</a:t>
            </a:r>
          </a:p>
        </p:txBody>
      </p:sp>
    </p:spTree>
    <p:extLst>
      <p:ext uri="{BB962C8B-B14F-4D97-AF65-F5344CB8AC3E}">
        <p14:creationId xmlns:p14="http://schemas.microsoft.com/office/powerpoint/2010/main" val="1976724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Shape 71"/>
          <p:cNvSpPr>
            <a:spLocks noGrp="1" noRot="1" noChangeAspect="1"/>
          </p:cNvSpPr>
          <p:nvPr>
            <p:ph type="sldImg"/>
          </p:nvPr>
        </p:nvSpPr>
        <p:spPr>
          <a:prstGeom prst="rect">
            <a:avLst/>
          </a:prstGeom>
        </p:spPr>
        <p:txBody>
          <a:bodyPr/>
          <a:lstStyle/>
          <a:p>
            <a:pPr lvl="0"/>
            <a:endParaRPr/>
          </a:p>
        </p:txBody>
      </p:sp>
      <p:sp>
        <p:nvSpPr>
          <p:cNvPr id="72" name="Shape 72"/>
          <p:cNvSpPr>
            <a:spLocks noGrp="1"/>
          </p:cNvSpPr>
          <p:nvPr>
            <p:ph type="body" sz="quarter" idx="1"/>
          </p:nvPr>
        </p:nvSpPr>
        <p:spPr>
          <a:prstGeom prst="rect">
            <a:avLst/>
          </a:prstGeom>
        </p:spPr>
        <p:txBody>
          <a:bodyPr/>
          <a:lstStyle/>
          <a:p>
            <a:pPr marR="40639" lvl="0" defTabSz="914400">
              <a:spcBef>
                <a:spcPts val="500"/>
              </a:spcBef>
              <a:buClr>
                <a:srgbClr val="FFFFFF"/>
              </a:buClr>
              <a:defRPr sz="1800"/>
            </a:pPr>
            <a:r>
              <a:rPr sz="1600" dirty="0">
                <a:uFill>
                  <a:solidFill>
                    <a:srgbClr val="FFFFFF"/>
                  </a:solidFill>
                </a:uFill>
                <a:latin typeface="Arial"/>
                <a:ea typeface="Arial"/>
                <a:cs typeface="Arial"/>
                <a:sym typeface="Arial"/>
              </a:rPr>
              <a:t>An embedded link to a 4:38 minute </a:t>
            </a:r>
            <a:r>
              <a:rPr sz="1600" dirty="0" err="1">
                <a:uFill>
                  <a:solidFill>
                    <a:srgbClr val="FFFFFF"/>
                  </a:solidFill>
                </a:uFill>
                <a:latin typeface="Arial"/>
                <a:ea typeface="Arial"/>
                <a:cs typeface="Arial"/>
                <a:sym typeface="Arial"/>
              </a:rPr>
              <a:t>Youtube</a:t>
            </a:r>
            <a:r>
              <a:rPr sz="1600" dirty="0">
                <a:uFill>
                  <a:solidFill>
                    <a:srgbClr val="FFFFFF"/>
                  </a:solidFill>
                </a:uFill>
                <a:latin typeface="Arial"/>
                <a:ea typeface="Arial"/>
                <a:cs typeface="Arial"/>
                <a:sym typeface="Arial"/>
              </a:rPr>
              <a:t> video clip on Intro to Kennedy begins here. </a:t>
            </a:r>
          </a:p>
          <a:p>
            <a:pPr marR="40639" lvl="0" defTabSz="914400">
              <a:spcBef>
                <a:spcPts val="500"/>
              </a:spcBef>
              <a:buClr>
                <a:srgbClr val="FFFFFF"/>
              </a:buClr>
              <a:defRPr sz="1800"/>
            </a:pPr>
            <a:r>
              <a:rPr sz="1600" dirty="0">
                <a:uFill>
                  <a:solidFill>
                    <a:srgbClr val="FFFFFF"/>
                  </a:solidFill>
                </a:uFill>
                <a:latin typeface="Arial"/>
                <a:ea typeface="Arial"/>
                <a:cs typeface="Arial"/>
                <a:sym typeface="Arial"/>
              </a:rPr>
              <a:t>Mac users, click on black circle to open browser and view 4:38 minute </a:t>
            </a:r>
            <a:r>
              <a:rPr sz="1600" dirty="0" err="1">
                <a:uFill>
                  <a:solidFill>
                    <a:srgbClr val="FFFFFF"/>
                  </a:solidFill>
                </a:uFill>
                <a:latin typeface="Arial"/>
                <a:ea typeface="Arial"/>
                <a:cs typeface="Arial"/>
                <a:sym typeface="Arial"/>
              </a:rPr>
              <a:t>Youtube</a:t>
            </a:r>
            <a:r>
              <a:rPr sz="1600" dirty="0">
                <a:uFill>
                  <a:solidFill>
                    <a:srgbClr val="FFFFFF"/>
                  </a:solidFill>
                </a:uFill>
                <a:latin typeface="Arial"/>
                <a:ea typeface="Arial"/>
                <a:cs typeface="Arial"/>
                <a:sym typeface="Arial"/>
              </a:rPr>
              <a:t> video clip on Intro to Kennedy.</a:t>
            </a:r>
          </a:p>
          <a:p>
            <a:pPr marR="40639" lvl="0" defTabSz="914400">
              <a:spcBef>
                <a:spcPts val="500"/>
              </a:spcBef>
              <a:buClr>
                <a:srgbClr val="FFFFFF"/>
              </a:buClr>
              <a:defRPr sz="1800"/>
            </a:pPr>
            <a:r>
              <a:rPr dirty="0">
                <a:uFill>
                  <a:solidFill>
                    <a:srgbClr val="FFFFFF"/>
                  </a:solidFill>
                </a:uFill>
                <a:latin typeface="Arial"/>
                <a:ea typeface="Arial"/>
                <a:cs typeface="Arial"/>
                <a:sym typeface="Arial"/>
              </a:rPr>
              <a:t>Original link: https://www.youtube.com/watch?v=uaXSX4HCpjs</a:t>
            </a:r>
          </a:p>
          <a:p>
            <a:pPr marR="40639" lvl="0" defTabSz="914400">
              <a:spcBef>
                <a:spcPts val="500"/>
              </a:spcBef>
              <a:buClr>
                <a:srgbClr val="FFFFFF"/>
              </a:buClr>
              <a:defRPr sz="1800"/>
            </a:pPr>
            <a:endParaRPr dirty="0">
              <a:uFill>
                <a:solidFill>
                  <a:srgbClr val="FFFFFF"/>
                </a:solidFill>
              </a:uFill>
              <a:latin typeface="Arial"/>
              <a:ea typeface="Arial"/>
              <a:cs typeface="Arial"/>
              <a:sym typeface="Arial"/>
            </a:endParaRPr>
          </a:p>
          <a:p>
            <a:pPr marR="40639" lvl="0" defTabSz="914400">
              <a:spcBef>
                <a:spcPts val="500"/>
              </a:spcBef>
              <a:buClr>
                <a:srgbClr val="FFFFFF"/>
              </a:buClr>
              <a:defRPr sz="1800"/>
            </a:pPr>
            <a:r>
              <a:rPr dirty="0">
                <a:uFill>
                  <a:solidFill>
                    <a:srgbClr val="FFFFFF"/>
                  </a:solidFill>
                </a:uFill>
                <a:latin typeface="Arial"/>
                <a:ea typeface="Arial"/>
                <a:cs typeface="Arial"/>
                <a:sym typeface="Arial"/>
              </a:rPr>
              <a:t>On September 26th, 1960, American politics changed forever.  From a CBS television studio in Chicago, 2 presidential candidates, Republican Richard Nixon and Democrat John F. Kennedy - faced off in the first of four live, televised debates broadcast by all the networks.  This debate focused on domestic issues.  </a:t>
            </a:r>
          </a:p>
          <a:p>
            <a:pPr marR="57799" lvl="0" defTabSz="1295400">
              <a:spcBef>
                <a:spcPts val="700"/>
              </a:spcBef>
              <a:buClr>
                <a:srgbClr val="FFFFFF"/>
              </a:buClr>
              <a:defRPr sz="1800"/>
            </a:pPr>
            <a:r>
              <a:rPr sz="2300" dirty="0">
                <a:uFill>
                  <a:solidFill>
                    <a:srgbClr val="FFFFFF"/>
                  </a:solidFill>
                </a:uFill>
                <a:latin typeface="Arial"/>
                <a:ea typeface="Arial"/>
                <a:cs typeface="Arial"/>
                <a:sym typeface="Arial"/>
              </a:rPr>
              <a:t>--Nixon was a veteran campaigner who had tons of experience as the vice president of Eisenhower.  But on this night, he wouldn’t be his best.  He arrived at the studio from grueling campaign. He had spent two weeks in the hospital for a knee injury and had gained 10 pounds. </a:t>
            </a:r>
          </a:p>
          <a:p>
            <a:pPr marR="57799" lvl="0" defTabSz="1295400">
              <a:spcBef>
                <a:spcPts val="700"/>
              </a:spcBef>
              <a:buClr>
                <a:srgbClr val="FFFFFF"/>
              </a:buClr>
              <a:defRPr sz="1800"/>
            </a:pPr>
            <a:endParaRPr sz="2300" dirty="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300" dirty="0">
                <a:uFill>
                  <a:solidFill>
                    <a:srgbClr val="FFFFFF"/>
                  </a:solidFill>
                </a:uFill>
                <a:latin typeface="Arial"/>
                <a:ea typeface="Arial"/>
                <a:cs typeface="Arial"/>
                <a:sym typeface="Arial"/>
              </a:rPr>
              <a:t>Then comes Kennedy.  He came rested and back from California, so he was tanned, relaxed and ready to go.  He looked good, and as we all know Americans base </a:t>
            </a:r>
            <a:r>
              <a:rPr sz="2300" dirty="0" err="1">
                <a:uFill>
                  <a:solidFill>
                    <a:srgbClr val="FFFFFF"/>
                  </a:solidFill>
                </a:uFill>
                <a:latin typeface="Arial"/>
                <a:ea typeface="Arial"/>
                <a:cs typeface="Arial"/>
                <a:sym typeface="Arial"/>
              </a:rPr>
              <a:t>alot</a:t>
            </a:r>
            <a:r>
              <a:rPr sz="2300" dirty="0">
                <a:uFill>
                  <a:solidFill>
                    <a:srgbClr val="FFFFFF"/>
                  </a:solidFill>
                </a:uFill>
                <a:latin typeface="Arial"/>
                <a:ea typeface="Arial"/>
                <a:cs typeface="Arial"/>
                <a:sym typeface="Arial"/>
              </a:rPr>
              <a:t> of their opinions on looks.</a:t>
            </a:r>
          </a:p>
        </p:txBody>
      </p:sp>
    </p:spTree>
    <p:extLst>
      <p:ext uri="{BB962C8B-B14F-4D97-AF65-F5344CB8AC3E}">
        <p14:creationId xmlns:p14="http://schemas.microsoft.com/office/powerpoint/2010/main" val="2396635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Shape 82"/>
          <p:cNvSpPr>
            <a:spLocks noGrp="1" noRot="1" noChangeAspect="1"/>
          </p:cNvSpPr>
          <p:nvPr>
            <p:ph type="sldImg"/>
          </p:nvPr>
        </p:nvSpPr>
        <p:spPr>
          <a:prstGeom prst="rect">
            <a:avLst/>
          </a:prstGeom>
        </p:spPr>
        <p:txBody>
          <a:bodyPr/>
          <a:lstStyle/>
          <a:p>
            <a:pPr lvl="0"/>
            <a:endParaRPr/>
          </a:p>
        </p:txBody>
      </p:sp>
      <p:sp>
        <p:nvSpPr>
          <p:cNvPr id="83" name="Shape 83"/>
          <p:cNvSpPr>
            <a:spLocks noGrp="1"/>
          </p:cNvSpPr>
          <p:nvPr>
            <p:ph type="body" sz="quarter" idx="1"/>
          </p:nvPr>
        </p:nvSpPr>
        <p:spPr>
          <a:prstGeom prst="rect">
            <a:avLst/>
          </a:prstGeom>
        </p:spPr>
        <p:txBody>
          <a:bodyPr/>
          <a:lstStyle/>
          <a:p>
            <a:pPr marR="57799" lvl="0" defTabSz="1295400">
              <a:spcBef>
                <a:spcPts val="700"/>
              </a:spcBef>
              <a:buClr>
                <a:srgbClr val="FFFFFF"/>
              </a:buClr>
              <a:defRPr sz="1800"/>
            </a:pPr>
            <a:r>
              <a:rPr sz="2100">
                <a:uFill>
                  <a:solidFill>
                    <a:srgbClr val="FFFFFF"/>
                  </a:solidFill>
                </a:uFill>
                <a:latin typeface="Helvetica"/>
                <a:ea typeface="Helvetica"/>
                <a:cs typeface="Helvetica"/>
                <a:sym typeface="Helvetica"/>
              </a:rPr>
              <a:t>The electoral vote was the closest in any presidential election since </a:t>
            </a:r>
            <a:r>
              <a:rPr sz="3200">
                <a:uFill>
                  <a:solidFill>
                    <a:srgbClr val="FFFFFF"/>
                  </a:solidFill>
                </a:uFill>
                <a:latin typeface="Arial"/>
                <a:ea typeface="Arial"/>
                <a:cs typeface="Arial"/>
                <a:sym typeface="Arial"/>
              </a:rPr>
              <a:t>1916</a:t>
            </a:r>
            <a:r>
              <a:rPr sz="2100">
                <a:uFill>
                  <a:solidFill>
                    <a:srgbClr val="FFFFFF"/>
                  </a:solidFill>
                </a:uFill>
                <a:latin typeface="Helvetica"/>
                <a:ea typeface="Helvetica"/>
                <a:cs typeface="Helvetica"/>
                <a:sym typeface="Helvetica"/>
              </a:rPr>
              <a:t>. In the popular vote, Kennedy's margin of victory was among the closest ever in American history. The 1960 election also remains a source of debate among some historians as to whether </a:t>
            </a:r>
            <a:r>
              <a:rPr sz="3200">
                <a:uFill>
                  <a:solidFill>
                    <a:srgbClr val="FFFFFF"/>
                  </a:solidFill>
                </a:uFill>
                <a:latin typeface="Arial"/>
                <a:ea typeface="Arial"/>
                <a:cs typeface="Arial"/>
                <a:sym typeface="Arial"/>
              </a:rPr>
              <a:t>vote theft</a:t>
            </a:r>
            <a:r>
              <a:rPr sz="2100">
                <a:uFill>
                  <a:solidFill>
                    <a:srgbClr val="FFFFFF"/>
                  </a:solidFill>
                </a:uFill>
                <a:latin typeface="Helvetica"/>
                <a:ea typeface="Helvetica"/>
                <a:cs typeface="Helvetica"/>
                <a:sym typeface="Helvetica"/>
              </a:rPr>
              <a:t> in selected states aided Kennedy's victory.</a:t>
            </a:r>
          </a:p>
          <a:p>
            <a:pPr marR="57799" lvl="0" defTabSz="1295400">
              <a:spcBef>
                <a:spcPts val="700"/>
              </a:spcBef>
              <a:buClr>
                <a:srgbClr val="FFFFFF"/>
              </a:buClr>
              <a:defRPr sz="1800"/>
            </a:pPr>
            <a:endParaRPr sz="2100">
              <a:uFill>
                <a:solidFill>
                  <a:srgbClr val="FFFFFF"/>
                </a:solidFill>
              </a:uFill>
              <a:latin typeface="Helvetica"/>
              <a:ea typeface="Helvetica"/>
              <a:cs typeface="Helvetica"/>
              <a:sym typeface="Helvetica"/>
            </a:endParaRPr>
          </a:p>
          <a:p>
            <a:pPr marR="57799" lvl="0" defTabSz="1295400">
              <a:spcBef>
                <a:spcPts val="700"/>
              </a:spcBef>
              <a:buClr>
                <a:srgbClr val="FFFFFF"/>
              </a:buClr>
              <a:defRPr sz="1800"/>
            </a:pPr>
            <a:r>
              <a:rPr sz="2100">
                <a:uFill>
                  <a:solidFill>
                    <a:srgbClr val="FFFFFF"/>
                  </a:solidFill>
                </a:uFill>
                <a:latin typeface="Helvetica"/>
                <a:ea typeface="Helvetica"/>
                <a:cs typeface="Helvetica"/>
                <a:sym typeface="Helvetica"/>
              </a:rPr>
              <a:t>What’s a mandate??  - Public endorsement of Kennedy’s proposals.  Without a mandate, Kennedy would have difficulty pushing his more controversial measures through Congress.</a:t>
            </a:r>
          </a:p>
        </p:txBody>
      </p:sp>
    </p:spTree>
    <p:extLst>
      <p:ext uri="{BB962C8B-B14F-4D97-AF65-F5344CB8AC3E}">
        <p14:creationId xmlns:p14="http://schemas.microsoft.com/office/powerpoint/2010/main" val="1986261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Shape 102"/>
          <p:cNvSpPr>
            <a:spLocks noGrp="1" noRot="1" noChangeAspect="1"/>
          </p:cNvSpPr>
          <p:nvPr>
            <p:ph type="sldImg"/>
          </p:nvPr>
        </p:nvSpPr>
        <p:spPr>
          <a:prstGeom prst="rect">
            <a:avLst/>
          </a:prstGeom>
        </p:spPr>
        <p:txBody>
          <a:bodyPr/>
          <a:lstStyle/>
          <a:p>
            <a:pPr lvl="0"/>
            <a:endParaRPr/>
          </a:p>
        </p:txBody>
      </p:sp>
      <p:sp>
        <p:nvSpPr>
          <p:cNvPr id="103" name="Shape 103"/>
          <p:cNvSpPr>
            <a:spLocks noGrp="1"/>
          </p:cNvSpPr>
          <p:nvPr>
            <p:ph type="body" sz="quarter" idx="1"/>
          </p:nvPr>
        </p:nvSpPr>
        <p:spPr>
          <a:prstGeom prst="rect">
            <a:avLst/>
          </a:prstGeom>
        </p:spPr>
        <p:txBody>
          <a:bodyPr/>
          <a:lstStyle/>
          <a:p>
            <a:pPr marR="57799" lvl="0" defTabSz="1295400">
              <a:spcBef>
                <a:spcPts val="700"/>
              </a:spcBef>
              <a:buClr>
                <a:srgbClr val="FFFFFF"/>
              </a:buClr>
              <a:defRPr sz="1800"/>
            </a:pPr>
            <a:r>
              <a:rPr sz="2200">
                <a:uFill>
                  <a:solidFill>
                    <a:srgbClr val="FFFFFF"/>
                  </a:solidFill>
                </a:uFill>
                <a:latin typeface="Arial"/>
                <a:ea typeface="Arial"/>
                <a:cs typeface="Arial"/>
                <a:sym typeface="Arial"/>
              </a:rPr>
              <a:t>In a speech Kennedy gave accepting the democratic nomination for president, Kennedy said this (CLICK) - The name, New Frontier stuck.</a:t>
            </a:r>
          </a:p>
          <a:p>
            <a:pPr marR="57799" lvl="0" defTabSz="1295400">
              <a:spcBef>
                <a:spcPts val="700"/>
              </a:spcBef>
              <a:buClr>
                <a:srgbClr val="FFFFFF"/>
              </a:buClr>
              <a:defRPr sz="1800"/>
            </a:pPr>
            <a:r>
              <a:rPr sz="2200">
                <a:uFill>
                  <a:solidFill>
                    <a:srgbClr val="FFFFFF"/>
                  </a:solidFill>
                </a:uFill>
                <a:latin typeface="Arial"/>
                <a:ea typeface="Arial"/>
                <a:cs typeface="Arial"/>
                <a:sym typeface="Arial"/>
              </a:rPr>
              <a:t>Goals of the New Frontier were:</a:t>
            </a:r>
          </a:p>
          <a:p>
            <a:pPr marL="458772" marR="57799" lvl="3" indent="569927" defTabSz="1295400">
              <a:lnSpc>
                <a:spcPct val="60000"/>
              </a:lnSpc>
              <a:spcBef>
                <a:spcPts val="700"/>
              </a:spcBef>
              <a:tabLst>
                <a:tab pos="558800" algn="l"/>
                <a:tab pos="1333500" algn="l"/>
              </a:tabLst>
              <a:defRPr sz="1800"/>
            </a:pPr>
            <a:r>
              <a:rPr sz="2500">
                <a:uFill>
                  <a:solidFill>
                    <a:srgbClr val="FFFFFF"/>
                  </a:solidFill>
                </a:uFill>
                <a:latin typeface="Arial"/>
                <a:ea typeface="Arial"/>
                <a:cs typeface="Arial"/>
                <a:sym typeface="Arial"/>
              </a:rPr>
              <a:t>1. </a:t>
            </a:r>
            <a:r>
              <a:rPr sz="2500">
                <a:effectLst>
                  <a:outerShdw blurRad="12700" dist="25400" dir="2700000" rotWithShape="0">
                    <a:srgbClr val="CBCBCB"/>
                  </a:outerShdw>
                </a:effectLst>
                <a:uFill>
                  <a:solidFill/>
                </a:uFill>
                <a:latin typeface="Arial"/>
                <a:ea typeface="Arial"/>
                <a:cs typeface="Arial"/>
                <a:sym typeface="Arial"/>
              </a:rPr>
              <a:t>Higher min. wage, </a:t>
            </a:r>
          </a:p>
          <a:p>
            <a:pPr marL="458772" marR="57799" lvl="3" indent="569927" defTabSz="1295400">
              <a:lnSpc>
                <a:spcPct val="60000"/>
              </a:lnSpc>
              <a:spcBef>
                <a:spcPts val="700"/>
              </a:spcBef>
              <a:tabLst>
                <a:tab pos="558800" algn="l"/>
                <a:tab pos="1333500" algn="l"/>
              </a:tabLst>
              <a:defRPr sz="1800"/>
            </a:pPr>
            <a:r>
              <a:rPr sz="2500">
                <a:effectLst>
                  <a:outerShdw blurRad="12700" dist="25400" dir="2700000" rotWithShape="0">
                    <a:srgbClr val="CBCBCB"/>
                  </a:outerShdw>
                </a:effectLst>
                <a:uFill>
                  <a:solidFill/>
                </a:uFill>
                <a:latin typeface="Arial"/>
                <a:ea typeface="Arial"/>
                <a:cs typeface="Arial"/>
                <a:sym typeface="Arial"/>
              </a:rPr>
              <a:t>2. more federal aid for education, </a:t>
            </a:r>
          </a:p>
          <a:p>
            <a:pPr marL="458772" marR="57799" lvl="3" indent="569927" defTabSz="1295400">
              <a:lnSpc>
                <a:spcPct val="60000"/>
              </a:lnSpc>
              <a:spcBef>
                <a:spcPts val="700"/>
              </a:spcBef>
              <a:tabLst>
                <a:tab pos="558800" algn="l"/>
                <a:tab pos="1333500" algn="l"/>
              </a:tabLst>
              <a:defRPr sz="1800"/>
            </a:pPr>
            <a:r>
              <a:rPr sz="2500">
                <a:effectLst>
                  <a:outerShdw blurRad="12700" dist="25400" dir="2700000" rotWithShape="0">
                    <a:srgbClr val="CBCBCB"/>
                  </a:outerShdw>
                </a:effectLst>
                <a:uFill>
                  <a:solidFill/>
                </a:uFill>
                <a:latin typeface="Arial"/>
                <a:ea typeface="Arial"/>
                <a:cs typeface="Arial"/>
                <a:sym typeface="Arial"/>
              </a:rPr>
              <a:t>3. expansion of Social Security, </a:t>
            </a:r>
          </a:p>
          <a:p>
            <a:pPr marL="458772" marR="57799" lvl="3" indent="569927" defTabSz="1295400">
              <a:lnSpc>
                <a:spcPct val="60000"/>
              </a:lnSpc>
              <a:spcBef>
                <a:spcPts val="700"/>
              </a:spcBef>
              <a:tabLst>
                <a:tab pos="558800" algn="l"/>
                <a:tab pos="1333500" algn="l"/>
              </a:tabLst>
              <a:defRPr sz="1800"/>
            </a:pPr>
            <a:r>
              <a:rPr sz="2500">
                <a:effectLst>
                  <a:outerShdw blurRad="12700" dist="25400" dir="2700000" rotWithShape="0">
                    <a:srgbClr val="CBCBCB"/>
                  </a:outerShdw>
                </a:effectLst>
                <a:uFill>
                  <a:solidFill/>
                </a:uFill>
                <a:latin typeface="Arial"/>
                <a:ea typeface="Arial"/>
                <a:cs typeface="Arial"/>
                <a:sym typeface="Arial"/>
              </a:rPr>
              <a:t>4.  medical benefits for the elderly &amp;</a:t>
            </a:r>
          </a:p>
          <a:p>
            <a:pPr marL="458772" marR="57799" lvl="3" indent="569927" defTabSz="1295400">
              <a:lnSpc>
                <a:spcPct val="60000"/>
              </a:lnSpc>
              <a:spcBef>
                <a:spcPts val="700"/>
              </a:spcBef>
              <a:tabLst>
                <a:tab pos="558800" algn="l"/>
                <a:tab pos="1333500" algn="l"/>
              </a:tabLst>
              <a:defRPr sz="1800"/>
            </a:pPr>
            <a:r>
              <a:rPr sz="2500">
                <a:effectLst>
                  <a:outerShdw blurRad="12700" dist="25400" dir="2700000" rotWithShape="0">
                    <a:srgbClr val="CBCBCB"/>
                  </a:outerShdw>
                </a:effectLst>
                <a:uFill>
                  <a:solidFill/>
                </a:uFill>
                <a:latin typeface="Arial"/>
                <a:ea typeface="Arial"/>
                <a:cs typeface="Arial"/>
                <a:sym typeface="Arial"/>
              </a:rPr>
              <a:t>5. support for public housing.</a:t>
            </a:r>
            <a:endParaRPr sz="280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200" b="1">
                <a:uFill>
                  <a:solidFill>
                    <a:srgbClr val="FFFFFF"/>
                  </a:solidFill>
                </a:uFill>
                <a:latin typeface="Arial"/>
                <a:ea typeface="Arial"/>
                <a:cs typeface="Arial"/>
                <a:sym typeface="Arial"/>
              </a:rPr>
              <a:t>ECONOMY - </a:t>
            </a:r>
            <a:endParaRPr sz="220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200">
                <a:uFill>
                  <a:solidFill>
                    <a:srgbClr val="FFFFFF"/>
                  </a:solidFill>
                </a:uFill>
                <a:latin typeface="Arial"/>
                <a:ea typeface="Arial"/>
                <a:cs typeface="Arial"/>
                <a:sym typeface="Arial"/>
              </a:rPr>
              <a:t>Concerned with a recession, Kennedy hoped to work with business leaders to promote economic growth.  They were hesitant of Kennedy however and in the spring of 1962, things got worse.  The great U.S. Steel Company announced it was raising the price of steel by $6 a ton, and other firms did the same.  Kennedy was concerned with inflation, the rise of prices.  Kennedy announced the price increase unjustifiable and charged that it showed “utter contempt for the public interest.”  He ordered a federal investigation into the possibility of price fixing.</a:t>
            </a:r>
          </a:p>
          <a:p>
            <a:pPr marR="57799" lvl="0" defTabSz="1295400">
              <a:spcBef>
                <a:spcPts val="700"/>
              </a:spcBef>
              <a:buClr>
                <a:srgbClr val="FFFFFF"/>
              </a:buClr>
              <a:defRPr sz="1800"/>
            </a:pPr>
            <a:r>
              <a:rPr sz="2200">
                <a:uFill>
                  <a:solidFill>
                    <a:srgbClr val="FFFFFF"/>
                  </a:solidFill>
                </a:uFill>
                <a:latin typeface="Arial"/>
                <a:ea typeface="Arial"/>
                <a:cs typeface="Arial"/>
                <a:sym typeface="Arial"/>
              </a:rPr>
              <a:t>--Under pressure, U.S. Steel and the other companies backed down, but business leaders were angry that the Federal Government was getting involved with business.The stock market feel to its lowest levels since the crash of 1929.</a:t>
            </a:r>
          </a:p>
          <a:p>
            <a:pPr marR="57799" lvl="0" defTabSz="1295400">
              <a:spcBef>
                <a:spcPts val="700"/>
              </a:spcBef>
              <a:buClr>
                <a:srgbClr val="FFFFFF"/>
              </a:buClr>
              <a:defRPr sz="1800"/>
            </a:pPr>
            <a:endParaRPr sz="220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200">
                <a:uFill>
                  <a:solidFill>
                    <a:srgbClr val="FFFFFF"/>
                  </a:solidFill>
                </a:uFill>
                <a:latin typeface="Arial"/>
                <a:ea typeface="Arial"/>
                <a:cs typeface="Arial"/>
                <a:sym typeface="Arial"/>
              </a:rPr>
              <a:t>To help, Kennedy proposed a large tax cut over three years.  At first, the measure would reduce gov. income and create a budget deficit.  Kennedy believed, however, that the extra cash in taxpayers’ wallets stimulate the economy and eventually bring in added tax revenues.  In part, because of a lack of a mandate, the tax proposal got stuck in congress.</a:t>
            </a:r>
          </a:p>
          <a:p>
            <a:pPr marR="57799" lvl="0" defTabSz="1295400">
              <a:spcBef>
                <a:spcPts val="700"/>
              </a:spcBef>
              <a:buClr>
                <a:srgbClr val="FFFFFF"/>
              </a:buClr>
              <a:defRPr sz="1800"/>
            </a:pPr>
            <a:endParaRPr sz="2200">
              <a:uFill>
                <a:solidFill>
                  <a:srgbClr val="FFFFFF"/>
                </a:solidFill>
              </a:uFill>
              <a:latin typeface="Arial"/>
              <a:ea typeface="Arial"/>
              <a:cs typeface="Arial"/>
              <a:sym typeface="Arial"/>
            </a:endParaRPr>
          </a:p>
          <a:p>
            <a:pPr marR="57799" lvl="0" defTabSz="1295400">
              <a:spcBef>
                <a:spcPts val="700"/>
              </a:spcBef>
              <a:buClr>
                <a:srgbClr val="FFFFFF"/>
              </a:buClr>
              <a:defRPr sz="1800"/>
            </a:pPr>
            <a:endParaRPr sz="2200">
              <a:uFill>
                <a:solidFill>
                  <a:srgbClr val="FFFFFF"/>
                </a:solidFill>
              </a:uFill>
              <a:latin typeface="Arial"/>
              <a:ea typeface="Arial"/>
              <a:cs typeface="Arial"/>
              <a:sym typeface="Arial"/>
            </a:endParaRPr>
          </a:p>
        </p:txBody>
      </p:sp>
    </p:spTree>
    <p:extLst>
      <p:ext uri="{BB962C8B-B14F-4D97-AF65-F5344CB8AC3E}">
        <p14:creationId xmlns:p14="http://schemas.microsoft.com/office/powerpoint/2010/main" val="2659770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hape 115"/>
          <p:cNvSpPr>
            <a:spLocks noGrp="1" noRot="1" noChangeAspect="1"/>
          </p:cNvSpPr>
          <p:nvPr>
            <p:ph type="sldImg"/>
          </p:nvPr>
        </p:nvSpPr>
        <p:spPr>
          <a:prstGeom prst="rect">
            <a:avLst/>
          </a:prstGeom>
        </p:spPr>
        <p:txBody>
          <a:bodyPr/>
          <a:lstStyle/>
          <a:p>
            <a:pPr lvl="0"/>
            <a:endParaRPr/>
          </a:p>
        </p:txBody>
      </p:sp>
      <p:sp>
        <p:nvSpPr>
          <p:cNvPr id="116" name="Shape 116"/>
          <p:cNvSpPr>
            <a:spLocks noGrp="1"/>
          </p:cNvSpPr>
          <p:nvPr>
            <p:ph type="body" sz="quarter" idx="1"/>
          </p:nvPr>
        </p:nvSpPr>
        <p:spPr>
          <a:prstGeom prst="rect">
            <a:avLst/>
          </a:prstGeom>
        </p:spPr>
        <p:txBody>
          <a:bodyPr/>
          <a:lstStyle/>
          <a:p>
            <a:pPr marR="57799" lvl="0" defTabSz="1295400">
              <a:spcBef>
                <a:spcPts val="700"/>
              </a:spcBef>
              <a:buClr>
                <a:srgbClr val="FFFFFF"/>
              </a:buClr>
              <a:defRPr sz="1800"/>
            </a:pPr>
            <a:r>
              <a:rPr sz="2200">
                <a:uFill>
                  <a:solidFill>
                    <a:srgbClr val="FFFFFF"/>
                  </a:solidFill>
                </a:uFill>
                <a:latin typeface="Arial"/>
                <a:ea typeface="Arial"/>
                <a:cs typeface="Arial"/>
                <a:sym typeface="Arial"/>
              </a:rPr>
              <a:t>In April of 1961, the Soviet Union announced that Yuri Gagarin had circled the Earth on board the Soviet spacecraft, Vostok, becoming the first human to travel in space.  Again, Americans fears that their technology was falling behind the Soviet Union’s.</a:t>
            </a:r>
          </a:p>
          <a:p>
            <a:pPr marR="57799" lvl="0" defTabSz="1295400">
              <a:spcBef>
                <a:spcPts val="700"/>
              </a:spcBef>
              <a:buClr>
                <a:srgbClr val="FFFFFF"/>
              </a:buClr>
              <a:defRPr sz="1800"/>
            </a:pPr>
            <a:r>
              <a:rPr sz="2200">
                <a:uFill>
                  <a:solidFill>
                    <a:srgbClr val="FFFFFF"/>
                  </a:solidFill>
                </a:uFill>
                <a:latin typeface="Arial"/>
                <a:ea typeface="Arial"/>
                <a:cs typeface="Arial"/>
                <a:sym typeface="Arial"/>
              </a:rPr>
              <a:t>-- In May of ’61, Astronaut, Allen Shepard made a 15- minute flight that reached an altitude of 115 miles.  Unlike Gagarin’s flight, Shepard’s flight didn’t orbit Earth.  But it was huge in the eyes of Americans and Kennedy’s.  On May 25 of ’61, Kennedy issued a bold challenge to the nation.  He said the U.S. “should commit itself to achieving the goal, before this decade is out, of landing a man on the moon.”  Less than a year later, John Glenn successfully completed three orbits around Earth and landed in the Atlantic Ocean.</a:t>
            </a:r>
          </a:p>
          <a:p>
            <a:pPr marR="57799" lvl="0" defTabSz="1295400">
              <a:spcBef>
                <a:spcPts val="700"/>
              </a:spcBef>
              <a:buClr>
                <a:srgbClr val="FFFFFF"/>
              </a:buClr>
              <a:defRPr sz="1800"/>
            </a:pPr>
            <a:endParaRPr sz="220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200">
                <a:uFill>
                  <a:solidFill>
                    <a:srgbClr val="FFFFFF"/>
                  </a:solidFill>
                </a:uFill>
                <a:latin typeface="Arial"/>
                <a:ea typeface="Arial"/>
                <a:cs typeface="Arial"/>
                <a:sym typeface="Arial"/>
              </a:rPr>
              <a:t>Finally, July 20, 1969 - Neil Armstrong became the first person to walk on the moon, fulfilling Kennedy’s challenge and dream.</a:t>
            </a:r>
          </a:p>
        </p:txBody>
      </p:sp>
    </p:spTree>
    <p:extLst>
      <p:ext uri="{BB962C8B-B14F-4D97-AF65-F5344CB8AC3E}">
        <p14:creationId xmlns:p14="http://schemas.microsoft.com/office/powerpoint/2010/main" val="3445234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prstGeom prst="rect">
            <a:avLst/>
          </a:prstGeom>
        </p:spPr>
        <p:txBody>
          <a:bodyPr/>
          <a:lstStyle/>
          <a:p>
            <a:pPr lvl="0"/>
            <a:endParaRPr/>
          </a:p>
        </p:txBody>
      </p:sp>
      <p:sp>
        <p:nvSpPr>
          <p:cNvPr id="131" name="Shape 131"/>
          <p:cNvSpPr>
            <a:spLocks noGrp="1"/>
          </p:cNvSpPr>
          <p:nvPr>
            <p:ph type="body" sz="quarter" idx="1"/>
          </p:nvPr>
        </p:nvSpPr>
        <p:spPr>
          <a:prstGeom prst="rect">
            <a:avLst/>
          </a:prstGeom>
        </p:spPr>
        <p:txBody>
          <a:bodyPr/>
          <a:lstStyle/>
          <a:p>
            <a:pPr marR="40639" lvl="0" defTabSz="914400">
              <a:spcBef>
                <a:spcPts val="500"/>
              </a:spcBef>
              <a:buClr>
                <a:srgbClr val="FFFFFF"/>
              </a:buClr>
              <a:defRPr sz="1800"/>
            </a:pPr>
            <a:r>
              <a:rPr sz="1600" dirty="0">
                <a:uFill>
                  <a:solidFill>
                    <a:srgbClr val="FFFFFF"/>
                  </a:solidFill>
                </a:uFill>
                <a:latin typeface="Arial"/>
                <a:ea typeface="Arial"/>
                <a:cs typeface="Arial"/>
                <a:sym typeface="Arial"/>
              </a:rPr>
              <a:t>An embedded link to a 2:02 minute </a:t>
            </a:r>
            <a:r>
              <a:rPr sz="1600" dirty="0" err="1">
                <a:uFill>
                  <a:solidFill>
                    <a:srgbClr val="FFFFFF"/>
                  </a:solidFill>
                </a:uFill>
                <a:latin typeface="Arial"/>
                <a:ea typeface="Arial"/>
                <a:cs typeface="Arial"/>
                <a:sym typeface="Arial"/>
              </a:rPr>
              <a:t>Youtube</a:t>
            </a:r>
            <a:r>
              <a:rPr sz="1600" dirty="0">
                <a:uFill>
                  <a:solidFill>
                    <a:srgbClr val="FFFFFF"/>
                  </a:solidFill>
                </a:uFill>
                <a:latin typeface="Arial"/>
                <a:ea typeface="Arial"/>
                <a:cs typeface="Arial"/>
                <a:sym typeface="Arial"/>
              </a:rPr>
              <a:t> video clip on Kennedy in Space begins here. </a:t>
            </a:r>
          </a:p>
          <a:p>
            <a:pPr marR="40639" lvl="0" defTabSz="914400">
              <a:spcBef>
                <a:spcPts val="500"/>
              </a:spcBef>
              <a:buClr>
                <a:srgbClr val="FFFFFF"/>
              </a:buClr>
              <a:defRPr sz="1800"/>
            </a:pPr>
            <a:r>
              <a:rPr sz="1600" dirty="0">
                <a:uFill>
                  <a:solidFill>
                    <a:srgbClr val="FFFFFF"/>
                  </a:solidFill>
                </a:uFill>
                <a:latin typeface="Arial"/>
                <a:ea typeface="Arial"/>
                <a:cs typeface="Arial"/>
                <a:sym typeface="Arial"/>
              </a:rPr>
              <a:t>Mac users, click on black circle to open browser and view a 2:02 minute </a:t>
            </a:r>
            <a:r>
              <a:rPr sz="1600" dirty="0" err="1">
                <a:uFill>
                  <a:solidFill>
                    <a:srgbClr val="FFFFFF"/>
                  </a:solidFill>
                </a:uFill>
                <a:latin typeface="Arial"/>
                <a:ea typeface="Arial"/>
                <a:cs typeface="Arial"/>
                <a:sym typeface="Arial"/>
              </a:rPr>
              <a:t>Youtube</a:t>
            </a:r>
            <a:r>
              <a:rPr sz="1600" dirty="0">
                <a:uFill>
                  <a:solidFill>
                    <a:srgbClr val="FFFFFF"/>
                  </a:solidFill>
                </a:uFill>
                <a:latin typeface="Arial"/>
                <a:ea typeface="Arial"/>
                <a:cs typeface="Arial"/>
                <a:sym typeface="Arial"/>
              </a:rPr>
              <a:t> video clip on Kennedy in Space</a:t>
            </a:r>
          </a:p>
          <a:p>
            <a:pPr marR="40639" lvl="0" defTabSz="914400">
              <a:spcBef>
                <a:spcPts val="500"/>
              </a:spcBef>
              <a:buClr>
                <a:srgbClr val="FFFFFF"/>
              </a:buClr>
              <a:defRPr sz="1800"/>
            </a:pPr>
            <a:r>
              <a:rPr dirty="0">
                <a:uFill>
                  <a:solidFill>
                    <a:srgbClr val="FFFFFF"/>
                  </a:solidFill>
                </a:uFill>
                <a:latin typeface="Arial"/>
                <a:ea typeface="Arial"/>
                <a:cs typeface="Arial"/>
                <a:sym typeface="Arial"/>
              </a:rPr>
              <a:t>Original link: </a:t>
            </a:r>
            <a:r>
              <a:rPr dirty="0">
                <a:uFill>
                  <a:solidFill>
                    <a:srgbClr val="0B25A2"/>
                  </a:solidFill>
                </a:uFill>
                <a:latin typeface="Arial"/>
                <a:ea typeface="Arial"/>
                <a:cs typeface="Arial"/>
                <a:sym typeface="Arial"/>
                <a:hlinkClick r:id="rId3"/>
              </a:rPr>
              <a:t>https://www.youtube.com/watch?v=Bxx8gM7Jv1Q</a:t>
            </a:r>
            <a:endParaRPr dirty="0">
              <a:uFill>
                <a:solidFill>
                  <a:srgbClr val="FFFFFF"/>
                </a:solidFill>
              </a:uFill>
              <a:latin typeface="Arial"/>
              <a:ea typeface="Arial"/>
              <a:cs typeface="Arial"/>
              <a:sym typeface="Arial"/>
            </a:endParaRPr>
          </a:p>
          <a:p>
            <a:pPr marR="40639" lvl="0" defTabSz="914400">
              <a:spcBef>
                <a:spcPts val="500"/>
              </a:spcBef>
              <a:buClr>
                <a:srgbClr val="FFFFFF"/>
              </a:buClr>
              <a:defRPr sz="1800"/>
            </a:pPr>
            <a:endParaRPr dirty="0">
              <a:uFill>
                <a:solidFill>
                  <a:srgbClr val="FFFFFF"/>
                </a:solidFill>
              </a:uFill>
              <a:latin typeface="Arial"/>
              <a:ea typeface="Arial"/>
              <a:cs typeface="Arial"/>
              <a:sym typeface="Arial"/>
            </a:endParaRPr>
          </a:p>
          <a:p>
            <a:pPr marR="40639" lvl="0" defTabSz="914400">
              <a:spcBef>
                <a:spcPts val="500"/>
              </a:spcBef>
              <a:buClr>
                <a:srgbClr val="FFFFFF"/>
              </a:buClr>
              <a:defRPr sz="1800"/>
            </a:pPr>
            <a:r>
              <a:rPr dirty="0">
                <a:uFill>
                  <a:solidFill>
                    <a:srgbClr val="FFFFFF"/>
                  </a:solidFill>
                </a:uFill>
                <a:latin typeface="Arial"/>
                <a:ea typeface="Arial"/>
                <a:cs typeface="Arial"/>
                <a:sym typeface="Arial"/>
              </a:rPr>
              <a:t>In April of 1961, the Soviet Union announced that Yuri Gagarin had circled the Earth on board the Soviet spacecraft, </a:t>
            </a:r>
            <a:r>
              <a:rPr dirty="0" err="1">
                <a:uFill>
                  <a:solidFill>
                    <a:srgbClr val="FFFFFF"/>
                  </a:solidFill>
                </a:uFill>
                <a:latin typeface="Arial"/>
                <a:ea typeface="Arial"/>
                <a:cs typeface="Arial"/>
                <a:sym typeface="Arial"/>
              </a:rPr>
              <a:t>Vostok</a:t>
            </a:r>
            <a:r>
              <a:rPr dirty="0">
                <a:uFill>
                  <a:solidFill>
                    <a:srgbClr val="FFFFFF"/>
                  </a:solidFill>
                </a:uFill>
                <a:latin typeface="Arial"/>
                <a:ea typeface="Arial"/>
                <a:cs typeface="Arial"/>
                <a:sym typeface="Arial"/>
              </a:rPr>
              <a:t>, becoming the first human to travel in space.  Again, Americans fears that their technology was falling behind the Soviet Union’s.</a:t>
            </a:r>
          </a:p>
          <a:p>
            <a:pPr marR="57799" lvl="0" defTabSz="1295400">
              <a:spcBef>
                <a:spcPts val="700"/>
              </a:spcBef>
              <a:buClr>
                <a:srgbClr val="FFFFFF"/>
              </a:buClr>
              <a:defRPr sz="1800"/>
            </a:pPr>
            <a:r>
              <a:rPr sz="2200" dirty="0">
                <a:uFill>
                  <a:solidFill>
                    <a:srgbClr val="FFFFFF"/>
                  </a:solidFill>
                </a:uFill>
                <a:latin typeface="Arial"/>
                <a:ea typeface="Arial"/>
                <a:cs typeface="Arial"/>
                <a:sym typeface="Arial"/>
              </a:rPr>
              <a:t>-- In May of ’61, Astronaut, Allen Shepard made a 15- minute flight that reached an altitude of 115 miles.  Unlike Gagarin’s flight, Shepard’s flight didn’t orbit Earth.  But it was huge in the eyes of Americans and Kennedy’s.  On May 25 of ’61, Kennedy issued a bold challenge to the nation.  He said the U.S. “should commit itself to achieving the goal, before this decade is out, of landing a man on the moon.”  Less than a year later, John Glenn successfully completed three orbits around Earth and landed in the Atlantic Ocean.</a:t>
            </a:r>
          </a:p>
          <a:p>
            <a:pPr marR="57799" lvl="0" defTabSz="1295400">
              <a:spcBef>
                <a:spcPts val="700"/>
              </a:spcBef>
              <a:buClr>
                <a:srgbClr val="FFFFFF"/>
              </a:buClr>
              <a:defRPr sz="1800"/>
            </a:pPr>
            <a:endParaRPr sz="2200" dirty="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200" dirty="0">
                <a:uFill>
                  <a:solidFill>
                    <a:srgbClr val="FFFFFF"/>
                  </a:solidFill>
                </a:uFill>
                <a:latin typeface="Arial"/>
                <a:ea typeface="Arial"/>
                <a:cs typeface="Arial"/>
                <a:sym typeface="Arial"/>
              </a:rPr>
              <a:t>Finally, July 20, 1969 - Neil Armstrong became the first person to walk on the moon, fulfilling Kennedy’s challenge and dream.</a:t>
            </a:r>
          </a:p>
        </p:txBody>
      </p:sp>
    </p:spTree>
    <p:extLst>
      <p:ext uri="{BB962C8B-B14F-4D97-AF65-F5344CB8AC3E}">
        <p14:creationId xmlns:p14="http://schemas.microsoft.com/office/powerpoint/2010/main" val="4243421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Shape 147"/>
          <p:cNvSpPr>
            <a:spLocks noGrp="1" noRot="1" noChangeAspect="1"/>
          </p:cNvSpPr>
          <p:nvPr>
            <p:ph type="sldImg"/>
          </p:nvPr>
        </p:nvSpPr>
        <p:spPr>
          <a:prstGeom prst="rect">
            <a:avLst/>
          </a:prstGeom>
        </p:spPr>
        <p:txBody>
          <a:bodyPr/>
          <a:lstStyle/>
          <a:p>
            <a:pPr lvl="0"/>
            <a:endParaRPr/>
          </a:p>
        </p:txBody>
      </p:sp>
      <p:sp>
        <p:nvSpPr>
          <p:cNvPr id="148" name="Shape 148"/>
          <p:cNvSpPr>
            <a:spLocks noGrp="1"/>
          </p:cNvSpPr>
          <p:nvPr>
            <p:ph type="body" sz="quarter" idx="1"/>
          </p:nvPr>
        </p:nvSpPr>
        <p:spPr>
          <a:prstGeom prst="rect">
            <a:avLst/>
          </a:prstGeom>
        </p:spPr>
        <p:txBody>
          <a:bodyPr/>
          <a:lstStyle/>
          <a:p>
            <a:pPr marR="57799" lvl="0" defTabSz="1295400">
              <a:spcBef>
                <a:spcPts val="700"/>
              </a:spcBef>
              <a:buClr>
                <a:srgbClr val="FFFFFF"/>
              </a:buClr>
              <a:defRPr sz="1800"/>
            </a:pPr>
            <a:r>
              <a:rPr sz="2200" dirty="0">
                <a:uFill>
                  <a:solidFill>
                    <a:srgbClr val="FFFFFF"/>
                  </a:solidFill>
                </a:uFill>
                <a:latin typeface="Arial"/>
                <a:ea typeface="Arial"/>
                <a:cs typeface="Arial"/>
                <a:sym typeface="Arial"/>
              </a:rPr>
              <a:t>Much of Kennedy’s domestic policy was overshadowed by his foreign policy and the Cold War. In his inaugural address, Kennedy showed that he would be tough on Communism (CLICK)</a:t>
            </a:r>
          </a:p>
          <a:p>
            <a:pPr marR="57799" lvl="0" defTabSz="1295400">
              <a:spcBef>
                <a:spcPts val="700"/>
              </a:spcBef>
              <a:buClr>
                <a:srgbClr val="FFFFFF"/>
              </a:buClr>
              <a:defRPr sz="1800"/>
            </a:pPr>
            <a:r>
              <a:rPr sz="2200" dirty="0">
                <a:uFill>
                  <a:solidFill>
                    <a:srgbClr val="FFFFFF"/>
                  </a:solidFill>
                </a:uFill>
                <a:latin typeface="Arial"/>
                <a:ea typeface="Arial"/>
                <a:cs typeface="Arial"/>
                <a:sym typeface="Arial"/>
              </a:rPr>
              <a:t>---------Kennedy’s first foreign crisis arose in Cuba, an island about 90 miles off of Florida.  The U.S. had been concerned about Cuba ever since 1959, when Fidel Castro overthrew the U.S. - backed dictator </a:t>
            </a:r>
            <a:r>
              <a:rPr sz="2200" dirty="0" err="1">
                <a:uFill>
                  <a:solidFill>
                    <a:srgbClr val="FFFFFF"/>
                  </a:solidFill>
                </a:uFill>
                <a:latin typeface="Arial"/>
                <a:ea typeface="Arial"/>
                <a:cs typeface="Arial"/>
                <a:sym typeface="Arial"/>
              </a:rPr>
              <a:t>Fulgencio</a:t>
            </a:r>
            <a:r>
              <a:rPr sz="2200" dirty="0">
                <a:uFill>
                  <a:solidFill>
                    <a:srgbClr val="FFFFFF"/>
                  </a:solidFill>
                </a:uFill>
                <a:latin typeface="Arial"/>
                <a:ea typeface="Arial"/>
                <a:cs typeface="Arial"/>
                <a:sym typeface="Arial"/>
              </a:rPr>
              <a:t> Batista.  Some Cubans had supported Castro because he promised to improve the lives of poor people.  Castro claimed that the poor were being exploited by wealthy Cubans and by U.S.  companies operating in Cuba.</a:t>
            </a:r>
          </a:p>
          <a:p>
            <a:pPr marR="57799" lvl="0" defTabSz="1295400">
              <a:spcBef>
                <a:spcPts val="700"/>
              </a:spcBef>
              <a:buClr>
                <a:srgbClr val="FFFFFF"/>
              </a:buClr>
              <a:defRPr sz="1800"/>
            </a:pPr>
            <a:r>
              <a:rPr sz="2200" dirty="0">
                <a:uFill>
                  <a:solidFill>
                    <a:srgbClr val="FFFFFF"/>
                  </a:solidFill>
                </a:uFill>
                <a:latin typeface="Arial"/>
                <a:ea typeface="Arial"/>
                <a:cs typeface="Arial"/>
                <a:sym typeface="Arial"/>
              </a:rPr>
              <a:t>----------Once in power, the Castro gov. seized large, privately owned plantations and property owned by foreign corporations, including some U.S. businesses.  The U.S. broke relations w/Cuba and refused to accept Castro as the country’s legitimate leader.</a:t>
            </a:r>
          </a:p>
          <a:p>
            <a:pPr marR="57799" lvl="0" defTabSz="1295400">
              <a:spcBef>
                <a:spcPts val="700"/>
              </a:spcBef>
              <a:buClr>
                <a:srgbClr val="FFFFFF"/>
              </a:buClr>
              <a:defRPr sz="1800"/>
            </a:pPr>
            <a:r>
              <a:rPr sz="2200" dirty="0">
                <a:uFill>
                  <a:solidFill>
                    <a:srgbClr val="FFFFFF"/>
                  </a:solidFill>
                </a:uFill>
                <a:latin typeface="Arial"/>
                <a:ea typeface="Arial"/>
                <a:cs typeface="Arial"/>
                <a:sym typeface="Arial"/>
              </a:rPr>
              <a:t>---</a:t>
            </a:r>
            <a:r>
              <a:rPr sz="2200" dirty="0" err="1">
                <a:uFill>
                  <a:solidFill>
                    <a:srgbClr val="FFFFFF"/>
                  </a:solidFill>
                </a:uFill>
                <a:latin typeface="Arial"/>
                <a:ea typeface="Arial"/>
                <a:cs typeface="Arial"/>
                <a:sym typeface="Arial"/>
              </a:rPr>
              <a:t>THe</a:t>
            </a:r>
            <a:r>
              <a:rPr sz="2200" dirty="0">
                <a:uFill>
                  <a:solidFill>
                    <a:srgbClr val="FFFFFF"/>
                  </a:solidFill>
                </a:uFill>
                <a:latin typeface="Arial"/>
                <a:ea typeface="Arial"/>
                <a:cs typeface="Arial"/>
                <a:sym typeface="Arial"/>
              </a:rPr>
              <a:t> overthrow - After Kennedy became president, he was informed about a plan that President Eisenhower had approved in 1960.  Under this plan, the CIA was training a group of Cubans to invade Cuba and overthrow Castro.  </a:t>
            </a:r>
            <a:r>
              <a:rPr sz="2200" b="1" dirty="0">
                <a:uFill>
                  <a:solidFill>
                    <a:srgbClr val="FFFFFF"/>
                  </a:solidFill>
                </a:uFill>
                <a:latin typeface="Arial"/>
                <a:ea typeface="Arial"/>
                <a:cs typeface="Arial"/>
                <a:sym typeface="Arial"/>
              </a:rPr>
              <a:t>Kennedy expected the </a:t>
            </a:r>
            <a:r>
              <a:rPr sz="2200" b="1" dirty="0" err="1">
                <a:uFill>
                  <a:solidFill>
                    <a:srgbClr val="FFFFFF"/>
                  </a:solidFill>
                </a:uFill>
                <a:latin typeface="Arial"/>
                <a:ea typeface="Arial"/>
                <a:cs typeface="Arial"/>
                <a:sym typeface="Arial"/>
              </a:rPr>
              <a:t>cuban</a:t>
            </a:r>
            <a:r>
              <a:rPr sz="2200" b="1" dirty="0">
                <a:uFill>
                  <a:solidFill>
                    <a:srgbClr val="FFFFFF"/>
                  </a:solidFill>
                </a:uFill>
                <a:latin typeface="Arial"/>
                <a:ea typeface="Arial"/>
                <a:cs typeface="Arial"/>
                <a:sym typeface="Arial"/>
              </a:rPr>
              <a:t> people to help the invaders defeat Castro.  </a:t>
            </a:r>
            <a:endParaRPr sz="2200" dirty="0">
              <a:uFill>
                <a:solidFill>
                  <a:srgbClr val="FFFFFF"/>
                </a:solidFill>
              </a:uFill>
              <a:latin typeface="Arial"/>
              <a:ea typeface="Arial"/>
              <a:cs typeface="Arial"/>
              <a:sym typeface="Arial"/>
            </a:endParaRPr>
          </a:p>
        </p:txBody>
      </p:sp>
    </p:spTree>
    <p:extLst>
      <p:ext uri="{BB962C8B-B14F-4D97-AF65-F5344CB8AC3E}">
        <p14:creationId xmlns:p14="http://schemas.microsoft.com/office/powerpoint/2010/main" val="490579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prstGeom prst="rect">
            <a:avLst/>
          </a:prstGeom>
        </p:spPr>
        <p:txBody>
          <a:bodyPr/>
          <a:lstStyle/>
          <a:p>
            <a:pPr lvl="0"/>
            <a:endParaRPr/>
          </a:p>
        </p:txBody>
      </p:sp>
      <p:sp>
        <p:nvSpPr>
          <p:cNvPr id="173" name="Shape 173"/>
          <p:cNvSpPr>
            <a:spLocks noGrp="1"/>
          </p:cNvSpPr>
          <p:nvPr>
            <p:ph type="body" sz="quarter" idx="1"/>
          </p:nvPr>
        </p:nvSpPr>
        <p:spPr>
          <a:prstGeom prst="rect">
            <a:avLst/>
          </a:prstGeom>
        </p:spPr>
        <p:txBody>
          <a:bodyPr/>
          <a:lstStyle/>
          <a:p>
            <a:pPr marR="57799" lvl="0" defTabSz="1295400">
              <a:spcBef>
                <a:spcPts val="700"/>
              </a:spcBef>
              <a:buClr>
                <a:srgbClr val="FFFFFF"/>
              </a:buClr>
              <a:defRPr sz="1800"/>
            </a:pPr>
            <a:r>
              <a:rPr sz="2200">
                <a:uFill>
                  <a:solidFill>
                    <a:srgbClr val="FFFFFF"/>
                  </a:solidFill>
                </a:uFill>
                <a:latin typeface="Arial"/>
                <a:ea typeface="Arial"/>
                <a:cs typeface="Arial"/>
                <a:sym typeface="Arial"/>
              </a:rPr>
              <a:t>It ended up being a disaster.  An airstrike failed to destroy Cuba’s air force, and Cuban troops were more than a match for the 1,500 U.S. backed invaders.  When Kennedy’s advisors urged him to use American planes to provide air cover for the attackers, he refused.  Rather than continue a hopeless effort, he chose simply to accept defeat.</a:t>
            </a:r>
          </a:p>
          <a:p>
            <a:pPr marR="57799" lvl="0" defTabSz="1295400">
              <a:spcBef>
                <a:spcPts val="700"/>
              </a:spcBef>
              <a:buClr>
                <a:srgbClr val="FFFFFF"/>
              </a:buClr>
              <a:defRPr sz="1800"/>
            </a:pPr>
            <a:endParaRPr sz="220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200">
                <a:uFill>
                  <a:solidFill>
                    <a:srgbClr val="FFFFFF"/>
                  </a:solidFill>
                </a:uFill>
                <a:latin typeface="Arial"/>
                <a:ea typeface="Arial"/>
                <a:cs typeface="Arial"/>
                <a:sym typeface="Arial"/>
              </a:rPr>
              <a:t>the U.S. lost a lot of prestige in the defeat AND it showed the world that the United States would was trying to overthrow other people governments - which the U.S. accused the Soviet Union of doing.</a:t>
            </a:r>
          </a:p>
          <a:p>
            <a:pPr marR="57799" lvl="0" defTabSz="1295400">
              <a:spcBef>
                <a:spcPts val="700"/>
              </a:spcBef>
              <a:buClr>
                <a:srgbClr val="FFFFFF"/>
              </a:buClr>
              <a:defRPr sz="1800"/>
            </a:pPr>
            <a:r>
              <a:rPr sz="2200">
                <a:uFill>
                  <a:solidFill>
                    <a:srgbClr val="FFFFFF"/>
                  </a:solidFill>
                </a:uFill>
                <a:latin typeface="Arial"/>
                <a:ea typeface="Arial"/>
                <a:cs typeface="Arial"/>
                <a:sym typeface="Arial"/>
              </a:rPr>
              <a:t>Latin American countries were upset, because the U.S. had violated agreements not to interfere in the Western Hemisphere.</a:t>
            </a:r>
          </a:p>
        </p:txBody>
      </p:sp>
    </p:spTree>
    <p:extLst>
      <p:ext uri="{BB962C8B-B14F-4D97-AF65-F5344CB8AC3E}">
        <p14:creationId xmlns:p14="http://schemas.microsoft.com/office/powerpoint/2010/main" val="20883371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Shape 214"/>
          <p:cNvSpPr>
            <a:spLocks noGrp="1" noRot="1" noChangeAspect="1"/>
          </p:cNvSpPr>
          <p:nvPr>
            <p:ph type="sldImg"/>
          </p:nvPr>
        </p:nvSpPr>
        <p:spPr>
          <a:prstGeom prst="rect">
            <a:avLst/>
          </a:prstGeom>
        </p:spPr>
        <p:txBody>
          <a:bodyPr/>
          <a:lstStyle/>
          <a:p>
            <a:pPr lvl="0"/>
            <a:endParaRPr/>
          </a:p>
        </p:txBody>
      </p:sp>
      <p:sp>
        <p:nvSpPr>
          <p:cNvPr id="215" name="Shape 215"/>
          <p:cNvSpPr>
            <a:spLocks noGrp="1"/>
          </p:cNvSpPr>
          <p:nvPr>
            <p:ph type="body" sz="quarter" idx="1"/>
          </p:nvPr>
        </p:nvSpPr>
        <p:spPr>
          <a:prstGeom prst="rect">
            <a:avLst/>
          </a:prstGeom>
        </p:spPr>
        <p:txBody>
          <a:bodyPr/>
          <a:lstStyle/>
          <a:p>
            <a:pPr marR="40639" lvl="0" defTabSz="914400">
              <a:spcBef>
                <a:spcPts val="500"/>
              </a:spcBef>
              <a:buClr>
                <a:srgbClr val="FFFFFF"/>
              </a:buClr>
              <a:defRPr sz="1800"/>
            </a:pPr>
            <a:r>
              <a:rPr sz="1100" dirty="0">
                <a:uFill>
                  <a:solidFill>
                    <a:srgbClr val="FFFFFF"/>
                  </a:solidFill>
                </a:uFill>
                <a:latin typeface="Arial"/>
                <a:ea typeface="Arial"/>
                <a:cs typeface="Arial"/>
                <a:sym typeface="Arial"/>
              </a:rPr>
              <a:t>An embedded link to a 2:51 minute </a:t>
            </a:r>
            <a:r>
              <a:rPr sz="1100" dirty="0" err="1">
                <a:uFill>
                  <a:solidFill>
                    <a:srgbClr val="FFFFFF"/>
                  </a:solidFill>
                </a:uFill>
                <a:latin typeface="Arial"/>
                <a:ea typeface="Arial"/>
                <a:cs typeface="Arial"/>
                <a:sym typeface="Arial"/>
              </a:rPr>
              <a:t>Youtube</a:t>
            </a:r>
            <a:r>
              <a:rPr sz="1100" dirty="0">
                <a:uFill>
                  <a:solidFill>
                    <a:srgbClr val="FFFFFF"/>
                  </a:solidFill>
                </a:uFill>
                <a:latin typeface="Arial"/>
                <a:ea typeface="Arial"/>
                <a:cs typeface="Arial"/>
                <a:sym typeface="Arial"/>
              </a:rPr>
              <a:t> video clip </a:t>
            </a:r>
            <a:r>
              <a:rPr sz="1100" dirty="0" smtClean="0">
                <a:uFill>
                  <a:solidFill>
                    <a:srgbClr val="FFFFFF"/>
                  </a:solidFill>
                </a:uFill>
                <a:latin typeface="Arial"/>
                <a:ea typeface="Arial"/>
                <a:cs typeface="Arial"/>
                <a:sym typeface="Arial"/>
              </a:rPr>
              <a:t>on </a:t>
            </a:r>
            <a:r>
              <a:rPr sz="1100" dirty="0">
                <a:uFill>
                  <a:solidFill>
                    <a:srgbClr val="FFFFFF"/>
                  </a:solidFill>
                </a:uFill>
                <a:latin typeface="Arial"/>
                <a:ea typeface="Arial"/>
                <a:cs typeface="Arial"/>
                <a:sym typeface="Arial"/>
              </a:rPr>
              <a:t>the Cuban Missile Crisis begins here. </a:t>
            </a:r>
          </a:p>
          <a:p>
            <a:pPr marR="40639" lvl="0" defTabSz="914400">
              <a:spcBef>
                <a:spcPts val="500"/>
              </a:spcBef>
              <a:buClr>
                <a:srgbClr val="FFFFFF"/>
              </a:buClr>
              <a:defRPr sz="1800"/>
            </a:pPr>
            <a:r>
              <a:rPr sz="1100" dirty="0">
                <a:uFill>
                  <a:solidFill>
                    <a:srgbClr val="FFFFFF"/>
                  </a:solidFill>
                </a:uFill>
                <a:latin typeface="Arial"/>
                <a:ea typeface="Arial"/>
                <a:cs typeface="Arial"/>
                <a:sym typeface="Arial"/>
              </a:rPr>
              <a:t>Mac users, click on black circle to open browser and view a 2:51 minute </a:t>
            </a:r>
            <a:r>
              <a:rPr sz="1100" dirty="0" err="1">
                <a:uFill>
                  <a:solidFill>
                    <a:srgbClr val="FFFFFF"/>
                  </a:solidFill>
                </a:uFill>
                <a:latin typeface="Arial"/>
                <a:ea typeface="Arial"/>
                <a:cs typeface="Arial"/>
                <a:sym typeface="Arial"/>
              </a:rPr>
              <a:t>Youtube</a:t>
            </a:r>
            <a:r>
              <a:rPr sz="1100" dirty="0">
                <a:uFill>
                  <a:solidFill>
                    <a:srgbClr val="FFFFFF"/>
                  </a:solidFill>
                </a:uFill>
                <a:latin typeface="Arial"/>
                <a:ea typeface="Arial"/>
                <a:cs typeface="Arial"/>
                <a:sym typeface="Arial"/>
              </a:rPr>
              <a:t> video clip </a:t>
            </a:r>
            <a:r>
              <a:rPr sz="1100" dirty="0" smtClean="0">
                <a:uFill>
                  <a:solidFill>
                    <a:srgbClr val="FFFFFF"/>
                  </a:solidFill>
                </a:uFill>
                <a:latin typeface="Arial"/>
                <a:ea typeface="Arial"/>
                <a:cs typeface="Arial"/>
                <a:sym typeface="Arial"/>
              </a:rPr>
              <a:t>on </a:t>
            </a:r>
            <a:r>
              <a:rPr sz="1100" dirty="0">
                <a:uFill>
                  <a:solidFill>
                    <a:srgbClr val="FFFFFF"/>
                  </a:solidFill>
                </a:uFill>
                <a:latin typeface="Arial"/>
                <a:ea typeface="Arial"/>
                <a:cs typeface="Arial"/>
                <a:sym typeface="Arial"/>
              </a:rPr>
              <a:t>the Cuban Missile Crisis.</a:t>
            </a:r>
          </a:p>
          <a:p>
            <a:pPr marR="40639" lvl="0" defTabSz="914400">
              <a:spcBef>
                <a:spcPts val="500"/>
              </a:spcBef>
              <a:buClr>
                <a:srgbClr val="FFFFFF"/>
              </a:buClr>
              <a:defRPr sz="1800"/>
            </a:pPr>
            <a:r>
              <a:rPr dirty="0">
                <a:uFill>
                  <a:solidFill>
                    <a:srgbClr val="FFFFFF"/>
                  </a:solidFill>
                </a:uFill>
                <a:latin typeface="Arial"/>
                <a:ea typeface="Arial"/>
                <a:cs typeface="Arial"/>
                <a:sym typeface="Arial"/>
              </a:rPr>
              <a:t>Original link: </a:t>
            </a:r>
            <a:r>
              <a:rPr dirty="0">
                <a:solidFill>
                  <a:srgbClr val="040404"/>
                </a:solidFill>
                <a:uFill>
                  <a:solidFill>
                    <a:srgbClr val="000E60"/>
                  </a:solidFill>
                </a:uFill>
                <a:latin typeface="Arial"/>
                <a:ea typeface="Arial"/>
                <a:cs typeface="Arial"/>
                <a:sym typeface="Arial"/>
                <a:hlinkClick r:id="rId3"/>
              </a:rPr>
              <a:t>https://www.youtube.com/watch?v=Es3tLQZIH9g</a:t>
            </a:r>
            <a:endParaRPr dirty="0">
              <a:uFill>
                <a:solidFill>
                  <a:srgbClr val="FFFFFF"/>
                </a:solidFill>
              </a:uFill>
              <a:latin typeface="Arial"/>
              <a:ea typeface="Arial"/>
              <a:cs typeface="Arial"/>
              <a:sym typeface="Arial"/>
            </a:endParaRPr>
          </a:p>
          <a:p>
            <a:pPr marR="40639" lvl="1" indent="0" defTabSz="914400">
              <a:lnSpc>
                <a:spcPct val="80000"/>
              </a:lnSpc>
              <a:spcBef>
                <a:spcPts val="700"/>
              </a:spcBef>
              <a:buClr>
                <a:srgbClr val="EC286F"/>
              </a:buClr>
              <a:buFont typeface="Wingdings"/>
              <a:defRPr sz="1800"/>
            </a:pPr>
            <a:endParaRPr sz="2400" dirty="0">
              <a:effectLst>
                <a:outerShdw blurRad="12700" dist="25400" dir="2700000" rotWithShape="0">
                  <a:srgbClr val="CBCBCB"/>
                </a:outerShdw>
              </a:effectLst>
              <a:uFill>
                <a:solidFill/>
              </a:uFill>
              <a:latin typeface="Arial"/>
              <a:ea typeface="Arial"/>
              <a:cs typeface="Arial"/>
              <a:sym typeface="Arial"/>
            </a:endParaRPr>
          </a:p>
          <a:p>
            <a:pPr marR="40639" lvl="1" indent="0" defTabSz="914400">
              <a:lnSpc>
                <a:spcPct val="80000"/>
              </a:lnSpc>
              <a:spcBef>
                <a:spcPts val="7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On October 16th, 1962 a U2 American Spy plane revealed that the Soviets were </a:t>
            </a:r>
            <a:r>
              <a:rPr sz="2400" dirty="0" smtClean="0">
                <a:effectLst>
                  <a:outerShdw blurRad="12700" dist="25400" dir="2700000" rotWithShape="0">
                    <a:srgbClr val="CBCBCB"/>
                  </a:outerShdw>
                </a:effectLst>
                <a:uFill>
                  <a:solidFill/>
                </a:uFill>
                <a:latin typeface="Arial"/>
                <a:ea typeface="Arial"/>
                <a:cs typeface="Arial"/>
                <a:sym typeface="Arial"/>
              </a:rPr>
              <a:t>building </a:t>
            </a:r>
            <a:r>
              <a:rPr sz="2400" dirty="0">
                <a:effectLst>
                  <a:outerShdw blurRad="12700" dist="25400" dir="2700000" rotWithShape="0">
                    <a:srgbClr val="CBCBCB"/>
                  </a:outerShdw>
                </a:effectLst>
                <a:uFill>
                  <a:solidFill/>
                </a:uFill>
                <a:latin typeface="Arial"/>
                <a:ea typeface="Arial"/>
                <a:cs typeface="Arial"/>
                <a:sym typeface="Arial"/>
              </a:rPr>
              <a:t>missile bases in Cuba. - 90 miles from U.S.  This would bring the U.S. and the Soviets to the brink of Nuclear War - CLICK</a:t>
            </a:r>
          </a:p>
          <a:p>
            <a:pPr marR="40639" lvl="1" indent="0" defTabSz="914400">
              <a:lnSpc>
                <a:spcPct val="80000"/>
              </a:lnSpc>
              <a:spcBef>
                <a:spcPts val="700"/>
              </a:spcBef>
              <a:buClr>
                <a:srgbClr val="EC286F"/>
              </a:buClr>
              <a:buFont typeface="Wingdings"/>
              <a:defRPr sz="1800"/>
            </a:pPr>
            <a:endParaRPr sz="3200" dirty="0">
              <a:effectLst>
                <a:outerShdw blurRad="12700" dist="25400" dir="2700000" rotWithShape="0">
                  <a:srgbClr val="CBCBCB"/>
                </a:outerShdw>
              </a:effectLst>
              <a:uFill>
                <a:solidFill/>
              </a:uFill>
              <a:latin typeface="Arial"/>
              <a:ea typeface="Arial"/>
              <a:cs typeface="Arial"/>
              <a:sym typeface="Arial"/>
            </a:endParaRPr>
          </a:p>
          <a:p>
            <a:pPr lvl="0" defTabSz="647700">
              <a:lnSpc>
                <a:spcPts val="3600"/>
              </a:lnSpc>
              <a:spcBef>
                <a:spcPts val="800"/>
              </a:spcBef>
              <a:defRPr sz="1800"/>
            </a:pPr>
            <a:r>
              <a:rPr sz="1900" dirty="0">
                <a:latin typeface="Helvetica"/>
                <a:ea typeface="Helvetica"/>
                <a:cs typeface="Helvetica"/>
                <a:sym typeface="Helvetica"/>
              </a:rPr>
              <a:t>Range of Soviet SS-4 medium-range ballistic</a:t>
            </a:r>
            <a:br>
              <a:rPr sz="1900" dirty="0">
                <a:latin typeface="Helvetica"/>
                <a:ea typeface="Helvetica"/>
                <a:cs typeface="Helvetica"/>
                <a:sym typeface="Helvetica"/>
              </a:rPr>
            </a:br>
            <a:r>
              <a:rPr sz="1900" dirty="0">
                <a:latin typeface="Helvetica"/>
                <a:ea typeface="Helvetica"/>
                <a:cs typeface="Helvetica"/>
                <a:sym typeface="Helvetica"/>
              </a:rPr>
              <a:t>missiles and SS-5 intermediate-range ballistic </a:t>
            </a:r>
            <a:br>
              <a:rPr sz="1900" dirty="0">
                <a:latin typeface="Helvetica"/>
                <a:ea typeface="Helvetica"/>
                <a:cs typeface="Helvetica"/>
                <a:sym typeface="Helvetica"/>
              </a:rPr>
            </a:br>
            <a:r>
              <a:rPr sz="1900" dirty="0">
                <a:latin typeface="Helvetica"/>
                <a:ea typeface="Helvetica"/>
                <a:cs typeface="Helvetica"/>
                <a:sym typeface="Helvetica"/>
              </a:rPr>
              <a:t>missiles, if launched from Cuba.</a:t>
            </a:r>
          </a:p>
          <a:p>
            <a:pPr marR="40639" lvl="1" indent="0" defTabSz="914400">
              <a:lnSpc>
                <a:spcPct val="80000"/>
              </a:lnSpc>
              <a:spcBef>
                <a:spcPts val="7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1.The Bay of Pigs pushed Castro closer to the Soviets.</a:t>
            </a:r>
          </a:p>
          <a:p>
            <a:pPr marR="40639" lvl="1" indent="0" defTabSz="914400">
              <a:lnSpc>
                <a:spcPct val="80000"/>
              </a:lnSpc>
              <a:spcBef>
                <a:spcPts val="7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2.Castro asked Moscow for protection.</a:t>
            </a:r>
          </a:p>
          <a:p>
            <a:pPr marR="40639" lvl="1" indent="0" defTabSz="914400">
              <a:lnSpc>
                <a:spcPct val="80000"/>
              </a:lnSpc>
              <a:spcBef>
                <a:spcPts val="7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3.Moscow sent aid as well as medium range nuclear missiles.</a:t>
            </a:r>
          </a:p>
          <a:p>
            <a:pPr marR="40639" lvl="1" indent="0" defTabSz="914400">
              <a:lnSpc>
                <a:spcPct val="80000"/>
              </a:lnSpc>
              <a:spcBef>
                <a:spcPts val="7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4.In October 1962 JFK ordered a “quarantine” of Cuban waters.</a:t>
            </a:r>
          </a:p>
          <a:p>
            <a:pPr marR="40639" lvl="1" indent="0" defTabSz="914400">
              <a:lnSpc>
                <a:spcPct val="80000"/>
              </a:lnSpc>
              <a:spcBef>
                <a:spcPts val="700"/>
              </a:spcBef>
              <a:buClr>
                <a:srgbClr val="EC286F"/>
              </a:buClr>
              <a:buFont typeface="Wingdings"/>
              <a:defRPr sz="1800"/>
            </a:pPr>
            <a:endParaRPr sz="2400" dirty="0">
              <a:effectLst>
                <a:outerShdw blurRad="12700" dist="25400" dir="2700000" rotWithShape="0">
                  <a:srgbClr val="CBCBCB"/>
                </a:outerShdw>
              </a:effectLst>
              <a:uFill>
                <a:solidFill/>
              </a:uFill>
              <a:latin typeface="Arial"/>
              <a:ea typeface="Arial"/>
              <a:cs typeface="Arial"/>
              <a:sym typeface="Arial"/>
            </a:endParaRPr>
          </a:p>
        </p:txBody>
      </p:sp>
    </p:spTree>
    <p:extLst>
      <p:ext uri="{BB962C8B-B14F-4D97-AF65-F5344CB8AC3E}">
        <p14:creationId xmlns:p14="http://schemas.microsoft.com/office/powerpoint/2010/main" val="3903859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hape 229"/>
          <p:cNvSpPr>
            <a:spLocks noGrp="1" noRot="1" noChangeAspect="1"/>
          </p:cNvSpPr>
          <p:nvPr>
            <p:ph type="sldImg"/>
          </p:nvPr>
        </p:nvSpPr>
        <p:spPr>
          <a:prstGeom prst="rect">
            <a:avLst/>
          </a:prstGeom>
        </p:spPr>
        <p:txBody>
          <a:bodyPr/>
          <a:lstStyle/>
          <a:p>
            <a:pPr lvl="0"/>
            <a:endParaRPr/>
          </a:p>
        </p:txBody>
      </p:sp>
      <p:sp>
        <p:nvSpPr>
          <p:cNvPr id="230" name="Shape 230"/>
          <p:cNvSpPr>
            <a:spLocks noGrp="1"/>
          </p:cNvSpPr>
          <p:nvPr>
            <p:ph type="body" sz="quarter" idx="1"/>
          </p:nvPr>
        </p:nvSpPr>
        <p:spPr>
          <a:prstGeom prst="rect">
            <a:avLst/>
          </a:prstGeom>
        </p:spPr>
        <p:txBody>
          <a:bodyPr/>
          <a:lstStyle/>
          <a:p>
            <a:pPr marR="40639" lvl="0" defTabSz="914400">
              <a:spcBef>
                <a:spcPts val="500"/>
              </a:spcBef>
              <a:buClr>
                <a:srgbClr val="FFFFFF"/>
              </a:buClr>
              <a:defRPr sz="1800"/>
            </a:pPr>
            <a:r>
              <a:rPr sz="1600" dirty="0">
                <a:uFill>
                  <a:solidFill>
                    <a:srgbClr val="FFFFFF"/>
                  </a:solidFill>
                </a:uFill>
                <a:latin typeface="Arial"/>
                <a:ea typeface="Arial"/>
                <a:cs typeface="Arial"/>
                <a:sym typeface="Arial"/>
              </a:rPr>
              <a:t>An embedded link to a 2:51 minute </a:t>
            </a:r>
            <a:r>
              <a:rPr sz="1600" dirty="0" err="1">
                <a:uFill>
                  <a:solidFill>
                    <a:srgbClr val="FFFFFF"/>
                  </a:solidFill>
                </a:uFill>
                <a:latin typeface="Arial"/>
                <a:ea typeface="Arial"/>
                <a:cs typeface="Arial"/>
                <a:sym typeface="Arial"/>
              </a:rPr>
              <a:t>Youtube</a:t>
            </a:r>
            <a:r>
              <a:rPr sz="1600" dirty="0">
                <a:uFill>
                  <a:solidFill>
                    <a:srgbClr val="FFFFFF"/>
                  </a:solidFill>
                </a:uFill>
                <a:latin typeface="Arial"/>
                <a:ea typeface="Arial"/>
                <a:cs typeface="Arial"/>
                <a:sym typeface="Arial"/>
              </a:rPr>
              <a:t> video clip </a:t>
            </a:r>
            <a:r>
              <a:rPr sz="1600" dirty="0" smtClean="0">
                <a:uFill>
                  <a:solidFill>
                    <a:srgbClr val="FFFFFF"/>
                  </a:solidFill>
                </a:uFill>
                <a:latin typeface="Arial"/>
                <a:ea typeface="Arial"/>
                <a:cs typeface="Arial"/>
                <a:sym typeface="Arial"/>
              </a:rPr>
              <a:t>on </a:t>
            </a:r>
            <a:r>
              <a:rPr sz="1600" dirty="0">
                <a:uFill>
                  <a:solidFill>
                    <a:srgbClr val="FFFFFF"/>
                  </a:solidFill>
                </a:uFill>
                <a:latin typeface="Arial"/>
                <a:ea typeface="Arial"/>
                <a:cs typeface="Arial"/>
                <a:sym typeface="Arial"/>
              </a:rPr>
              <a:t>the Cuban Missile Crisis begins here. </a:t>
            </a:r>
          </a:p>
          <a:p>
            <a:pPr marR="40639" lvl="0" defTabSz="914400">
              <a:spcBef>
                <a:spcPts val="500"/>
              </a:spcBef>
              <a:buClr>
                <a:srgbClr val="FFFFFF"/>
              </a:buClr>
              <a:defRPr sz="1800"/>
            </a:pPr>
            <a:r>
              <a:rPr sz="1600" dirty="0">
                <a:uFill>
                  <a:solidFill>
                    <a:srgbClr val="FFFFFF"/>
                  </a:solidFill>
                </a:uFill>
                <a:latin typeface="Arial"/>
                <a:ea typeface="Arial"/>
                <a:cs typeface="Arial"/>
                <a:sym typeface="Arial"/>
              </a:rPr>
              <a:t>Mac users, click on black circle to open browser and view a 2:51 minute </a:t>
            </a:r>
            <a:r>
              <a:rPr sz="1600" dirty="0" err="1">
                <a:uFill>
                  <a:solidFill>
                    <a:srgbClr val="FFFFFF"/>
                  </a:solidFill>
                </a:uFill>
                <a:latin typeface="Arial"/>
                <a:ea typeface="Arial"/>
                <a:cs typeface="Arial"/>
                <a:sym typeface="Arial"/>
              </a:rPr>
              <a:t>Youtube</a:t>
            </a:r>
            <a:r>
              <a:rPr sz="1600" dirty="0">
                <a:uFill>
                  <a:solidFill>
                    <a:srgbClr val="FFFFFF"/>
                  </a:solidFill>
                </a:uFill>
                <a:latin typeface="Arial"/>
                <a:ea typeface="Arial"/>
                <a:cs typeface="Arial"/>
                <a:sym typeface="Arial"/>
              </a:rPr>
              <a:t> video clip on </a:t>
            </a:r>
            <a:r>
              <a:rPr sz="1600" dirty="0" smtClean="0">
                <a:uFill>
                  <a:solidFill>
                    <a:srgbClr val="FFFFFF"/>
                  </a:solidFill>
                </a:uFill>
                <a:latin typeface="Arial"/>
                <a:ea typeface="Arial"/>
                <a:cs typeface="Arial"/>
                <a:sym typeface="Arial"/>
              </a:rPr>
              <a:t>the </a:t>
            </a:r>
            <a:r>
              <a:rPr sz="1600" dirty="0">
                <a:uFill>
                  <a:solidFill>
                    <a:srgbClr val="FFFFFF"/>
                  </a:solidFill>
                </a:uFill>
                <a:latin typeface="Arial"/>
                <a:ea typeface="Arial"/>
                <a:cs typeface="Arial"/>
                <a:sym typeface="Arial"/>
              </a:rPr>
              <a:t>Cuban Missile Crisis.</a:t>
            </a:r>
          </a:p>
          <a:p>
            <a:pPr marR="40639" lvl="0" defTabSz="914400">
              <a:spcBef>
                <a:spcPts val="500"/>
              </a:spcBef>
              <a:buClr>
                <a:srgbClr val="FFFFFF"/>
              </a:buClr>
              <a:defRPr sz="1800"/>
            </a:pPr>
            <a:r>
              <a:rPr dirty="0">
                <a:uFill>
                  <a:solidFill>
                    <a:srgbClr val="FFFFFF"/>
                  </a:solidFill>
                </a:uFill>
                <a:latin typeface="Arial"/>
                <a:ea typeface="Arial"/>
                <a:cs typeface="Arial"/>
                <a:sym typeface="Arial"/>
              </a:rPr>
              <a:t>Original link: </a:t>
            </a:r>
            <a:r>
              <a:rPr dirty="0">
                <a:solidFill>
                  <a:srgbClr val="040404"/>
                </a:solidFill>
                <a:uFill>
                  <a:solidFill>
                    <a:srgbClr val="000E60"/>
                  </a:solidFill>
                </a:uFill>
                <a:latin typeface="Arial"/>
                <a:ea typeface="Arial"/>
                <a:cs typeface="Arial"/>
                <a:sym typeface="Arial"/>
                <a:hlinkClick r:id="rId3"/>
              </a:rPr>
              <a:t>https://www.youtube.com/watch?v=Es3tLQZIH9g</a:t>
            </a:r>
            <a:endParaRPr dirty="0">
              <a:uFill>
                <a:solidFill>
                  <a:srgbClr val="FFFFFF"/>
                </a:solidFill>
              </a:uFill>
              <a:latin typeface="Arial"/>
              <a:ea typeface="Arial"/>
              <a:cs typeface="Arial"/>
              <a:sym typeface="Arial"/>
            </a:endParaRPr>
          </a:p>
          <a:p>
            <a:pPr marR="40639" lvl="1" indent="0" defTabSz="914400">
              <a:lnSpc>
                <a:spcPct val="80000"/>
              </a:lnSpc>
              <a:spcBef>
                <a:spcPts val="700"/>
              </a:spcBef>
              <a:buClr>
                <a:srgbClr val="EC286F"/>
              </a:buClr>
              <a:buFont typeface="Wingdings"/>
              <a:defRPr sz="1800"/>
            </a:pPr>
            <a:endParaRPr sz="2400" dirty="0">
              <a:effectLst>
                <a:outerShdw blurRad="12700" dist="25400" dir="2700000" rotWithShape="0">
                  <a:srgbClr val="CBCBCB"/>
                </a:outerShdw>
              </a:effectLst>
              <a:uFill>
                <a:solidFill/>
              </a:uFill>
              <a:latin typeface="Arial"/>
              <a:ea typeface="Arial"/>
              <a:cs typeface="Arial"/>
              <a:sym typeface="Arial"/>
            </a:endParaRPr>
          </a:p>
          <a:p>
            <a:pPr marR="40639" lvl="1" indent="0" defTabSz="914400">
              <a:lnSpc>
                <a:spcPct val="80000"/>
              </a:lnSpc>
              <a:spcBef>
                <a:spcPts val="7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On October 16th, 1962 a U2 American Spy </a:t>
            </a:r>
            <a:r>
              <a:rPr sz="2400" dirty="0" err="1">
                <a:effectLst>
                  <a:outerShdw blurRad="12700" dist="25400" dir="2700000" rotWithShape="0">
                    <a:srgbClr val="CBCBCB"/>
                  </a:outerShdw>
                </a:effectLst>
                <a:uFill>
                  <a:solidFill/>
                </a:uFill>
                <a:latin typeface="Arial"/>
                <a:ea typeface="Arial"/>
                <a:cs typeface="Arial"/>
                <a:sym typeface="Arial"/>
              </a:rPr>
              <a:t>plne</a:t>
            </a:r>
            <a:r>
              <a:rPr sz="2400" dirty="0">
                <a:effectLst>
                  <a:outerShdw blurRad="12700" dist="25400" dir="2700000" rotWithShape="0">
                    <a:srgbClr val="CBCBCB"/>
                  </a:outerShdw>
                </a:effectLst>
                <a:uFill>
                  <a:solidFill/>
                </a:uFill>
                <a:latin typeface="Arial"/>
                <a:ea typeface="Arial"/>
                <a:cs typeface="Arial"/>
                <a:sym typeface="Arial"/>
              </a:rPr>
              <a:t> revealed that the Soviets were </a:t>
            </a:r>
            <a:r>
              <a:rPr sz="2400" dirty="0" err="1">
                <a:effectLst>
                  <a:outerShdw blurRad="12700" dist="25400" dir="2700000" rotWithShape="0">
                    <a:srgbClr val="CBCBCB"/>
                  </a:outerShdw>
                </a:effectLst>
                <a:uFill>
                  <a:solidFill/>
                </a:uFill>
                <a:latin typeface="Arial"/>
                <a:ea typeface="Arial"/>
                <a:cs typeface="Arial"/>
                <a:sym typeface="Arial"/>
              </a:rPr>
              <a:t>bulding</a:t>
            </a:r>
            <a:r>
              <a:rPr sz="2400" dirty="0">
                <a:effectLst>
                  <a:outerShdw blurRad="12700" dist="25400" dir="2700000" rotWithShape="0">
                    <a:srgbClr val="CBCBCB"/>
                  </a:outerShdw>
                </a:effectLst>
                <a:uFill>
                  <a:solidFill/>
                </a:uFill>
                <a:latin typeface="Arial"/>
                <a:ea typeface="Arial"/>
                <a:cs typeface="Arial"/>
                <a:sym typeface="Arial"/>
              </a:rPr>
              <a:t> missile bases in Cuba. - 90 miles from U.S.  This would bring the U.S. and the Soviets to the brink of Nuclear War - CLICK</a:t>
            </a:r>
          </a:p>
          <a:p>
            <a:pPr marR="40639" lvl="1" indent="0" defTabSz="914400">
              <a:lnSpc>
                <a:spcPct val="80000"/>
              </a:lnSpc>
              <a:spcBef>
                <a:spcPts val="700"/>
              </a:spcBef>
              <a:buClr>
                <a:srgbClr val="EC286F"/>
              </a:buClr>
              <a:buFont typeface="Wingdings"/>
              <a:defRPr sz="1800"/>
            </a:pPr>
            <a:endParaRPr sz="3200" dirty="0">
              <a:effectLst>
                <a:outerShdw blurRad="12700" dist="25400" dir="2700000" rotWithShape="0">
                  <a:srgbClr val="CBCBCB"/>
                </a:outerShdw>
              </a:effectLst>
              <a:uFill>
                <a:solidFill/>
              </a:uFill>
              <a:latin typeface="Arial"/>
              <a:ea typeface="Arial"/>
              <a:cs typeface="Arial"/>
              <a:sym typeface="Arial"/>
            </a:endParaRPr>
          </a:p>
          <a:p>
            <a:pPr lvl="0" defTabSz="647700">
              <a:lnSpc>
                <a:spcPts val="3600"/>
              </a:lnSpc>
              <a:spcBef>
                <a:spcPts val="800"/>
              </a:spcBef>
              <a:defRPr sz="1800"/>
            </a:pPr>
            <a:r>
              <a:rPr sz="1900" dirty="0">
                <a:latin typeface="Arial"/>
                <a:ea typeface="Arial"/>
                <a:cs typeface="Arial"/>
                <a:sym typeface="Arial"/>
              </a:rPr>
              <a:t>Range of Soviet SS-4 medium-range ballistic</a:t>
            </a:r>
            <a:br>
              <a:rPr sz="1900" dirty="0">
                <a:latin typeface="Arial"/>
                <a:ea typeface="Arial"/>
                <a:cs typeface="Arial"/>
                <a:sym typeface="Arial"/>
              </a:rPr>
            </a:br>
            <a:r>
              <a:rPr sz="1900" dirty="0">
                <a:latin typeface="Arial"/>
                <a:ea typeface="Arial"/>
                <a:cs typeface="Arial"/>
                <a:sym typeface="Arial"/>
              </a:rPr>
              <a:t>missiles and SS-5 intermediate-range ballistic </a:t>
            </a:r>
            <a:br>
              <a:rPr sz="1900" dirty="0">
                <a:latin typeface="Arial"/>
                <a:ea typeface="Arial"/>
                <a:cs typeface="Arial"/>
                <a:sym typeface="Arial"/>
              </a:rPr>
            </a:br>
            <a:r>
              <a:rPr sz="1900" dirty="0">
                <a:latin typeface="Arial"/>
                <a:ea typeface="Arial"/>
                <a:cs typeface="Arial"/>
                <a:sym typeface="Arial"/>
              </a:rPr>
              <a:t>missiles, if launched from Cuba.</a:t>
            </a:r>
            <a:endParaRPr sz="1900" dirty="0">
              <a:latin typeface="Helvetica"/>
              <a:ea typeface="Helvetica"/>
              <a:cs typeface="Helvetica"/>
              <a:sym typeface="Helvetica"/>
            </a:endParaRPr>
          </a:p>
          <a:p>
            <a:pPr marR="40639" lvl="1" indent="0" defTabSz="914400">
              <a:lnSpc>
                <a:spcPct val="80000"/>
              </a:lnSpc>
              <a:spcBef>
                <a:spcPts val="7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1.The Bay of Pigs pushed Castro closer to the Soviets.</a:t>
            </a:r>
          </a:p>
          <a:p>
            <a:pPr marR="40639" lvl="1" indent="0" defTabSz="914400">
              <a:lnSpc>
                <a:spcPct val="80000"/>
              </a:lnSpc>
              <a:spcBef>
                <a:spcPts val="7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2.Castro asked Moscow for protection.</a:t>
            </a:r>
          </a:p>
          <a:p>
            <a:pPr marR="40639" lvl="1" indent="0" defTabSz="914400">
              <a:lnSpc>
                <a:spcPct val="80000"/>
              </a:lnSpc>
              <a:spcBef>
                <a:spcPts val="7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3.Moscow sent aid as well as medium range nuclear missiles.</a:t>
            </a:r>
          </a:p>
          <a:p>
            <a:pPr marR="40639" lvl="1" indent="0" defTabSz="914400">
              <a:lnSpc>
                <a:spcPct val="80000"/>
              </a:lnSpc>
              <a:spcBef>
                <a:spcPts val="7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4.In October 1962 JFK ordered a “quarantine” of Cuban waters.</a:t>
            </a:r>
          </a:p>
          <a:p>
            <a:pPr marR="40639" lvl="1" indent="0" defTabSz="914400">
              <a:lnSpc>
                <a:spcPct val="80000"/>
              </a:lnSpc>
              <a:spcBef>
                <a:spcPts val="700"/>
              </a:spcBef>
              <a:buClr>
                <a:srgbClr val="EC286F"/>
              </a:buClr>
              <a:buFont typeface="Wingdings"/>
              <a:defRPr sz="1800"/>
            </a:pPr>
            <a:endParaRPr sz="2400" dirty="0">
              <a:effectLst>
                <a:outerShdw blurRad="12700" dist="25400" dir="2700000" rotWithShape="0">
                  <a:srgbClr val="CBCBCB"/>
                </a:outerShdw>
              </a:effectLst>
              <a:uFill>
                <a:solidFill/>
              </a:uFill>
              <a:latin typeface="Arial"/>
              <a:ea typeface="Arial"/>
              <a:cs typeface="Arial"/>
              <a:sym typeface="Arial"/>
            </a:endParaRPr>
          </a:p>
        </p:txBody>
      </p:sp>
    </p:spTree>
    <p:extLst>
      <p:ext uri="{BB962C8B-B14F-4D97-AF65-F5344CB8AC3E}">
        <p14:creationId xmlns:p14="http://schemas.microsoft.com/office/powerpoint/2010/main" val="20860123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Shape 244"/>
          <p:cNvSpPr>
            <a:spLocks noGrp="1" noRot="1" noChangeAspect="1"/>
          </p:cNvSpPr>
          <p:nvPr>
            <p:ph type="sldImg"/>
          </p:nvPr>
        </p:nvSpPr>
        <p:spPr>
          <a:prstGeom prst="rect">
            <a:avLst/>
          </a:prstGeom>
        </p:spPr>
        <p:txBody>
          <a:bodyPr/>
          <a:lstStyle/>
          <a:p>
            <a:pPr lvl="0"/>
            <a:endParaRPr/>
          </a:p>
        </p:txBody>
      </p:sp>
      <p:sp>
        <p:nvSpPr>
          <p:cNvPr id="245" name="Shape 245"/>
          <p:cNvSpPr>
            <a:spLocks noGrp="1"/>
          </p:cNvSpPr>
          <p:nvPr>
            <p:ph type="body" sz="quarter" idx="1"/>
          </p:nvPr>
        </p:nvSpPr>
        <p:spPr>
          <a:prstGeom prst="rect">
            <a:avLst/>
          </a:prstGeom>
        </p:spPr>
        <p:txBody>
          <a:bodyPr/>
          <a:lstStyle/>
          <a:p>
            <a:pPr marR="40639" lvl="0" defTabSz="914400">
              <a:spcBef>
                <a:spcPts val="500"/>
              </a:spcBef>
              <a:buClr>
                <a:srgbClr val="FFFFFF"/>
              </a:buClr>
              <a:defRPr sz="1800"/>
            </a:pPr>
            <a:r>
              <a:rPr sz="1600">
                <a:uFill>
                  <a:solidFill>
                    <a:srgbClr val="FFFFFF"/>
                  </a:solidFill>
                </a:uFill>
                <a:latin typeface="Arial"/>
                <a:ea typeface="Arial"/>
                <a:cs typeface="Arial"/>
                <a:sym typeface="Arial"/>
              </a:rPr>
              <a:t>An embedded link to a 4:38 minute Youtube video clip on Intro to Kennedy begins here. </a:t>
            </a:r>
          </a:p>
          <a:p>
            <a:pPr marR="40639" lvl="0" defTabSz="914400">
              <a:spcBef>
                <a:spcPts val="500"/>
              </a:spcBef>
              <a:buClr>
                <a:srgbClr val="FFFFFF"/>
              </a:buClr>
              <a:defRPr sz="1800"/>
            </a:pPr>
            <a:r>
              <a:rPr sz="1600">
                <a:uFill>
                  <a:solidFill>
                    <a:srgbClr val="FFFFFF"/>
                  </a:solidFill>
                </a:uFill>
                <a:latin typeface="Arial"/>
                <a:ea typeface="Arial"/>
                <a:cs typeface="Arial"/>
                <a:sym typeface="Arial"/>
              </a:rPr>
              <a:t>Mac users, click on black circle to open browser and view 4:38 minute Youtube video clip on Intro to Kennedy.</a:t>
            </a:r>
          </a:p>
          <a:p>
            <a:pPr marR="40639" lvl="0" defTabSz="914400">
              <a:spcBef>
                <a:spcPts val="500"/>
              </a:spcBef>
              <a:buClr>
                <a:srgbClr val="FFFFFF"/>
              </a:buClr>
              <a:defRPr sz="1800"/>
            </a:pPr>
            <a:r>
              <a:rPr>
                <a:uFill>
                  <a:solidFill>
                    <a:srgbClr val="FFFFFF"/>
                  </a:solidFill>
                </a:uFill>
                <a:latin typeface="Arial"/>
                <a:ea typeface="Arial"/>
                <a:cs typeface="Arial"/>
                <a:sym typeface="Arial"/>
              </a:rPr>
              <a:t>Original link: </a:t>
            </a:r>
            <a:r>
              <a:rPr u="sng">
                <a:uFill>
                  <a:solidFill>
                    <a:srgbClr val="FFFFFF"/>
                  </a:solidFill>
                </a:uFill>
                <a:latin typeface="Arial"/>
                <a:ea typeface="Arial"/>
                <a:cs typeface="Arial"/>
                <a:sym typeface="Arial"/>
                <a:hlinkClick r:id="rId3"/>
              </a:rPr>
              <a:t>https://www.youtube.com/watch?v=uaXSX4HCpjs</a:t>
            </a:r>
            <a:endParaRPr>
              <a:uFill>
                <a:solidFill>
                  <a:srgbClr val="FFFFFF"/>
                </a:solidFill>
              </a:uFill>
              <a:latin typeface="Arial"/>
              <a:ea typeface="Arial"/>
              <a:cs typeface="Arial"/>
              <a:sym typeface="Arial"/>
            </a:endParaRPr>
          </a:p>
          <a:p>
            <a:pPr marR="40639" lvl="0" defTabSz="914400">
              <a:spcBef>
                <a:spcPts val="500"/>
              </a:spcBef>
              <a:buClr>
                <a:srgbClr val="FFFFFF"/>
              </a:buClr>
              <a:defRPr sz="1800"/>
            </a:pPr>
            <a:endParaRPr>
              <a:uFill>
                <a:solidFill>
                  <a:srgbClr val="FFFFFF"/>
                </a:solidFill>
              </a:uFill>
              <a:latin typeface="Arial"/>
              <a:ea typeface="Arial"/>
              <a:cs typeface="Arial"/>
              <a:sym typeface="Arial"/>
            </a:endParaRPr>
          </a:p>
          <a:p>
            <a:pPr marR="40639" lvl="0" defTabSz="914400">
              <a:spcBef>
                <a:spcPts val="500"/>
              </a:spcBef>
              <a:buClr>
                <a:srgbClr val="FFFFFF"/>
              </a:buClr>
              <a:defRPr sz="1800"/>
            </a:pPr>
            <a:r>
              <a:rPr sz="2200">
                <a:uFill>
                  <a:solidFill>
                    <a:srgbClr val="FFFFFF"/>
                  </a:solidFill>
                </a:uFill>
                <a:latin typeface="Arial"/>
                <a:ea typeface="Arial"/>
                <a:cs typeface="Arial"/>
                <a:sym typeface="Arial"/>
              </a:rPr>
              <a:t>Kennedy’s options: Kennedy was convinced that the missiles presented a direct challenge to which he must respond.  But how?  The President quickly assembled his top advisors in a series of secret meetings.  They outlined four possible responses.</a:t>
            </a:r>
          </a:p>
          <a:p>
            <a:pPr marR="40639" lvl="1" indent="0" defTabSz="914400">
              <a:lnSpc>
                <a:spcPct val="80000"/>
              </a:lnSpc>
              <a:spcBef>
                <a:spcPts val="700"/>
              </a:spcBef>
              <a:buClr>
                <a:srgbClr val="EC286F"/>
              </a:buClr>
              <a:buFont typeface="Wingdings"/>
              <a:defRPr sz="1800"/>
            </a:pPr>
            <a:r>
              <a:rPr sz="2400" b="1">
                <a:effectLst>
                  <a:outerShdw blurRad="12700" dist="25400" dir="2700000" rotWithShape="0">
                    <a:srgbClr val="CBCBCB"/>
                  </a:outerShdw>
                </a:effectLst>
                <a:uFill>
                  <a:solidFill/>
                </a:uFill>
                <a:latin typeface="Arial"/>
                <a:ea typeface="Arial"/>
                <a:cs typeface="Arial"/>
                <a:sym typeface="Arial"/>
              </a:rPr>
              <a:t>1. Engage in</a:t>
            </a:r>
            <a:r>
              <a:rPr sz="2400">
                <a:effectLst>
                  <a:outerShdw blurRad="12700" dist="25400" dir="2700000" rotWithShape="0">
                    <a:srgbClr val="CBCBCB"/>
                  </a:outerShdw>
                </a:effectLst>
                <a:uFill>
                  <a:solidFill/>
                </a:uFill>
                <a:latin typeface="Arial"/>
                <a:ea typeface="Arial"/>
                <a:cs typeface="Arial"/>
                <a:sym typeface="Arial"/>
              </a:rPr>
              <a:t> negotiations w/ Khrushchev. Peaceful, but it would give the Soviets more time to finish building the missile bases.  It also would make Kennedy look hesitant and weak.</a:t>
            </a:r>
          </a:p>
          <a:p>
            <a:pPr marR="40639" lvl="1" indent="0" defTabSz="914400">
              <a:lnSpc>
                <a:spcPct val="80000"/>
              </a:lnSpc>
              <a:spcBef>
                <a:spcPts val="700"/>
              </a:spcBef>
              <a:buClr>
                <a:srgbClr val="EC286F"/>
              </a:buClr>
              <a:buFont typeface="Wingdings"/>
              <a:defRPr sz="1800"/>
            </a:pPr>
            <a:r>
              <a:rPr sz="2400" b="1">
                <a:effectLst>
                  <a:outerShdw blurRad="12700" dist="25400" dir="2700000" rotWithShape="0">
                    <a:srgbClr val="CBCBCB"/>
                  </a:outerShdw>
                </a:effectLst>
                <a:uFill>
                  <a:solidFill/>
                </a:uFill>
                <a:latin typeface="Arial"/>
                <a:ea typeface="Arial"/>
                <a:cs typeface="Arial"/>
                <a:sym typeface="Arial"/>
              </a:rPr>
              <a:t>2. Invade Cuba.</a:t>
            </a:r>
            <a:r>
              <a:rPr sz="2400">
                <a:effectLst>
                  <a:outerShdw blurRad="12700" dist="25400" dir="2700000" rotWithShape="0">
                    <a:srgbClr val="CBCBCB"/>
                  </a:outerShdw>
                </a:effectLst>
                <a:uFill>
                  <a:solidFill/>
                </a:uFill>
                <a:latin typeface="Arial"/>
                <a:ea typeface="Arial"/>
                <a:cs typeface="Arial"/>
                <a:sym typeface="Arial"/>
              </a:rPr>
              <a:t>  This action would eliminate a missile threat &amp; oust Castro. But this would also kill soviet soldiers setting up the missiles, and the Soviets would set out to protect Castro &amp; risk all out nuclear war.</a:t>
            </a:r>
          </a:p>
          <a:p>
            <a:pPr marR="40639" lvl="1" indent="0" defTabSz="914400">
              <a:lnSpc>
                <a:spcPct val="80000"/>
              </a:lnSpc>
              <a:spcBef>
                <a:spcPts val="700"/>
              </a:spcBef>
              <a:buClr>
                <a:srgbClr val="EC286F"/>
              </a:buClr>
              <a:buFont typeface="Wingdings"/>
              <a:defRPr sz="1800"/>
            </a:pPr>
            <a:r>
              <a:rPr sz="2400" b="1">
                <a:effectLst>
                  <a:outerShdw blurRad="12700" dist="25400" dir="2700000" rotWithShape="0">
                    <a:srgbClr val="CBCBCB"/>
                  </a:outerShdw>
                </a:effectLst>
                <a:uFill>
                  <a:solidFill/>
                </a:uFill>
                <a:latin typeface="Arial"/>
                <a:ea typeface="Arial"/>
                <a:cs typeface="Arial"/>
                <a:sym typeface="Arial"/>
              </a:rPr>
              <a:t>3. Blockade Cuba - </a:t>
            </a:r>
            <a:r>
              <a:rPr sz="2400">
                <a:effectLst>
                  <a:outerShdw blurRad="12700" dist="25400" dir="2700000" rotWithShape="0">
                    <a:srgbClr val="CBCBCB"/>
                  </a:outerShdw>
                </a:effectLst>
                <a:uFill>
                  <a:solidFill/>
                </a:uFill>
                <a:latin typeface="Arial"/>
                <a:ea typeface="Arial"/>
                <a:cs typeface="Arial"/>
                <a:sym typeface="Arial"/>
              </a:rPr>
              <a:t>This action would prevent Soviet ships from making further missile deliveries.  It would force Khrushchev either to back off or to take aggressive action against U.S. warships.  However, know one knew how Krushchev would react.</a:t>
            </a:r>
          </a:p>
          <a:p>
            <a:pPr marR="40639" lvl="1" indent="0" defTabSz="914400">
              <a:lnSpc>
                <a:spcPct val="80000"/>
              </a:lnSpc>
              <a:spcBef>
                <a:spcPts val="700"/>
              </a:spcBef>
              <a:buClr>
                <a:srgbClr val="EC286F"/>
              </a:buClr>
              <a:buFont typeface="Wingdings"/>
              <a:defRPr sz="1800"/>
            </a:pPr>
            <a:r>
              <a:rPr sz="2400" b="1">
                <a:effectLst>
                  <a:outerShdw blurRad="12700" dist="25400" dir="2700000" rotWithShape="0">
                    <a:srgbClr val="CBCBCB"/>
                  </a:outerShdw>
                </a:effectLst>
                <a:uFill>
                  <a:solidFill/>
                </a:uFill>
                <a:latin typeface="Arial"/>
                <a:ea typeface="Arial"/>
                <a:cs typeface="Arial"/>
                <a:sym typeface="Arial"/>
              </a:rPr>
              <a:t>4. Bomb the missile sites. </a:t>
            </a:r>
            <a:r>
              <a:rPr sz="2400">
                <a:effectLst>
                  <a:outerShdw blurRad="12700" dist="25400" dir="2700000" rotWithShape="0">
                    <a:srgbClr val="CBCBCB"/>
                  </a:outerShdw>
                </a:effectLst>
                <a:uFill>
                  <a:solidFill/>
                </a:uFill>
                <a:latin typeface="Arial"/>
                <a:ea typeface="Arial"/>
                <a:cs typeface="Arial"/>
                <a:sym typeface="Arial"/>
              </a:rPr>
              <a:t> A series of air strikes could quickly know out the missiles.  Yet would the Soviets launch a counter strike, and where?   Robert Kennedy didn’t like bombing - it seemed too much like Pearl Harbor.</a:t>
            </a:r>
          </a:p>
          <a:p>
            <a:pPr marR="40639" lvl="1" indent="0" defTabSz="914400">
              <a:lnSpc>
                <a:spcPct val="80000"/>
              </a:lnSpc>
              <a:spcBef>
                <a:spcPts val="700"/>
              </a:spcBef>
              <a:buClr>
                <a:srgbClr val="EC286F"/>
              </a:buClr>
              <a:buFont typeface="Wingdings"/>
              <a:defRPr sz="1800"/>
            </a:pPr>
            <a:endParaRPr sz="2400">
              <a:effectLst>
                <a:outerShdw blurRad="12700" dist="25400" dir="2700000" rotWithShape="0">
                  <a:srgbClr val="CBCBCB"/>
                </a:outerShdw>
              </a:effectLst>
              <a:uFill>
                <a:solidFill/>
              </a:uFill>
              <a:latin typeface="Arial"/>
              <a:ea typeface="Arial"/>
              <a:cs typeface="Arial"/>
              <a:sym typeface="Arial"/>
            </a:endParaRPr>
          </a:p>
          <a:p>
            <a:pPr marR="40639" lvl="1" indent="0" defTabSz="914400">
              <a:lnSpc>
                <a:spcPct val="80000"/>
              </a:lnSpc>
              <a:spcBef>
                <a:spcPts val="700"/>
              </a:spcBef>
              <a:buClr>
                <a:srgbClr val="EC286F"/>
              </a:buClr>
              <a:buFont typeface="Wingdings"/>
              <a:defRPr sz="1800"/>
            </a:pPr>
            <a:r>
              <a:rPr sz="2400">
                <a:effectLst>
                  <a:outerShdw blurRad="12700" dist="25400" dir="2700000" rotWithShape="0">
                    <a:srgbClr val="CBCBCB"/>
                  </a:outerShdw>
                </a:effectLst>
                <a:uFill>
                  <a:solidFill/>
                </a:uFill>
                <a:latin typeface="Arial"/>
                <a:ea typeface="Arial"/>
                <a:cs typeface="Arial"/>
                <a:sym typeface="Arial"/>
              </a:rPr>
              <a:t>---On Monday, October 22, Kennedy went on television and radio to confirm the press reports. Later, he went with a quarantine.</a:t>
            </a:r>
          </a:p>
          <a:p>
            <a:pPr marR="40639" lvl="1" indent="0" defTabSz="914400">
              <a:lnSpc>
                <a:spcPct val="80000"/>
              </a:lnSpc>
              <a:spcBef>
                <a:spcPts val="700"/>
              </a:spcBef>
              <a:buClr>
                <a:srgbClr val="EC286F"/>
              </a:buClr>
              <a:buFont typeface="Wingdings"/>
              <a:defRPr sz="1800"/>
            </a:pPr>
            <a:r>
              <a:rPr sz="2400">
                <a:effectLst>
                  <a:outerShdw blurRad="12700" dist="25400" dir="2700000" rotWithShape="0">
                    <a:srgbClr val="CBCBCB"/>
                  </a:outerShdw>
                </a:effectLst>
                <a:uFill>
                  <a:solidFill/>
                </a:uFill>
                <a:latin typeface="Arial"/>
                <a:ea typeface="Arial"/>
                <a:cs typeface="Arial"/>
                <a:sym typeface="Arial"/>
              </a:rPr>
              <a:t>The world waited.  Some Americans who had bomb shelters, were huddled in.</a:t>
            </a:r>
          </a:p>
          <a:p>
            <a:pPr marR="40639" lvl="1" indent="0" defTabSz="914400">
              <a:lnSpc>
                <a:spcPct val="80000"/>
              </a:lnSpc>
              <a:spcBef>
                <a:spcPts val="700"/>
              </a:spcBef>
              <a:buClr>
                <a:srgbClr val="EC286F"/>
              </a:buClr>
              <a:buFont typeface="Wingdings"/>
              <a:defRPr sz="1800"/>
            </a:pPr>
            <a:r>
              <a:rPr sz="2400">
                <a:effectLst>
                  <a:outerShdw blurRad="12700" dist="25400" dir="2700000" rotWithShape="0">
                    <a:srgbClr val="CBCBCB"/>
                  </a:outerShdw>
                </a:effectLst>
                <a:uFill>
                  <a:solidFill/>
                </a:uFill>
                <a:latin typeface="Arial"/>
                <a:ea typeface="Arial"/>
                <a:cs typeface="Arial"/>
                <a:sym typeface="Arial"/>
              </a:rPr>
              <a:t>Finally when Soviet ships approached the blockade, they suddenly turned around.</a:t>
            </a:r>
          </a:p>
          <a:p>
            <a:pPr marR="40639" lvl="1" indent="0" defTabSz="914400">
              <a:lnSpc>
                <a:spcPct val="80000"/>
              </a:lnSpc>
              <a:spcBef>
                <a:spcPts val="700"/>
              </a:spcBef>
              <a:buClr>
                <a:srgbClr val="EC286F"/>
              </a:buClr>
              <a:buFont typeface="Wingdings"/>
              <a:defRPr sz="1800"/>
            </a:pPr>
            <a:endParaRPr sz="2400">
              <a:effectLst>
                <a:outerShdw blurRad="12700" dist="25400" dir="2700000" rotWithShape="0">
                  <a:srgbClr val="CBCBCB"/>
                </a:outerShdw>
              </a:effectLst>
              <a:uFill>
                <a:solidFill/>
              </a:uFill>
              <a:latin typeface="Arial"/>
              <a:ea typeface="Arial"/>
              <a:cs typeface="Arial"/>
              <a:sym typeface="Arial"/>
            </a:endParaRPr>
          </a:p>
        </p:txBody>
      </p:sp>
    </p:spTree>
    <p:extLst>
      <p:ext uri="{BB962C8B-B14F-4D97-AF65-F5344CB8AC3E}">
        <p14:creationId xmlns:p14="http://schemas.microsoft.com/office/powerpoint/2010/main" val="2351405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noRot="1" noChangeAspect="1"/>
          </p:cNvSpPr>
          <p:nvPr>
            <p:ph type="sldImg"/>
          </p:nvPr>
        </p:nvSpPr>
        <p:spPr>
          <a:prstGeom prst="rect">
            <a:avLst/>
          </a:prstGeom>
        </p:spPr>
        <p:txBody>
          <a:bodyPr/>
          <a:lstStyle/>
          <a:p>
            <a:pPr lvl="0"/>
            <a:endParaRPr/>
          </a:p>
        </p:txBody>
      </p:sp>
      <p:sp>
        <p:nvSpPr>
          <p:cNvPr id="258" name="Shape 258"/>
          <p:cNvSpPr>
            <a:spLocks noGrp="1"/>
          </p:cNvSpPr>
          <p:nvPr>
            <p:ph type="body" sz="quarter" idx="1"/>
          </p:nvPr>
        </p:nvSpPr>
        <p:spPr>
          <a:prstGeom prst="rect">
            <a:avLst/>
          </a:prstGeom>
        </p:spPr>
        <p:txBody>
          <a:bodyPr/>
          <a:lstStyle/>
          <a:p>
            <a:pPr marR="40639" lvl="1" indent="0" defTabSz="914400">
              <a:lnSpc>
                <a:spcPct val="90000"/>
              </a:lnSpc>
              <a:spcBef>
                <a:spcPts val="800"/>
              </a:spcBef>
              <a:buClr>
                <a:srgbClr val="EC286F"/>
              </a:buClr>
              <a:buFont typeface="Wingdings"/>
              <a:defRPr sz="1800"/>
            </a:pPr>
            <a:r>
              <a:rPr sz="2200">
                <a:effectLst>
                  <a:outerShdw blurRad="12700" dist="25400" dir="2700000" rotWithShape="0">
                    <a:srgbClr val="CBCBCB"/>
                  </a:outerShdw>
                </a:effectLst>
                <a:uFill>
                  <a:solidFill/>
                </a:uFill>
                <a:latin typeface="Arial"/>
                <a:ea typeface="Arial"/>
                <a:cs typeface="Arial"/>
                <a:sym typeface="Arial"/>
              </a:rPr>
              <a:t>But after the ships had turned around, Kennedy still had to deal w/the missiles that were already in Cuba.  On Oct. 26, Khrushchev sent Kennedy a long letter in which he pledged to remove the missiles if Kennedy promised that the United States would end the quarantine and stay out of Cuba.  A second letter delivered the next day demanded that the U.S. remove its missiles from Turkey in exchange for the withdrawal of Soviet missiles in Cuba.  Kennedy publicly accepted the terms of the first note.  He responded to the second note through secret negotiations and eventually met the demand.</a:t>
            </a:r>
          </a:p>
          <a:p>
            <a:pPr marR="40639" lvl="1" indent="0" defTabSz="914400">
              <a:lnSpc>
                <a:spcPct val="90000"/>
              </a:lnSpc>
              <a:spcBef>
                <a:spcPts val="800"/>
              </a:spcBef>
              <a:buClr>
                <a:srgbClr val="EC286F"/>
              </a:buClr>
              <a:buFont typeface="Wingdings"/>
              <a:defRPr sz="1800"/>
            </a:pPr>
            <a:r>
              <a:rPr sz="2200">
                <a:effectLst>
                  <a:outerShdw blurRad="12700" dist="25400" dir="2700000" rotWithShape="0">
                    <a:srgbClr val="CBCBCB"/>
                  </a:outerShdw>
                </a:effectLst>
                <a:uFill>
                  <a:solidFill/>
                </a:uFill>
                <a:latin typeface="Arial"/>
                <a:ea typeface="Arial"/>
                <a:cs typeface="Arial"/>
                <a:sym typeface="Arial"/>
              </a:rPr>
              <a:t>-----The Cuban missile crisis brought the world closer than ever before to nuclear war.</a:t>
            </a:r>
          </a:p>
          <a:p>
            <a:pPr marR="40639" lvl="1" indent="0" defTabSz="914400">
              <a:lnSpc>
                <a:spcPct val="90000"/>
              </a:lnSpc>
              <a:spcBef>
                <a:spcPts val="800"/>
              </a:spcBef>
              <a:buClr>
                <a:srgbClr val="EC286F"/>
              </a:buClr>
              <a:buFont typeface="Wingdings"/>
              <a:defRPr sz="1800"/>
            </a:pPr>
            <a:r>
              <a:rPr sz="2200" b="1">
                <a:effectLst>
                  <a:outerShdw blurRad="12700" dist="25400" dir="2700000" rotWithShape="0">
                    <a:srgbClr val="CBCBCB"/>
                  </a:outerShdw>
                </a:effectLst>
                <a:uFill>
                  <a:solidFill/>
                </a:uFill>
                <a:latin typeface="Arial"/>
                <a:ea typeface="Arial"/>
                <a:cs typeface="Arial"/>
                <a:sym typeface="Arial"/>
              </a:rPr>
              <a:t>EFFECTS -</a:t>
            </a:r>
            <a:r>
              <a:rPr sz="2200">
                <a:effectLst>
                  <a:outerShdw blurRad="12700" dist="25400" dir="2700000" rotWithShape="0">
                    <a:srgbClr val="CBCBCB"/>
                  </a:outerShdw>
                </a:effectLst>
                <a:uFill>
                  <a:solidFill/>
                </a:uFill>
                <a:latin typeface="Arial"/>
                <a:ea typeface="Arial"/>
                <a:cs typeface="Arial"/>
                <a:sym typeface="Arial"/>
              </a:rPr>
              <a:t> The Cuban missile crisis led to a number of efforts to reduce the risk of nuclear war.  Once the confrontation was over, Kennedy and Khrushchev established a “hot line” between their two nations to allow the Soviet American leaders to communicate quickly in the event of a future crisis. </a:t>
            </a:r>
          </a:p>
          <a:p>
            <a:pPr marR="40639" lvl="1" indent="0" defTabSz="914400">
              <a:lnSpc>
                <a:spcPct val="90000"/>
              </a:lnSpc>
              <a:spcBef>
                <a:spcPts val="800"/>
              </a:spcBef>
              <a:buClr>
                <a:srgbClr val="EC286F"/>
              </a:buClr>
              <a:buFont typeface="Wingdings"/>
              <a:defRPr sz="1800"/>
            </a:pPr>
            <a:r>
              <a:rPr sz="2200">
                <a:effectLst>
                  <a:outerShdw blurRad="12700" dist="25400" dir="2700000" rotWithShape="0">
                    <a:srgbClr val="CBCBCB"/>
                  </a:outerShdw>
                </a:effectLst>
                <a:uFill>
                  <a:solidFill/>
                </a:uFill>
                <a:latin typeface="Arial"/>
                <a:ea typeface="Arial"/>
                <a:cs typeface="Arial"/>
                <a:sym typeface="Arial"/>
              </a:rPr>
              <a:t>---In addition, in the summer of 1963 the two countries(along with Great Britain) signed the first nuclear treaty since the development of the atomic bomb.  This agreement, the Limited Test Ban Treaty, banned nuclear testing above the ground.  By doing so, it sought to eliminate the radioactive fallout that threatened to contaminate human, animal, and plant life.</a:t>
            </a:r>
          </a:p>
          <a:p>
            <a:pPr marR="40639" lvl="1" indent="0" defTabSz="914400">
              <a:lnSpc>
                <a:spcPct val="90000"/>
              </a:lnSpc>
              <a:spcBef>
                <a:spcPts val="800"/>
              </a:spcBef>
              <a:buClr>
                <a:srgbClr val="EC286F"/>
              </a:buClr>
              <a:buFont typeface="Wingdings"/>
              <a:defRPr sz="1800"/>
            </a:pPr>
            <a:r>
              <a:rPr sz="2200">
                <a:effectLst>
                  <a:outerShdw blurRad="12700" dist="25400" dir="2700000" rotWithShape="0">
                    <a:srgbClr val="CBCBCB"/>
                  </a:outerShdw>
                </a:effectLst>
                <a:uFill>
                  <a:solidFill/>
                </a:uFill>
                <a:latin typeface="Arial"/>
                <a:ea typeface="Arial"/>
                <a:cs typeface="Arial"/>
                <a:sym typeface="Arial"/>
              </a:rPr>
              <a:t>--Lastly, Kennedy emerges as a hero.  He had stood up to the Soviets and shown the U.S. would not be pushed around.  His reputation, and threat of the Democratic Party, improved just in time for the midterm congressional elections that were only weeks away.</a:t>
            </a:r>
          </a:p>
          <a:p>
            <a:pPr marR="40639" lvl="1" indent="0" defTabSz="914400">
              <a:lnSpc>
                <a:spcPct val="90000"/>
              </a:lnSpc>
              <a:spcBef>
                <a:spcPts val="800"/>
              </a:spcBef>
              <a:buClr>
                <a:srgbClr val="EC286F"/>
              </a:buClr>
              <a:buFont typeface="Wingdings"/>
              <a:defRPr sz="1800"/>
            </a:pPr>
            <a:r>
              <a:rPr sz="2200">
                <a:effectLst>
                  <a:outerShdw blurRad="12700" dist="25400" dir="2700000" rotWithShape="0">
                    <a:srgbClr val="CBCBCB"/>
                  </a:outerShdw>
                </a:effectLst>
                <a:uFill>
                  <a:solidFill/>
                </a:uFill>
                <a:latin typeface="Arial"/>
                <a:ea typeface="Arial"/>
                <a:cs typeface="Arial"/>
                <a:sym typeface="Arial"/>
              </a:rPr>
              <a:t>--Political Cartoon - Who are the two men in the cartoon?   What does the monster represent?    What is the message in the cartoon?  What event do you think inspired the cartoon?</a:t>
            </a:r>
          </a:p>
        </p:txBody>
      </p:sp>
    </p:spTree>
    <p:extLst>
      <p:ext uri="{BB962C8B-B14F-4D97-AF65-F5344CB8AC3E}">
        <p14:creationId xmlns:p14="http://schemas.microsoft.com/office/powerpoint/2010/main" val="185799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Shape 272"/>
          <p:cNvSpPr>
            <a:spLocks noGrp="1" noRot="1" noChangeAspect="1"/>
          </p:cNvSpPr>
          <p:nvPr>
            <p:ph type="sldImg"/>
          </p:nvPr>
        </p:nvSpPr>
        <p:spPr>
          <a:prstGeom prst="rect">
            <a:avLst/>
          </a:prstGeom>
        </p:spPr>
        <p:txBody>
          <a:bodyPr/>
          <a:lstStyle/>
          <a:p>
            <a:pPr lvl="0"/>
            <a:endParaRPr/>
          </a:p>
        </p:txBody>
      </p:sp>
      <p:sp>
        <p:nvSpPr>
          <p:cNvPr id="273" name="Shape 273"/>
          <p:cNvSpPr>
            <a:spLocks noGrp="1"/>
          </p:cNvSpPr>
          <p:nvPr>
            <p:ph type="body" sz="quarter" idx="1"/>
          </p:nvPr>
        </p:nvSpPr>
        <p:spPr>
          <a:prstGeom prst="rect">
            <a:avLst/>
          </a:prstGeom>
        </p:spPr>
        <p:txBody>
          <a:bodyPr/>
          <a:lstStyle/>
          <a:p>
            <a:pPr marR="40639" lvl="1" indent="0" defTabSz="914400">
              <a:lnSpc>
                <a:spcPct val="90000"/>
              </a:lnSpc>
              <a:spcBef>
                <a:spcPts val="800"/>
              </a:spcBef>
              <a:buClr>
                <a:srgbClr val="EC286F"/>
              </a:buClr>
              <a:buFont typeface="Wingdings"/>
              <a:defRPr sz="1800"/>
            </a:pPr>
            <a:r>
              <a:rPr sz="2400">
                <a:effectLst>
                  <a:outerShdw blurRad="12700" dist="25400" dir="2700000" rotWithShape="0">
                    <a:srgbClr val="CBCBCB"/>
                  </a:outerShdw>
                </a:effectLst>
                <a:uFill>
                  <a:solidFill/>
                </a:uFill>
                <a:latin typeface="Arial"/>
                <a:ea typeface="Arial"/>
                <a:cs typeface="Arial"/>
                <a:sym typeface="Arial"/>
              </a:rPr>
              <a:t>The U.S. &amp; the Soviets competed not only by building up their military forces, but also by seeking allies in the developing countries of Latin America, Asia and Africa.  Many of these countries were terribly poor.  Communist revolutionary movements in some of these countries were gaining support by promising people a better future.</a:t>
            </a:r>
          </a:p>
          <a:p>
            <a:pPr marR="40639" lvl="1" indent="0" defTabSz="914400">
              <a:lnSpc>
                <a:spcPct val="20000"/>
              </a:lnSpc>
              <a:spcBef>
                <a:spcPts val="800"/>
              </a:spcBef>
              <a:buClr>
                <a:srgbClr val="EC286F"/>
              </a:buClr>
              <a:buFont typeface="Wingdings"/>
              <a:defRPr sz="1800"/>
            </a:pPr>
            <a:endParaRPr sz="2400">
              <a:effectLst>
                <a:outerShdw blurRad="12700" dist="25400" dir="2700000" rotWithShape="0">
                  <a:srgbClr val="CBCBCB"/>
                </a:outerShdw>
              </a:effectLst>
              <a:uFill>
                <a:solidFill/>
              </a:uFill>
              <a:latin typeface="Arial"/>
              <a:ea typeface="Arial"/>
              <a:cs typeface="Arial"/>
              <a:sym typeface="Arial"/>
            </a:endParaRPr>
          </a:p>
          <a:p>
            <a:pPr marR="40639" lvl="1" indent="0" defTabSz="914400">
              <a:lnSpc>
                <a:spcPct val="90000"/>
              </a:lnSpc>
              <a:spcBef>
                <a:spcPts val="800"/>
              </a:spcBef>
              <a:buClr>
                <a:srgbClr val="EC286F"/>
              </a:buClr>
              <a:buFont typeface="Wingdings"/>
              <a:defRPr sz="1800"/>
            </a:pPr>
            <a:r>
              <a:rPr sz="2400">
                <a:effectLst>
                  <a:outerShdw blurRad="12700" dist="25400" dir="2700000" rotWithShape="0">
                    <a:srgbClr val="CBCBCB"/>
                  </a:outerShdw>
                </a:effectLst>
                <a:uFill>
                  <a:solidFill/>
                </a:uFill>
                <a:latin typeface="Arial"/>
                <a:ea typeface="Arial"/>
                <a:cs typeface="Arial"/>
                <a:sym typeface="Arial"/>
              </a:rPr>
              <a:t>To counter these revolutionary movements, Kennedy tried to promote “peaceful revolution” that is, to help build stable governments that met the needs of their citizens and also were allied with the democratic countries of the West.  Two months after taking office, Kennedy called on all the people of the Western Hemisphere to join in a </a:t>
            </a:r>
            <a:r>
              <a:rPr sz="2400" b="1">
                <a:effectLst>
                  <a:outerShdw blurRad="12700" dist="25400" dir="2700000" rotWithShape="0">
                    <a:srgbClr val="CBCBCB"/>
                  </a:outerShdw>
                </a:effectLst>
                <a:uFill>
                  <a:solidFill/>
                </a:uFill>
                <a:latin typeface="Arial"/>
                <a:ea typeface="Arial"/>
                <a:cs typeface="Arial"/>
                <a:sym typeface="Arial"/>
              </a:rPr>
              <a:t>Alliance for Progress or Alianza para Progreso.  </a:t>
            </a:r>
            <a:r>
              <a:rPr sz="2400">
                <a:effectLst>
                  <a:outerShdw blurRad="12700" dist="25400" dir="2700000" rotWithShape="0">
                    <a:srgbClr val="CBCBCB"/>
                  </a:outerShdw>
                </a:effectLst>
                <a:uFill>
                  <a:solidFill/>
                </a:uFill>
                <a:latin typeface="Arial"/>
                <a:ea typeface="Arial"/>
                <a:cs typeface="Arial"/>
                <a:sym typeface="Arial"/>
              </a:rPr>
              <a:t>It was a huge effort to satisfy the basic needs of people in North, Central, and South America for homes, work, land, health, and schools.</a:t>
            </a:r>
          </a:p>
          <a:p>
            <a:pPr marR="40639" lvl="1" indent="0" defTabSz="914400">
              <a:lnSpc>
                <a:spcPct val="90000"/>
              </a:lnSpc>
              <a:spcBef>
                <a:spcPts val="800"/>
              </a:spcBef>
              <a:buClr>
                <a:srgbClr val="EC286F"/>
              </a:buClr>
              <a:buFont typeface="Wingdings"/>
              <a:defRPr sz="1800"/>
            </a:pPr>
            <a:r>
              <a:rPr sz="2400">
                <a:effectLst>
                  <a:outerShdw blurRad="12700" dist="25400" dir="2700000" rotWithShape="0">
                    <a:srgbClr val="CBCBCB"/>
                  </a:outerShdw>
                </a:effectLst>
                <a:uFill>
                  <a:solidFill/>
                </a:uFill>
                <a:latin typeface="Arial"/>
                <a:ea typeface="Arial"/>
                <a:cs typeface="Arial"/>
                <a:sym typeface="Arial"/>
              </a:rPr>
              <a:t> - 20 billion over 10 years</a:t>
            </a:r>
          </a:p>
          <a:p>
            <a:pPr marL="457200" lvl="0" indent="-457200" defTabSz="647700">
              <a:lnSpc>
                <a:spcPts val="4300"/>
              </a:lnSpc>
              <a:spcBef>
                <a:spcPts val="100"/>
              </a:spcBef>
              <a:tabLst>
                <a:tab pos="139700" algn="l"/>
                <a:tab pos="457200" algn="l"/>
              </a:tabLst>
              <a:defRPr sz="1800"/>
            </a:pPr>
            <a:r>
              <a:rPr sz="2000" b="1">
                <a:latin typeface="Helvetica"/>
                <a:ea typeface="Helvetica"/>
                <a:cs typeface="Helvetica"/>
                <a:sym typeface="Helvetica"/>
              </a:rPr>
              <a:t>	WHY FAIL</a:t>
            </a:r>
          </a:p>
          <a:p>
            <a:pPr marL="457200" lvl="0" indent="-457200" defTabSz="647700">
              <a:lnSpc>
                <a:spcPts val="4300"/>
              </a:lnSpc>
              <a:spcBef>
                <a:spcPts val="100"/>
              </a:spcBef>
              <a:tabLst>
                <a:tab pos="139700" algn="l"/>
                <a:tab pos="457200" algn="l"/>
              </a:tabLst>
              <a:defRPr sz="1800"/>
            </a:pPr>
            <a:r>
              <a:rPr sz="2000">
                <a:latin typeface="Helvetica"/>
                <a:ea typeface="Helvetica"/>
                <a:cs typeface="Helvetica"/>
                <a:sym typeface="Helvetica"/>
              </a:rPr>
              <a:t>	▪	The amount of money was not enough for an entire hemisphere: $20 billion averaged out to only $10 per Latin American</a:t>
            </a:r>
            <a:endParaRPr sz="2300">
              <a:latin typeface="Helvetica"/>
              <a:ea typeface="Helvetica"/>
              <a:cs typeface="Helvetica"/>
              <a:sym typeface="Helvetica"/>
            </a:endParaRPr>
          </a:p>
          <a:p>
            <a:pPr marL="457200" lvl="0" indent="-457200" defTabSz="647700">
              <a:lnSpc>
                <a:spcPts val="4300"/>
              </a:lnSpc>
              <a:spcBef>
                <a:spcPts val="100"/>
              </a:spcBef>
              <a:tabLst>
                <a:tab pos="139700" algn="l"/>
                <a:tab pos="457200" algn="l"/>
              </a:tabLst>
              <a:defRPr sz="1800"/>
            </a:pPr>
            <a:r>
              <a:rPr sz="2000">
                <a:latin typeface="Helvetica"/>
                <a:ea typeface="Helvetica"/>
                <a:cs typeface="Helvetica"/>
                <a:sym typeface="Helvetica"/>
              </a:rPr>
              <a:t>   ▪	Latin American nations were unwilling to implement needed reforms, particularly in land reform.</a:t>
            </a:r>
          </a:p>
          <a:p>
            <a:pPr marL="457200" lvl="0" indent="-457200" defTabSz="647700">
              <a:lnSpc>
                <a:spcPts val="4300"/>
              </a:lnSpc>
              <a:spcBef>
                <a:spcPts val="100"/>
              </a:spcBef>
              <a:tabLst>
                <a:tab pos="139700" algn="l"/>
                <a:tab pos="457200" algn="l"/>
              </a:tabLst>
              <a:defRPr sz="1800"/>
            </a:pPr>
            <a:r>
              <a:rPr sz="2000">
                <a:latin typeface="Helvetica"/>
                <a:ea typeface="Helvetica"/>
                <a:cs typeface="Helvetica"/>
                <a:sym typeface="Helvetica"/>
              </a:rPr>
              <a:t>	▪	Presidents after Kennedy were less supportive of the program.</a:t>
            </a:r>
            <a:endParaRPr sz="1300">
              <a:latin typeface="Helvetica"/>
              <a:ea typeface="Helvetica"/>
              <a:cs typeface="Helvetica"/>
              <a:sym typeface="Helvetica"/>
            </a:endParaRPr>
          </a:p>
        </p:txBody>
      </p:sp>
    </p:spTree>
    <p:extLst>
      <p:ext uri="{BB962C8B-B14F-4D97-AF65-F5344CB8AC3E}">
        <p14:creationId xmlns:p14="http://schemas.microsoft.com/office/powerpoint/2010/main" val="2890812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hape 51"/>
          <p:cNvSpPr>
            <a:spLocks noGrp="1" noRot="1" noChangeAspect="1"/>
          </p:cNvSpPr>
          <p:nvPr>
            <p:ph type="sldImg"/>
          </p:nvPr>
        </p:nvSpPr>
        <p:spPr>
          <a:prstGeom prst="rect">
            <a:avLst/>
          </a:prstGeom>
        </p:spPr>
        <p:txBody>
          <a:bodyPr/>
          <a:lstStyle/>
          <a:p>
            <a:pPr lvl="0"/>
            <a:endParaRPr/>
          </a:p>
        </p:txBody>
      </p:sp>
      <p:sp>
        <p:nvSpPr>
          <p:cNvPr id="52" name="Shape 52"/>
          <p:cNvSpPr>
            <a:spLocks noGrp="1"/>
          </p:cNvSpPr>
          <p:nvPr>
            <p:ph type="body" sz="quarter" idx="1"/>
          </p:nvPr>
        </p:nvSpPr>
        <p:spPr>
          <a:prstGeom prst="rect">
            <a:avLst/>
          </a:prstGeom>
        </p:spPr>
        <p:txBody>
          <a:bodyPr/>
          <a:lstStyle/>
          <a:p>
            <a:pPr marR="57799" lvl="0" defTabSz="1295400">
              <a:spcBef>
                <a:spcPts val="700"/>
              </a:spcBef>
              <a:buClr>
                <a:srgbClr val="FFFFFF"/>
              </a:buClr>
              <a:defRPr sz="1800"/>
            </a:pPr>
            <a:r>
              <a:rPr sz="2300" dirty="0">
                <a:uFill>
                  <a:solidFill>
                    <a:srgbClr val="FFFFFF"/>
                  </a:solidFill>
                </a:uFill>
                <a:latin typeface="Arial"/>
                <a:ea typeface="Arial"/>
                <a:cs typeface="Arial"/>
                <a:sym typeface="Arial"/>
              </a:rPr>
              <a:t>**WARNING: Original </a:t>
            </a:r>
            <a:r>
              <a:rPr sz="2300" dirty="0" err="1">
                <a:uFill>
                  <a:solidFill>
                    <a:srgbClr val="FFFFFF"/>
                  </a:solidFill>
                </a:uFill>
                <a:latin typeface="Arial"/>
                <a:ea typeface="Arial"/>
                <a:cs typeface="Arial"/>
                <a:sym typeface="Arial"/>
              </a:rPr>
              <a:t>Zapruder</a:t>
            </a:r>
            <a:r>
              <a:rPr sz="2300" dirty="0">
                <a:uFill>
                  <a:solidFill>
                    <a:srgbClr val="FFFFFF"/>
                  </a:solidFill>
                </a:uFill>
                <a:latin typeface="Arial"/>
                <a:ea typeface="Arial"/>
                <a:cs typeface="Arial"/>
                <a:sym typeface="Arial"/>
              </a:rPr>
              <a:t> film Here: May be too graphic for your tastes or your classes. Edit if Offends</a:t>
            </a:r>
            <a:r>
              <a:rPr sz="2300" dirty="0" smtClean="0">
                <a:uFill>
                  <a:solidFill>
                    <a:srgbClr val="FFFFFF"/>
                  </a:solidFill>
                </a:uFill>
                <a:latin typeface="Arial"/>
                <a:ea typeface="Arial"/>
                <a:cs typeface="Arial"/>
                <a:sym typeface="Arial"/>
              </a:rPr>
              <a:t>.</a:t>
            </a:r>
            <a:endParaRPr lang="en-US" sz="2300" dirty="0" smtClean="0">
              <a:uFill>
                <a:solidFill>
                  <a:srgbClr val="FFFFFF"/>
                </a:solidFill>
              </a:uFill>
              <a:latin typeface="Arial"/>
              <a:ea typeface="Arial"/>
              <a:cs typeface="Arial"/>
              <a:sym typeface="Arial"/>
            </a:endParaRPr>
          </a:p>
          <a:p>
            <a:pPr marR="57799" lvl="0" defTabSz="1295400">
              <a:spcBef>
                <a:spcPts val="700"/>
              </a:spcBef>
              <a:buClr>
                <a:srgbClr val="FFFFFF"/>
              </a:buClr>
              <a:defRPr sz="1800"/>
            </a:pPr>
            <a:r>
              <a:rPr lang="en-US" sz="2300" dirty="0" smtClean="0">
                <a:uFill>
                  <a:solidFill>
                    <a:srgbClr val="FFFFFF"/>
                  </a:solidFill>
                </a:uFill>
                <a:latin typeface="Arial"/>
                <a:ea typeface="Arial"/>
                <a:cs typeface="Arial"/>
                <a:sym typeface="Arial"/>
              </a:rPr>
              <a:t>Note: I have found that the</a:t>
            </a:r>
            <a:r>
              <a:rPr lang="en-US" sz="2300" baseline="0" dirty="0" smtClean="0">
                <a:uFill>
                  <a:solidFill>
                    <a:srgbClr val="FFFFFF"/>
                  </a:solidFill>
                </a:uFill>
                <a:latin typeface="Arial"/>
                <a:ea typeface="Arial"/>
                <a:cs typeface="Arial"/>
                <a:sym typeface="Arial"/>
              </a:rPr>
              <a:t> entire assassination discussion engages a lot of discussion, so these three slides take much longer to get through than three slides normally would.</a:t>
            </a:r>
            <a:endParaRPr sz="2300" dirty="0">
              <a:uFill>
                <a:solidFill>
                  <a:srgbClr val="FFFFFF"/>
                </a:solidFill>
              </a:uFill>
              <a:latin typeface="Arial"/>
              <a:ea typeface="Arial"/>
              <a:cs typeface="Arial"/>
              <a:sym typeface="Arial"/>
            </a:endParaRPr>
          </a:p>
          <a:p>
            <a:pPr marR="57799" lvl="0" defTabSz="1295400">
              <a:spcBef>
                <a:spcPts val="700"/>
              </a:spcBef>
              <a:buClr>
                <a:srgbClr val="FFFFFF"/>
              </a:buClr>
              <a:defRPr sz="1800"/>
            </a:pPr>
            <a:endParaRPr sz="2300" dirty="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300" dirty="0">
                <a:uFill>
                  <a:solidFill>
                    <a:srgbClr val="FFFFFF"/>
                  </a:solidFill>
                </a:uFill>
                <a:latin typeface="Arial"/>
                <a:ea typeface="Arial"/>
                <a:cs typeface="Arial"/>
                <a:sym typeface="Arial"/>
              </a:rPr>
              <a:t>On November 22, 1963, as Kennedy looked ahead to the reelection campaign the following year, he traveled to Texas to mobilize support.  Texas Governor John </a:t>
            </a:r>
            <a:r>
              <a:rPr sz="2300" dirty="0" err="1">
                <a:uFill>
                  <a:solidFill>
                    <a:srgbClr val="FFFFFF"/>
                  </a:solidFill>
                </a:uFill>
                <a:latin typeface="Arial"/>
                <a:ea typeface="Arial"/>
                <a:cs typeface="Arial"/>
                <a:sym typeface="Arial"/>
              </a:rPr>
              <a:t>Connally</a:t>
            </a:r>
            <a:r>
              <a:rPr sz="2300" dirty="0">
                <a:uFill>
                  <a:solidFill>
                    <a:srgbClr val="FFFFFF"/>
                  </a:solidFill>
                </a:uFill>
                <a:latin typeface="Arial"/>
                <a:ea typeface="Arial"/>
                <a:cs typeface="Arial"/>
                <a:sym typeface="Arial"/>
              </a:rPr>
              <a:t> and his wife, Nelly, met the President and the First Lady</a:t>
            </a:r>
          </a:p>
          <a:p>
            <a:pPr marR="57799" lvl="0" defTabSz="1295400">
              <a:spcBef>
                <a:spcPts val="700"/>
              </a:spcBef>
              <a:buClr>
                <a:srgbClr val="FFFFFF"/>
              </a:buClr>
              <a:defRPr sz="1800"/>
            </a:pPr>
            <a:endParaRPr sz="2300" dirty="0">
              <a:uFill>
                <a:solidFill>
                  <a:srgbClr val="FFFFFF"/>
                </a:solidFill>
              </a:uFill>
              <a:latin typeface="Arial"/>
              <a:ea typeface="Arial"/>
              <a:cs typeface="Arial"/>
              <a:sym typeface="Arial"/>
            </a:endParaRPr>
          </a:p>
          <a:p>
            <a:pPr marL="383540" marR="40639" lvl="1" indent="-342900" defTabSz="914400">
              <a:lnSpc>
                <a:spcPct val="90000"/>
              </a:lnSpc>
              <a:spcBef>
                <a:spcPts val="700"/>
              </a:spcBef>
              <a:buClr>
                <a:srgbClr val="EC286F"/>
              </a:buClr>
              <a:buSzPct val="70000"/>
              <a:buFont typeface="Wingdings"/>
              <a:buChar char=""/>
              <a:defRPr sz="1800"/>
            </a:pPr>
            <a:r>
              <a:rPr sz="2400" dirty="0">
                <a:effectLst>
                  <a:outerShdw blurRad="12700" dist="25400" dir="2700000" rotWithShape="0">
                    <a:srgbClr val="CBCBCB"/>
                  </a:outerShdw>
                </a:effectLst>
                <a:uFill>
                  <a:solidFill/>
                </a:uFill>
                <a:latin typeface="Arial"/>
                <a:ea typeface="Arial"/>
                <a:cs typeface="Arial"/>
                <a:sym typeface="Arial"/>
              </a:rPr>
              <a:t>1.JFK was shot and killed by Lee Harvey Oswald on November 22, 1963 in Dallas, TX.</a:t>
            </a:r>
          </a:p>
          <a:p>
            <a:pPr marL="383540" marR="40639" lvl="1" indent="-342900" defTabSz="914400">
              <a:lnSpc>
                <a:spcPct val="90000"/>
              </a:lnSpc>
              <a:spcBef>
                <a:spcPts val="700"/>
              </a:spcBef>
              <a:buClr>
                <a:srgbClr val="EC286F"/>
              </a:buClr>
              <a:buSzPct val="70000"/>
              <a:buFont typeface="Wingdings"/>
              <a:buChar char=""/>
              <a:defRPr sz="1800"/>
            </a:pPr>
            <a:r>
              <a:rPr sz="2400" dirty="0">
                <a:effectLst>
                  <a:outerShdw blurRad="12700" dist="25400" dir="2700000" rotWithShape="0">
                    <a:srgbClr val="CBCBCB"/>
                  </a:outerShdw>
                </a:effectLst>
                <a:uFill>
                  <a:solidFill/>
                </a:uFill>
                <a:latin typeface="Arial"/>
                <a:ea typeface="Arial"/>
                <a:cs typeface="Arial"/>
                <a:sym typeface="Arial"/>
              </a:rPr>
              <a:t>2.One day later Oswald was shot by Jack Ruby.</a:t>
            </a:r>
          </a:p>
          <a:p>
            <a:pPr marL="383540" marR="40639" lvl="1" indent="-342900" defTabSz="914400">
              <a:lnSpc>
                <a:spcPct val="90000"/>
              </a:lnSpc>
              <a:spcBef>
                <a:spcPts val="700"/>
              </a:spcBef>
              <a:buClr>
                <a:srgbClr val="EC286F"/>
              </a:buClr>
              <a:buSzPct val="70000"/>
              <a:buFont typeface="Wingdings"/>
              <a:buChar char=""/>
              <a:defRPr sz="1800"/>
            </a:pPr>
            <a:r>
              <a:rPr sz="2400" dirty="0">
                <a:effectLst>
                  <a:outerShdw blurRad="12700" dist="25400" dir="2700000" rotWithShape="0">
                    <a:srgbClr val="CBCBCB"/>
                  </a:outerShdw>
                </a:effectLst>
                <a:uFill>
                  <a:solidFill/>
                </a:uFill>
                <a:latin typeface="Arial"/>
                <a:ea typeface="Arial"/>
                <a:cs typeface="Arial"/>
                <a:sym typeface="Arial"/>
              </a:rPr>
              <a:t>3.Chief Justice Earl Warren led a commission that ruled Oswald acted alone.</a:t>
            </a:r>
          </a:p>
          <a:p>
            <a:pPr marL="383540" marR="40639" lvl="1" indent="-342900" defTabSz="914400">
              <a:lnSpc>
                <a:spcPct val="90000"/>
              </a:lnSpc>
              <a:spcBef>
                <a:spcPts val="700"/>
              </a:spcBef>
              <a:buClr>
                <a:srgbClr val="EC286F"/>
              </a:buClr>
              <a:buSzPct val="70000"/>
              <a:buFont typeface="Wingdings"/>
              <a:buChar char=""/>
              <a:defRPr sz="1800"/>
            </a:pPr>
            <a:r>
              <a:rPr sz="2400" dirty="0">
                <a:effectLst>
                  <a:outerShdw blurRad="12700" dist="25400" dir="2700000" rotWithShape="0">
                    <a:srgbClr val="CBCBCB"/>
                  </a:outerShdw>
                </a:effectLst>
                <a:uFill>
                  <a:solidFill/>
                </a:uFill>
                <a:latin typeface="Arial"/>
                <a:ea typeface="Arial"/>
                <a:cs typeface="Arial"/>
                <a:sym typeface="Arial"/>
              </a:rPr>
              <a:t>4.A 1979 commission ruled there was probably more than one gunman.</a:t>
            </a:r>
          </a:p>
          <a:p>
            <a:pPr marL="383540" marR="40639" lvl="1" indent="-342900" defTabSz="914400">
              <a:lnSpc>
                <a:spcPct val="90000"/>
              </a:lnSpc>
              <a:spcBef>
                <a:spcPts val="700"/>
              </a:spcBef>
              <a:buClr>
                <a:srgbClr val="EC286F"/>
              </a:buClr>
              <a:buSzPct val="70000"/>
              <a:buFont typeface="Wingdings"/>
              <a:buChar char=""/>
              <a:defRPr sz="1800"/>
            </a:pPr>
            <a:r>
              <a:rPr sz="2400" dirty="0">
                <a:effectLst>
                  <a:outerShdw blurRad="12700" dist="25400" dir="2700000" rotWithShape="0">
                    <a:srgbClr val="CBCBCB"/>
                  </a:outerShdw>
                </a:effectLst>
                <a:uFill>
                  <a:solidFill/>
                </a:uFill>
                <a:latin typeface="Arial"/>
                <a:ea typeface="Arial"/>
                <a:cs typeface="Arial"/>
                <a:sym typeface="Arial"/>
              </a:rPr>
              <a:t>5.Vice President Lyndon Johnson became president.</a:t>
            </a:r>
          </a:p>
        </p:txBody>
      </p:sp>
    </p:spTree>
    <p:extLst>
      <p:ext uri="{BB962C8B-B14F-4D97-AF65-F5344CB8AC3E}">
        <p14:creationId xmlns:p14="http://schemas.microsoft.com/office/powerpoint/2010/main" val="24369299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Shape 63"/>
          <p:cNvSpPr>
            <a:spLocks noGrp="1" noRot="1" noChangeAspect="1"/>
          </p:cNvSpPr>
          <p:nvPr>
            <p:ph type="sldImg"/>
          </p:nvPr>
        </p:nvSpPr>
        <p:spPr>
          <a:prstGeom prst="rect">
            <a:avLst/>
          </a:prstGeom>
        </p:spPr>
        <p:txBody>
          <a:bodyPr/>
          <a:lstStyle/>
          <a:p>
            <a:pPr lvl="0"/>
            <a:endParaRPr/>
          </a:p>
        </p:txBody>
      </p:sp>
      <p:sp>
        <p:nvSpPr>
          <p:cNvPr id="64" name="Shape 64"/>
          <p:cNvSpPr>
            <a:spLocks noGrp="1"/>
          </p:cNvSpPr>
          <p:nvPr>
            <p:ph type="body" sz="quarter" idx="1"/>
          </p:nvPr>
        </p:nvSpPr>
        <p:spPr>
          <a:prstGeom prst="rect">
            <a:avLst/>
          </a:prstGeom>
        </p:spPr>
        <p:txBody>
          <a:bodyPr/>
          <a:lstStyle/>
          <a:p>
            <a:pPr marR="40639" lvl="0" defTabSz="914400">
              <a:spcBef>
                <a:spcPts val="500"/>
              </a:spcBef>
              <a:buClr>
                <a:srgbClr val="FFFFFF"/>
              </a:buClr>
              <a:defRPr sz="1800"/>
            </a:pPr>
            <a:r>
              <a:rPr sz="1600" dirty="0">
                <a:uFill>
                  <a:solidFill>
                    <a:srgbClr val="FFFFFF"/>
                  </a:solidFill>
                </a:uFill>
                <a:latin typeface="Arial"/>
                <a:ea typeface="Arial"/>
                <a:cs typeface="Arial"/>
                <a:sym typeface="Arial"/>
              </a:rPr>
              <a:t>An embedded link to a 4:28 minute </a:t>
            </a:r>
            <a:r>
              <a:rPr sz="1600" dirty="0" err="1">
                <a:uFill>
                  <a:solidFill>
                    <a:srgbClr val="FFFFFF"/>
                  </a:solidFill>
                </a:uFill>
                <a:latin typeface="Arial"/>
                <a:ea typeface="Arial"/>
                <a:cs typeface="Arial"/>
                <a:sym typeface="Arial"/>
              </a:rPr>
              <a:t>Youtube</a:t>
            </a:r>
            <a:r>
              <a:rPr sz="1600" dirty="0">
                <a:uFill>
                  <a:solidFill>
                    <a:srgbClr val="FFFFFF"/>
                  </a:solidFill>
                </a:uFill>
                <a:latin typeface="Arial"/>
                <a:ea typeface="Arial"/>
                <a:cs typeface="Arial"/>
                <a:sym typeface="Arial"/>
              </a:rPr>
              <a:t> video clip on Kennedy’s death begins here. </a:t>
            </a:r>
          </a:p>
          <a:p>
            <a:pPr marR="40639" lvl="0" defTabSz="914400">
              <a:spcBef>
                <a:spcPts val="500"/>
              </a:spcBef>
              <a:buClr>
                <a:srgbClr val="FFFFFF"/>
              </a:buClr>
              <a:defRPr sz="1800"/>
            </a:pPr>
            <a:r>
              <a:rPr sz="1600" dirty="0">
                <a:uFill>
                  <a:solidFill>
                    <a:srgbClr val="FFFFFF"/>
                  </a:solidFill>
                </a:uFill>
                <a:latin typeface="Arial"/>
                <a:ea typeface="Arial"/>
                <a:cs typeface="Arial"/>
                <a:sym typeface="Arial"/>
              </a:rPr>
              <a:t>Mac users, click on black circle to open browser and view a 4:28 minute </a:t>
            </a:r>
            <a:r>
              <a:rPr sz="1600" dirty="0" err="1">
                <a:uFill>
                  <a:solidFill>
                    <a:srgbClr val="FFFFFF"/>
                  </a:solidFill>
                </a:uFill>
                <a:latin typeface="Arial"/>
                <a:ea typeface="Arial"/>
                <a:cs typeface="Arial"/>
                <a:sym typeface="Arial"/>
              </a:rPr>
              <a:t>Youtube</a:t>
            </a:r>
            <a:r>
              <a:rPr sz="1600" dirty="0">
                <a:uFill>
                  <a:solidFill>
                    <a:srgbClr val="FFFFFF"/>
                  </a:solidFill>
                </a:uFill>
                <a:latin typeface="Arial"/>
                <a:ea typeface="Arial"/>
                <a:cs typeface="Arial"/>
                <a:sym typeface="Arial"/>
              </a:rPr>
              <a:t> video clip on Kennedy’s death.</a:t>
            </a:r>
          </a:p>
          <a:p>
            <a:pPr marR="40639" lvl="0" defTabSz="914400">
              <a:spcBef>
                <a:spcPts val="500"/>
              </a:spcBef>
              <a:buClr>
                <a:srgbClr val="FFFFFF"/>
              </a:buClr>
              <a:defRPr sz="1800"/>
            </a:pPr>
            <a:r>
              <a:rPr dirty="0">
                <a:uFill>
                  <a:solidFill>
                    <a:srgbClr val="FFFFFF"/>
                  </a:solidFill>
                </a:uFill>
                <a:latin typeface="Arial"/>
                <a:ea typeface="Arial"/>
                <a:cs typeface="Arial"/>
                <a:sym typeface="Arial"/>
              </a:rPr>
              <a:t>Original link: </a:t>
            </a:r>
            <a:r>
              <a:rPr dirty="0">
                <a:uFill>
                  <a:solidFill>
                    <a:srgbClr val="1E177D"/>
                  </a:solidFill>
                </a:uFill>
                <a:latin typeface="Arial"/>
                <a:ea typeface="Arial"/>
                <a:cs typeface="Arial"/>
                <a:sym typeface="Arial"/>
                <a:hlinkClick r:id="rId3"/>
              </a:rPr>
              <a:t>https://www.youtube.com/watch?v=Z0e8wnaYIDY</a:t>
            </a:r>
            <a:endParaRPr dirty="0">
              <a:uFill>
                <a:solidFill>
                  <a:srgbClr val="FFFFFF"/>
                </a:solidFill>
              </a:uFill>
              <a:latin typeface="Arial"/>
              <a:ea typeface="Arial"/>
              <a:cs typeface="Arial"/>
              <a:sym typeface="Arial"/>
            </a:endParaRPr>
          </a:p>
          <a:p>
            <a:pPr marR="40639" lvl="0" defTabSz="914400">
              <a:spcBef>
                <a:spcPts val="500"/>
              </a:spcBef>
              <a:buClr>
                <a:srgbClr val="FFFFFF"/>
              </a:buClr>
              <a:defRPr sz="1800"/>
            </a:pPr>
            <a:endParaRPr dirty="0">
              <a:uFill>
                <a:solidFill>
                  <a:srgbClr val="FFFFFF"/>
                </a:solidFill>
              </a:uFill>
              <a:latin typeface="Arial"/>
              <a:ea typeface="Arial"/>
              <a:cs typeface="Arial"/>
              <a:sym typeface="Arial"/>
            </a:endParaRPr>
          </a:p>
          <a:p>
            <a:pPr marR="40639" lvl="0" defTabSz="914400">
              <a:spcBef>
                <a:spcPts val="500"/>
              </a:spcBef>
              <a:buClr>
                <a:srgbClr val="FFFFFF"/>
              </a:buClr>
              <a:defRPr sz="1800"/>
            </a:pPr>
            <a:r>
              <a:rPr dirty="0">
                <a:uFill>
                  <a:solidFill>
                    <a:srgbClr val="FFFFFF"/>
                  </a:solidFill>
                </a:uFill>
                <a:latin typeface="Arial"/>
                <a:ea typeface="Arial"/>
                <a:cs typeface="Arial"/>
                <a:sym typeface="Arial"/>
              </a:rPr>
              <a:t>At 2:35 Pm on November 22, about 90 minutes after John F. Kennedy was pronounced dead, Lyndon Baines Johnson stood inside Air Force One on an runway at Dallas’s Love Field.  He was flanked by his wife, Lady Bird, and by Jacqueline Kennedy, who was bearing up with “amazing strength and calm”.  According to the Constitution, LBJ had immediately become the 36th President from the </a:t>
            </a:r>
            <a:r>
              <a:rPr dirty="0" err="1">
                <a:uFill>
                  <a:solidFill>
                    <a:srgbClr val="FFFFFF"/>
                  </a:solidFill>
                </a:uFill>
                <a:latin typeface="Arial"/>
                <a:ea typeface="Arial"/>
                <a:cs typeface="Arial"/>
                <a:sym typeface="Arial"/>
              </a:rPr>
              <a:t>moent</a:t>
            </a:r>
            <a:r>
              <a:rPr dirty="0">
                <a:uFill>
                  <a:solidFill>
                    <a:srgbClr val="FFFFFF"/>
                  </a:solidFill>
                </a:uFill>
                <a:latin typeface="Arial"/>
                <a:ea typeface="Arial"/>
                <a:cs typeface="Arial"/>
                <a:sym typeface="Arial"/>
              </a:rPr>
              <a:t> of Kennedy’s death.  Johnson insisted on taking oath before leaving Dallas.  Federal District Judge Sarah T. </a:t>
            </a:r>
            <a:r>
              <a:rPr dirty="0" err="1">
                <a:uFill>
                  <a:solidFill>
                    <a:srgbClr val="FFFFFF"/>
                  </a:solidFill>
                </a:uFill>
                <a:latin typeface="Arial"/>
                <a:ea typeface="Arial"/>
                <a:cs typeface="Arial"/>
                <a:sym typeface="Arial"/>
              </a:rPr>
              <a:t>Huges</a:t>
            </a:r>
            <a:r>
              <a:rPr dirty="0">
                <a:uFill>
                  <a:solidFill>
                    <a:srgbClr val="FFFFFF"/>
                  </a:solidFill>
                </a:uFill>
                <a:latin typeface="Arial"/>
                <a:ea typeface="Arial"/>
                <a:cs typeface="Arial"/>
                <a:sym typeface="Arial"/>
              </a:rPr>
              <a:t> was rushed to the airport to administer the oath.</a:t>
            </a:r>
          </a:p>
          <a:p>
            <a:pPr marR="40639" lvl="0" defTabSz="914400">
              <a:lnSpc>
                <a:spcPct val="90000"/>
              </a:lnSpc>
              <a:spcBef>
                <a:spcPts val="700"/>
              </a:spcBef>
              <a:buClr>
                <a:srgbClr val="EC286F"/>
              </a:buClr>
              <a:buFont typeface="Wingdings"/>
              <a:defRPr sz="1800"/>
            </a:pPr>
            <a:endParaRPr sz="2400" dirty="0">
              <a:effectLst>
                <a:outerShdw blurRad="12700" dist="25400" dir="2700000" rotWithShape="0">
                  <a:srgbClr val="CBCBCB"/>
                </a:outerShdw>
              </a:effectLst>
              <a:uFill>
                <a:solidFill/>
              </a:uFill>
              <a:latin typeface="Arial"/>
              <a:ea typeface="Arial"/>
              <a:cs typeface="Arial"/>
              <a:sym typeface="Arial"/>
            </a:endParaRPr>
          </a:p>
          <a:p>
            <a:pPr marR="40639" lvl="0" defTabSz="914400">
              <a:lnSpc>
                <a:spcPct val="90000"/>
              </a:lnSpc>
              <a:spcBef>
                <a:spcPts val="7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Lee Harvey Oswald had been assassinated on live television by Jack Ruby, the first time in history that someone had been killed on live </a:t>
            </a:r>
            <a:r>
              <a:rPr sz="2400" dirty="0" err="1">
                <a:effectLst>
                  <a:outerShdw blurRad="12700" dist="25400" dir="2700000" rotWithShape="0">
                    <a:srgbClr val="CBCBCB"/>
                  </a:outerShdw>
                </a:effectLst>
                <a:uFill>
                  <a:solidFill/>
                </a:uFill>
                <a:latin typeface="Arial"/>
                <a:ea typeface="Arial"/>
                <a:cs typeface="Arial"/>
                <a:sym typeface="Arial"/>
              </a:rPr>
              <a:t>tv</a:t>
            </a:r>
            <a:r>
              <a:rPr sz="2400" dirty="0">
                <a:effectLst>
                  <a:outerShdw blurRad="12700" dist="25400" dir="2700000" rotWithShape="0">
                    <a:srgbClr val="CBCBCB"/>
                  </a:outerShdw>
                </a:effectLst>
                <a:uFill>
                  <a:solidFill/>
                </a:uFill>
                <a:latin typeface="Arial"/>
                <a:ea typeface="Arial"/>
                <a:cs typeface="Arial"/>
                <a:sym typeface="Arial"/>
              </a:rPr>
              <a:t>.  He hadn’t given the police any information, he had kept silent most of the time and then he was assassinated. </a:t>
            </a:r>
          </a:p>
          <a:p>
            <a:pPr marR="40639" lvl="0" defTabSz="914400">
              <a:lnSpc>
                <a:spcPct val="90000"/>
              </a:lnSpc>
              <a:spcBef>
                <a:spcPts val="7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--Johnson had appointed the </a:t>
            </a:r>
            <a:r>
              <a:rPr sz="2400" b="1" dirty="0">
                <a:effectLst>
                  <a:outerShdw blurRad="12700" dist="25400" dir="2700000" rotWithShape="0">
                    <a:srgbClr val="CBCBCB"/>
                  </a:outerShdw>
                </a:effectLst>
                <a:uFill>
                  <a:solidFill/>
                </a:uFill>
                <a:latin typeface="Arial"/>
                <a:ea typeface="Arial"/>
                <a:cs typeface="Arial"/>
                <a:sym typeface="Arial"/>
              </a:rPr>
              <a:t>President’s Commission on the Assassination of President John F. Kennedy</a:t>
            </a:r>
            <a:r>
              <a:rPr sz="2400" dirty="0">
                <a:effectLst>
                  <a:outerShdw blurRad="12700" dist="25400" dir="2700000" rotWithShape="0">
                    <a:srgbClr val="CBCBCB"/>
                  </a:outerShdw>
                </a:effectLst>
                <a:uFill>
                  <a:solidFill/>
                </a:uFill>
                <a:latin typeface="Arial"/>
                <a:ea typeface="Arial"/>
                <a:cs typeface="Arial"/>
                <a:sym typeface="Arial"/>
              </a:rPr>
              <a:t>.  It was better known as the </a:t>
            </a:r>
            <a:r>
              <a:rPr sz="2400" b="1" dirty="0">
                <a:effectLst>
                  <a:outerShdw blurRad="12700" dist="25400" dir="2700000" rotWithShape="0">
                    <a:srgbClr val="CBCBCB"/>
                  </a:outerShdw>
                </a:effectLst>
                <a:uFill>
                  <a:solidFill/>
                </a:uFill>
                <a:latin typeface="Arial"/>
                <a:ea typeface="Arial"/>
                <a:cs typeface="Arial"/>
                <a:sym typeface="Arial"/>
              </a:rPr>
              <a:t>Warren Commission</a:t>
            </a:r>
            <a:r>
              <a:rPr sz="2400" dirty="0">
                <a:effectLst>
                  <a:outerShdw blurRad="12700" dist="25400" dir="2700000" rotWithShape="0">
                    <a:srgbClr val="CBCBCB"/>
                  </a:outerShdw>
                </a:effectLst>
                <a:uFill>
                  <a:solidFill/>
                </a:uFill>
                <a:latin typeface="Arial"/>
                <a:ea typeface="Arial"/>
                <a:cs typeface="Arial"/>
                <a:sym typeface="Arial"/>
              </a:rPr>
              <a:t>, after its chairman, Supreme Court </a:t>
            </a:r>
            <a:r>
              <a:rPr sz="2400" dirty="0" err="1">
                <a:effectLst>
                  <a:outerShdw blurRad="12700" dist="25400" dir="2700000" rotWithShape="0">
                    <a:srgbClr val="CBCBCB"/>
                  </a:outerShdw>
                </a:effectLst>
                <a:uFill>
                  <a:solidFill/>
                </a:uFill>
                <a:latin typeface="Arial"/>
                <a:ea typeface="Arial"/>
                <a:cs typeface="Arial"/>
                <a:sym typeface="Arial"/>
              </a:rPr>
              <a:t>Cheif</a:t>
            </a:r>
            <a:r>
              <a:rPr sz="2400" dirty="0">
                <a:effectLst>
                  <a:outerShdw blurRad="12700" dist="25400" dir="2700000" rotWithShape="0">
                    <a:srgbClr val="CBCBCB"/>
                  </a:outerShdw>
                </a:effectLst>
                <a:uFill>
                  <a:solidFill/>
                </a:uFill>
                <a:latin typeface="Arial"/>
                <a:ea typeface="Arial"/>
                <a:cs typeface="Arial"/>
                <a:sym typeface="Arial"/>
              </a:rPr>
              <a:t> Justice Earl Warren.  After Months of investigation, the Warren Commission determined Ruby, nor any other American or foreigner was involved was involved in a conspiracy to commit the crime, the commission concluded.  Since then there has been movies and countless of books that have reinvestigated the assassination.</a:t>
            </a:r>
          </a:p>
          <a:p>
            <a:pPr marR="40639" lvl="0" defTabSz="914400">
              <a:lnSpc>
                <a:spcPct val="90000"/>
              </a:lnSpc>
              <a:spcBef>
                <a:spcPts val="700"/>
              </a:spcBef>
              <a:buClr>
                <a:srgbClr val="EC286F"/>
              </a:buClr>
              <a:buFont typeface="Wingdings"/>
              <a:defRPr sz="1800"/>
            </a:pPr>
            <a:r>
              <a:rPr sz="2400" b="1" dirty="0">
                <a:effectLst>
                  <a:outerShdw blurRad="12700" dist="25400" dir="2700000" rotWithShape="0">
                    <a:srgbClr val="CBCBCB"/>
                  </a:outerShdw>
                </a:effectLst>
                <a:uFill>
                  <a:solidFill/>
                </a:uFill>
                <a:latin typeface="Arial"/>
                <a:ea typeface="Arial"/>
                <a:cs typeface="Arial"/>
                <a:sym typeface="Arial"/>
              </a:rPr>
              <a:t>--A 1979 commission ruled there was probably more than one gunman.</a:t>
            </a:r>
          </a:p>
        </p:txBody>
      </p:sp>
    </p:spTree>
    <p:extLst>
      <p:ext uri="{BB962C8B-B14F-4D97-AF65-F5344CB8AC3E}">
        <p14:creationId xmlns:p14="http://schemas.microsoft.com/office/powerpoint/2010/main" val="1003983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Shape 78"/>
          <p:cNvSpPr>
            <a:spLocks noGrp="1" noRot="1" noChangeAspect="1"/>
          </p:cNvSpPr>
          <p:nvPr>
            <p:ph type="sldImg"/>
          </p:nvPr>
        </p:nvSpPr>
        <p:spPr>
          <a:prstGeom prst="rect">
            <a:avLst/>
          </a:prstGeom>
        </p:spPr>
        <p:txBody>
          <a:bodyPr/>
          <a:lstStyle/>
          <a:p>
            <a:pPr lvl="0"/>
            <a:endParaRPr/>
          </a:p>
        </p:txBody>
      </p:sp>
      <p:sp>
        <p:nvSpPr>
          <p:cNvPr id="79" name="Shape 79"/>
          <p:cNvSpPr>
            <a:spLocks noGrp="1"/>
          </p:cNvSpPr>
          <p:nvPr>
            <p:ph type="body" sz="quarter" idx="1"/>
          </p:nvPr>
        </p:nvSpPr>
        <p:spPr>
          <a:prstGeom prst="rect">
            <a:avLst/>
          </a:prstGeom>
        </p:spPr>
        <p:txBody>
          <a:bodyPr/>
          <a:lstStyle/>
          <a:p>
            <a:pPr marR="40639" lvl="0" defTabSz="914400">
              <a:lnSpc>
                <a:spcPct val="90000"/>
              </a:lnSpc>
              <a:spcBef>
                <a:spcPts val="700"/>
              </a:spcBef>
              <a:buClr>
                <a:srgbClr val="EC286F"/>
              </a:buClr>
              <a:buFont typeface="Wingdings"/>
              <a:defRPr sz="1800"/>
            </a:pPr>
            <a:r>
              <a:rPr sz="2100">
                <a:effectLst>
                  <a:outerShdw blurRad="12700" dist="25400" dir="2700000" rotWithShape="0">
                    <a:srgbClr val="CBCBCB"/>
                  </a:outerShdw>
                </a:effectLst>
                <a:uFill>
                  <a:solidFill/>
                </a:uFill>
                <a:latin typeface="Arial"/>
                <a:ea typeface="Arial"/>
                <a:cs typeface="Arial"/>
                <a:sym typeface="Arial"/>
              </a:rPr>
              <a:t>At 2:35 Pm on November 22, about 90 minutes after John F. Kennedy was pronounced dead, Lyndon Baines Johnson stood inside Air Force One on an runway at Dallas’s Love Field.  He was flanked by his wife, Lady Bird, and by Jacqueline Kennedy, who was bearing up with “amazing strength and calm”.  According to the Constitution, LBJ had immediately become the 36th President from the moment of Kennedy’s death.  Johnson insisted on taking oath before leaving Dallas.  Federal District Judge Sarah T. Huges was rushed to the airport to administer the oath.</a:t>
            </a:r>
          </a:p>
          <a:p>
            <a:pPr marR="40639" lvl="0" defTabSz="914400">
              <a:lnSpc>
                <a:spcPct val="90000"/>
              </a:lnSpc>
              <a:spcBef>
                <a:spcPts val="700"/>
              </a:spcBef>
              <a:buClr>
                <a:srgbClr val="EC286F"/>
              </a:buClr>
              <a:buFont typeface="Wingdings"/>
              <a:defRPr sz="1800"/>
            </a:pPr>
            <a:endParaRPr sz="2100">
              <a:effectLst>
                <a:outerShdw blurRad="12700" dist="25400" dir="2700000" rotWithShape="0">
                  <a:srgbClr val="CBCBCB"/>
                </a:outerShdw>
              </a:effectLst>
              <a:uFill>
                <a:solidFill/>
              </a:uFill>
              <a:latin typeface="Arial"/>
              <a:ea typeface="Arial"/>
              <a:cs typeface="Arial"/>
              <a:sym typeface="Arial"/>
            </a:endParaRPr>
          </a:p>
          <a:p>
            <a:pPr marR="40639" lvl="0" defTabSz="914400">
              <a:lnSpc>
                <a:spcPct val="90000"/>
              </a:lnSpc>
              <a:spcBef>
                <a:spcPts val="700"/>
              </a:spcBef>
              <a:buClr>
                <a:srgbClr val="EC286F"/>
              </a:buClr>
              <a:buFont typeface="Wingdings"/>
              <a:defRPr sz="1800"/>
            </a:pPr>
            <a:r>
              <a:rPr sz="2100">
                <a:effectLst>
                  <a:outerShdw blurRad="12700" dist="25400" dir="2700000" rotWithShape="0">
                    <a:srgbClr val="CBCBCB"/>
                  </a:outerShdw>
                </a:effectLst>
                <a:uFill>
                  <a:solidFill/>
                </a:uFill>
                <a:latin typeface="Arial"/>
                <a:ea typeface="Arial"/>
                <a:cs typeface="Arial"/>
                <a:sym typeface="Arial"/>
              </a:rPr>
              <a:t>Lee Harvey Oswald had been assassinated on live television by Jack Ruby, the first time in history that someone had been killed on live tv.  He hadn’t given the police any information, he had kept silent most of the time and then he was assassinated. </a:t>
            </a:r>
          </a:p>
          <a:p>
            <a:pPr marR="40639" lvl="0" defTabSz="914400">
              <a:lnSpc>
                <a:spcPct val="90000"/>
              </a:lnSpc>
              <a:spcBef>
                <a:spcPts val="700"/>
              </a:spcBef>
              <a:buClr>
                <a:srgbClr val="EC286F"/>
              </a:buClr>
              <a:buFont typeface="Wingdings"/>
              <a:defRPr sz="1800"/>
            </a:pPr>
            <a:r>
              <a:rPr sz="2100">
                <a:effectLst>
                  <a:outerShdw blurRad="12700" dist="25400" dir="2700000" rotWithShape="0">
                    <a:srgbClr val="CBCBCB"/>
                  </a:outerShdw>
                </a:effectLst>
                <a:uFill>
                  <a:solidFill/>
                </a:uFill>
                <a:latin typeface="Arial"/>
                <a:ea typeface="Arial"/>
                <a:cs typeface="Arial"/>
                <a:sym typeface="Arial"/>
              </a:rPr>
              <a:t>--Johnson had appointed the </a:t>
            </a:r>
            <a:r>
              <a:rPr sz="2100" b="1">
                <a:effectLst>
                  <a:outerShdw blurRad="12700" dist="25400" dir="2700000" rotWithShape="0">
                    <a:srgbClr val="CBCBCB"/>
                  </a:outerShdw>
                </a:effectLst>
                <a:uFill>
                  <a:solidFill/>
                </a:uFill>
                <a:latin typeface="Arial"/>
                <a:ea typeface="Arial"/>
                <a:cs typeface="Arial"/>
                <a:sym typeface="Arial"/>
              </a:rPr>
              <a:t>President’s Commission on the Assassination of President John F. Kennedy</a:t>
            </a:r>
            <a:r>
              <a:rPr sz="2100">
                <a:effectLst>
                  <a:outerShdw blurRad="12700" dist="25400" dir="2700000" rotWithShape="0">
                    <a:srgbClr val="CBCBCB"/>
                  </a:outerShdw>
                </a:effectLst>
                <a:uFill>
                  <a:solidFill/>
                </a:uFill>
                <a:latin typeface="Arial"/>
                <a:ea typeface="Arial"/>
                <a:cs typeface="Arial"/>
                <a:sym typeface="Arial"/>
              </a:rPr>
              <a:t>.  It was better known as the </a:t>
            </a:r>
            <a:r>
              <a:rPr sz="2100" b="1">
                <a:effectLst>
                  <a:outerShdw blurRad="12700" dist="25400" dir="2700000" rotWithShape="0">
                    <a:srgbClr val="CBCBCB"/>
                  </a:outerShdw>
                </a:effectLst>
                <a:uFill>
                  <a:solidFill/>
                </a:uFill>
                <a:latin typeface="Arial"/>
                <a:ea typeface="Arial"/>
                <a:cs typeface="Arial"/>
                <a:sym typeface="Arial"/>
              </a:rPr>
              <a:t>Warren Commission</a:t>
            </a:r>
            <a:r>
              <a:rPr sz="2100">
                <a:effectLst>
                  <a:outerShdw blurRad="12700" dist="25400" dir="2700000" rotWithShape="0">
                    <a:srgbClr val="CBCBCB"/>
                  </a:outerShdw>
                </a:effectLst>
                <a:uFill>
                  <a:solidFill/>
                </a:uFill>
                <a:latin typeface="Arial"/>
                <a:ea typeface="Arial"/>
                <a:cs typeface="Arial"/>
                <a:sym typeface="Arial"/>
              </a:rPr>
              <a:t>, after its chairman, Supreme Court Cheif Justice Earl Warren.  After Months of investigation, the Warren Commission determined Ruby, nor any other American or foreigner was involved was involved in a conspiracy to commit the crime, the commission concluded.  Since then there has been movies and countless of books that have reinvestigated the assassination.</a:t>
            </a:r>
          </a:p>
          <a:p>
            <a:pPr marR="40639" lvl="0" defTabSz="914400">
              <a:lnSpc>
                <a:spcPct val="90000"/>
              </a:lnSpc>
              <a:spcBef>
                <a:spcPts val="700"/>
              </a:spcBef>
              <a:buClr>
                <a:srgbClr val="EC286F"/>
              </a:buClr>
              <a:buFont typeface="Wingdings"/>
              <a:defRPr sz="1800"/>
            </a:pPr>
            <a:r>
              <a:rPr sz="2100" b="1">
                <a:effectLst>
                  <a:outerShdw blurRad="12700" dist="25400" dir="2700000" rotWithShape="0">
                    <a:srgbClr val="CBCBCB"/>
                  </a:outerShdw>
                </a:effectLst>
                <a:uFill>
                  <a:solidFill/>
                </a:uFill>
                <a:latin typeface="Arial"/>
                <a:ea typeface="Arial"/>
                <a:cs typeface="Arial"/>
                <a:sym typeface="Arial"/>
              </a:rPr>
              <a:t>--A 1979 commission ruled there was probably more than one gunman.</a:t>
            </a:r>
          </a:p>
        </p:txBody>
      </p:sp>
    </p:spTree>
    <p:extLst>
      <p:ext uri="{BB962C8B-B14F-4D97-AF65-F5344CB8AC3E}">
        <p14:creationId xmlns:p14="http://schemas.microsoft.com/office/powerpoint/2010/main" val="38481355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prstGeom prst="rect">
            <a:avLst/>
          </a:prstGeom>
        </p:spPr>
        <p:txBody>
          <a:bodyPr/>
          <a:lstStyle/>
          <a:p>
            <a:pPr lvl="0"/>
            <a:endParaRPr/>
          </a:p>
        </p:txBody>
      </p:sp>
      <p:sp>
        <p:nvSpPr>
          <p:cNvPr id="92" name="Shape 92"/>
          <p:cNvSpPr>
            <a:spLocks noGrp="1"/>
          </p:cNvSpPr>
          <p:nvPr>
            <p:ph type="body" sz="quarter" idx="1"/>
          </p:nvPr>
        </p:nvSpPr>
        <p:spPr>
          <a:prstGeom prst="rect">
            <a:avLst/>
          </a:prstGeom>
        </p:spPr>
        <p:txBody>
          <a:bodyPr/>
          <a:lstStyle/>
          <a:p>
            <a:pPr marR="57799" lvl="0" defTabSz="1295400">
              <a:spcBef>
                <a:spcPts val="700"/>
              </a:spcBef>
              <a:buClr>
                <a:srgbClr val="FFFFFF"/>
              </a:buClr>
              <a:defRPr sz="1800"/>
            </a:pPr>
            <a:r>
              <a:rPr sz="2100">
                <a:uFill>
                  <a:solidFill>
                    <a:srgbClr val="FFFFFF"/>
                  </a:solidFill>
                </a:uFill>
                <a:latin typeface="Arial"/>
                <a:ea typeface="Arial"/>
                <a:cs typeface="Arial"/>
                <a:sym typeface="Arial"/>
              </a:rPr>
              <a:t>Lyndon Johnson started his political career in the U.S. House of Representative in 1937 as a New Deal Democrat from Texas.  In 1948, he won a seat in the Senate, but only by a tiny margin of 87 votes.  He was jokingly called “Landslide Lyndon” a nickname that stuck for the rest of his career.</a:t>
            </a:r>
          </a:p>
          <a:p>
            <a:pPr marR="57799" lvl="0" defTabSz="1295400">
              <a:spcBef>
                <a:spcPts val="700"/>
              </a:spcBef>
              <a:buClr>
                <a:srgbClr val="FFFFFF"/>
              </a:buClr>
              <a:defRPr sz="1800"/>
            </a:pPr>
            <a:endParaRPr sz="210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100">
                <a:uFill>
                  <a:solidFill>
                    <a:srgbClr val="FFFFFF"/>
                  </a:solidFill>
                </a:uFill>
                <a:latin typeface="Arial"/>
                <a:ea typeface="Arial"/>
                <a:cs typeface="Arial"/>
                <a:sym typeface="Arial"/>
              </a:rPr>
              <a:t>In the Senate, Johnson demonstrated both political talent and an unstopable ambition.  In 1953, he became the youngest senator ever to be elected Minority Leader.  When the Dems won control of the Senate the following year, LBJ became Majority Leader.  In this powerful position, he became famous for his ability to use the political system to accomplish his goals.  He controlled the legislative agenda and the votes to get bills passed by rewarding his friends and punishing his enemies.  Johnson inspired fear and awe among his colleagues.</a:t>
            </a:r>
          </a:p>
          <a:p>
            <a:pPr marR="57799" lvl="0" defTabSz="1295400">
              <a:spcBef>
                <a:spcPts val="700"/>
              </a:spcBef>
              <a:buClr>
                <a:srgbClr val="FFFFFF"/>
              </a:buClr>
              <a:defRPr sz="1800"/>
            </a:pPr>
            <a:r>
              <a:rPr sz="2100">
                <a:uFill>
                  <a:solidFill>
                    <a:srgbClr val="FFFFFF"/>
                  </a:solidFill>
                </a:uFill>
                <a:latin typeface="Arial"/>
                <a:ea typeface="Arial"/>
                <a:cs typeface="Arial"/>
                <a:sym typeface="Arial"/>
              </a:rPr>
              <a:t>---He was “not a likeable man,” said former Secretary of State Dean Acheson once told him.  Johnso was ore concerned with accomplishment than popularity, and his single minded intensity enabled him to get his way. </a:t>
            </a:r>
          </a:p>
          <a:p>
            <a:pPr marR="57799" lvl="0" defTabSz="1295400">
              <a:spcBef>
                <a:spcPts val="700"/>
              </a:spcBef>
              <a:buClr>
                <a:srgbClr val="FFFFFF"/>
              </a:buClr>
              <a:defRPr sz="1800"/>
            </a:pPr>
            <a:r>
              <a:rPr sz="2100">
                <a:uFill>
                  <a:solidFill>
                    <a:srgbClr val="FFFFFF"/>
                  </a:solidFill>
                </a:uFill>
                <a:latin typeface="Arial"/>
                <a:ea typeface="Arial"/>
                <a:cs typeface="Arial"/>
                <a:sym typeface="Arial"/>
              </a:rPr>
              <a:t>---People talked about his, “Johnson Treatment.”  This where he arefully researched a bill, and then approached in a hallway or office the legislator whose vote he needed.  If he thought it was the best way to persuade the legislator, he would attack “his face a scant millimeter from his target, his eys widening and narrowing, his eyebrows rising and falling according to press reports,.  Johnson might grab his victim by the lapels of his jacket or by the shoulders and shout.  </a:t>
            </a:r>
            <a:r>
              <a:rPr sz="2100" b="1">
                <a:uFill>
                  <a:solidFill>
                    <a:srgbClr val="FFFFFF"/>
                  </a:solidFill>
                </a:uFill>
                <a:latin typeface="Arial"/>
                <a:ea typeface="Arial"/>
                <a:cs typeface="Arial"/>
                <a:sym typeface="Arial"/>
              </a:rPr>
              <a:t>He almost always got the votes that he needed.  </a:t>
            </a:r>
          </a:p>
          <a:p>
            <a:pPr marR="57799" lvl="0" defTabSz="1295400">
              <a:spcBef>
                <a:spcPts val="700"/>
              </a:spcBef>
              <a:buClr>
                <a:srgbClr val="FFFFFF"/>
              </a:buClr>
              <a:defRPr sz="1800"/>
            </a:pPr>
            <a:r>
              <a:rPr sz="2100">
                <a:uFill>
                  <a:solidFill>
                    <a:srgbClr val="FFFFFF"/>
                  </a:solidFill>
                </a:uFill>
                <a:latin typeface="Arial"/>
                <a:ea typeface="Arial"/>
                <a:cs typeface="Arial"/>
                <a:sym typeface="Arial"/>
              </a:rPr>
              <a:t>Johnson’s agenda included Kennedy’s civil rights and tax-cut bills.  It also took up laws to aid public education, provide medical care for the elderly, and eliminate poverty.  By the spring of 1964, he had begun to use the phrase Great Society to describe his goals.  In this speach, POP</a:t>
            </a:r>
          </a:p>
          <a:p>
            <a:pPr marR="57799" lvl="0" defTabSz="1295400">
              <a:spcBef>
                <a:spcPts val="700"/>
              </a:spcBef>
              <a:buClr>
                <a:srgbClr val="FFFFFF"/>
              </a:buClr>
              <a:defRPr sz="1800"/>
            </a:pPr>
            <a:endParaRPr sz="2100">
              <a:uFill>
                <a:solidFill>
                  <a:srgbClr val="FFFFFF"/>
                </a:solidFill>
              </a:uFill>
              <a:latin typeface="Arial"/>
              <a:ea typeface="Arial"/>
              <a:cs typeface="Arial"/>
              <a:sym typeface="Arial"/>
            </a:endParaRPr>
          </a:p>
        </p:txBody>
      </p:sp>
    </p:spTree>
    <p:extLst>
      <p:ext uri="{BB962C8B-B14F-4D97-AF65-F5344CB8AC3E}">
        <p14:creationId xmlns:p14="http://schemas.microsoft.com/office/powerpoint/2010/main" val="39241196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prstGeom prst="rect">
            <a:avLst/>
          </a:prstGeom>
        </p:spPr>
        <p:txBody>
          <a:bodyPr/>
          <a:lstStyle/>
          <a:p>
            <a:pPr lvl="0"/>
            <a:endParaRPr/>
          </a:p>
        </p:txBody>
      </p:sp>
      <p:sp>
        <p:nvSpPr>
          <p:cNvPr id="92" name="Shape 92"/>
          <p:cNvSpPr>
            <a:spLocks noGrp="1"/>
          </p:cNvSpPr>
          <p:nvPr>
            <p:ph type="body" sz="quarter" idx="1"/>
          </p:nvPr>
        </p:nvSpPr>
        <p:spPr>
          <a:prstGeom prst="rect">
            <a:avLst/>
          </a:prstGeom>
        </p:spPr>
        <p:txBody>
          <a:bodyPr/>
          <a:lstStyle/>
          <a:p>
            <a:pPr marR="57799" lvl="0" defTabSz="1295400">
              <a:spcBef>
                <a:spcPts val="700"/>
              </a:spcBef>
              <a:buClr>
                <a:srgbClr val="FFFFFF"/>
              </a:buClr>
              <a:defRPr sz="1800"/>
            </a:pPr>
            <a:r>
              <a:rPr sz="2100">
                <a:uFill>
                  <a:solidFill>
                    <a:srgbClr val="FFFFFF"/>
                  </a:solidFill>
                </a:uFill>
                <a:latin typeface="Arial"/>
                <a:ea typeface="Arial"/>
                <a:cs typeface="Arial"/>
                <a:sym typeface="Arial"/>
              </a:rPr>
              <a:t>Lyndon Johnson started his political career in the U.S. House of Representative in 1937 as a New Deal Democrat from Texas.  In 1948, he won a seat in the Senate, but only by a tiny margin of 87 votes.  He was jokingly called “Landslide Lyndon” a nickname that stuck for the rest of his career.</a:t>
            </a:r>
          </a:p>
          <a:p>
            <a:pPr marR="57799" lvl="0" defTabSz="1295400">
              <a:spcBef>
                <a:spcPts val="700"/>
              </a:spcBef>
              <a:buClr>
                <a:srgbClr val="FFFFFF"/>
              </a:buClr>
              <a:defRPr sz="1800"/>
            </a:pPr>
            <a:endParaRPr sz="210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100">
                <a:uFill>
                  <a:solidFill>
                    <a:srgbClr val="FFFFFF"/>
                  </a:solidFill>
                </a:uFill>
                <a:latin typeface="Arial"/>
                <a:ea typeface="Arial"/>
                <a:cs typeface="Arial"/>
                <a:sym typeface="Arial"/>
              </a:rPr>
              <a:t>In the Senate, Johnson demonstrated both political talent and an unstopable ambition.  In 1953, he became the youngest senator ever to be elected Minority Leader.  When the Dems won control of the Senate the following year, LBJ became Majority Leader.  In this powerful position, he became famous for his ability to use the political system to accomplish his goals.  He controlled the legislative agenda and the votes to get bills passed by rewarding his friends and punishing his enemies.  Johnson inspired fear and awe among his colleagues.</a:t>
            </a:r>
          </a:p>
          <a:p>
            <a:pPr marR="57799" lvl="0" defTabSz="1295400">
              <a:spcBef>
                <a:spcPts val="700"/>
              </a:spcBef>
              <a:buClr>
                <a:srgbClr val="FFFFFF"/>
              </a:buClr>
              <a:defRPr sz="1800"/>
            </a:pPr>
            <a:r>
              <a:rPr sz="2100">
                <a:uFill>
                  <a:solidFill>
                    <a:srgbClr val="FFFFFF"/>
                  </a:solidFill>
                </a:uFill>
                <a:latin typeface="Arial"/>
                <a:ea typeface="Arial"/>
                <a:cs typeface="Arial"/>
                <a:sym typeface="Arial"/>
              </a:rPr>
              <a:t>---He was “not a likeable man,” said former Secretary of State Dean Acheson once told him.  Johnso was ore concerned with accomplishment than popularity, and his single minded intensity enabled him to get his way. </a:t>
            </a:r>
          </a:p>
          <a:p>
            <a:pPr marR="57799" lvl="0" defTabSz="1295400">
              <a:spcBef>
                <a:spcPts val="700"/>
              </a:spcBef>
              <a:buClr>
                <a:srgbClr val="FFFFFF"/>
              </a:buClr>
              <a:defRPr sz="1800"/>
            </a:pPr>
            <a:r>
              <a:rPr sz="2100">
                <a:uFill>
                  <a:solidFill>
                    <a:srgbClr val="FFFFFF"/>
                  </a:solidFill>
                </a:uFill>
                <a:latin typeface="Arial"/>
                <a:ea typeface="Arial"/>
                <a:cs typeface="Arial"/>
                <a:sym typeface="Arial"/>
              </a:rPr>
              <a:t>---People talked about his, “Johnson Treatment.”  This where he arefully researched a bill, and then approached in a hallway or office the legislator whose vote he needed.  If he thought it was the best way to persuade the legislator, he would attack “his face a scant millimeter from his target, his eys widening and narrowing, his eyebrows rising and falling according to press reports,.  Johnson might grab his victim by the lapels of his jacket or by the shoulders and shout.  </a:t>
            </a:r>
            <a:r>
              <a:rPr sz="2100" b="1">
                <a:uFill>
                  <a:solidFill>
                    <a:srgbClr val="FFFFFF"/>
                  </a:solidFill>
                </a:uFill>
                <a:latin typeface="Arial"/>
                <a:ea typeface="Arial"/>
                <a:cs typeface="Arial"/>
                <a:sym typeface="Arial"/>
              </a:rPr>
              <a:t>He almost always got the votes that he needed.  </a:t>
            </a:r>
          </a:p>
          <a:p>
            <a:pPr marR="57799" lvl="0" defTabSz="1295400">
              <a:spcBef>
                <a:spcPts val="700"/>
              </a:spcBef>
              <a:buClr>
                <a:srgbClr val="FFFFFF"/>
              </a:buClr>
              <a:defRPr sz="1800"/>
            </a:pPr>
            <a:r>
              <a:rPr sz="2100">
                <a:uFill>
                  <a:solidFill>
                    <a:srgbClr val="FFFFFF"/>
                  </a:solidFill>
                </a:uFill>
                <a:latin typeface="Arial"/>
                <a:ea typeface="Arial"/>
                <a:cs typeface="Arial"/>
                <a:sym typeface="Arial"/>
              </a:rPr>
              <a:t>Johnson’s agenda included Kennedy’s civil rights and tax-cut bills.  It also took up laws to aid public education, provide medical care for the elderly, and eliminate poverty.  By the spring of 1964, he had begun to use the phrase Great Society to describe his goals.  In this speach, POP</a:t>
            </a:r>
          </a:p>
          <a:p>
            <a:pPr marR="57799" lvl="0" defTabSz="1295400">
              <a:spcBef>
                <a:spcPts val="700"/>
              </a:spcBef>
              <a:buClr>
                <a:srgbClr val="FFFFFF"/>
              </a:buClr>
              <a:defRPr sz="1800"/>
            </a:pPr>
            <a:endParaRPr sz="2100">
              <a:uFill>
                <a:solidFill>
                  <a:srgbClr val="FFFFFF"/>
                </a:solidFill>
              </a:uFill>
              <a:latin typeface="Arial"/>
              <a:ea typeface="Arial"/>
              <a:cs typeface="Arial"/>
              <a:sym typeface="Arial"/>
            </a:endParaRPr>
          </a:p>
        </p:txBody>
      </p:sp>
    </p:spTree>
    <p:extLst>
      <p:ext uri="{BB962C8B-B14F-4D97-AF65-F5344CB8AC3E}">
        <p14:creationId xmlns:p14="http://schemas.microsoft.com/office/powerpoint/2010/main" val="680387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Shape 108"/>
          <p:cNvSpPr>
            <a:spLocks noGrp="1" noRot="1" noChangeAspect="1"/>
          </p:cNvSpPr>
          <p:nvPr>
            <p:ph type="sldImg"/>
          </p:nvPr>
        </p:nvSpPr>
        <p:spPr>
          <a:prstGeom prst="rect">
            <a:avLst/>
          </a:prstGeom>
        </p:spPr>
        <p:txBody>
          <a:bodyPr/>
          <a:lstStyle/>
          <a:p>
            <a:pPr lvl="0"/>
            <a:endParaRPr/>
          </a:p>
        </p:txBody>
      </p:sp>
      <p:sp>
        <p:nvSpPr>
          <p:cNvPr id="109" name="Shape 109"/>
          <p:cNvSpPr>
            <a:spLocks noGrp="1"/>
          </p:cNvSpPr>
          <p:nvPr>
            <p:ph type="body" sz="quarter" idx="1"/>
          </p:nvPr>
        </p:nvSpPr>
        <p:spPr>
          <a:prstGeom prst="rect">
            <a:avLst/>
          </a:prstGeom>
        </p:spPr>
        <p:txBody>
          <a:bodyPr/>
          <a:lstStyle/>
          <a:p>
            <a:pPr marR="57799" lvl="0" defTabSz="1295400">
              <a:spcBef>
                <a:spcPts val="700"/>
              </a:spcBef>
              <a:buClr>
                <a:srgbClr val="FFFFFF"/>
              </a:buClr>
              <a:defRPr sz="1800"/>
            </a:pPr>
            <a:r>
              <a:rPr sz="2100" dirty="0">
                <a:uFill>
                  <a:solidFill>
                    <a:srgbClr val="FFFFFF"/>
                  </a:solidFill>
                </a:uFill>
                <a:latin typeface="Arial"/>
                <a:ea typeface="Arial"/>
                <a:cs typeface="Arial"/>
                <a:sym typeface="Arial"/>
              </a:rPr>
              <a:t>Johnson’s agenda included Kennedy’s civil rights and tax-cut bills.  It also took up laws to aid public education, provide medical care for the elderly, and eliminate poverty.  By the spring of 1964, he had begun to use the phrase Great Society to describe his goals.  In this </a:t>
            </a:r>
            <a:r>
              <a:rPr sz="2100" dirty="0" err="1">
                <a:uFill>
                  <a:solidFill>
                    <a:srgbClr val="FFFFFF"/>
                  </a:solidFill>
                </a:uFill>
                <a:latin typeface="Arial"/>
                <a:ea typeface="Arial"/>
                <a:cs typeface="Arial"/>
                <a:sym typeface="Arial"/>
              </a:rPr>
              <a:t>speach</a:t>
            </a:r>
            <a:r>
              <a:rPr sz="2100" dirty="0">
                <a:uFill>
                  <a:solidFill>
                    <a:srgbClr val="FFFFFF"/>
                  </a:solidFill>
                </a:uFill>
                <a:latin typeface="Arial"/>
                <a:ea typeface="Arial"/>
                <a:cs typeface="Arial"/>
                <a:sym typeface="Arial"/>
              </a:rPr>
              <a:t>, POP</a:t>
            </a:r>
          </a:p>
          <a:p>
            <a:pPr marR="57799" lvl="0" defTabSz="1295400">
              <a:spcBef>
                <a:spcPts val="700"/>
              </a:spcBef>
              <a:buClr>
                <a:srgbClr val="FFFFFF"/>
              </a:buClr>
              <a:defRPr sz="1800"/>
            </a:pPr>
            <a:endParaRPr sz="2100" dirty="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100" dirty="0">
                <a:uFill>
                  <a:solidFill>
                    <a:srgbClr val="FFFFFF"/>
                  </a:solidFill>
                </a:uFill>
                <a:latin typeface="Arial"/>
                <a:ea typeface="Arial"/>
                <a:cs typeface="Arial"/>
                <a:sym typeface="Arial"/>
              </a:rPr>
              <a:t>The election of 1964, Johnson’s early successes paved the way for his landslide victory over </a:t>
            </a:r>
            <a:r>
              <a:rPr sz="2100" dirty="0" err="1">
                <a:uFill>
                  <a:solidFill>
                    <a:srgbClr val="FFFFFF"/>
                  </a:solidFill>
                </a:uFill>
                <a:latin typeface="Arial"/>
                <a:ea typeface="Arial"/>
                <a:cs typeface="Arial"/>
                <a:sym typeface="Arial"/>
              </a:rPr>
              <a:t>Rebublican</a:t>
            </a:r>
            <a:r>
              <a:rPr sz="2100" dirty="0">
                <a:uFill>
                  <a:solidFill>
                    <a:srgbClr val="FFFFFF"/>
                  </a:solidFill>
                </a:uFill>
                <a:latin typeface="Arial"/>
                <a:ea typeface="Arial"/>
                <a:cs typeface="Arial"/>
                <a:sym typeface="Arial"/>
              </a:rPr>
              <a:t> Barry Goldwater in the election of 1964. Goldwater, a senator from Arizona, held very conservative views that seemed excessive to many Americans, as well as to many members of his own party. </a:t>
            </a:r>
          </a:p>
          <a:p>
            <a:pPr marR="57799" lvl="0" defTabSz="1295400">
              <a:spcBef>
                <a:spcPts val="700"/>
              </a:spcBef>
              <a:buClr>
                <a:srgbClr val="FFFFFF"/>
              </a:buClr>
              <a:defRPr sz="1800"/>
            </a:pPr>
            <a:r>
              <a:rPr sz="2100" dirty="0">
                <a:uFill>
                  <a:solidFill>
                    <a:srgbClr val="FFFFFF"/>
                  </a:solidFill>
                </a:uFill>
                <a:latin typeface="Arial"/>
                <a:ea typeface="Arial"/>
                <a:cs typeface="Arial"/>
                <a:sym typeface="Arial"/>
              </a:rPr>
              <a:t>Ex. He opposed civil rights legislation</a:t>
            </a:r>
          </a:p>
          <a:p>
            <a:pPr marR="57799" lvl="0" defTabSz="1295400">
              <a:lnSpc>
                <a:spcPct val="90000"/>
              </a:lnSpc>
              <a:spcBef>
                <a:spcPts val="700"/>
              </a:spcBef>
              <a:buClr>
                <a:srgbClr val="FFFFFF"/>
              </a:buClr>
              <a:defRPr sz="1800"/>
            </a:pPr>
            <a:r>
              <a:rPr sz="2100" spc="-84" dirty="0">
                <a:uFill>
                  <a:solidFill>
                    <a:srgbClr val="FFFFFF"/>
                  </a:solidFill>
                </a:uFill>
                <a:latin typeface="Arial"/>
                <a:ea typeface="Arial"/>
                <a:cs typeface="Arial"/>
                <a:sym typeface="Arial"/>
              </a:rPr>
              <a:t>      He believed that military commanders should be allowed to use nuclear weapons as they saw fit on the battlefield.</a:t>
            </a:r>
            <a:endParaRPr sz="2100" dirty="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100" b="1" dirty="0">
                <a:uFill>
                  <a:solidFill>
                    <a:srgbClr val="FFFFFF"/>
                  </a:solidFill>
                </a:uFill>
                <a:latin typeface="Arial"/>
                <a:ea typeface="Arial"/>
                <a:cs typeface="Arial"/>
                <a:sym typeface="Arial"/>
              </a:rPr>
              <a:t>Johnston took advantage</a:t>
            </a:r>
            <a:r>
              <a:rPr sz="2100" dirty="0">
                <a:uFill>
                  <a:solidFill>
                    <a:srgbClr val="FFFFFF"/>
                  </a:solidFill>
                </a:uFill>
                <a:latin typeface="Arial"/>
                <a:ea typeface="Arial"/>
                <a:cs typeface="Arial"/>
                <a:sym typeface="Arial"/>
              </a:rPr>
              <a:t> of Goldwater’s extreme views on the use of nuclear weapons when he aired this commercial called, “Daisy”</a:t>
            </a:r>
            <a:endParaRPr sz="2100" b="1" dirty="0">
              <a:uFill>
                <a:solidFill>
                  <a:srgbClr val="FFFFFF"/>
                </a:solidFill>
              </a:uFill>
              <a:latin typeface="Arial"/>
              <a:ea typeface="Arial"/>
              <a:cs typeface="Arial"/>
              <a:sym typeface="Arial"/>
            </a:endParaRPr>
          </a:p>
        </p:txBody>
      </p:sp>
    </p:spTree>
    <p:extLst>
      <p:ext uri="{BB962C8B-B14F-4D97-AF65-F5344CB8AC3E}">
        <p14:creationId xmlns:p14="http://schemas.microsoft.com/office/powerpoint/2010/main" val="24242940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prstGeom prst="rect">
            <a:avLst/>
          </a:prstGeom>
        </p:spPr>
        <p:txBody>
          <a:bodyPr/>
          <a:lstStyle/>
          <a:p>
            <a:pPr lvl="0"/>
            <a:endParaRPr/>
          </a:p>
        </p:txBody>
      </p:sp>
      <p:sp>
        <p:nvSpPr>
          <p:cNvPr id="126" name="Shape 126"/>
          <p:cNvSpPr>
            <a:spLocks noGrp="1"/>
          </p:cNvSpPr>
          <p:nvPr>
            <p:ph type="body" sz="quarter" idx="1"/>
          </p:nvPr>
        </p:nvSpPr>
        <p:spPr>
          <a:prstGeom prst="rect">
            <a:avLst/>
          </a:prstGeom>
        </p:spPr>
        <p:txBody>
          <a:bodyPr/>
          <a:lstStyle/>
          <a:p>
            <a:pPr marR="57799" lvl="0" defTabSz="1295400">
              <a:spcBef>
                <a:spcPts val="700"/>
              </a:spcBef>
              <a:buClr>
                <a:srgbClr val="FFFFFF"/>
              </a:buClr>
              <a:defRPr sz="1800"/>
            </a:pPr>
            <a:r>
              <a:rPr sz="2100" dirty="0">
                <a:uFill>
                  <a:solidFill>
                    <a:srgbClr val="FFFFFF"/>
                  </a:solidFill>
                </a:uFill>
                <a:latin typeface="Arial"/>
                <a:ea typeface="Arial"/>
                <a:cs typeface="Arial"/>
                <a:sym typeface="Arial"/>
              </a:rPr>
              <a:t>The election of 1964, Johnson’s early successes paved the way for his landslide victory over </a:t>
            </a:r>
            <a:r>
              <a:rPr sz="2100" dirty="0" smtClean="0">
                <a:uFill>
                  <a:solidFill>
                    <a:srgbClr val="FFFFFF"/>
                  </a:solidFill>
                </a:uFill>
                <a:latin typeface="Arial"/>
                <a:ea typeface="Arial"/>
                <a:cs typeface="Arial"/>
                <a:sym typeface="Arial"/>
              </a:rPr>
              <a:t>Republican </a:t>
            </a:r>
            <a:r>
              <a:rPr sz="2100" dirty="0">
                <a:uFill>
                  <a:solidFill>
                    <a:srgbClr val="FFFFFF"/>
                  </a:solidFill>
                </a:uFill>
                <a:latin typeface="Arial"/>
                <a:ea typeface="Arial"/>
                <a:cs typeface="Arial"/>
                <a:sym typeface="Arial"/>
              </a:rPr>
              <a:t>Barry Goldwater in the election of 1964. Goldwater, a senator from Arizona, held very conservative views that seemed excessive to many Americans, as well as to many members of his own party. </a:t>
            </a:r>
          </a:p>
          <a:p>
            <a:pPr marR="57799" lvl="0" defTabSz="1295400">
              <a:spcBef>
                <a:spcPts val="700"/>
              </a:spcBef>
              <a:buClr>
                <a:srgbClr val="FFFFFF"/>
              </a:buClr>
              <a:defRPr sz="1800"/>
            </a:pPr>
            <a:r>
              <a:rPr sz="2100" dirty="0">
                <a:uFill>
                  <a:solidFill>
                    <a:srgbClr val="FFFFFF"/>
                  </a:solidFill>
                </a:uFill>
                <a:latin typeface="Arial"/>
                <a:ea typeface="Arial"/>
                <a:cs typeface="Arial"/>
                <a:sym typeface="Arial"/>
              </a:rPr>
              <a:t>Ex. He opposed civil rights legislation</a:t>
            </a:r>
          </a:p>
          <a:p>
            <a:pPr marR="57799" lvl="0" defTabSz="1295400">
              <a:lnSpc>
                <a:spcPct val="90000"/>
              </a:lnSpc>
              <a:spcBef>
                <a:spcPts val="700"/>
              </a:spcBef>
              <a:buClr>
                <a:srgbClr val="FFFFFF"/>
              </a:buClr>
              <a:defRPr sz="1800"/>
            </a:pPr>
            <a:r>
              <a:rPr sz="2100" spc="-84" dirty="0">
                <a:uFill>
                  <a:solidFill>
                    <a:srgbClr val="FFFFFF"/>
                  </a:solidFill>
                </a:uFill>
                <a:latin typeface="Arial"/>
                <a:ea typeface="Arial"/>
                <a:cs typeface="Arial"/>
                <a:sym typeface="Arial"/>
              </a:rPr>
              <a:t>      He believed that military commanders should be allowed to use nuclear weapons as they saw fit on the battlefield.</a:t>
            </a:r>
            <a:endParaRPr sz="2100" dirty="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100" b="1" dirty="0">
                <a:uFill>
                  <a:solidFill>
                    <a:srgbClr val="FFFFFF"/>
                  </a:solidFill>
                </a:uFill>
                <a:latin typeface="Arial"/>
                <a:ea typeface="Arial"/>
                <a:cs typeface="Arial"/>
                <a:sym typeface="Arial"/>
              </a:rPr>
              <a:t>Johnston took advantage</a:t>
            </a:r>
            <a:r>
              <a:rPr sz="2100" dirty="0">
                <a:uFill>
                  <a:solidFill>
                    <a:srgbClr val="FFFFFF"/>
                  </a:solidFill>
                </a:uFill>
                <a:latin typeface="Arial"/>
                <a:ea typeface="Arial"/>
                <a:cs typeface="Arial"/>
                <a:sym typeface="Arial"/>
              </a:rPr>
              <a:t> of Goldwater’s extreme views on the use of nuclear weapons when he aired this commercial called “Daisy”</a:t>
            </a:r>
          </a:p>
          <a:p>
            <a:pPr marR="57799" lvl="0" defTabSz="1295400">
              <a:spcBef>
                <a:spcPts val="700"/>
              </a:spcBef>
              <a:buClr>
                <a:srgbClr val="FFFFFF"/>
              </a:buClr>
              <a:defRPr sz="1800"/>
            </a:pPr>
            <a:r>
              <a:rPr sz="2100" b="1" dirty="0">
                <a:uFill>
                  <a:solidFill>
                    <a:srgbClr val="FFFFFF"/>
                  </a:solidFill>
                </a:uFill>
                <a:latin typeface="Arial"/>
                <a:ea typeface="Arial"/>
                <a:cs typeface="Arial"/>
                <a:sym typeface="Arial"/>
              </a:rPr>
              <a:t>---------The Dems had 295</a:t>
            </a:r>
            <a:r>
              <a:rPr sz="2100" dirty="0">
                <a:uFill>
                  <a:solidFill>
                    <a:srgbClr val="FFFFFF"/>
                  </a:solidFill>
                </a:uFill>
                <a:latin typeface="Arial"/>
                <a:ea typeface="Arial"/>
                <a:cs typeface="Arial"/>
                <a:sym typeface="Arial"/>
              </a:rPr>
              <a:t> to 140 Republicans in the House or Representatives and 68 to 32 in the Senate.  “Landslide Lyndon” is now what he was called and he had a mandate to move ahead even more aggressively.</a:t>
            </a:r>
            <a:endParaRPr sz="2100" b="1" dirty="0">
              <a:uFill>
                <a:solidFill>
                  <a:srgbClr val="FFFFFF"/>
                </a:solidFill>
              </a:uFill>
              <a:latin typeface="Arial"/>
              <a:ea typeface="Arial"/>
              <a:cs typeface="Arial"/>
              <a:sym typeface="Arial"/>
            </a:endParaRPr>
          </a:p>
        </p:txBody>
      </p:sp>
    </p:spTree>
    <p:extLst>
      <p:ext uri="{BB962C8B-B14F-4D97-AF65-F5344CB8AC3E}">
        <p14:creationId xmlns:p14="http://schemas.microsoft.com/office/powerpoint/2010/main" val="36980981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Shape 140"/>
          <p:cNvSpPr>
            <a:spLocks noGrp="1" noRot="1" noChangeAspect="1"/>
          </p:cNvSpPr>
          <p:nvPr>
            <p:ph type="sldImg"/>
          </p:nvPr>
        </p:nvSpPr>
        <p:spPr>
          <a:prstGeom prst="rect">
            <a:avLst/>
          </a:prstGeom>
        </p:spPr>
        <p:txBody>
          <a:bodyPr/>
          <a:lstStyle/>
          <a:p>
            <a:pPr lvl="0"/>
            <a:endParaRPr/>
          </a:p>
        </p:txBody>
      </p:sp>
      <p:sp>
        <p:nvSpPr>
          <p:cNvPr id="141" name="Shape 141"/>
          <p:cNvSpPr>
            <a:spLocks noGrp="1"/>
          </p:cNvSpPr>
          <p:nvPr>
            <p:ph type="body" sz="quarter" idx="1"/>
          </p:nvPr>
        </p:nvSpPr>
        <p:spPr>
          <a:prstGeom prst="rect">
            <a:avLst/>
          </a:prstGeom>
        </p:spPr>
        <p:txBody>
          <a:bodyPr/>
          <a:lstStyle/>
          <a:p>
            <a:pPr marR="57799" lvl="0" defTabSz="1295400">
              <a:spcBef>
                <a:spcPts val="700"/>
              </a:spcBef>
              <a:buClr>
                <a:srgbClr val="FFFFFF"/>
              </a:buClr>
              <a:defRPr sz="1800"/>
            </a:pPr>
            <a:r>
              <a:rPr sz="2100" dirty="0">
                <a:uFill>
                  <a:solidFill>
                    <a:srgbClr val="FFFFFF"/>
                  </a:solidFill>
                </a:uFill>
                <a:latin typeface="Arial"/>
                <a:ea typeface="Arial"/>
                <a:cs typeface="Arial"/>
                <a:sym typeface="Arial"/>
              </a:rPr>
              <a:t>Like Kennedy, Johnson believed that a budget </a:t>
            </a:r>
            <a:r>
              <a:rPr sz="2100" dirty="0" smtClean="0">
                <a:uFill>
                  <a:solidFill>
                    <a:srgbClr val="FFFFFF"/>
                  </a:solidFill>
                </a:uFill>
                <a:latin typeface="Arial"/>
                <a:ea typeface="Arial"/>
                <a:cs typeface="Arial"/>
                <a:sym typeface="Arial"/>
              </a:rPr>
              <a:t>deficit </a:t>
            </a:r>
            <a:r>
              <a:rPr sz="2100" dirty="0">
                <a:uFill>
                  <a:solidFill>
                    <a:srgbClr val="FFFFFF"/>
                  </a:solidFill>
                </a:uFill>
                <a:latin typeface="Arial"/>
                <a:ea typeface="Arial"/>
                <a:cs typeface="Arial"/>
                <a:sym typeface="Arial"/>
              </a:rPr>
              <a:t>could be used to improve the economy.  Not everyone agreed.  To gain conservatives support for Kennedy’s tax-cut bill, which would probably bring a deficit, Johnson agreed to cut gov. spending.  And it worked.  See the figures on GNP which is Gross National Product. The deficit, which may thought would grow, actually went down because the higher GNP means more tax revenue.  Unemployment fell and inflation remained normal.</a:t>
            </a:r>
          </a:p>
          <a:p>
            <a:pPr marR="57799" lvl="0" defTabSz="1295400">
              <a:spcBef>
                <a:spcPts val="700"/>
              </a:spcBef>
              <a:buClr>
                <a:srgbClr val="FFFFFF"/>
              </a:buClr>
              <a:defRPr sz="1800"/>
            </a:pPr>
            <a:endParaRPr sz="2100" b="1" dirty="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100" b="1" spc="-42" dirty="0">
                <a:uFill>
                  <a:solidFill>
                    <a:srgbClr val="FFFFFF"/>
                  </a:solidFill>
                </a:uFill>
                <a:latin typeface="Arial"/>
                <a:ea typeface="Arial"/>
                <a:cs typeface="Arial"/>
                <a:sym typeface="Arial"/>
              </a:rPr>
              <a:t>WAR ON POVERTY - 40 Million Americans lived below the poverty line - LBJ felt he had to do something.</a:t>
            </a:r>
            <a:endParaRPr sz="2100" b="1" dirty="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100" dirty="0">
                <a:uFill>
                  <a:solidFill>
                    <a:srgbClr val="FFFFFF"/>
                  </a:solidFill>
                </a:uFill>
                <a:latin typeface="Arial"/>
                <a:ea typeface="Arial"/>
                <a:cs typeface="Arial"/>
                <a:sym typeface="Arial"/>
              </a:rPr>
              <a:t>Johnson himself grew up in an impoverished area of rural Texas.  In his 1964 state of the Union message, Johnson vowed, (CLICK)</a:t>
            </a:r>
            <a:endParaRPr sz="2100" b="1" dirty="0">
              <a:uFill>
                <a:solidFill>
                  <a:srgbClr val="FFFFFF"/>
                </a:solidFill>
              </a:uFill>
              <a:latin typeface="Arial"/>
              <a:ea typeface="Arial"/>
              <a:cs typeface="Arial"/>
              <a:sym typeface="Arial"/>
            </a:endParaRPr>
          </a:p>
          <a:p>
            <a:pPr marR="57799" lvl="0" defTabSz="1295400">
              <a:spcBef>
                <a:spcPts val="700"/>
              </a:spcBef>
              <a:buClr>
                <a:srgbClr val="FFFFFF"/>
              </a:buClr>
              <a:defRPr sz="1800"/>
            </a:pPr>
            <a:r>
              <a:rPr sz="2100" dirty="0">
                <a:uFill>
                  <a:solidFill>
                    <a:srgbClr val="FFFFFF"/>
                  </a:solidFill>
                </a:uFill>
                <a:latin typeface="Arial"/>
                <a:ea typeface="Arial"/>
                <a:cs typeface="Arial"/>
                <a:sym typeface="Arial"/>
              </a:rPr>
              <a:t>V. The Economic Opp... It provided nearly $950 million for 10 separate projects, including work training programs.  The act also gave poor people a voice in defining housing, health </a:t>
            </a:r>
            <a:r>
              <a:rPr sz="2100" dirty="0" smtClean="0">
                <a:uFill>
                  <a:solidFill>
                    <a:srgbClr val="FFFFFF"/>
                  </a:solidFill>
                </a:uFill>
                <a:latin typeface="Arial"/>
                <a:ea typeface="Arial"/>
                <a:cs typeface="Arial"/>
                <a:sym typeface="Arial"/>
              </a:rPr>
              <a:t>and </a:t>
            </a:r>
            <a:r>
              <a:rPr sz="2100" dirty="0">
                <a:uFill>
                  <a:solidFill>
                    <a:srgbClr val="FFFFFF"/>
                  </a:solidFill>
                </a:uFill>
                <a:latin typeface="Arial"/>
                <a:ea typeface="Arial"/>
                <a:cs typeface="Arial"/>
                <a:sym typeface="Arial"/>
              </a:rPr>
              <a:t>education policies in their own neighborhoods.  Two of the best know programs were Head Start and VISTA.</a:t>
            </a:r>
          </a:p>
          <a:p>
            <a:pPr marR="57799" lvl="0" defTabSz="1295400">
              <a:spcBef>
                <a:spcPts val="700"/>
              </a:spcBef>
              <a:buClr>
                <a:srgbClr val="FFFFFF"/>
              </a:buClr>
              <a:defRPr sz="1800"/>
            </a:pPr>
            <a:r>
              <a:rPr sz="2100" b="1" dirty="0">
                <a:uFill>
                  <a:solidFill>
                    <a:srgbClr val="FFFFFF"/>
                  </a:solidFill>
                </a:uFill>
                <a:latin typeface="Arial"/>
                <a:ea typeface="Arial"/>
                <a:cs typeface="Arial"/>
                <a:sym typeface="Arial"/>
              </a:rPr>
              <a:t>Under Presidents Bush and  Clinton, VISTA was merged with other national service programs.</a:t>
            </a:r>
          </a:p>
        </p:txBody>
      </p:sp>
    </p:spTree>
    <p:extLst>
      <p:ext uri="{BB962C8B-B14F-4D97-AF65-F5344CB8AC3E}">
        <p14:creationId xmlns:p14="http://schemas.microsoft.com/office/powerpoint/2010/main" val="2305317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prstGeom prst="rect">
            <a:avLst/>
          </a:prstGeom>
        </p:spPr>
        <p:txBody>
          <a:bodyPr/>
          <a:lstStyle/>
          <a:p>
            <a:pPr lvl="0"/>
            <a:endParaRPr/>
          </a:p>
        </p:txBody>
      </p:sp>
      <p:sp>
        <p:nvSpPr>
          <p:cNvPr id="158" name="Shape 158"/>
          <p:cNvSpPr>
            <a:spLocks noGrp="1"/>
          </p:cNvSpPr>
          <p:nvPr>
            <p:ph type="body" sz="quarter" idx="1"/>
          </p:nvPr>
        </p:nvSpPr>
        <p:spPr>
          <a:prstGeom prst="rect">
            <a:avLst/>
          </a:prstGeom>
        </p:spPr>
        <p:txBody>
          <a:bodyPr/>
          <a:lstStyle/>
          <a:p>
            <a:pPr marR="57799" lvl="0" defTabSz="1295400">
              <a:spcBef>
                <a:spcPts val="700"/>
              </a:spcBef>
              <a:buClr>
                <a:srgbClr val="FFFFFF"/>
              </a:buClr>
              <a:defRPr sz="1800"/>
            </a:pPr>
            <a:r>
              <a:rPr sz="2100">
                <a:uFill>
                  <a:solidFill>
                    <a:srgbClr val="FFFFFF"/>
                  </a:solidFill>
                </a:uFill>
                <a:latin typeface="Arial"/>
                <a:ea typeface="Arial"/>
                <a:cs typeface="Arial"/>
                <a:sym typeface="Arial"/>
              </a:rPr>
              <a:t>President Johnson also focused attention on the increasing cost of medical care.  Harry Truman had proposed a medical assistance or health insurance plan as part of his Fair Deal program, but it had never been passed into law.  In 1965, Johnson used his leadership skills to push through Congress two new programs, Medicare and Medicaid.-----</a:t>
            </a:r>
            <a:r>
              <a:rPr sz="2100" b="1">
                <a:uFill>
                  <a:solidFill>
                    <a:srgbClr val="FFFFFF"/>
                  </a:solidFill>
                </a:uFill>
                <a:latin typeface="Arial"/>
                <a:ea typeface="Arial"/>
                <a:cs typeface="Arial"/>
                <a:sym typeface="Arial"/>
              </a:rPr>
              <a:t>Medicare provides </a:t>
            </a:r>
            <a:r>
              <a:rPr sz="2100">
                <a:uFill>
                  <a:solidFill>
                    <a:srgbClr val="FFFFFF"/>
                  </a:solidFill>
                </a:uFill>
                <a:latin typeface="Arial"/>
                <a:ea typeface="Arial"/>
                <a:cs typeface="Arial"/>
                <a:sym typeface="Arial"/>
              </a:rPr>
              <a:t>hospital and low-cost medical insurance to most Americans age 65 and older. “No longer will older Americans be denied the healing miracle of modern medicine.”  Johnson declared.  “No longer will illness crush and destroy the savings that they have so carefully put away.”</a:t>
            </a:r>
          </a:p>
          <a:p>
            <a:pPr marR="57799" lvl="0" defTabSz="1295400">
              <a:spcBef>
                <a:spcPts val="700"/>
              </a:spcBef>
              <a:buClr>
                <a:srgbClr val="FFFFFF"/>
              </a:buClr>
              <a:defRPr sz="1800"/>
            </a:pPr>
            <a:r>
              <a:rPr sz="2100" b="1">
                <a:uFill>
                  <a:solidFill>
                    <a:srgbClr val="FFFFFF"/>
                  </a:solidFill>
                </a:uFill>
                <a:latin typeface="Arial"/>
                <a:ea typeface="Arial"/>
                <a:cs typeface="Arial"/>
                <a:sym typeface="Arial"/>
              </a:rPr>
              <a:t>Medicaid - </a:t>
            </a:r>
            <a:r>
              <a:rPr sz="2100">
                <a:uFill>
                  <a:solidFill>
                    <a:srgbClr val="FFFFFF"/>
                  </a:solidFill>
                </a:uFill>
                <a:latin typeface="Arial"/>
                <a:ea typeface="Arial"/>
                <a:cs typeface="Arial"/>
                <a:sym typeface="Arial"/>
              </a:rPr>
              <a:t>Provides low-cost health insurance coverage to poor Americans of any age who cannot afford their own private health insurance.  </a:t>
            </a:r>
          </a:p>
          <a:p>
            <a:pPr marR="57799" lvl="0" defTabSz="1295400">
              <a:spcBef>
                <a:spcPts val="700"/>
              </a:spcBef>
              <a:buClr>
                <a:srgbClr val="FFFFFF"/>
              </a:buClr>
              <a:defRPr sz="1800"/>
            </a:pPr>
            <a:r>
              <a:rPr sz="2100">
                <a:uFill>
                  <a:solidFill>
                    <a:srgbClr val="FFFFFF"/>
                  </a:solidFill>
                </a:uFill>
                <a:latin typeface="Arial"/>
                <a:ea typeface="Arial"/>
                <a:cs typeface="Arial"/>
                <a:sym typeface="Arial"/>
              </a:rPr>
              <a:t>---The two programs became the most important pieces of social welfare legislation since the passage of the Social Security Act in 1935.  They demonstrated the govmnt’s semi new role in providing help for its people.</a:t>
            </a:r>
          </a:p>
          <a:p>
            <a:pPr marR="57799" lvl="0" defTabSz="1295400">
              <a:spcBef>
                <a:spcPts val="700"/>
              </a:spcBef>
              <a:buClr>
                <a:srgbClr val="FFFFFF"/>
              </a:buClr>
              <a:defRPr sz="1800"/>
            </a:pPr>
            <a:r>
              <a:rPr sz="2100" b="1">
                <a:uFill>
                  <a:solidFill>
                    <a:srgbClr val="FFFFFF"/>
                  </a:solidFill>
                </a:uFill>
                <a:latin typeface="Arial"/>
                <a:ea typeface="Arial"/>
                <a:cs typeface="Arial"/>
                <a:sym typeface="Arial"/>
              </a:rPr>
              <a:t>Immigration Reform. - </a:t>
            </a:r>
            <a:r>
              <a:rPr sz="2100">
                <a:uFill>
                  <a:solidFill>
                    <a:srgbClr val="FFFFFF"/>
                  </a:solidFill>
                </a:uFill>
                <a:latin typeface="Arial"/>
                <a:ea typeface="Arial"/>
                <a:cs typeface="Arial"/>
                <a:sym typeface="Arial"/>
              </a:rPr>
              <a:t>The Great Society also revised the immigration policies that had been in place in the 20s.  Laws passed in 1921 &amp; 1924 had set quotas or limits based on the 1890 census that limited immigration from countries from southern and eastern Europe. Family members of U.S. citizens were exempted from the quotas, as were political refugees.  In the 1960s, some 350,000 immigrants entered the Untied States each year; in the 70s, the number rose to more than 400,000 a year.</a:t>
            </a:r>
          </a:p>
          <a:p>
            <a:pPr marR="57799" lvl="0" defTabSz="1295400">
              <a:spcBef>
                <a:spcPts val="700"/>
              </a:spcBef>
              <a:buClr>
                <a:srgbClr val="FFFFFF"/>
              </a:buClr>
              <a:defRPr sz="1800"/>
            </a:pPr>
            <a:r>
              <a:rPr sz="2100" b="1">
                <a:uFill>
                  <a:solidFill>
                    <a:srgbClr val="FFFFFF"/>
                  </a:solidFill>
                </a:uFill>
                <a:latin typeface="Arial"/>
                <a:ea typeface="Arial"/>
                <a:cs typeface="Arial"/>
                <a:sym typeface="Arial"/>
              </a:rPr>
              <a:t>EFFECTS: </a:t>
            </a:r>
            <a:r>
              <a:rPr sz="2100">
                <a:uFill>
                  <a:solidFill>
                    <a:srgbClr val="FFFFFF"/>
                  </a:solidFill>
                </a:uFill>
                <a:latin typeface="Arial"/>
                <a:ea typeface="Arial"/>
                <a:cs typeface="Arial"/>
                <a:sym typeface="Arial"/>
              </a:rPr>
              <a:t>At frist the Great Society seemed enormously successful.  Opinion polls taken in 1964 showed Johnson to be more popular than Kennedy had been at a comparable point in his presidency.  </a:t>
            </a:r>
            <a:r>
              <a:rPr sz="2100" b="1">
                <a:uFill>
                  <a:solidFill>
                    <a:srgbClr val="FFFFFF"/>
                  </a:solidFill>
                </a:uFill>
                <a:latin typeface="Arial"/>
                <a:ea typeface="Arial"/>
                <a:cs typeface="Arial"/>
                <a:sym typeface="Arial"/>
              </a:rPr>
              <a:t>In Time, however, </a:t>
            </a:r>
            <a:r>
              <a:rPr sz="2100">
                <a:uFill>
                  <a:solidFill>
                    <a:srgbClr val="FFFFFF"/>
                  </a:solidFill>
                </a:uFill>
                <a:latin typeface="Arial"/>
                <a:ea typeface="Arial"/>
                <a:cs typeface="Arial"/>
                <a:sym typeface="Arial"/>
              </a:rPr>
              <a:t>New programs raised expectations that couldn’t be met. ALL POVERty couldn’t be wiped out, race riots reupted in poor areas of major cities, and military spending on Vietnam competed with Great Society programs, resulting in deficits in the federal budgets</a:t>
            </a:r>
            <a:endParaRPr sz="2100" b="1">
              <a:uFill>
                <a:solidFill>
                  <a:srgbClr val="FFFFFF"/>
                </a:solidFill>
              </a:uFill>
              <a:latin typeface="Arial"/>
              <a:ea typeface="Arial"/>
              <a:cs typeface="Arial"/>
              <a:sym typeface="Arial"/>
            </a:endParaRPr>
          </a:p>
        </p:txBody>
      </p:sp>
    </p:spTree>
    <p:extLst>
      <p:ext uri="{BB962C8B-B14F-4D97-AF65-F5344CB8AC3E}">
        <p14:creationId xmlns:p14="http://schemas.microsoft.com/office/powerpoint/2010/main" val="39737458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Shape 42"/>
          <p:cNvSpPr>
            <a:spLocks noGrp="1" noRot="1" noChangeAspect="1"/>
          </p:cNvSpPr>
          <p:nvPr>
            <p:ph type="sldImg"/>
          </p:nvPr>
        </p:nvSpPr>
        <p:spPr>
          <a:prstGeom prst="rect">
            <a:avLst/>
          </a:prstGeom>
        </p:spPr>
        <p:txBody>
          <a:bodyPr/>
          <a:lstStyle/>
          <a:p>
            <a:pPr lvl="0"/>
            <a:endParaRPr/>
          </a:p>
        </p:txBody>
      </p:sp>
      <p:sp>
        <p:nvSpPr>
          <p:cNvPr id="43" name="Shape 43"/>
          <p:cNvSpPr>
            <a:spLocks noGrp="1"/>
          </p:cNvSpPr>
          <p:nvPr>
            <p:ph type="body" sz="quarter" idx="1"/>
          </p:nvPr>
        </p:nvSpPr>
        <p:spPr>
          <a:prstGeom prst="rect">
            <a:avLst/>
          </a:prstGeom>
        </p:spPr>
        <p:txBody>
          <a:bodyPr/>
          <a:lstStyle/>
          <a:p>
            <a:pPr marR="57799" lvl="0" defTabSz="1295400">
              <a:lnSpc>
                <a:spcPct val="100000"/>
              </a:lnSpc>
              <a:spcBef>
                <a:spcPts val="700"/>
              </a:spcBef>
              <a:buClr>
                <a:srgbClr val="FFFFFF"/>
              </a:buClr>
              <a:defRPr sz="1800"/>
            </a:pPr>
            <a:r>
              <a:rPr sz="2100" dirty="0">
                <a:uFill>
                  <a:solidFill>
                    <a:srgbClr val="FFFFFF"/>
                  </a:solidFill>
                </a:uFill>
                <a:latin typeface="Arial"/>
                <a:ea typeface="Arial"/>
                <a:cs typeface="Arial"/>
                <a:sym typeface="Arial"/>
              </a:rPr>
              <a:t>The Kennedy-Johnson years featured many of he landmark decisions of the Supreme Court, often called the Warren Court after its Chief Justice, Earl Warren.  As it had in earlier civil right cases, the Supreme Court under Chief Justice Warren overturned many old laws and rulings and established new legal precedents.</a:t>
            </a:r>
          </a:p>
          <a:p>
            <a:pPr marR="57799" lvl="0" defTabSz="1295400">
              <a:lnSpc>
                <a:spcPct val="100000"/>
              </a:lnSpc>
              <a:spcBef>
                <a:spcPts val="700"/>
              </a:spcBef>
              <a:buClr>
                <a:srgbClr val="FFFFFF"/>
              </a:buClr>
              <a:defRPr sz="1800"/>
            </a:pPr>
            <a:r>
              <a:rPr sz="2100" dirty="0">
                <a:uFill>
                  <a:solidFill>
                    <a:srgbClr val="FFFFFF"/>
                  </a:solidFill>
                </a:uFill>
                <a:latin typeface="Arial"/>
                <a:ea typeface="Arial"/>
                <a:cs typeface="Arial"/>
                <a:sym typeface="Arial"/>
              </a:rPr>
              <a:t>-----The Warren Court was concerned with safeguarding the constitutional rights of the individual against the power of the government.  In particular, the Court handed down several decision protecting the rights of person accused of crimes.</a:t>
            </a:r>
          </a:p>
          <a:p>
            <a:pPr marR="57799" lvl="0" defTabSz="1295400">
              <a:lnSpc>
                <a:spcPct val="100000"/>
              </a:lnSpc>
              <a:spcBef>
                <a:spcPts val="700"/>
              </a:spcBef>
              <a:buClr>
                <a:srgbClr val="FFFFFF"/>
              </a:buClr>
              <a:defRPr sz="1800"/>
            </a:pPr>
            <a:endParaRPr sz="2100" dirty="0">
              <a:uFill>
                <a:solidFill>
                  <a:srgbClr val="FFFFFF"/>
                </a:solidFill>
              </a:uFill>
              <a:latin typeface="Arial"/>
              <a:ea typeface="Arial"/>
              <a:cs typeface="Arial"/>
              <a:sym typeface="Arial"/>
            </a:endParaRPr>
          </a:p>
          <a:p>
            <a:pPr marR="57799" lvl="0" defTabSz="1295400">
              <a:lnSpc>
                <a:spcPct val="100000"/>
              </a:lnSpc>
              <a:spcBef>
                <a:spcPts val="700"/>
              </a:spcBef>
              <a:buClr>
                <a:srgbClr val="FFFFFF"/>
              </a:buClr>
              <a:defRPr sz="1800"/>
            </a:pPr>
            <a:r>
              <a:rPr sz="2100" b="1" dirty="0">
                <a:uFill>
                  <a:solidFill>
                    <a:srgbClr val="FFFFFF"/>
                  </a:solidFill>
                </a:uFill>
                <a:latin typeface="Arial"/>
                <a:ea typeface="Arial"/>
                <a:cs typeface="Arial"/>
                <a:sym typeface="Arial"/>
              </a:rPr>
              <a:t>Roth v. U.S. </a:t>
            </a:r>
            <a:r>
              <a:rPr sz="1700" dirty="0">
                <a:uFill>
                  <a:solidFill>
                    <a:srgbClr val="FFFFFF"/>
                  </a:solidFill>
                </a:uFill>
                <a:latin typeface="Helvetica"/>
                <a:ea typeface="Helvetica"/>
                <a:cs typeface="Helvetica"/>
                <a:sym typeface="Helvetica"/>
              </a:rPr>
              <a:t>redefined the Constitutional test for determining what constitutes obscene material unprotected by the First Amendment.</a:t>
            </a:r>
            <a:r>
              <a:rPr sz="2100" dirty="0">
                <a:uFill>
                  <a:solidFill>
                    <a:srgbClr val="FFFFFF"/>
                  </a:solidFill>
                </a:uFill>
                <a:latin typeface="Arial"/>
                <a:ea typeface="Arial"/>
                <a:cs typeface="Arial"/>
                <a:sym typeface="Arial"/>
              </a:rPr>
              <a:t>    Prior to Roth, </a:t>
            </a:r>
            <a:r>
              <a:rPr sz="2100" i="1" dirty="0">
                <a:uFill>
                  <a:solidFill>
                    <a:srgbClr val="FFFFFF"/>
                  </a:solidFill>
                </a:uFill>
                <a:latin typeface="Helvetica"/>
                <a:ea typeface="Helvetica"/>
                <a:cs typeface="Helvetica"/>
                <a:sym typeface="Helvetica"/>
              </a:rPr>
              <a:t>Hicklin v. Regina</a:t>
            </a:r>
            <a:r>
              <a:rPr sz="2100" dirty="0">
                <a:uFill>
                  <a:solidFill>
                    <a:srgbClr val="FFFFFF"/>
                  </a:solidFill>
                </a:uFill>
                <a:latin typeface="Helvetica"/>
                <a:ea typeface="Helvetica"/>
                <a:cs typeface="Helvetica"/>
                <a:sym typeface="Helvetica"/>
              </a:rPr>
              <a:t>, any material that tended to </a:t>
            </a:r>
            <a:r>
              <a:rPr sz="2100" b="1" dirty="0">
                <a:uFill>
                  <a:solidFill>
                    <a:srgbClr val="FFFFFF"/>
                  </a:solidFill>
                </a:uFill>
                <a:latin typeface="Helvetica"/>
                <a:ea typeface="Helvetica"/>
                <a:cs typeface="Helvetica"/>
                <a:sym typeface="Helvetica"/>
              </a:rPr>
              <a:t>"deprave and corrupt those whose minds are open to such immoral influences" </a:t>
            </a:r>
            <a:r>
              <a:rPr sz="2100" dirty="0">
                <a:uFill>
                  <a:solidFill>
                    <a:srgbClr val="FFFFFF"/>
                  </a:solidFill>
                </a:uFill>
                <a:latin typeface="Helvetica"/>
                <a:ea typeface="Helvetica"/>
                <a:cs typeface="Helvetica"/>
                <a:sym typeface="Helvetica"/>
              </a:rPr>
              <a:t>was deemed "obscene" and could be banned on that basis. </a:t>
            </a:r>
          </a:p>
          <a:p>
            <a:pPr marR="57799" lvl="0" defTabSz="1295400">
              <a:lnSpc>
                <a:spcPct val="100000"/>
              </a:lnSpc>
              <a:spcBef>
                <a:spcPts val="700"/>
              </a:spcBef>
              <a:buClr>
                <a:srgbClr val="FFFFFF"/>
              </a:buClr>
              <a:defRPr sz="1800"/>
            </a:pPr>
            <a:r>
              <a:rPr sz="2800" dirty="0">
                <a:uFill>
                  <a:solidFill>
                    <a:srgbClr val="FFFFFF"/>
                  </a:solidFill>
                </a:uFill>
                <a:latin typeface="Helvetica"/>
                <a:ea typeface="Helvetica"/>
                <a:cs typeface="Helvetica"/>
                <a:sym typeface="Helvetica"/>
              </a:rPr>
              <a:t>---</a:t>
            </a:r>
            <a:r>
              <a:rPr sz="2000" dirty="0">
                <a:uFill>
                  <a:solidFill>
                    <a:srgbClr val="265DB8"/>
                  </a:solidFill>
                </a:uFill>
                <a:latin typeface="Helvetica"/>
                <a:ea typeface="Helvetica"/>
                <a:cs typeface="Helvetica"/>
                <a:sym typeface="Helvetica"/>
                <a:hlinkClick r:id="rId3"/>
              </a:rPr>
              <a:t>Samuel Roth</a:t>
            </a:r>
            <a:r>
              <a:rPr sz="2000" dirty="0">
                <a:uFill>
                  <a:solidFill>
                    <a:srgbClr val="FFFFFF"/>
                  </a:solidFill>
                </a:uFill>
                <a:latin typeface="Helvetica"/>
                <a:ea typeface="Helvetica"/>
                <a:cs typeface="Helvetica"/>
                <a:sym typeface="Helvetica"/>
              </a:rPr>
              <a:t> was convicted under a federal statute criminalizing the sending of "obscene, lewd, or filthy" materials through the mail for advertising &amp; selling a publication called </a:t>
            </a:r>
            <a:r>
              <a:rPr sz="2000" b="1" dirty="0">
                <a:uFill>
                  <a:solidFill>
                    <a:srgbClr val="FFFFFF"/>
                  </a:solidFill>
                </a:uFill>
                <a:latin typeface="Helvetica"/>
                <a:ea typeface="Helvetica"/>
                <a:cs typeface="Helvetica"/>
                <a:sym typeface="Helvetica"/>
              </a:rPr>
              <a:t>American Aphrodite</a:t>
            </a:r>
            <a:r>
              <a:rPr sz="2000" dirty="0">
                <a:uFill>
                  <a:solidFill>
                    <a:srgbClr val="FFFFFF"/>
                  </a:solidFill>
                </a:uFill>
                <a:latin typeface="Helvetica"/>
                <a:ea typeface="Helvetica"/>
                <a:cs typeface="Helvetica"/>
                <a:sym typeface="Helvetica"/>
              </a:rPr>
              <a:t>, ("A Quarterly for the Fancy-Free") containing literary erotica and nude photography(Basically Playboy). David Alberts, who ran a mail-order business from Los Angeles, was convicted under a California statute for publishing pictures of "nude and scantily-clad women." </a:t>
            </a:r>
          </a:p>
          <a:p>
            <a:pPr marR="57799" lvl="0" defTabSz="1295400">
              <a:lnSpc>
                <a:spcPct val="100000"/>
              </a:lnSpc>
              <a:spcBef>
                <a:spcPts val="700"/>
              </a:spcBef>
              <a:buClr>
                <a:srgbClr val="FFFFFF"/>
              </a:buClr>
              <a:defRPr sz="1800"/>
            </a:pPr>
            <a:endParaRPr sz="2000" dirty="0">
              <a:uFill>
                <a:solidFill>
                  <a:srgbClr val="FFFFFF"/>
                </a:solidFill>
              </a:uFill>
              <a:latin typeface="Helvetica"/>
              <a:ea typeface="Helvetica"/>
              <a:cs typeface="Helvetica"/>
              <a:sym typeface="Helvetica"/>
            </a:endParaRPr>
          </a:p>
          <a:p>
            <a:pPr lvl="0" defTabSz="647700">
              <a:lnSpc>
                <a:spcPts val="4400"/>
              </a:lnSpc>
              <a:spcBef>
                <a:spcPts val="600"/>
              </a:spcBef>
              <a:defRPr sz="1800"/>
            </a:pPr>
            <a:r>
              <a:rPr dirty="0">
                <a:latin typeface="Helvetica"/>
                <a:ea typeface="Helvetica"/>
                <a:cs typeface="Helvetica"/>
                <a:sym typeface="Helvetica"/>
              </a:rPr>
              <a:t>The court ruled that obscenity defined as material whose "dominant theme taken as a whole appeals to the prurient (lustful thoughts) interest" to the "average person, applying contemporary community standards." </a:t>
            </a:r>
            <a:r>
              <a:rPr sz="1300" dirty="0">
                <a:latin typeface="Helvetica"/>
                <a:ea typeface="Helvetica"/>
                <a:cs typeface="Helvetica"/>
                <a:sym typeface="Helvetica"/>
              </a:rPr>
              <a:t>  </a:t>
            </a:r>
            <a:r>
              <a:rPr sz="2100" dirty="0">
                <a:uFill>
                  <a:solidFill>
                    <a:srgbClr val="FFFFFF"/>
                  </a:solidFill>
                </a:uFill>
                <a:latin typeface="Helvetica"/>
                <a:ea typeface="Helvetica"/>
                <a:cs typeface="Helvetica"/>
                <a:sym typeface="Helvetica"/>
              </a:rPr>
              <a:t>This would become known as the </a:t>
            </a:r>
            <a:r>
              <a:rPr sz="2100" b="1" i="1" dirty="0">
                <a:uFill>
                  <a:solidFill>
                    <a:srgbClr val="FFFFFF"/>
                  </a:solidFill>
                </a:uFill>
                <a:latin typeface="Helvetica"/>
                <a:ea typeface="Helvetica"/>
                <a:cs typeface="Helvetica"/>
                <a:sym typeface="Helvetica"/>
              </a:rPr>
              <a:t>Roth Test - </a:t>
            </a:r>
            <a:r>
              <a:rPr dirty="0">
                <a:uFill>
                  <a:solidFill>
                    <a:srgbClr val="FFFFFF"/>
                  </a:solidFill>
                </a:uFill>
                <a:latin typeface="Helvetica"/>
                <a:ea typeface="Helvetica"/>
                <a:cs typeface="Helvetica"/>
                <a:sym typeface="Helvetica"/>
              </a:rPr>
              <a:t>for determining constitutionally unprotected obscenity.</a:t>
            </a:r>
            <a:endParaRPr sz="2000" dirty="0">
              <a:latin typeface="Helvetica"/>
              <a:ea typeface="Helvetica"/>
              <a:cs typeface="Helvetica"/>
              <a:sym typeface="Helvetica"/>
            </a:endParaRPr>
          </a:p>
          <a:p>
            <a:pPr marR="57799" lvl="0" defTabSz="1295400">
              <a:lnSpc>
                <a:spcPct val="100000"/>
              </a:lnSpc>
              <a:spcBef>
                <a:spcPts val="700"/>
              </a:spcBef>
              <a:buClr>
                <a:srgbClr val="FFFFFF"/>
              </a:buClr>
              <a:defRPr sz="1800"/>
            </a:pPr>
            <a:endParaRPr sz="2000" dirty="0">
              <a:uFill>
                <a:solidFill>
                  <a:srgbClr val="FFFFFF"/>
                </a:solidFill>
              </a:uFill>
              <a:latin typeface="Helvetica"/>
              <a:ea typeface="Helvetica"/>
              <a:cs typeface="Helvetica"/>
              <a:sym typeface="Helvetica"/>
            </a:endParaRPr>
          </a:p>
          <a:p>
            <a:pPr marR="57799" lvl="0" defTabSz="1295400">
              <a:lnSpc>
                <a:spcPct val="100000"/>
              </a:lnSpc>
              <a:spcBef>
                <a:spcPts val="700"/>
              </a:spcBef>
              <a:buClr>
                <a:srgbClr val="FFFFFF"/>
              </a:buClr>
              <a:defRPr sz="1800"/>
            </a:pPr>
            <a:r>
              <a:rPr sz="2000" b="1" dirty="0">
                <a:uFill>
                  <a:solidFill>
                    <a:srgbClr val="FFFFFF"/>
                  </a:solidFill>
                </a:uFill>
                <a:latin typeface="Helvetica"/>
                <a:ea typeface="Helvetica"/>
                <a:cs typeface="Helvetica"/>
                <a:sym typeface="Helvetica"/>
              </a:rPr>
              <a:t>Today:</a:t>
            </a:r>
            <a:r>
              <a:rPr sz="2000" dirty="0">
                <a:uFill>
                  <a:solidFill>
                    <a:srgbClr val="FFFFFF"/>
                  </a:solidFill>
                </a:uFill>
                <a:latin typeface="Helvetica"/>
                <a:ea typeface="Helvetica"/>
                <a:cs typeface="Helvetica"/>
                <a:sym typeface="Helvetica"/>
              </a:rPr>
              <a:t> A</a:t>
            </a:r>
            <a:r>
              <a:rPr dirty="0">
                <a:uFill>
                  <a:solidFill>
                    <a:srgbClr val="FFFFFF"/>
                  </a:solidFill>
                </a:uFill>
                <a:latin typeface="Helvetica"/>
                <a:ea typeface="Helvetica"/>
                <a:cs typeface="Helvetica"/>
                <a:sym typeface="Helvetica"/>
              </a:rPr>
              <a:t>ll obscenity was constitutionally protected, unless distributed to minors or unwilling third-parties.</a:t>
            </a:r>
            <a:endParaRPr sz="1300" dirty="0">
              <a:uFill>
                <a:solidFill>
                  <a:srgbClr val="FFFFFF"/>
                </a:solidFill>
              </a:uFill>
              <a:latin typeface="Arial"/>
              <a:ea typeface="Arial"/>
              <a:cs typeface="Arial"/>
              <a:sym typeface="Arial"/>
            </a:endParaRPr>
          </a:p>
          <a:p>
            <a:pPr marR="57799" lvl="0" defTabSz="1295400">
              <a:lnSpc>
                <a:spcPct val="100000"/>
              </a:lnSpc>
              <a:spcBef>
                <a:spcPts val="700"/>
              </a:spcBef>
              <a:buClr>
                <a:srgbClr val="FFFFFF"/>
              </a:buClr>
              <a:defRPr sz="1800"/>
            </a:pPr>
            <a:r>
              <a:rPr dirty="0">
                <a:uFill>
                  <a:solidFill>
                    <a:srgbClr val="FFFFFF"/>
                  </a:solidFill>
                </a:uFill>
                <a:latin typeface="Helvetica"/>
                <a:ea typeface="Helvetica"/>
                <a:cs typeface="Helvetica"/>
                <a:sym typeface="Helvetica"/>
              </a:rPr>
              <a:t>In </a:t>
            </a:r>
            <a:r>
              <a:rPr i="1" dirty="0">
                <a:uFill>
                  <a:solidFill>
                    <a:srgbClr val="FFFFFF"/>
                  </a:solidFill>
                </a:uFill>
                <a:latin typeface="Helvetica"/>
                <a:ea typeface="Helvetica"/>
                <a:cs typeface="Helvetica"/>
                <a:sym typeface="Helvetica"/>
              </a:rPr>
              <a:t>Miller v. California</a:t>
            </a:r>
            <a:r>
              <a:rPr dirty="0">
                <a:uFill>
                  <a:solidFill>
                    <a:srgbClr val="FFFFFF"/>
                  </a:solidFill>
                </a:uFill>
                <a:latin typeface="Helvetica"/>
                <a:ea typeface="Helvetica"/>
                <a:cs typeface="Helvetica"/>
                <a:sym typeface="Helvetica"/>
              </a:rPr>
              <a:t> (1973), a five-person majority agreed for the first time since </a:t>
            </a:r>
            <a:r>
              <a:rPr i="1" dirty="0">
                <a:uFill>
                  <a:solidFill>
                    <a:srgbClr val="FFFFFF"/>
                  </a:solidFill>
                </a:uFill>
                <a:latin typeface="Helvetica"/>
                <a:ea typeface="Helvetica"/>
                <a:cs typeface="Helvetica"/>
                <a:sym typeface="Helvetica"/>
              </a:rPr>
              <a:t>Roth</a:t>
            </a:r>
            <a:r>
              <a:rPr dirty="0">
                <a:uFill>
                  <a:solidFill>
                    <a:srgbClr val="FFFFFF"/>
                  </a:solidFill>
                </a:uFill>
                <a:latin typeface="Helvetica"/>
                <a:ea typeface="Helvetica"/>
                <a:cs typeface="Helvetica"/>
                <a:sym typeface="Helvetica"/>
              </a:rPr>
              <a:t> as to a test for determining constitutionally unprotected obscenity, superseding the </a:t>
            </a:r>
            <a:r>
              <a:rPr i="1" dirty="0">
                <a:uFill>
                  <a:solidFill>
                    <a:srgbClr val="FFFFFF"/>
                  </a:solidFill>
                </a:uFill>
                <a:latin typeface="Helvetica"/>
                <a:ea typeface="Helvetica"/>
                <a:cs typeface="Helvetica"/>
                <a:sym typeface="Helvetica"/>
              </a:rPr>
              <a:t>Roth</a:t>
            </a:r>
            <a:r>
              <a:rPr dirty="0">
                <a:uFill>
                  <a:solidFill>
                    <a:srgbClr val="FFFFFF"/>
                  </a:solidFill>
                </a:uFill>
                <a:latin typeface="Helvetica"/>
                <a:ea typeface="Helvetica"/>
                <a:cs typeface="Helvetica"/>
                <a:sym typeface="Helvetica"/>
              </a:rPr>
              <a:t> test. By the time </a:t>
            </a:r>
            <a:r>
              <a:rPr i="1" dirty="0">
                <a:uFill>
                  <a:solidFill>
                    <a:srgbClr val="FFFFFF"/>
                  </a:solidFill>
                </a:uFill>
                <a:latin typeface="Helvetica"/>
                <a:ea typeface="Helvetica"/>
                <a:cs typeface="Helvetica"/>
                <a:sym typeface="Helvetica"/>
              </a:rPr>
              <a:t>Miller</a:t>
            </a:r>
            <a:r>
              <a:rPr dirty="0">
                <a:uFill>
                  <a:solidFill>
                    <a:srgbClr val="FFFFFF"/>
                  </a:solidFill>
                </a:uFill>
                <a:latin typeface="Helvetica"/>
                <a:ea typeface="Helvetica"/>
                <a:cs typeface="Helvetica"/>
                <a:sym typeface="Helvetica"/>
              </a:rPr>
              <a:t> was considered in 1973, Brennan had abandoned the </a:t>
            </a:r>
            <a:r>
              <a:rPr i="1" dirty="0">
                <a:uFill>
                  <a:solidFill>
                    <a:srgbClr val="FFFFFF"/>
                  </a:solidFill>
                </a:uFill>
                <a:latin typeface="Helvetica"/>
                <a:ea typeface="Helvetica"/>
                <a:cs typeface="Helvetica"/>
                <a:sym typeface="Helvetica"/>
              </a:rPr>
              <a:t>Roth</a:t>
            </a:r>
            <a:r>
              <a:rPr dirty="0">
                <a:uFill>
                  <a:solidFill>
                    <a:srgbClr val="FFFFFF"/>
                  </a:solidFill>
                </a:uFill>
                <a:latin typeface="Helvetica"/>
                <a:ea typeface="Helvetica"/>
                <a:cs typeface="Helvetica"/>
                <a:sym typeface="Helvetica"/>
              </a:rPr>
              <a:t> test and argued that all obscenity was constitutionally protected, unless distributed to minors or unwilling third-parties.</a:t>
            </a:r>
            <a:endParaRPr sz="1300" dirty="0">
              <a:uFill>
                <a:solidFill>
                  <a:srgbClr val="FFFFFF"/>
                </a:solidFill>
              </a:uFill>
              <a:latin typeface="Arial"/>
              <a:ea typeface="Arial"/>
              <a:cs typeface="Arial"/>
              <a:sym typeface="Arial"/>
            </a:endParaRPr>
          </a:p>
        </p:txBody>
      </p:sp>
    </p:spTree>
    <p:extLst>
      <p:ext uri="{BB962C8B-B14F-4D97-AF65-F5344CB8AC3E}">
        <p14:creationId xmlns:p14="http://schemas.microsoft.com/office/powerpoint/2010/main" val="36537430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Shape 59"/>
          <p:cNvSpPr>
            <a:spLocks noGrp="1" noRot="1" noChangeAspect="1"/>
          </p:cNvSpPr>
          <p:nvPr>
            <p:ph type="sldImg"/>
          </p:nvPr>
        </p:nvSpPr>
        <p:spPr>
          <a:prstGeom prst="rect">
            <a:avLst/>
          </a:prstGeom>
        </p:spPr>
        <p:txBody>
          <a:bodyPr/>
          <a:lstStyle/>
          <a:p>
            <a:pPr lvl="0"/>
            <a:endParaRPr/>
          </a:p>
        </p:txBody>
      </p:sp>
      <p:sp>
        <p:nvSpPr>
          <p:cNvPr id="60" name="Shape 60"/>
          <p:cNvSpPr>
            <a:spLocks noGrp="1"/>
          </p:cNvSpPr>
          <p:nvPr>
            <p:ph type="body" sz="quarter" idx="1"/>
          </p:nvPr>
        </p:nvSpPr>
        <p:spPr>
          <a:prstGeom prst="rect">
            <a:avLst/>
          </a:prstGeom>
        </p:spPr>
        <p:txBody>
          <a:bodyPr/>
          <a:lstStyle/>
          <a:p>
            <a:pPr marR="57799" lvl="0" defTabSz="1295400">
              <a:lnSpc>
                <a:spcPct val="100000"/>
              </a:lnSpc>
              <a:spcBef>
                <a:spcPts val="700"/>
              </a:spcBef>
              <a:buClr>
                <a:srgbClr val="FFFFFF"/>
              </a:buClr>
              <a:defRPr sz="1800"/>
            </a:pPr>
            <a:r>
              <a:rPr sz="2100" b="1">
                <a:uFill>
                  <a:solidFill>
                    <a:srgbClr val="FFFFFF"/>
                  </a:solidFill>
                </a:uFill>
                <a:latin typeface="Arial"/>
                <a:ea typeface="Arial"/>
                <a:cs typeface="Arial"/>
                <a:sym typeface="Arial"/>
              </a:rPr>
              <a:t>Map v. Ohio - </a:t>
            </a:r>
            <a:r>
              <a:rPr sz="2100">
                <a:uFill>
                  <a:solidFill>
                    <a:srgbClr val="FFFFFF"/>
                  </a:solidFill>
                </a:uFill>
                <a:latin typeface="Arial"/>
                <a:ea typeface="Arial"/>
                <a:cs typeface="Arial"/>
                <a:sym typeface="Arial"/>
              </a:rPr>
              <a:t>In this case, the Cleveland police department received a tip that Dollree Mapp &amp; her daughter was harboring a suspected bombing fugitive.  They immediately went to her house &amp; demanded entrance.  </a:t>
            </a:r>
            <a:r>
              <a:rPr sz="2100">
                <a:uFill>
                  <a:solidFill>
                    <a:srgbClr val="FFFFFF"/>
                  </a:solidFill>
                </a:uFill>
                <a:latin typeface="Helvetica"/>
                <a:ea typeface="Helvetica"/>
                <a:cs typeface="Helvetica"/>
                <a:sym typeface="Helvetica"/>
              </a:rPr>
              <a:t>Mapp called her lawyer &amp; under his advice she refused to give them entry because they did not have a warrant. After Mapp refused, they forcibly opened a door to the house and proceeded in.  She demanded a search warrant, and they just waved a piece of paper around.  . . and it was just that, a piece of paper.  She snatched the paper, put it in her shirt.  The police got the paper back, cuffed her feet, &amp; continued searching the house.  In the basement they found a chest full of quote, </a:t>
            </a:r>
            <a:r>
              <a:rPr sz="2100" b="1">
                <a:uFill>
                  <a:solidFill>
                    <a:srgbClr val="FFFFFF"/>
                  </a:solidFill>
                </a:uFill>
                <a:latin typeface="Helvetica"/>
                <a:ea typeface="Helvetica"/>
                <a:cs typeface="Helvetica"/>
                <a:sym typeface="Helvetica"/>
              </a:rPr>
              <a:t>“lewd and lascivious(La-sivious)”</a:t>
            </a:r>
            <a:r>
              <a:rPr sz="2100">
                <a:uFill>
                  <a:solidFill>
                    <a:srgbClr val="FFFFFF"/>
                  </a:solidFill>
                </a:uFill>
                <a:latin typeface="Helvetica"/>
                <a:ea typeface="Helvetica"/>
                <a:cs typeface="Helvetica"/>
                <a:sym typeface="Helvetica"/>
              </a:rPr>
              <a:t> books and photos.  No bomber was found, but they charged her with </a:t>
            </a:r>
            <a:r>
              <a:rPr sz="1900">
                <a:uFill>
                  <a:solidFill>
                    <a:srgbClr val="FFFFFF"/>
                  </a:solidFill>
                </a:uFill>
                <a:latin typeface="Helvetica"/>
                <a:ea typeface="Helvetica"/>
                <a:cs typeface="Helvetica"/>
                <a:sym typeface="Helvetica"/>
              </a:rPr>
              <a:t>Ohio law which prohibited the possession of obscene material.</a:t>
            </a:r>
            <a:endParaRPr sz="2100" b="1">
              <a:uFill>
                <a:solidFill>
                  <a:srgbClr val="FFFFFF"/>
                </a:solidFill>
              </a:uFill>
              <a:latin typeface="Arial"/>
              <a:ea typeface="Arial"/>
              <a:cs typeface="Arial"/>
              <a:sym typeface="Arial"/>
            </a:endParaRPr>
          </a:p>
          <a:p>
            <a:pPr marR="57799" lvl="0" defTabSz="1295400">
              <a:lnSpc>
                <a:spcPct val="100000"/>
              </a:lnSpc>
              <a:spcBef>
                <a:spcPts val="700"/>
              </a:spcBef>
              <a:buClr>
                <a:srgbClr val="FFFFFF"/>
              </a:buClr>
              <a:defRPr sz="1800"/>
            </a:pPr>
            <a:r>
              <a:rPr sz="2100" b="1">
                <a:uFill>
                  <a:solidFill>
                    <a:srgbClr val="FFFFFF"/>
                  </a:solidFill>
                </a:uFill>
                <a:latin typeface="Arial"/>
                <a:ea typeface="Arial"/>
                <a:cs typeface="Arial"/>
                <a:sym typeface="Arial"/>
              </a:rPr>
              <a:t>Miranda -</a:t>
            </a:r>
            <a:r>
              <a:rPr sz="2700" b="1">
                <a:uFill>
                  <a:solidFill>
                    <a:srgbClr val="FFFFFF"/>
                  </a:solidFill>
                </a:uFill>
                <a:latin typeface="Arial"/>
                <a:ea typeface="Arial"/>
                <a:cs typeface="Arial"/>
                <a:sym typeface="Arial"/>
              </a:rPr>
              <a:t> </a:t>
            </a:r>
            <a:r>
              <a:rPr sz="2100">
                <a:uFill>
                  <a:solidFill>
                    <a:srgbClr val="FFFFFF"/>
                  </a:solidFill>
                </a:uFill>
                <a:latin typeface="Arial"/>
                <a:ea typeface="Arial"/>
                <a:cs typeface="Arial"/>
                <a:sym typeface="Arial"/>
              </a:rPr>
              <a:t>Ernest Miranda was arrested on circumstantial evidence that he had raped a woman.  After 2 hours of interrogation, signed a confession that stated that he had committed the crime and his confession was made without a threat and was purely volunteerily.  His court appointed lawyer claimed </a:t>
            </a:r>
            <a:r>
              <a:rPr sz="1900">
                <a:uFill>
                  <a:solidFill>
                    <a:srgbClr val="FFFFFF"/>
                  </a:solidFill>
                </a:uFill>
                <a:latin typeface="Helvetica"/>
                <a:ea typeface="Helvetica"/>
                <a:cs typeface="Helvetica"/>
                <a:sym typeface="Helvetica"/>
              </a:rPr>
              <a:t>that Miranda's confession was not fully voluntary and should not have been admitted into the court proceedings, because he didn’t know he didn’t have to talk and incriminate himself --</a:t>
            </a:r>
          </a:p>
          <a:p>
            <a:pPr marR="57799" lvl="0" defTabSz="1295400">
              <a:lnSpc>
                <a:spcPct val="100000"/>
              </a:lnSpc>
              <a:spcBef>
                <a:spcPts val="700"/>
              </a:spcBef>
              <a:buClr>
                <a:srgbClr val="FFFFFF"/>
              </a:buClr>
              <a:defRPr sz="1800"/>
            </a:pPr>
            <a:r>
              <a:rPr sz="2400">
                <a:uFill>
                  <a:solidFill>
                    <a:srgbClr val="FFFFFF"/>
                  </a:solidFill>
                </a:uFill>
                <a:latin typeface="Helvetica"/>
                <a:ea typeface="Helvetica"/>
                <a:cs typeface="Helvetica"/>
                <a:sym typeface="Helvetica"/>
              </a:rPr>
              <a:t>---</a:t>
            </a:r>
            <a:r>
              <a:rPr>
                <a:uFill>
                  <a:solidFill>
                    <a:srgbClr val="FFFFFF"/>
                  </a:solidFill>
                </a:uFill>
                <a:latin typeface="Helvetica"/>
                <a:ea typeface="Helvetica"/>
                <a:cs typeface="Helvetica"/>
                <a:sym typeface="Helvetica"/>
              </a:rPr>
              <a:t>Chief Justice Earl Warren, a former prosecutor, delivered the opinion of the Court, ruling that due to the coercive nature of the custodial interrogation by police (Warren cited several police training manuals which had not been provided in the arguments), no confession could be admissible under the Fifth Amendment self-incrimination clause and Fifth Amendment right to an attorney unless a suspect had been made aware of his/her rights and the suspect had then waived them. Thus, Miranda's conviction was overturned.</a:t>
            </a:r>
            <a:endParaRPr sz="2700" b="1">
              <a:uFill>
                <a:solidFill>
                  <a:srgbClr val="FFFFFF"/>
                </a:solidFill>
              </a:uFill>
              <a:latin typeface="Arial"/>
              <a:ea typeface="Arial"/>
              <a:cs typeface="Arial"/>
              <a:sym typeface="Arial"/>
            </a:endParaRPr>
          </a:p>
        </p:txBody>
      </p:sp>
    </p:spTree>
    <p:extLst>
      <p:ext uri="{BB962C8B-B14F-4D97-AF65-F5344CB8AC3E}">
        <p14:creationId xmlns:p14="http://schemas.microsoft.com/office/powerpoint/2010/main" val="17094578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hape 69"/>
          <p:cNvSpPr>
            <a:spLocks noGrp="1" noRot="1" noChangeAspect="1"/>
          </p:cNvSpPr>
          <p:nvPr>
            <p:ph type="sldImg"/>
          </p:nvPr>
        </p:nvSpPr>
        <p:spPr>
          <a:prstGeom prst="rect">
            <a:avLst/>
          </a:prstGeom>
        </p:spPr>
        <p:txBody>
          <a:bodyPr/>
          <a:lstStyle/>
          <a:p>
            <a:pPr lvl="0"/>
            <a:endParaRPr/>
          </a:p>
        </p:txBody>
      </p:sp>
      <p:sp>
        <p:nvSpPr>
          <p:cNvPr id="70" name="Shape 70"/>
          <p:cNvSpPr>
            <a:spLocks noGrp="1"/>
          </p:cNvSpPr>
          <p:nvPr>
            <p:ph type="body" sz="quarter" idx="1"/>
          </p:nvPr>
        </p:nvSpPr>
        <p:spPr>
          <a:prstGeom prst="rect">
            <a:avLst/>
          </a:prstGeom>
        </p:spPr>
        <p:txBody>
          <a:bodyPr/>
          <a:lstStyle/>
          <a:p>
            <a:pPr marR="57799" lvl="0" defTabSz="1295400">
              <a:lnSpc>
                <a:spcPct val="100000"/>
              </a:lnSpc>
              <a:spcBef>
                <a:spcPts val="700"/>
              </a:spcBef>
              <a:buClr>
                <a:srgbClr val="FFFFFF"/>
              </a:buClr>
              <a:defRPr sz="1800"/>
            </a:pPr>
            <a:r>
              <a:rPr sz="2100">
                <a:uFill>
                  <a:solidFill>
                    <a:srgbClr val="FFFFFF"/>
                  </a:solidFill>
                </a:uFill>
                <a:latin typeface="Arial"/>
                <a:ea typeface="Arial"/>
                <a:cs typeface="Arial"/>
                <a:sym typeface="Arial"/>
              </a:rPr>
              <a:t>V Apportionment - Over the years, many Americans had moved from rural to urban areas, but most state governments had not reapportioned their electoral districts to reflect that fact.  As a result, in many states r, rural areas had more power in state legislatures and urban areas had less power - than their populations should have given them.</a:t>
            </a:r>
          </a:p>
          <a:p>
            <a:pPr marR="57799" lvl="0" defTabSz="1295400">
              <a:lnSpc>
                <a:spcPct val="100000"/>
              </a:lnSpc>
              <a:spcBef>
                <a:spcPts val="700"/>
              </a:spcBef>
              <a:buClr>
                <a:srgbClr val="FFFFFF"/>
              </a:buClr>
              <a:defRPr sz="1800"/>
            </a:pPr>
            <a:endParaRPr sz="2100">
              <a:uFill>
                <a:solidFill>
                  <a:srgbClr val="FFFFFF"/>
                </a:solidFill>
              </a:uFill>
              <a:latin typeface="Arial"/>
              <a:ea typeface="Arial"/>
              <a:cs typeface="Arial"/>
              <a:sym typeface="Arial"/>
            </a:endParaRPr>
          </a:p>
          <a:p>
            <a:pPr marR="57799" lvl="0" defTabSz="1295400">
              <a:lnSpc>
                <a:spcPct val="100000"/>
              </a:lnSpc>
              <a:spcBef>
                <a:spcPts val="700"/>
              </a:spcBef>
              <a:buClr>
                <a:srgbClr val="FFFFFF"/>
              </a:buClr>
              <a:defRPr sz="1800"/>
            </a:pPr>
            <a:r>
              <a:rPr sz="2100">
                <a:uFill>
                  <a:solidFill>
                    <a:srgbClr val="FFFFFF"/>
                  </a:solidFill>
                </a:uFill>
                <a:latin typeface="Arial"/>
                <a:ea typeface="Arial"/>
                <a:cs typeface="Arial"/>
                <a:sym typeface="Arial"/>
              </a:rPr>
              <a:t>Some state districts might have 20 people in them and they would get a state senator or congressman, while other districts could have 800 people voting on a senator or congressman.</a:t>
            </a:r>
          </a:p>
          <a:p>
            <a:pPr marR="57799" lvl="0" defTabSz="1295400">
              <a:lnSpc>
                <a:spcPct val="100000"/>
              </a:lnSpc>
              <a:spcBef>
                <a:spcPts val="700"/>
              </a:spcBef>
              <a:buClr>
                <a:srgbClr val="FFFFFF"/>
              </a:buClr>
              <a:defRPr sz="1800"/>
            </a:pPr>
            <a:endParaRPr sz="2100" b="1">
              <a:uFill>
                <a:solidFill>
                  <a:srgbClr val="FFFFFF"/>
                </a:solidFill>
              </a:uFill>
              <a:latin typeface="Arial"/>
              <a:ea typeface="Arial"/>
              <a:cs typeface="Arial"/>
              <a:sym typeface="Arial"/>
            </a:endParaRPr>
          </a:p>
          <a:p>
            <a:pPr marR="57799" lvl="0" defTabSz="1295400">
              <a:lnSpc>
                <a:spcPct val="100000"/>
              </a:lnSpc>
              <a:spcBef>
                <a:spcPts val="700"/>
              </a:spcBef>
              <a:buClr>
                <a:srgbClr val="FFFFFF"/>
              </a:buClr>
              <a:defRPr sz="1800"/>
            </a:pPr>
            <a:r>
              <a:rPr sz="2100" b="1">
                <a:uFill>
                  <a:solidFill>
                    <a:srgbClr val="FFFFFF"/>
                  </a:solidFill>
                </a:uFill>
                <a:latin typeface="Arial"/>
                <a:ea typeface="Arial"/>
                <a:cs typeface="Arial"/>
                <a:sym typeface="Arial"/>
              </a:rPr>
              <a:t>MANY OF THESE DECISIONS WERE, AND REMAIN, CONTROVERSIAL</a:t>
            </a:r>
            <a:r>
              <a:rPr sz="2100">
                <a:uFill>
                  <a:solidFill>
                    <a:srgbClr val="FFFFFF"/>
                  </a:solidFill>
                </a:uFill>
                <a:latin typeface="Arial"/>
                <a:ea typeface="Arial"/>
                <a:cs typeface="Arial"/>
                <a:sym typeface="Arial"/>
              </a:rPr>
              <a:t>.  SOME PEOPLE ARGUED THAT THE JUSTICES HAD GONE TOO FAR IN THEIR “Loose interpretation” of the Constitution.  A number of Warren Court rulings are under vigorous attack from conservatives today.</a:t>
            </a:r>
            <a:endParaRPr sz="2100" b="1">
              <a:uFill>
                <a:solidFill>
                  <a:srgbClr val="FFFFFF"/>
                </a:solidFill>
              </a:uFill>
              <a:latin typeface="Arial"/>
              <a:ea typeface="Arial"/>
              <a:cs typeface="Arial"/>
              <a:sym typeface="Arial"/>
            </a:endParaRPr>
          </a:p>
        </p:txBody>
      </p:sp>
    </p:spTree>
    <p:extLst>
      <p:ext uri="{BB962C8B-B14F-4D97-AF65-F5344CB8AC3E}">
        <p14:creationId xmlns:p14="http://schemas.microsoft.com/office/powerpoint/2010/main" val="1234463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1270000" y="1638300"/>
            <a:ext cx="10464800" cy="3302000"/>
          </a:xfrm>
          <a:prstGeom prst="rect">
            <a:avLst/>
          </a:prstGeom>
        </p:spPr>
        <p:txBody>
          <a:bodyPr lIns="0" tIns="0" rIns="0" bIns="0" anchor="b"/>
          <a:lstStyle/>
          <a:p>
            <a:pPr lvl="0">
              <a:defRPr sz="1800">
                <a:solidFill>
                  <a:srgbClr val="000000"/>
                </a:solidFill>
              </a:defRPr>
            </a:pPr>
            <a:r>
              <a:rPr sz="8400">
                <a:solidFill>
                  <a:srgbClr val="FFFFFF"/>
                </a:solidFill>
              </a:rPr>
              <a:t>Title Text</a:t>
            </a:r>
          </a:p>
        </p:txBody>
      </p:sp>
      <p:sp>
        <p:nvSpPr>
          <p:cNvPr id="6" name="Shape 6"/>
          <p:cNvSpPr>
            <a:spLocks noGrp="1"/>
          </p:cNvSpPr>
          <p:nvPr>
            <p:ph type="body" idx="1"/>
          </p:nvPr>
        </p:nvSpPr>
        <p:spPr>
          <a:xfrm>
            <a:off x="1270000" y="5029200"/>
            <a:ext cx="10464800" cy="1130300"/>
          </a:xfrm>
          <a:prstGeom prst="rect">
            <a:avLst/>
          </a:prstGeom>
        </p:spPr>
        <p:txBody>
          <a:bodyPr lIns="0" tIns="0" rIns="0" bIns="0" anchor="t"/>
          <a:lstStyle>
            <a:lvl1pPr marL="0" indent="0" algn="ctr">
              <a:spcBef>
                <a:spcPts val="0"/>
              </a:spcBef>
              <a:buSzTx/>
              <a:buNone/>
              <a:defRPr sz="3600"/>
            </a:lvl1pPr>
            <a:lvl2pPr marL="0" indent="0" algn="ctr">
              <a:spcBef>
                <a:spcPts val="0"/>
              </a:spcBef>
              <a:buSzTx/>
              <a:buNone/>
              <a:defRPr sz="3600"/>
            </a:lvl2pPr>
            <a:lvl3pPr marL="0" indent="0" algn="ctr">
              <a:spcBef>
                <a:spcPts val="0"/>
              </a:spcBef>
              <a:buSzTx/>
              <a:buNone/>
              <a:defRPr sz="3600"/>
            </a:lvl3pPr>
            <a:lvl4pPr marL="0" indent="0" algn="ctr">
              <a:spcBef>
                <a:spcPts val="0"/>
              </a:spcBef>
              <a:buSzTx/>
              <a:buNone/>
              <a:defRPr sz="3600"/>
            </a:lvl4pPr>
            <a:lvl5pPr marL="0" indent="0" algn="ctr">
              <a:spcBef>
                <a:spcPts val="0"/>
              </a:spcBef>
              <a:buSzTx/>
              <a:buNone/>
              <a:defRPr sz="3600"/>
            </a:lvl5pPr>
          </a:lstStyle>
          <a:p>
            <a:pPr lvl="0">
              <a:defRPr sz="1800">
                <a:solidFill>
                  <a:srgbClr val="000000"/>
                </a:solidFill>
              </a:defRPr>
            </a:pPr>
            <a:r>
              <a:rPr sz="3600">
                <a:solidFill>
                  <a:srgbClr val="FFFFFF"/>
                </a:solidFill>
              </a:rPr>
              <a:t>Body Level One</a:t>
            </a:r>
          </a:p>
          <a:p>
            <a:pPr lvl="1">
              <a:defRPr sz="1800">
                <a:solidFill>
                  <a:srgbClr val="000000"/>
                </a:solidFill>
              </a:defRPr>
            </a:pPr>
            <a:r>
              <a:rPr sz="3600">
                <a:solidFill>
                  <a:srgbClr val="FFFFFF"/>
                </a:solidFill>
              </a:rPr>
              <a:t>Body Level Two</a:t>
            </a:r>
          </a:p>
          <a:p>
            <a:pPr lvl="2">
              <a:defRPr sz="1800">
                <a:solidFill>
                  <a:srgbClr val="000000"/>
                </a:solidFill>
              </a:defRPr>
            </a:pPr>
            <a:r>
              <a:rPr sz="3600">
                <a:solidFill>
                  <a:srgbClr val="FFFFFF"/>
                </a:solidFill>
              </a:rPr>
              <a:t>Body Level Three</a:t>
            </a:r>
          </a:p>
          <a:p>
            <a:pPr lvl="3">
              <a:defRPr sz="1800">
                <a:solidFill>
                  <a:srgbClr val="000000"/>
                </a:solidFill>
              </a:defRPr>
            </a:pPr>
            <a:r>
              <a:rPr sz="3600">
                <a:solidFill>
                  <a:srgbClr val="FFFFFF"/>
                </a:solidFill>
              </a:rPr>
              <a:t>Body Level Four</a:t>
            </a:r>
          </a:p>
          <a:p>
            <a:pPr lvl="4">
              <a:defRPr sz="1800">
                <a:solidFill>
                  <a:srgbClr val="000000"/>
                </a:solidFill>
              </a:defRPr>
            </a:pPr>
            <a:r>
              <a:rPr sz="3600">
                <a:solidFill>
                  <a:srgbClr val="FFFFFF"/>
                </a:solidFill>
              </a:rPr>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8" name="Shape 8"/>
          <p:cNvSpPr>
            <a:spLocks noGrp="1"/>
          </p:cNvSpPr>
          <p:nvPr>
            <p:ph type="title"/>
          </p:nvPr>
        </p:nvSpPr>
        <p:spPr>
          <a:prstGeom prst="rect">
            <a:avLst/>
          </a:prstGeom>
        </p:spPr>
        <p:txBody>
          <a:bodyPr/>
          <a:lstStyle/>
          <a:p>
            <a:pPr lvl="0">
              <a:defRPr sz="1800">
                <a:solidFill>
                  <a:srgbClr val="000000"/>
                </a:solidFill>
              </a:defRPr>
            </a:pPr>
            <a:r>
              <a:rPr sz="8400">
                <a:solidFill>
                  <a:srgbClr val="FFFFFF"/>
                </a:solidFill>
              </a:rPr>
              <a:t>Title Text</a:t>
            </a:r>
          </a:p>
        </p:txBody>
      </p:sp>
      <p:sp>
        <p:nvSpPr>
          <p:cNvPr id="9" name="Shape 9"/>
          <p:cNvSpPr>
            <a:spLocks noGrp="1"/>
          </p:cNvSpPr>
          <p:nvPr>
            <p:ph type="body" idx="1"/>
          </p:nvPr>
        </p:nvSpPr>
        <p:spPr>
          <a:prstGeom prst="rect">
            <a:avLst/>
          </a:prstGeom>
        </p:spPr>
        <p:txBody>
          <a:bodyPr/>
          <a:lstStyle/>
          <a:p>
            <a:pPr lvl="0">
              <a:defRPr sz="1800">
                <a:solidFill>
                  <a:srgbClr val="000000"/>
                </a:solidFill>
              </a:defRPr>
            </a:pPr>
            <a:r>
              <a:rPr sz="4200">
                <a:solidFill>
                  <a:srgbClr val="FFFFFF"/>
                </a:solidFill>
              </a:rPr>
              <a:t>Body Level One</a:t>
            </a:r>
          </a:p>
          <a:p>
            <a:pPr lvl="1">
              <a:defRPr sz="1800">
                <a:solidFill>
                  <a:srgbClr val="000000"/>
                </a:solidFill>
              </a:defRPr>
            </a:pPr>
            <a:r>
              <a:rPr sz="4200">
                <a:solidFill>
                  <a:srgbClr val="FFFFFF"/>
                </a:solidFill>
              </a:rPr>
              <a:t>Body Level Two</a:t>
            </a:r>
          </a:p>
          <a:p>
            <a:pPr lvl="2">
              <a:defRPr sz="1800">
                <a:solidFill>
                  <a:srgbClr val="000000"/>
                </a:solidFill>
              </a:defRPr>
            </a:pPr>
            <a:r>
              <a:rPr sz="4200">
                <a:solidFill>
                  <a:srgbClr val="FFFFFF"/>
                </a:solidFill>
              </a:rPr>
              <a:t>Body Level Three</a:t>
            </a:r>
          </a:p>
          <a:p>
            <a:pPr lvl="3">
              <a:defRPr sz="1800">
                <a:solidFill>
                  <a:srgbClr val="000000"/>
                </a:solidFill>
              </a:defRPr>
            </a:pPr>
            <a:r>
              <a:rPr sz="4200">
                <a:solidFill>
                  <a:srgbClr val="FFFFFF"/>
                </a:solidFill>
              </a:rPr>
              <a:t>Body Level Four</a:t>
            </a:r>
          </a:p>
          <a:p>
            <a:pPr lvl="4">
              <a:defRPr sz="1800">
                <a:solidFill>
                  <a:srgbClr val="000000"/>
                </a:solidFill>
              </a:defRPr>
            </a:pPr>
            <a:r>
              <a:rPr sz="4200">
                <a:solidFill>
                  <a:srgbClr val="FFFFFF"/>
                </a:solidFill>
              </a:rPr>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 2 Column">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p>
            <a:pPr lvl="0">
              <a:defRPr sz="1800">
                <a:solidFill>
                  <a:srgbClr val="000000"/>
                </a:solidFill>
              </a:defRPr>
            </a:pPr>
            <a:r>
              <a:rPr sz="8400">
                <a:solidFill>
                  <a:srgbClr val="FFFFFF"/>
                </a:solidFill>
              </a:rPr>
              <a:t>Title Text</a:t>
            </a:r>
          </a:p>
        </p:txBody>
      </p:sp>
      <p:sp>
        <p:nvSpPr>
          <p:cNvPr id="12" name="Shape 12"/>
          <p:cNvSpPr>
            <a:spLocks noGrp="1"/>
          </p:cNvSpPr>
          <p:nvPr>
            <p:ph type="body" idx="1"/>
          </p:nvPr>
        </p:nvSpPr>
        <p:spPr>
          <a:prstGeom prst="rect">
            <a:avLst/>
          </a:prstGeom>
        </p:spPr>
        <p:txBody>
          <a:bodyPr lIns="0" tIns="0" rIns="0" bIns="0" numCol="2" spcCol="523240" anchor="t"/>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pPr lvl="0">
              <a:defRPr sz="1800">
                <a:solidFill>
                  <a:srgbClr val="000000"/>
                </a:solidFill>
              </a:defRPr>
            </a:pPr>
            <a:r>
              <a:rPr sz="3200">
                <a:solidFill>
                  <a:srgbClr val="FFFFFF"/>
                </a:solidFill>
              </a:rPr>
              <a:t>Body Level One</a:t>
            </a:r>
          </a:p>
          <a:p>
            <a:pPr lvl="1">
              <a:defRPr sz="1800">
                <a:solidFill>
                  <a:srgbClr val="000000"/>
                </a:solidFill>
              </a:defRPr>
            </a:pPr>
            <a:r>
              <a:rPr sz="3200">
                <a:solidFill>
                  <a:srgbClr val="FFFFFF"/>
                </a:solidFill>
              </a:rPr>
              <a:t>Body Level Two</a:t>
            </a:r>
          </a:p>
          <a:p>
            <a:pPr lvl="2">
              <a:defRPr sz="1800">
                <a:solidFill>
                  <a:srgbClr val="000000"/>
                </a:solidFill>
              </a:defRPr>
            </a:pPr>
            <a:r>
              <a:rPr sz="3200">
                <a:solidFill>
                  <a:srgbClr val="FFFFFF"/>
                </a:solidFill>
              </a:rPr>
              <a:t>Body Level Three</a:t>
            </a:r>
          </a:p>
          <a:p>
            <a:pPr lvl="3">
              <a:defRPr sz="1800">
                <a:solidFill>
                  <a:srgbClr val="000000"/>
                </a:solidFill>
              </a:defRPr>
            </a:pPr>
            <a:r>
              <a:rPr sz="3200">
                <a:solidFill>
                  <a:srgbClr val="FFFFFF"/>
                </a:solidFill>
              </a:rPr>
              <a:t>Body Level Four</a:t>
            </a:r>
          </a:p>
          <a:p>
            <a:pPr lvl="4">
              <a:defRPr sz="1800">
                <a:solidFill>
                  <a:srgbClr val="000000"/>
                </a:solidFill>
              </a:defRPr>
            </a:pPr>
            <a:r>
              <a:rPr sz="3200">
                <a:solidFill>
                  <a:srgbClr val="FFFFFF"/>
                </a:solidFill>
              </a:rPr>
              <a:t>Body Level Five</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14" name="Shape 14"/>
          <p:cNvSpPr>
            <a:spLocks noGrp="1"/>
          </p:cNvSpPr>
          <p:nvPr>
            <p:ph type="body" idx="1"/>
          </p:nvPr>
        </p:nvSpPr>
        <p:spPr>
          <a:xfrm>
            <a:off x="1270000" y="1270000"/>
            <a:ext cx="10464800" cy="7213600"/>
          </a:xfrm>
          <a:prstGeom prst="rect">
            <a:avLst/>
          </a:prstGeom>
        </p:spPr>
        <p:txBody>
          <a:bodyPr/>
          <a:lstStyle>
            <a:lvl1pPr>
              <a:spcBef>
                <a:spcPts val="4800"/>
              </a:spcBef>
            </a:lvl1pPr>
            <a:lvl2pPr>
              <a:spcBef>
                <a:spcPts val="4800"/>
              </a:spcBef>
            </a:lvl2pPr>
            <a:lvl3pPr>
              <a:spcBef>
                <a:spcPts val="4800"/>
              </a:spcBef>
            </a:lvl3pPr>
            <a:lvl4pPr>
              <a:spcBef>
                <a:spcPts val="4800"/>
              </a:spcBef>
            </a:lvl4pPr>
            <a:lvl5pPr>
              <a:spcBef>
                <a:spcPts val="4800"/>
              </a:spcBef>
            </a:lvl5pPr>
          </a:lstStyle>
          <a:p>
            <a:pPr lvl="0">
              <a:defRPr sz="1800">
                <a:solidFill>
                  <a:srgbClr val="000000"/>
                </a:solidFill>
              </a:defRPr>
            </a:pPr>
            <a:r>
              <a:rPr sz="4200">
                <a:solidFill>
                  <a:srgbClr val="FFFFFF"/>
                </a:solidFill>
              </a:rPr>
              <a:t>Body Level One</a:t>
            </a:r>
          </a:p>
          <a:p>
            <a:pPr lvl="1">
              <a:defRPr sz="1800">
                <a:solidFill>
                  <a:srgbClr val="000000"/>
                </a:solidFill>
              </a:defRPr>
            </a:pPr>
            <a:r>
              <a:rPr sz="4200">
                <a:solidFill>
                  <a:srgbClr val="FFFFFF"/>
                </a:solidFill>
              </a:rPr>
              <a:t>Body Level Two</a:t>
            </a:r>
          </a:p>
          <a:p>
            <a:pPr lvl="2">
              <a:defRPr sz="1800">
                <a:solidFill>
                  <a:srgbClr val="000000"/>
                </a:solidFill>
              </a:defRPr>
            </a:pPr>
            <a:r>
              <a:rPr sz="4200">
                <a:solidFill>
                  <a:srgbClr val="FFFFFF"/>
                </a:solidFill>
              </a:rPr>
              <a:t>Body Level Three</a:t>
            </a:r>
          </a:p>
          <a:p>
            <a:pPr lvl="3">
              <a:defRPr sz="1800">
                <a:solidFill>
                  <a:srgbClr val="000000"/>
                </a:solidFill>
              </a:defRPr>
            </a:pPr>
            <a:r>
              <a:rPr sz="4200">
                <a:solidFill>
                  <a:srgbClr val="FFFFFF"/>
                </a:solidFill>
              </a:rPr>
              <a:t>Body Level Four</a:t>
            </a:r>
          </a:p>
          <a:p>
            <a:pPr lvl="4">
              <a:defRPr sz="1800">
                <a:solidFill>
                  <a:srgbClr val="000000"/>
                </a:solidFill>
              </a:defRPr>
            </a:pPr>
            <a:r>
              <a:rPr sz="4200">
                <a:solidFill>
                  <a:srgbClr val="FFFFFF"/>
                </a:solidFill>
              </a:rPr>
              <a:t>Body Level Five</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7" name="Shape 17"/>
          <p:cNvSpPr>
            <a:spLocks noGrp="1"/>
          </p:cNvSpPr>
          <p:nvPr>
            <p:ph type="title"/>
          </p:nvPr>
        </p:nvSpPr>
        <p:spPr>
          <a:prstGeom prst="rect">
            <a:avLst/>
          </a:prstGeom>
        </p:spPr>
        <p:txBody>
          <a:bodyPr/>
          <a:lstStyle/>
          <a:p>
            <a:pPr lvl="0">
              <a:defRPr sz="1800">
                <a:solidFill>
                  <a:srgbClr val="000000"/>
                </a:solidFill>
              </a:defRPr>
            </a:pPr>
            <a:r>
              <a:rPr sz="8400">
                <a:solidFill>
                  <a:srgbClr val="FFFFFF"/>
                </a:solidFill>
              </a:rPr>
              <a:t>Title Text</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19" name="Shape 19"/>
          <p:cNvSpPr>
            <a:spLocks noGrp="1"/>
          </p:cNvSpPr>
          <p:nvPr>
            <p:ph type="title"/>
          </p:nvPr>
        </p:nvSpPr>
        <p:spPr>
          <a:xfrm>
            <a:off x="1270000" y="2971800"/>
            <a:ext cx="10464800" cy="3810000"/>
          </a:xfrm>
          <a:prstGeom prst="rect">
            <a:avLst/>
          </a:prstGeom>
        </p:spPr>
        <p:txBody>
          <a:bodyPr/>
          <a:lstStyle/>
          <a:p>
            <a:pPr lvl="0">
              <a:defRPr sz="1800">
                <a:solidFill>
                  <a:srgbClr val="000000"/>
                </a:solidFill>
              </a:defRPr>
            </a:pPr>
            <a:r>
              <a:rPr sz="8400">
                <a:solidFill>
                  <a:srgbClr val="FFFFFF"/>
                </a:solidFill>
              </a:rPr>
              <a:t>Title Text</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1" name="Shape 21"/>
          <p:cNvSpPr>
            <a:spLocks noGrp="1"/>
          </p:cNvSpPr>
          <p:nvPr>
            <p:ph type="title"/>
          </p:nvPr>
        </p:nvSpPr>
        <p:spPr>
          <a:xfrm>
            <a:off x="1270000" y="7366000"/>
            <a:ext cx="10464800" cy="1701800"/>
          </a:xfrm>
          <a:prstGeom prst="rect">
            <a:avLst/>
          </a:prstGeom>
        </p:spPr>
        <p:txBody>
          <a:bodyPr/>
          <a:lstStyle/>
          <a:p>
            <a:pPr lvl="0">
              <a:defRPr sz="1800">
                <a:solidFill>
                  <a:srgbClr val="000000"/>
                </a:solidFill>
              </a:defRPr>
            </a:pPr>
            <a:r>
              <a:rPr sz="8400">
                <a:solidFill>
                  <a:srgbClr val="FFFFFF"/>
                </a:solidFill>
              </a:rPr>
              <a:t>Title Text</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Horizontal Reflection">
    <p:spTree>
      <p:nvGrpSpPr>
        <p:cNvPr id="1" name=""/>
        <p:cNvGrpSpPr/>
        <p:nvPr/>
      </p:nvGrpSpPr>
      <p:grpSpPr>
        <a:xfrm>
          <a:off x="0" y="0"/>
          <a:ext cx="0" cy="0"/>
          <a:chOff x="0" y="0"/>
          <a:chExt cx="0" cy="0"/>
        </a:xfrm>
      </p:grpSpPr>
      <p:sp>
        <p:nvSpPr>
          <p:cNvPr id="23" name="Shape 23"/>
          <p:cNvSpPr>
            <a:spLocks noGrp="1"/>
          </p:cNvSpPr>
          <p:nvPr>
            <p:ph type="title"/>
          </p:nvPr>
        </p:nvSpPr>
        <p:spPr>
          <a:xfrm>
            <a:off x="1270000" y="7366000"/>
            <a:ext cx="10464800" cy="1701800"/>
          </a:xfrm>
          <a:prstGeom prst="rect">
            <a:avLst/>
          </a:prstGeom>
        </p:spPr>
        <p:txBody>
          <a:bodyPr/>
          <a:lstStyle/>
          <a:p>
            <a:pPr lvl="0">
              <a:defRPr sz="1800">
                <a:solidFill>
                  <a:srgbClr val="000000"/>
                </a:solidFill>
              </a:defRPr>
            </a:pPr>
            <a:r>
              <a:rPr sz="8400">
                <a:solidFill>
                  <a:srgbClr val="FFFFFF"/>
                </a:solidFill>
              </a:rPr>
              <a:t>Title Text</a:t>
            </a: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25" name="Shape 25"/>
          <p:cNvSpPr>
            <a:spLocks noGrp="1"/>
          </p:cNvSpPr>
          <p:nvPr>
            <p:ph type="title"/>
          </p:nvPr>
        </p:nvSpPr>
        <p:spPr>
          <a:xfrm>
            <a:off x="635000" y="1524000"/>
            <a:ext cx="5867400" cy="3302000"/>
          </a:xfrm>
          <a:prstGeom prst="rect">
            <a:avLst/>
          </a:prstGeom>
        </p:spPr>
        <p:txBody>
          <a:bodyPr lIns="0" tIns="0" rIns="0" bIns="0" anchor="b"/>
          <a:lstStyle>
            <a:lvl1pPr>
              <a:defRPr sz="7000"/>
            </a:lvl1pPr>
          </a:lstStyle>
          <a:p>
            <a:pPr lvl="0">
              <a:defRPr sz="1800">
                <a:solidFill>
                  <a:srgbClr val="000000"/>
                </a:solidFill>
              </a:defRPr>
            </a:pPr>
            <a:r>
              <a:rPr sz="7000">
                <a:solidFill>
                  <a:srgbClr val="FFFFFF"/>
                </a:solidFill>
              </a:rPr>
              <a:t>Title Text</a:t>
            </a:r>
          </a:p>
        </p:txBody>
      </p:sp>
      <p:sp>
        <p:nvSpPr>
          <p:cNvPr id="26" name="Shape 26"/>
          <p:cNvSpPr>
            <a:spLocks noGrp="1"/>
          </p:cNvSpPr>
          <p:nvPr>
            <p:ph type="body" idx="1"/>
          </p:nvPr>
        </p:nvSpPr>
        <p:spPr>
          <a:xfrm>
            <a:off x="635000" y="4902200"/>
            <a:ext cx="5867400" cy="3302000"/>
          </a:xfrm>
          <a:prstGeom prst="rect">
            <a:avLst/>
          </a:prstGeom>
        </p:spPr>
        <p:txBody>
          <a:bodyPr lIns="0" tIns="0" rIns="0" bIns="0" anchor="t"/>
          <a:lstStyle>
            <a:lvl1pPr marL="0" indent="0" algn="ctr">
              <a:spcBef>
                <a:spcPts val="0"/>
              </a:spcBef>
              <a:buSzTx/>
              <a:buNone/>
              <a:defRPr sz="3400"/>
            </a:lvl1pPr>
            <a:lvl2pPr marL="0" indent="0" algn="ctr">
              <a:spcBef>
                <a:spcPts val="0"/>
              </a:spcBef>
              <a:buSzTx/>
              <a:buNone/>
              <a:defRPr sz="3400"/>
            </a:lvl2pPr>
            <a:lvl3pPr marL="0" indent="0" algn="ctr">
              <a:spcBef>
                <a:spcPts val="0"/>
              </a:spcBef>
              <a:buSzTx/>
              <a:buNone/>
              <a:defRPr sz="3400"/>
            </a:lvl3pPr>
            <a:lvl4pPr marL="0" indent="0" algn="ctr">
              <a:spcBef>
                <a:spcPts val="0"/>
              </a:spcBef>
              <a:buSzTx/>
              <a:buNone/>
              <a:defRPr sz="3400"/>
            </a:lvl4pPr>
            <a:lvl5pPr marL="0" indent="0" algn="ctr">
              <a:spcBef>
                <a:spcPts val="0"/>
              </a:spcBef>
              <a:buSzTx/>
              <a:buNone/>
              <a:defRPr sz="3400"/>
            </a:lvl5pPr>
          </a:lstStyle>
          <a:p>
            <a:pPr lvl="0">
              <a:defRPr sz="1800">
                <a:solidFill>
                  <a:srgbClr val="000000"/>
                </a:solidFill>
              </a:defRPr>
            </a:pPr>
            <a:r>
              <a:rPr sz="3400">
                <a:solidFill>
                  <a:srgbClr val="FFFFFF"/>
                </a:solidFill>
              </a:rPr>
              <a:t>Body Level One</a:t>
            </a:r>
          </a:p>
          <a:p>
            <a:pPr lvl="1">
              <a:defRPr sz="1800">
                <a:solidFill>
                  <a:srgbClr val="000000"/>
                </a:solidFill>
              </a:defRPr>
            </a:pPr>
            <a:r>
              <a:rPr sz="3400">
                <a:solidFill>
                  <a:srgbClr val="FFFFFF"/>
                </a:solidFill>
              </a:rPr>
              <a:t>Body Level Two</a:t>
            </a:r>
          </a:p>
          <a:p>
            <a:pPr lvl="2">
              <a:defRPr sz="1800">
                <a:solidFill>
                  <a:srgbClr val="000000"/>
                </a:solidFill>
              </a:defRPr>
            </a:pPr>
            <a:r>
              <a:rPr sz="3400">
                <a:solidFill>
                  <a:srgbClr val="FFFFFF"/>
                </a:solidFill>
              </a:rPr>
              <a:t>Body Level Three</a:t>
            </a:r>
          </a:p>
          <a:p>
            <a:pPr lvl="3">
              <a:defRPr sz="1800">
                <a:solidFill>
                  <a:srgbClr val="000000"/>
                </a:solidFill>
              </a:defRPr>
            </a:pPr>
            <a:r>
              <a:rPr sz="3400">
                <a:solidFill>
                  <a:srgbClr val="FFFFFF"/>
                </a:solidFill>
              </a:rPr>
              <a:t>Body Level Four</a:t>
            </a:r>
          </a:p>
          <a:p>
            <a:pPr lvl="4">
              <a:defRPr sz="1800">
                <a:solidFill>
                  <a:srgbClr val="000000"/>
                </a:solidFill>
              </a:defRPr>
            </a:pPr>
            <a:r>
              <a:rPr sz="3400">
                <a:solidFill>
                  <a:srgbClr val="FFFFFF"/>
                </a:solidFill>
              </a:rPr>
              <a:t>Body Level Five</a:t>
            </a: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 Vertical Reflection">
    <p:spTree>
      <p:nvGrpSpPr>
        <p:cNvPr id="1" name=""/>
        <p:cNvGrpSpPr/>
        <p:nvPr/>
      </p:nvGrpSpPr>
      <p:grpSpPr>
        <a:xfrm>
          <a:off x="0" y="0"/>
          <a:ext cx="0" cy="0"/>
          <a:chOff x="0" y="0"/>
          <a:chExt cx="0" cy="0"/>
        </a:xfrm>
      </p:grpSpPr>
      <p:sp>
        <p:nvSpPr>
          <p:cNvPr id="28" name="Shape 28"/>
          <p:cNvSpPr>
            <a:spLocks noGrp="1"/>
          </p:cNvSpPr>
          <p:nvPr>
            <p:ph type="title"/>
          </p:nvPr>
        </p:nvSpPr>
        <p:spPr>
          <a:xfrm>
            <a:off x="635000" y="1524000"/>
            <a:ext cx="5867400" cy="3302000"/>
          </a:xfrm>
          <a:prstGeom prst="rect">
            <a:avLst/>
          </a:prstGeom>
        </p:spPr>
        <p:txBody>
          <a:bodyPr lIns="0" tIns="0" rIns="0" bIns="0" anchor="b"/>
          <a:lstStyle>
            <a:lvl1pPr>
              <a:defRPr sz="7000"/>
            </a:lvl1pPr>
          </a:lstStyle>
          <a:p>
            <a:pPr lvl="0">
              <a:defRPr sz="1800">
                <a:solidFill>
                  <a:srgbClr val="000000"/>
                </a:solidFill>
              </a:defRPr>
            </a:pPr>
            <a:r>
              <a:rPr sz="7000">
                <a:solidFill>
                  <a:srgbClr val="FFFFFF"/>
                </a:solidFill>
              </a:rPr>
              <a:t>Title Text</a:t>
            </a:r>
          </a:p>
        </p:txBody>
      </p:sp>
      <p:sp>
        <p:nvSpPr>
          <p:cNvPr id="29" name="Shape 29"/>
          <p:cNvSpPr>
            <a:spLocks noGrp="1"/>
          </p:cNvSpPr>
          <p:nvPr>
            <p:ph type="body" idx="1"/>
          </p:nvPr>
        </p:nvSpPr>
        <p:spPr>
          <a:xfrm>
            <a:off x="635000" y="4902200"/>
            <a:ext cx="5867400" cy="3302000"/>
          </a:xfrm>
          <a:prstGeom prst="rect">
            <a:avLst/>
          </a:prstGeom>
        </p:spPr>
        <p:txBody>
          <a:bodyPr lIns="0" tIns="0" rIns="0" bIns="0" anchor="t"/>
          <a:lstStyle>
            <a:lvl1pPr marL="0" indent="0" algn="ctr">
              <a:spcBef>
                <a:spcPts val="0"/>
              </a:spcBef>
              <a:buSzTx/>
              <a:buNone/>
              <a:defRPr sz="3400"/>
            </a:lvl1pPr>
            <a:lvl2pPr marL="0" indent="0" algn="ctr">
              <a:spcBef>
                <a:spcPts val="0"/>
              </a:spcBef>
              <a:buSzTx/>
              <a:buNone/>
              <a:defRPr sz="3400"/>
            </a:lvl2pPr>
            <a:lvl3pPr marL="0" indent="0" algn="ctr">
              <a:spcBef>
                <a:spcPts val="0"/>
              </a:spcBef>
              <a:buSzTx/>
              <a:buNone/>
              <a:defRPr sz="3400"/>
            </a:lvl3pPr>
            <a:lvl4pPr marL="0" indent="0" algn="ctr">
              <a:spcBef>
                <a:spcPts val="0"/>
              </a:spcBef>
              <a:buSzTx/>
              <a:buNone/>
              <a:defRPr sz="3400"/>
            </a:lvl4pPr>
            <a:lvl5pPr marL="0" indent="0" algn="ctr">
              <a:spcBef>
                <a:spcPts val="0"/>
              </a:spcBef>
              <a:buSzTx/>
              <a:buNone/>
              <a:defRPr sz="3400"/>
            </a:lvl5pPr>
          </a:lstStyle>
          <a:p>
            <a:pPr lvl="0">
              <a:defRPr sz="1800">
                <a:solidFill>
                  <a:srgbClr val="000000"/>
                </a:solidFill>
              </a:defRPr>
            </a:pPr>
            <a:r>
              <a:rPr sz="3400">
                <a:solidFill>
                  <a:srgbClr val="FFFFFF"/>
                </a:solidFill>
              </a:rPr>
              <a:t>Body Level One</a:t>
            </a:r>
          </a:p>
          <a:p>
            <a:pPr lvl="1">
              <a:defRPr sz="1800">
                <a:solidFill>
                  <a:srgbClr val="000000"/>
                </a:solidFill>
              </a:defRPr>
            </a:pPr>
            <a:r>
              <a:rPr sz="3400">
                <a:solidFill>
                  <a:srgbClr val="FFFFFF"/>
                </a:solidFill>
              </a:rPr>
              <a:t>Body Level Two</a:t>
            </a:r>
          </a:p>
          <a:p>
            <a:pPr lvl="2">
              <a:defRPr sz="1800">
                <a:solidFill>
                  <a:srgbClr val="000000"/>
                </a:solidFill>
              </a:defRPr>
            </a:pPr>
            <a:r>
              <a:rPr sz="3400">
                <a:solidFill>
                  <a:srgbClr val="FFFFFF"/>
                </a:solidFill>
              </a:rPr>
              <a:t>Body Level Three</a:t>
            </a:r>
          </a:p>
          <a:p>
            <a:pPr lvl="3">
              <a:defRPr sz="1800">
                <a:solidFill>
                  <a:srgbClr val="000000"/>
                </a:solidFill>
              </a:defRPr>
            </a:pPr>
            <a:r>
              <a:rPr sz="3400">
                <a:solidFill>
                  <a:srgbClr val="FFFFFF"/>
                </a:solidFill>
              </a:rPr>
              <a:t>Body Level Four</a:t>
            </a:r>
          </a:p>
          <a:p>
            <a:pPr lvl="4">
              <a:defRPr sz="1800">
                <a:solidFill>
                  <a:srgbClr val="000000"/>
                </a:solidFill>
              </a:defRPr>
            </a:pPr>
            <a:r>
              <a:rPr sz="3400">
                <a:solidFill>
                  <a:srgbClr val="FFFFFF"/>
                </a:solidFill>
              </a:rPr>
              <a:t>Body Level Five</a:t>
            </a: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31" name="Shape 31"/>
          <p:cNvSpPr>
            <a:spLocks noGrp="1"/>
          </p:cNvSpPr>
          <p:nvPr>
            <p:ph type="title"/>
          </p:nvPr>
        </p:nvSpPr>
        <p:spPr>
          <a:prstGeom prst="rect">
            <a:avLst/>
          </a:prstGeom>
        </p:spPr>
        <p:txBody>
          <a:bodyPr/>
          <a:lstStyle/>
          <a:p>
            <a:pPr lvl="0">
              <a:defRPr sz="1800">
                <a:solidFill>
                  <a:srgbClr val="000000"/>
                </a:solidFill>
              </a:defRPr>
            </a:pPr>
            <a:r>
              <a:rPr sz="8400">
                <a:solidFill>
                  <a:srgbClr val="FFFFFF"/>
                </a:solidFill>
              </a:rPr>
              <a:t>Title Text</a:t>
            </a:r>
          </a:p>
        </p:txBody>
      </p:sp>
      <p:sp>
        <p:nvSpPr>
          <p:cNvPr id="32" name="Shape 32"/>
          <p:cNvSpPr>
            <a:spLocks noGrp="1"/>
          </p:cNvSpPr>
          <p:nvPr>
            <p:ph type="body" idx="1"/>
          </p:nvPr>
        </p:nvSpPr>
        <p:spPr>
          <a:xfrm>
            <a:off x="1270000" y="2768600"/>
            <a:ext cx="50419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pPr lvl="0">
              <a:defRPr sz="1800">
                <a:solidFill>
                  <a:srgbClr val="000000"/>
                </a:solidFill>
              </a:defRPr>
            </a:pPr>
            <a:r>
              <a:rPr sz="3200">
                <a:solidFill>
                  <a:srgbClr val="FFFFFF"/>
                </a:solidFill>
              </a:rPr>
              <a:t>Body Level One</a:t>
            </a:r>
          </a:p>
          <a:p>
            <a:pPr lvl="1">
              <a:defRPr sz="1800">
                <a:solidFill>
                  <a:srgbClr val="000000"/>
                </a:solidFill>
              </a:defRPr>
            </a:pPr>
            <a:r>
              <a:rPr sz="3200">
                <a:solidFill>
                  <a:srgbClr val="FFFFFF"/>
                </a:solidFill>
              </a:rPr>
              <a:t>Body Level Two</a:t>
            </a:r>
          </a:p>
          <a:p>
            <a:pPr lvl="2">
              <a:defRPr sz="1800">
                <a:solidFill>
                  <a:srgbClr val="000000"/>
                </a:solidFill>
              </a:defRPr>
            </a:pPr>
            <a:r>
              <a:rPr sz="3200">
                <a:solidFill>
                  <a:srgbClr val="FFFFFF"/>
                </a:solidFill>
              </a:rPr>
              <a:t>Body Level Three</a:t>
            </a:r>
          </a:p>
          <a:p>
            <a:pPr lvl="3">
              <a:defRPr sz="1800">
                <a:solidFill>
                  <a:srgbClr val="000000"/>
                </a:solidFill>
              </a:defRPr>
            </a:pPr>
            <a:r>
              <a:rPr sz="3200">
                <a:solidFill>
                  <a:srgbClr val="FFFFFF"/>
                </a:solidFill>
              </a:rPr>
              <a:t>Body Level Four</a:t>
            </a:r>
          </a:p>
          <a:p>
            <a:pPr lvl="4">
              <a:defRPr sz="1800">
                <a:solidFill>
                  <a:srgbClr val="000000"/>
                </a:solidFill>
              </a:defRPr>
            </a:pPr>
            <a:r>
              <a:rPr sz="3200">
                <a:solidFill>
                  <a:srgbClr val="FFFFFF"/>
                </a:solidFill>
              </a:rPr>
              <a:t>Body Level Five</a:t>
            </a: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 Left">
    <p:spTree>
      <p:nvGrpSpPr>
        <p:cNvPr id="1" name=""/>
        <p:cNvGrpSpPr/>
        <p:nvPr/>
      </p:nvGrpSpPr>
      <p:grpSpPr>
        <a:xfrm>
          <a:off x="0" y="0"/>
          <a:ext cx="0" cy="0"/>
          <a:chOff x="0" y="0"/>
          <a:chExt cx="0" cy="0"/>
        </a:xfrm>
      </p:grpSpPr>
      <p:sp>
        <p:nvSpPr>
          <p:cNvPr id="34" name="Shape 34"/>
          <p:cNvSpPr>
            <a:spLocks noGrp="1"/>
          </p:cNvSpPr>
          <p:nvPr>
            <p:ph type="title"/>
          </p:nvPr>
        </p:nvSpPr>
        <p:spPr>
          <a:prstGeom prst="rect">
            <a:avLst/>
          </a:prstGeom>
        </p:spPr>
        <p:txBody>
          <a:bodyPr/>
          <a:lstStyle/>
          <a:p>
            <a:pPr lvl="0">
              <a:defRPr sz="1800">
                <a:solidFill>
                  <a:srgbClr val="000000"/>
                </a:solidFill>
              </a:defRPr>
            </a:pPr>
            <a:r>
              <a:rPr sz="8400">
                <a:solidFill>
                  <a:srgbClr val="FFFFFF"/>
                </a:solidFill>
              </a:rPr>
              <a:t>Title Text</a:t>
            </a:r>
          </a:p>
        </p:txBody>
      </p:sp>
      <p:sp>
        <p:nvSpPr>
          <p:cNvPr id="35" name="Shape 35"/>
          <p:cNvSpPr>
            <a:spLocks noGrp="1"/>
          </p:cNvSpPr>
          <p:nvPr>
            <p:ph type="body" idx="1"/>
          </p:nvPr>
        </p:nvSpPr>
        <p:spPr>
          <a:xfrm>
            <a:off x="1270000" y="2768600"/>
            <a:ext cx="50419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pPr lvl="0">
              <a:defRPr sz="1800">
                <a:solidFill>
                  <a:srgbClr val="000000"/>
                </a:solidFill>
              </a:defRPr>
            </a:pPr>
            <a:r>
              <a:rPr sz="3200">
                <a:solidFill>
                  <a:srgbClr val="FFFFFF"/>
                </a:solidFill>
              </a:rPr>
              <a:t>Body Level One</a:t>
            </a:r>
          </a:p>
          <a:p>
            <a:pPr lvl="1">
              <a:defRPr sz="1800">
                <a:solidFill>
                  <a:srgbClr val="000000"/>
                </a:solidFill>
              </a:defRPr>
            </a:pPr>
            <a:r>
              <a:rPr sz="3200">
                <a:solidFill>
                  <a:srgbClr val="FFFFFF"/>
                </a:solidFill>
              </a:rPr>
              <a:t>Body Level Two</a:t>
            </a:r>
          </a:p>
          <a:p>
            <a:pPr lvl="2">
              <a:defRPr sz="1800">
                <a:solidFill>
                  <a:srgbClr val="000000"/>
                </a:solidFill>
              </a:defRPr>
            </a:pPr>
            <a:r>
              <a:rPr sz="3200">
                <a:solidFill>
                  <a:srgbClr val="FFFFFF"/>
                </a:solidFill>
              </a:rPr>
              <a:t>Body Level Three</a:t>
            </a:r>
          </a:p>
          <a:p>
            <a:pPr lvl="3">
              <a:defRPr sz="1800">
                <a:solidFill>
                  <a:srgbClr val="000000"/>
                </a:solidFill>
              </a:defRPr>
            </a:pPr>
            <a:r>
              <a:rPr sz="3200">
                <a:solidFill>
                  <a:srgbClr val="FFFFFF"/>
                </a:solidFill>
              </a:rPr>
              <a:t>Body Level Four</a:t>
            </a:r>
          </a:p>
          <a:p>
            <a:pPr lvl="4">
              <a:defRPr sz="1800">
                <a:solidFill>
                  <a:srgbClr val="000000"/>
                </a:solidFill>
              </a:defRPr>
            </a:pPr>
            <a:r>
              <a:rPr sz="3200">
                <a:solidFill>
                  <a:srgbClr val="FFFFFF"/>
                </a:solidFill>
              </a:rPr>
              <a:t>Body Level Five</a:t>
            </a: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 Right">
    <p:spTree>
      <p:nvGrpSpPr>
        <p:cNvPr id="1" name=""/>
        <p:cNvGrpSpPr/>
        <p:nvPr/>
      </p:nvGrpSpPr>
      <p:grpSpPr>
        <a:xfrm>
          <a:off x="0" y="0"/>
          <a:ext cx="0" cy="0"/>
          <a:chOff x="0" y="0"/>
          <a:chExt cx="0" cy="0"/>
        </a:xfrm>
      </p:grpSpPr>
      <p:sp>
        <p:nvSpPr>
          <p:cNvPr id="37" name="Shape 37"/>
          <p:cNvSpPr>
            <a:spLocks noGrp="1"/>
          </p:cNvSpPr>
          <p:nvPr>
            <p:ph type="title"/>
          </p:nvPr>
        </p:nvSpPr>
        <p:spPr>
          <a:prstGeom prst="rect">
            <a:avLst/>
          </a:prstGeom>
        </p:spPr>
        <p:txBody>
          <a:bodyPr/>
          <a:lstStyle/>
          <a:p>
            <a:pPr lvl="0">
              <a:defRPr sz="1800">
                <a:solidFill>
                  <a:srgbClr val="000000"/>
                </a:solidFill>
              </a:defRPr>
            </a:pPr>
            <a:r>
              <a:rPr sz="8400">
                <a:solidFill>
                  <a:srgbClr val="FFFFFF"/>
                </a:solidFill>
              </a:rPr>
              <a:t>Title Text</a:t>
            </a:r>
          </a:p>
        </p:txBody>
      </p:sp>
      <p:sp>
        <p:nvSpPr>
          <p:cNvPr id="38" name="Shape 38"/>
          <p:cNvSpPr>
            <a:spLocks noGrp="1"/>
          </p:cNvSpPr>
          <p:nvPr>
            <p:ph type="body" idx="1"/>
          </p:nvPr>
        </p:nvSpPr>
        <p:spPr>
          <a:xfrm>
            <a:off x="7772400" y="2768600"/>
            <a:ext cx="39624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pPr lvl="0">
              <a:defRPr sz="1800">
                <a:solidFill>
                  <a:srgbClr val="000000"/>
                </a:solidFill>
              </a:defRPr>
            </a:pPr>
            <a:r>
              <a:rPr sz="3200">
                <a:solidFill>
                  <a:srgbClr val="FFFFFF"/>
                </a:solidFill>
              </a:rPr>
              <a:t>Body Level One</a:t>
            </a:r>
          </a:p>
          <a:p>
            <a:pPr lvl="1">
              <a:defRPr sz="1800">
                <a:solidFill>
                  <a:srgbClr val="000000"/>
                </a:solidFill>
              </a:defRPr>
            </a:pPr>
            <a:r>
              <a:rPr sz="3200">
                <a:solidFill>
                  <a:srgbClr val="FFFFFF"/>
                </a:solidFill>
              </a:rPr>
              <a:t>Body Level Two</a:t>
            </a:r>
          </a:p>
          <a:p>
            <a:pPr lvl="2">
              <a:defRPr sz="1800">
                <a:solidFill>
                  <a:srgbClr val="000000"/>
                </a:solidFill>
              </a:defRPr>
            </a:pPr>
            <a:r>
              <a:rPr sz="3200">
                <a:solidFill>
                  <a:srgbClr val="FFFFFF"/>
                </a:solidFill>
              </a:rPr>
              <a:t>Body Level Three</a:t>
            </a:r>
          </a:p>
          <a:p>
            <a:pPr lvl="3">
              <a:defRPr sz="1800">
                <a:solidFill>
                  <a:srgbClr val="000000"/>
                </a:solidFill>
              </a:defRPr>
            </a:pPr>
            <a:r>
              <a:rPr sz="3200">
                <a:solidFill>
                  <a:srgbClr val="FFFFFF"/>
                </a:solidFill>
              </a:rPr>
              <a:t>Body Level Four</a:t>
            </a:r>
          </a:p>
          <a:p>
            <a:pPr lvl="4">
              <a:defRPr sz="1800">
                <a:solidFill>
                  <a:srgbClr val="000000"/>
                </a:solidFill>
              </a:defRPr>
            </a:pPr>
            <a:r>
              <a:rPr sz="3200">
                <a:solidFill>
                  <a:srgbClr val="FFFFFF"/>
                </a:solidFill>
              </a:rPr>
              <a:t>Body Level Five</a:t>
            </a: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Master #6">
    <p:bg>
      <p:bgPr>
        <a:solidFill>
          <a:srgbClr val="FFFFFF"/>
        </a:solidFill>
        <a:effectLst/>
      </p:bgPr>
    </p:bg>
    <p:spTree>
      <p:nvGrpSpPr>
        <p:cNvPr id="1" name=""/>
        <p:cNvGrpSpPr/>
        <p:nvPr/>
      </p:nvGrpSpPr>
      <p:grpSpPr>
        <a:xfrm>
          <a:off x="0" y="0"/>
          <a:ext cx="0" cy="0"/>
          <a:chOff x="0" y="0"/>
          <a:chExt cx="0" cy="0"/>
        </a:xfrm>
      </p:grpSpPr>
      <p:sp>
        <p:nvSpPr>
          <p:cNvPr id="40" name="Shape 40"/>
          <p:cNvSpPr/>
          <p:nvPr/>
        </p:nvSpPr>
        <p:spPr>
          <a:xfrm>
            <a:off x="-165100" y="-254000"/>
            <a:ext cx="13182600" cy="10350500"/>
          </a:xfrm>
          <a:prstGeom prst="rect">
            <a:avLst/>
          </a:prstGeom>
          <a:solidFill>
            <a:srgbClr val="C0C0C0"/>
          </a:solidFill>
          <a:ln w="12700">
            <a:solidFill/>
            <a:miter lim="400000"/>
          </a:ln>
        </p:spPr>
        <p:txBody>
          <a:bodyPr lIns="38100" tIns="38100" rIns="38100" bIns="38100" anchor="ct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1270000" y="1638300"/>
            <a:ext cx="10464800" cy="3302000"/>
          </a:xfrm>
          <a:prstGeom prst="rect">
            <a:avLst/>
          </a:prstGeom>
        </p:spPr>
        <p:txBody>
          <a:bodyPr anchor="b"/>
          <a:lstStyle/>
          <a:p>
            <a:pPr lvl="0">
              <a:defRPr sz="1800">
                <a:solidFill>
                  <a:srgbClr val="000000"/>
                </a:solidFill>
              </a:defRPr>
            </a:pPr>
            <a:r>
              <a:rPr sz="8000">
                <a:solidFill>
                  <a:srgbClr val="FFFFFF"/>
                </a:solidFill>
              </a:rPr>
              <a:t>Title Text</a:t>
            </a:r>
          </a:p>
        </p:txBody>
      </p:sp>
      <p:sp>
        <p:nvSpPr>
          <p:cNvPr id="6" name="Shape 6"/>
          <p:cNvSpPr>
            <a:spLocks noGrp="1"/>
          </p:cNvSpPr>
          <p:nvPr>
            <p:ph type="body"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solidFill>
                  <a:srgbClr val="000000"/>
                </a:solidFill>
              </a:defRPr>
            </a:pPr>
            <a:r>
              <a:rPr sz="3200">
                <a:solidFill>
                  <a:srgbClr val="FFFFFF"/>
                </a:solidFill>
              </a:rPr>
              <a:t>Body Level One</a:t>
            </a:r>
          </a:p>
          <a:p>
            <a:pPr lvl="1">
              <a:defRPr sz="1800">
                <a:solidFill>
                  <a:srgbClr val="000000"/>
                </a:solidFill>
              </a:defRPr>
            </a:pPr>
            <a:r>
              <a:rPr sz="3200">
                <a:solidFill>
                  <a:srgbClr val="FFFFFF"/>
                </a:solidFill>
              </a:rPr>
              <a:t>Body Level Two</a:t>
            </a:r>
          </a:p>
          <a:p>
            <a:pPr lvl="2">
              <a:defRPr sz="1800">
                <a:solidFill>
                  <a:srgbClr val="000000"/>
                </a:solidFill>
              </a:defRPr>
            </a:pPr>
            <a:r>
              <a:rPr sz="3200">
                <a:solidFill>
                  <a:srgbClr val="FFFFFF"/>
                </a:solidFill>
              </a:rPr>
              <a:t>Body Level Three</a:t>
            </a:r>
          </a:p>
          <a:p>
            <a:pPr lvl="3">
              <a:defRPr sz="1800">
                <a:solidFill>
                  <a:srgbClr val="000000"/>
                </a:solidFill>
              </a:defRPr>
            </a:pPr>
            <a:r>
              <a:rPr sz="3200">
                <a:solidFill>
                  <a:srgbClr val="FFFFFF"/>
                </a:solidFill>
              </a:rPr>
              <a:t>Body Level Four</a:t>
            </a:r>
          </a:p>
          <a:p>
            <a:pPr lvl="4">
              <a:defRPr sz="1800">
                <a:solidFill>
                  <a:srgbClr val="000000"/>
                </a:solidFill>
              </a:defRPr>
            </a:pPr>
            <a:r>
              <a:rPr sz="3200">
                <a:solidFill>
                  <a:srgbClr val="FFFFFF"/>
                </a:solidFill>
              </a:rPr>
              <a:t>Body Level Five</a:t>
            </a:r>
          </a:p>
        </p:txBody>
      </p:sp>
    </p:spTree>
    <p:extLst>
      <p:ext uri="{BB962C8B-B14F-4D97-AF65-F5344CB8AC3E}">
        <p14:creationId xmlns:p14="http://schemas.microsoft.com/office/powerpoint/2010/main" val="701064129"/>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8" name="Shape 8"/>
          <p:cNvSpPr>
            <a:spLocks noGrp="1"/>
          </p:cNvSpPr>
          <p:nvPr>
            <p:ph type="title"/>
          </p:nvPr>
        </p:nvSpPr>
        <p:spPr>
          <a:xfrm>
            <a:off x="1270000" y="6718300"/>
            <a:ext cx="10464800" cy="1422400"/>
          </a:xfrm>
          <a:prstGeom prst="rect">
            <a:avLst/>
          </a:prstGeom>
        </p:spPr>
        <p:txBody>
          <a:bodyPr/>
          <a:lstStyle/>
          <a:p>
            <a:pPr lvl="0">
              <a:defRPr sz="1800">
                <a:solidFill>
                  <a:srgbClr val="000000"/>
                </a:solidFill>
              </a:defRPr>
            </a:pPr>
            <a:r>
              <a:rPr sz="8000">
                <a:solidFill>
                  <a:srgbClr val="FFFFFF"/>
                </a:solidFill>
              </a:rPr>
              <a:t>Title Text</a:t>
            </a:r>
          </a:p>
        </p:txBody>
      </p:sp>
      <p:sp>
        <p:nvSpPr>
          <p:cNvPr id="9" name="Shape 9"/>
          <p:cNvSpPr>
            <a:spLocks noGrp="1"/>
          </p:cNvSpPr>
          <p:nvPr>
            <p:ph type="body"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solidFill>
                  <a:srgbClr val="000000"/>
                </a:solidFill>
              </a:defRPr>
            </a:pPr>
            <a:r>
              <a:rPr sz="3200">
                <a:solidFill>
                  <a:srgbClr val="FFFFFF"/>
                </a:solidFill>
              </a:rPr>
              <a:t>Body Level One</a:t>
            </a:r>
          </a:p>
          <a:p>
            <a:pPr lvl="1">
              <a:defRPr sz="1800">
                <a:solidFill>
                  <a:srgbClr val="000000"/>
                </a:solidFill>
              </a:defRPr>
            </a:pPr>
            <a:r>
              <a:rPr sz="3200">
                <a:solidFill>
                  <a:srgbClr val="FFFFFF"/>
                </a:solidFill>
              </a:rPr>
              <a:t>Body Level Two</a:t>
            </a:r>
          </a:p>
          <a:p>
            <a:pPr lvl="2">
              <a:defRPr sz="1800">
                <a:solidFill>
                  <a:srgbClr val="000000"/>
                </a:solidFill>
              </a:defRPr>
            </a:pPr>
            <a:r>
              <a:rPr sz="3200">
                <a:solidFill>
                  <a:srgbClr val="FFFFFF"/>
                </a:solidFill>
              </a:rPr>
              <a:t>Body Level Three</a:t>
            </a:r>
          </a:p>
          <a:p>
            <a:pPr lvl="3">
              <a:defRPr sz="1800">
                <a:solidFill>
                  <a:srgbClr val="000000"/>
                </a:solidFill>
              </a:defRPr>
            </a:pPr>
            <a:r>
              <a:rPr sz="3200">
                <a:solidFill>
                  <a:srgbClr val="FFFFFF"/>
                </a:solidFill>
              </a:rPr>
              <a:t>Body Level Four</a:t>
            </a:r>
          </a:p>
          <a:p>
            <a:pPr lvl="4">
              <a:defRPr sz="1800">
                <a:solidFill>
                  <a:srgbClr val="000000"/>
                </a:solidFill>
              </a:defRPr>
            </a:pPr>
            <a:r>
              <a:rPr sz="3200">
                <a:solidFill>
                  <a:srgbClr val="FFFFFF"/>
                </a:solidFill>
              </a:rPr>
              <a:t>Body Level Five</a:t>
            </a:r>
          </a:p>
        </p:txBody>
      </p:sp>
    </p:spTree>
    <p:extLst>
      <p:ext uri="{BB962C8B-B14F-4D97-AF65-F5344CB8AC3E}">
        <p14:creationId xmlns:p14="http://schemas.microsoft.com/office/powerpoint/2010/main" val="3869602025"/>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11" name="Shape 11"/>
          <p:cNvSpPr>
            <a:spLocks noGrp="1"/>
          </p:cNvSpPr>
          <p:nvPr>
            <p:ph type="title"/>
          </p:nvPr>
        </p:nvSpPr>
        <p:spPr>
          <a:xfrm>
            <a:off x="1270000" y="3225800"/>
            <a:ext cx="10464800" cy="3302000"/>
          </a:xfrm>
          <a:prstGeom prst="rect">
            <a:avLst/>
          </a:prstGeom>
        </p:spPr>
        <p:txBody>
          <a:bodyPr/>
          <a:lstStyle/>
          <a:p>
            <a:pPr lvl="0">
              <a:defRPr sz="1800">
                <a:solidFill>
                  <a:srgbClr val="000000"/>
                </a:solidFill>
              </a:defRPr>
            </a:pPr>
            <a:r>
              <a:rPr sz="8000">
                <a:solidFill>
                  <a:srgbClr val="FFFFFF"/>
                </a:solidFill>
              </a:rPr>
              <a:t>Title Text</a:t>
            </a:r>
          </a:p>
        </p:txBody>
      </p:sp>
    </p:spTree>
    <p:extLst>
      <p:ext uri="{BB962C8B-B14F-4D97-AF65-F5344CB8AC3E}">
        <p14:creationId xmlns:p14="http://schemas.microsoft.com/office/powerpoint/2010/main" val="3930042234"/>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13" name="Shape 13"/>
          <p:cNvSpPr>
            <a:spLocks noGrp="1"/>
          </p:cNvSpPr>
          <p:nvPr>
            <p:ph type="title"/>
          </p:nvPr>
        </p:nvSpPr>
        <p:spPr>
          <a:xfrm>
            <a:off x="952500" y="635000"/>
            <a:ext cx="5334000" cy="3987800"/>
          </a:xfrm>
          <a:prstGeom prst="rect">
            <a:avLst/>
          </a:prstGeom>
        </p:spPr>
        <p:txBody>
          <a:bodyPr anchor="b"/>
          <a:lstStyle>
            <a:lvl1pPr>
              <a:defRPr sz="6000"/>
            </a:lvl1pPr>
          </a:lstStyle>
          <a:p>
            <a:pPr lvl="0">
              <a:defRPr sz="1800">
                <a:solidFill>
                  <a:srgbClr val="000000"/>
                </a:solidFill>
              </a:defRPr>
            </a:pPr>
            <a:r>
              <a:rPr sz="6000">
                <a:solidFill>
                  <a:srgbClr val="FFFFFF"/>
                </a:solidFill>
              </a:rPr>
              <a:t>Title Text</a:t>
            </a:r>
          </a:p>
        </p:txBody>
      </p:sp>
      <p:sp>
        <p:nvSpPr>
          <p:cNvPr id="14" name="Shape 14"/>
          <p:cNvSpPr>
            <a:spLocks noGrp="1"/>
          </p:cNvSpPr>
          <p:nvPr>
            <p:ph type="body" idx="1"/>
          </p:nvPr>
        </p:nvSpPr>
        <p:spPr>
          <a:xfrm>
            <a:off x="952500" y="4762500"/>
            <a:ext cx="5334000" cy="41148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solidFill>
                  <a:srgbClr val="000000"/>
                </a:solidFill>
              </a:defRPr>
            </a:pPr>
            <a:r>
              <a:rPr sz="3200">
                <a:solidFill>
                  <a:srgbClr val="FFFFFF"/>
                </a:solidFill>
              </a:rPr>
              <a:t>Body Level One</a:t>
            </a:r>
          </a:p>
          <a:p>
            <a:pPr lvl="1">
              <a:defRPr sz="1800">
                <a:solidFill>
                  <a:srgbClr val="000000"/>
                </a:solidFill>
              </a:defRPr>
            </a:pPr>
            <a:r>
              <a:rPr sz="3200">
                <a:solidFill>
                  <a:srgbClr val="FFFFFF"/>
                </a:solidFill>
              </a:rPr>
              <a:t>Body Level Two</a:t>
            </a:r>
          </a:p>
          <a:p>
            <a:pPr lvl="2">
              <a:defRPr sz="1800">
                <a:solidFill>
                  <a:srgbClr val="000000"/>
                </a:solidFill>
              </a:defRPr>
            </a:pPr>
            <a:r>
              <a:rPr sz="3200">
                <a:solidFill>
                  <a:srgbClr val="FFFFFF"/>
                </a:solidFill>
              </a:rPr>
              <a:t>Body Level Three</a:t>
            </a:r>
          </a:p>
          <a:p>
            <a:pPr lvl="3">
              <a:defRPr sz="1800">
                <a:solidFill>
                  <a:srgbClr val="000000"/>
                </a:solidFill>
              </a:defRPr>
            </a:pPr>
            <a:r>
              <a:rPr sz="3200">
                <a:solidFill>
                  <a:srgbClr val="FFFFFF"/>
                </a:solidFill>
              </a:rPr>
              <a:t>Body Level Four</a:t>
            </a:r>
          </a:p>
          <a:p>
            <a:pPr lvl="4">
              <a:defRPr sz="1800">
                <a:solidFill>
                  <a:srgbClr val="000000"/>
                </a:solidFill>
              </a:defRPr>
            </a:pPr>
            <a:r>
              <a:rPr sz="3200">
                <a:solidFill>
                  <a:srgbClr val="FFFFFF"/>
                </a:solidFill>
              </a:rPr>
              <a:t>Body Level Five</a:t>
            </a:r>
          </a:p>
        </p:txBody>
      </p:sp>
    </p:spTree>
    <p:extLst>
      <p:ext uri="{BB962C8B-B14F-4D97-AF65-F5344CB8AC3E}">
        <p14:creationId xmlns:p14="http://schemas.microsoft.com/office/powerpoint/2010/main" val="1352109404"/>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6" name="Shape 16"/>
          <p:cNvSpPr>
            <a:spLocks noGrp="1"/>
          </p:cNvSpPr>
          <p:nvPr>
            <p:ph type="title"/>
          </p:nvPr>
        </p:nvSpPr>
        <p:spPr>
          <a:prstGeom prst="rect">
            <a:avLst/>
          </a:prstGeom>
        </p:spPr>
        <p:txBody>
          <a:bodyPr/>
          <a:lstStyle/>
          <a:p>
            <a:pPr lvl="0">
              <a:defRPr sz="1800">
                <a:solidFill>
                  <a:srgbClr val="000000"/>
                </a:solidFill>
              </a:defRPr>
            </a:pPr>
            <a:r>
              <a:rPr sz="8000">
                <a:solidFill>
                  <a:srgbClr val="FFFFFF"/>
                </a:solidFill>
              </a:rPr>
              <a:t>Title Text</a:t>
            </a:r>
          </a:p>
        </p:txBody>
      </p:sp>
    </p:spTree>
    <p:extLst>
      <p:ext uri="{BB962C8B-B14F-4D97-AF65-F5344CB8AC3E}">
        <p14:creationId xmlns:p14="http://schemas.microsoft.com/office/powerpoint/2010/main" val="3305154028"/>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solidFill>
                  <a:srgbClr val="000000"/>
                </a:solidFill>
              </a:defRPr>
            </a:pPr>
            <a:r>
              <a:rPr sz="8000">
                <a:solidFill>
                  <a:srgbClr val="FFFFFF"/>
                </a:solidFill>
              </a:rPr>
              <a:t>Title Text</a:t>
            </a:r>
          </a:p>
        </p:txBody>
      </p:sp>
      <p:sp>
        <p:nvSpPr>
          <p:cNvPr id="19" name="Shape 19"/>
          <p:cNvSpPr>
            <a:spLocks noGrp="1"/>
          </p:cNvSpPr>
          <p:nvPr>
            <p:ph type="body" idx="1"/>
          </p:nvPr>
        </p:nvSpPr>
        <p:spPr>
          <a:prstGeom prst="rect">
            <a:avLst/>
          </a:prstGeom>
        </p:spPr>
        <p:txBody>
          <a:bodyPr/>
          <a:lstStyle/>
          <a:p>
            <a:pPr lvl="0">
              <a:defRPr sz="1800">
                <a:solidFill>
                  <a:srgbClr val="000000"/>
                </a:solidFill>
              </a:defRPr>
            </a:pPr>
            <a:r>
              <a:rPr sz="3800">
                <a:solidFill>
                  <a:srgbClr val="FFFFFF"/>
                </a:solidFill>
              </a:rPr>
              <a:t>Body Level One</a:t>
            </a:r>
          </a:p>
          <a:p>
            <a:pPr lvl="1">
              <a:defRPr sz="1800">
                <a:solidFill>
                  <a:srgbClr val="000000"/>
                </a:solidFill>
              </a:defRPr>
            </a:pPr>
            <a:r>
              <a:rPr sz="3800">
                <a:solidFill>
                  <a:srgbClr val="FFFFFF"/>
                </a:solidFill>
              </a:rPr>
              <a:t>Body Level Two</a:t>
            </a:r>
          </a:p>
          <a:p>
            <a:pPr lvl="2">
              <a:defRPr sz="1800">
                <a:solidFill>
                  <a:srgbClr val="000000"/>
                </a:solidFill>
              </a:defRPr>
            </a:pPr>
            <a:r>
              <a:rPr sz="3800">
                <a:solidFill>
                  <a:srgbClr val="FFFFFF"/>
                </a:solidFill>
              </a:rPr>
              <a:t>Body Level Three</a:t>
            </a:r>
          </a:p>
          <a:p>
            <a:pPr lvl="3">
              <a:defRPr sz="1800">
                <a:solidFill>
                  <a:srgbClr val="000000"/>
                </a:solidFill>
              </a:defRPr>
            </a:pPr>
            <a:r>
              <a:rPr sz="3800">
                <a:solidFill>
                  <a:srgbClr val="FFFFFF"/>
                </a:solidFill>
              </a:rPr>
              <a:t>Body Level Four</a:t>
            </a:r>
          </a:p>
          <a:p>
            <a:pPr lvl="4">
              <a:defRPr sz="1800">
                <a:solidFill>
                  <a:srgbClr val="000000"/>
                </a:solidFill>
              </a:defRPr>
            </a:pPr>
            <a:r>
              <a:rPr sz="3800">
                <a:solidFill>
                  <a:srgbClr val="FFFFFF"/>
                </a:solidFill>
              </a:rPr>
              <a:t>Body Level Five</a:t>
            </a:r>
          </a:p>
        </p:txBody>
      </p:sp>
    </p:spTree>
    <p:extLst>
      <p:ext uri="{BB962C8B-B14F-4D97-AF65-F5344CB8AC3E}">
        <p14:creationId xmlns:p14="http://schemas.microsoft.com/office/powerpoint/2010/main" val="3646242911"/>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solidFill>
                  <a:srgbClr val="000000"/>
                </a:solidFill>
              </a:defRPr>
            </a:pPr>
            <a:r>
              <a:rPr sz="8000">
                <a:solidFill>
                  <a:srgbClr val="FFFFFF"/>
                </a:solidFill>
              </a:rPr>
              <a:t>Title Text</a:t>
            </a:r>
          </a:p>
        </p:txBody>
      </p:sp>
      <p:sp>
        <p:nvSpPr>
          <p:cNvPr id="22" name="Shape 22"/>
          <p:cNvSpPr>
            <a:spLocks noGrp="1"/>
          </p:cNvSpPr>
          <p:nvPr>
            <p:ph type="body"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231900" indent="-342900">
              <a:spcBef>
                <a:spcPts val="3200"/>
              </a:spcBef>
              <a:defRPr sz="2800"/>
            </a:lvl3pPr>
            <a:lvl4pPr marL="1676400" indent="-342900">
              <a:spcBef>
                <a:spcPts val="3200"/>
              </a:spcBef>
              <a:defRPr sz="2800"/>
            </a:lvl4pPr>
            <a:lvl5pPr marL="2120900" indent="-342900">
              <a:spcBef>
                <a:spcPts val="3200"/>
              </a:spcBef>
              <a:defRPr sz="2800"/>
            </a:lvl5pPr>
          </a:lstStyle>
          <a:p>
            <a:pPr lvl="0">
              <a:defRPr sz="1800">
                <a:solidFill>
                  <a:srgbClr val="000000"/>
                </a:solidFill>
              </a:defRPr>
            </a:pPr>
            <a:r>
              <a:rPr sz="2800">
                <a:solidFill>
                  <a:srgbClr val="FFFFFF"/>
                </a:solidFill>
              </a:rPr>
              <a:t>Body Level One</a:t>
            </a:r>
          </a:p>
          <a:p>
            <a:pPr lvl="1">
              <a:defRPr sz="1800">
                <a:solidFill>
                  <a:srgbClr val="000000"/>
                </a:solidFill>
              </a:defRPr>
            </a:pPr>
            <a:r>
              <a:rPr sz="2800">
                <a:solidFill>
                  <a:srgbClr val="FFFFFF"/>
                </a:solidFill>
              </a:rPr>
              <a:t>Body Level Two</a:t>
            </a:r>
          </a:p>
          <a:p>
            <a:pPr lvl="2">
              <a:defRPr sz="1800">
                <a:solidFill>
                  <a:srgbClr val="000000"/>
                </a:solidFill>
              </a:defRPr>
            </a:pPr>
            <a:r>
              <a:rPr sz="2800">
                <a:solidFill>
                  <a:srgbClr val="FFFFFF"/>
                </a:solidFill>
              </a:rPr>
              <a:t>Body Level Three</a:t>
            </a:r>
          </a:p>
          <a:p>
            <a:pPr lvl="3">
              <a:defRPr sz="1800">
                <a:solidFill>
                  <a:srgbClr val="000000"/>
                </a:solidFill>
              </a:defRPr>
            </a:pPr>
            <a:r>
              <a:rPr sz="2800">
                <a:solidFill>
                  <a:srgbClr val="FFFFFF"/>
                </a:solidFill>
              </a:rPr>
              <a:t>Body Level Four</a:t>
            </a:r>
          </a:p>
          <a:p>
            <a:pPr lvl="4">
              <a:defRPr sz="1800">
                <a:solidFill>
                  <a:srgbClr val="000000"/>
                </a:solidFill>
              </a:defRPr>
            </a:pPr>
            <a:r>
              <a:rPr sz="2800">
                <a:solidFill>
                  <a:srgbClr val="FFFFFF"/>
                </a:solidFill>
              </a:rPr>
              <a:t>Body Level Five</a:t>
            </a:r>
          </a:p>
        </p:txBody>
      </p:sp>
    </p:spTree>
    <p:extLst>
      <p:ext uri="{BB962C8B-B14F-4D97-AF65-F5344CB8AC3E}">
        <p14:creationId xmlns:p14="http://schemas.microsoft.com/office/powerpoint/2010/main" val="3256787762"/>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24" name="Shape 24"/>
          <p:cNvSpPr>
            <a:spLocks noGrp="1"/>
          </p:cNvSpPr>
          <p:nvPr>
            <p:ph type="body" idx="1"/>
          </p:nvPr>
        </p:nvSpPr>
        <p:spPr>
          <a:xfrm>
            <a:off x="952500" y="1270000"/>
            <a:ext cx="11099800" cy="7213600"/>
          </a:xfrm>
          <a:prstGeom prst="rect">
            <a:avLst/>
          </a:prstGeom>
        </p:spPr>
        <p:txBody>
          <a:bodyPr/>
          <a:lstStyle/>
          <a:p>
            <a:pPr lvl="0">
              <a:defRPr sz="1800">
                <a:solidFill>
                  <a:srgbClr val="000000"/>
                </a:solidFill>
              </a:defRPr>
            </a:pPr>
            <a:r>
              <a:rPr sz="3800">
                <a:solidFill>
                  <a:srgbClr val="FFFFFF"/>
                </a:solidFill>
              </a:rPr>
              <a:t>Body Level One</a:t>
            </a:r>
          </a:p>
          <a:p>
            <a:pPr lvl="1">
              <a:defRPr sz="1800">
                <a:solidFill>
                  <a:srgbClr val="000000"/>
                </a:solidFill>
              </a:defRPr>
            </a:pPr>
            <a:r>
              <a:rPr sz="3800">
                <a:solidFill>
                  <a:srgbClr val="FFFFFF"/>
                </a:solidFill>
              </a:rPr>
              <a:t>Body Level Two</a:t>
            </a:r>
          </a:p>
          <a:p>
            <a:pPr lvl="2">
              <a:defRPr sz="1800">
                <a:solidFill>
                  <a:srgbClr val="000000"/>
                </a:solidFill>
              </a:defRPr>
            </a:pPr>
            <a:r>
              <a:rPr sz="3800">
                <a:solidFill>
                  <a:srgbClr val="FFFFFF"/>
                </a:solidFill>
              </a:rPr>
              <a:t>Body Level Three</a:t>
            </a:r>
          </a:p>
          <a:p>
            <a:pPr lvl="3">
              <a:defRPr sz="1800">
                <a:solidFill>
                  <a:srgbClr val="000000"/>
                </a:solidFill>
              </a:defRPr>
            </a:pPr>
            <a:r>
              <a:rPr sz="3800">
                <a:solidFill>
                  <a:srgbClr val="FFFFFF"/>
                </a:solidFill>
              </a:rPr>
              <a:t>Body Level Four</a:t>
            </a:r>
          </a:p>
          <a:p>
            <a:pPr lvl="4">
              <a:defRPr sz="1800">
                <a:solidFill>
                  <a:srgbClr val="000000"/>
                </a:solidFill>
              </a:defRPr>
            </a:pPr>
            <a:r>
              <a:rPr sz="3800">
                <a:solidFill>
                  <a:srgbClr val="FFFFFF"/>
                </a:solidFill>
              </a:rPr>
              <a:t>Body Level Five</a:t>
            </a:r>
          </a:p>
        </p:txBody>
      </p:sp>
    </p:spTree>
    <p:extLst>
      <p:ext uri="{BB962C8B-B14F-4D97-AF65-F5344CB8AC3E}">
        <p14:creationId xmlns:p14="http://schemas.microsoft.com/office/powerpoint/2010/main" val="1141161687"/>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5712499"/>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6673293"/>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7775930"/>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9912391"/>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Master #6">
    <p:bg>
      <p:bgPr>
        <a:solidFill>
          <a:srgbClr val="FFFFFF"/>
        </a:solidFill>
        <a:effectLst/>
      </p:bgPr>
    </p:bg>
    <p:spTree>
      <p:nvGrpSpPr>
        <p:cNvPr id="1" name=""/>
        <p:cNvGrpSpPr/>
        <p:nvPr/>
      </p:nvGrpSpPr>
      <p:grpSpPr>
        <a:xfrm>
          <a:off x="0" y="0"/>
          <a:ext cx="0" cy="0"/>
          <a:chOff x="0" y="0"/>
          <a:chExt cx="0" cy="0"/>
        </a:xfrm>
      </p:grpSpPr>
      <p:sp>
        <p:nvSpPr>
          <p:cNvPr id="30" name="Shape 30"/>
          <p:cNvSpPr/>
          <p:nvPr/>
        </p:nvSpPr>
        <p:spPr>
          <a:xfrm>
            <a:off x="-165100" y="-254000"/>
            <a:ext cx="13182600" cy="10350500"/>
          </a:xfrm>
          <a:prstGeom prst="rect">
            <a:avLst/>
          </a:prstGeom>
          <a:solidFill>
            <a:srgbClr val="C0C0C0"/>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solidFill>
                  <a:srgbClr val="000000"/>
                </a:solidFill>
                <a:effectLst>
                  <a:outerShdw blurRad="38100" dist="12700" dir="5400000" rotWithShape="0">
                    <a:srgbClr val="000000">
                      <a:alpha val="50000"/>
                    </a:srgbClr>
                  </a:outerShdw>
                </a:effectLst>
                <a:latin typeface="Times"/>
                <a:ea typeface="Times"/>
                <a:cs typeface="Times"/>
                <a:sym typeface="Times"/>
              </a:defRPr>
            </a:pPr>
            <a:endParaRPr sz="1600">
              <a:solidFill>
                <a:srgbClr val="000000"/>
              </a:solidFill>
              <a:effectLst>
                <a:outerShdw blurRad="38100" dist="12700" dir="5400000" rotWithShape="0">
                  <a:srgbClr val="000000">
                    <a:alpha val="50000"/>
                  </a:srgbClr>
                </a:outerShdw>
              </a:effectLst>
              <a:latin typeface="Times"/>
              <a:ea typeface="Times"/>
              <a:cs typeface="Times"/>
              <a:sym typeface="Times"/>
            </a:endParaRPr>
          </a:p>
        </p:txBody>
      </p:sp>
    </p:spTree>
    <p:extLst>
      <p:ext uri="{BB962C8B-B14F-4D97-AF65-F5344CB8AC3E}">
        <p14:creationId xmlns:p14="http://schemas.microsoft.com/office/powerpoint/2010/main" val="314486096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7"/>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270000" y="254000"/>
            <a:ext cx="10464800" cy="24384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p>
            <a:pPr lvl="0">
              <a:defRPr sz="1800">
                <a:solidFill>
                  <a:srgbClr val="000000"/>
                </a:solidFill>
              </a:defRPr>
            </a:pPr>
            <a:r>
              <a:rPr sz="8400">
                <a:solidFill>
                  <a:srgbClr val="FFFFFF"/>
                </a:solidFill>
              </a:rPr>
              <a:t>Title Text</a:t>
            </a:r>
          </a:p>
        </p:txBody>
      </p:sp>
      <p:sp>
        <p:nvSpPr>
          <p:cNvPr id="3" name="Shape 3"/>
          <p:cNvSpPr>
            <a:spLocks noGrp="1"/>
          </p:cNvSpPr>
          <p:nvPr>
            <p:ph type="body" idx="1"/>
          </p:nvPr>
        </p:nvSpPr>
        <p:spPr>
          <a:xfrm>
            <a:off x="1270000" y="2768600"/>
            <a:ext cx="10464800" cy="5715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p>
            <a:pPr lvl="0">
              <a:defRPr sz="1800">
                <a:solidFill>
                  <a:srgbClr val="000000"/>
                </a:solidFill>
              </a:defRPr>
            </a:pPr>
            <a:r>
              <a:rPr sz="4200">
                <a:solidFill>
                  <a:srgbClr val="FFFFFF"/>
                </a:solidFill>
              </a:rPr>
              <a:t>Body Level One</a:t>
            </a:r>
          </a:p>
          <a:p>
            <a:pPr lvl="1">
              <a:defRPr sz="1800">
                <a:solidFill>
                  <a:srgbClr val="000000"/>
                </a:solidFill>
              </a:defRPr>
            </a:pPr>
            <a:r>
              <a:rPr sz="4200">
                <a:solidFill>
                  <a:srgbClr val="FFFFFF"/>
                </a:solidFill>
              </a:rPr>
              <a:t>Body Level Two</a:t>
            </a:r>
          </a:p>
          <a:p>
            <a:pPr lvl="2">
              <a:defRPr sz="1800">
                <a:solidFill>
                  <a:srgbClr val="000000"/>
                </a:solidFill>
              </a:defRPr>
            </a:pPr>
            <a:r>
              <a:rPr sz="4200">
                <a:solidFill>
                  <a:srgbClr val="FFFFFF"/>
                </a:solidFill>
              </a:rPr>
              <a:t>Body Level Three</a:t>
            </a:r>
          </a:p>
          <a:p>
            <a:pPr lvl="3">
              <a:defRPr sz="1800">
                <a:solidFill>
                  <a:srgbClr val="000000"/>
                </a:solidFill>
              </a:defRPr>
            </a:pPr>
            <a:r>
              <a:rPr sz="4200">
                <a:solidFill>
                  <a:srgbClr val="FFFFFF"/>
                </a:solidFill>
              </a:rPr>
              <a:t>Body Level Four</a:t>
            </a:r>
          </a:p>
          <a:p>
            <a:pPr lvl="4">
              <a:defRPr sz="1800">
                <a:solidFill>
                  <a:srgbClr val="000000"/>
                </a:solidFill>
              </a:defRPr>
            </a:pPr>
            <a:r>
              <a:rPr sz="4200">
                <a:solidFill>
                  <a:srgbClr val="FFFFFF"/>
                </a:solidFill>
              </a:rP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algn="ctr" defTabSz="584200">
        <a:defRPr sz="8400">
          <a:solidFill>
            <a:srgbClr val="FFFFFF"/>
          </a:solidFill>
          <a:latin typeface="+mn-lt"/>
          <a:ea typeface="+mn-ea"/>
          <a:cs typeface="+mn-cs"/>
          <a:sym typeface="Gill Sans"/>
        </a:defRPr>
      </a:lvl1pPr>
      <a:lvl2pPr indent="228600" algn="ctr" defTabSz="584200">
        <a:defRPr sz="8400">
          <a:solidFill>
            <a:srgbClr val="FFFFFF"/>
          </a:solidFill>
          <a:latin typeface="+mn-lt"/>
          <a:ea typeface="+mn-ea"/>
          <a:cs typeface="+mn-cs"/>
          <a:sym typeface="Gill Sans"/>
        </a:defRPr>
      </a:lvl2pPr>
      <a:lvl3pPr indent="457200" algn="ctr" defTabSz="584200">
        <a:defRPr sz="8400">
          <a:solidFill>
            <a:srgbClr val="FFFFFF"/>
          </a:solidFill>
          <a:latin typeface="+mn-lt"/>
          <a:ea typeface="+mn-ea"/>
          <a:cs typeface="+mn-cs"/>
          <a:sym typeface="Gill Sans"/>
        </a:defRPr>
      </a:lvl3pPr>
      <a:lvl4pPr indent="685800" algn="ctr" defTabSz="584200">
        <a:defRPr sz="8400">
          <a:solidFill>
            <a:srgbClr val="FFFFFF"/>
          </a:solidFill>
          <a:latin typeface="+mn-lt"/>
          <a:ea typeface="+mn-ea"/>
          <a:cs typeface="+mn-cs"/>
          <a:sym typeface="Gill Sans"/>
        </a:defRPr>
      </a:lvl4pPr>
      <a:lvl5pPr indent="914400" algn="ctr" defTabSz="584200">
        <a:defRPr sz="8400">
          <a:solidFill>
            <a:srgbClr val="FFFFFF"/>
          </a:solidFill>
          <a:latin typeface="+mn-lt"/>
          <a:ea typeface="+mn-ea"/>
          <a:cs typeface="+mn-cs"/>
          <a:sym typeface="Gill Sans"/>
        </a:defRPr>
      </a:lvl5pPr>
      <a:lvl6pPr indent="1143000" algn="ctr" defTabSz="584200">
        <a:defRPr sz="8400">
          <a:solidFill>
            <a:srgbClr val="FFFFFF"/>
          </a:solidFill>
          <a:latin typeface="+mn-lt"/>
          <a:ea typeface="+mn-ea"/>
          <a:cs typeface="+mn-cs"/>
          <a:sym typeface="Gill Sans"/>
        </a:defRPr>
      </a:lvl6pPr>
      <a:lvl7pPr indent="1371600" algn="ctr" defTabSz="584200">
        <a:defRPr sz="8400">
          <a:solidFill>
            <a:srgbClr val="FFFFFF"/>
          </a:solidFill>
          <a:latin typeface="+mn-lt"/>
          <a:ea typeface="+mn-ea"/>
          <a:cs typeface="+mn-cs"/>
          <a:sym typeface="Gill Sans"/>
        </a:defRPr>
      </a:lvl7pPr>
      <a:lvl8pPr indent="1600200" algn="ctr" defTabSz="584200">
        <a:defRPr sz="8400">
          <a:solidFill>
            <a:srgbClr val="FFFFFF"/>
          </a:solidFill>
          <a:latin typeface="+mn-lt"/>
          <a:ea typeface="+mn-ea"/>
          <a:cs typeface="+mn-cs"/>
          <a:sym typeface="Gill Sans"/>
        </a:defRPr>
      </a:lvl8pPr>
      <a:lvl9pPr indent="1828800" algn="ctr" defTabSz="584200">
        <a:defRPr sz="8400">
          <a:solidFill>
            <a:srgbClr val="FFFFFF"/>
          </a:solidFill>
          <a:latin typeface="+mn-lt"/>
          <a:ea typeface="+mn-ea"/>
          <a:cs typeface="+mn-cs"/>
          <a:sym typeface="Gill Sans"/>
        </a:defRPr>
      </a:lvl9pPr>
    </p:titleStyle>
    <p:bodyStyle>
      <a:lvl1pPr marL="889000" indent="-571500" defTabSz="584200">
        <a:spcBef>
          <a:spcPts val="2400"/>
        </a:spcBef>
        <a:buSzPct val="171000"/>
        <a:buChar char="•"/>
        <a:defRPr sz="4200">
          <a:solidFill>
            <a:srgbClr val="FFFFFF"/>
          </a:solidFill>
          <a:latin typeface="+mn-lt"/>
          <a:ea typeface="+mn-ea"/>
          <a:cs typeface="+mn-cs"/>
          <a:sym typeface="Gill Sans"/>
        </a:defRPr>
      </a:lvl1pPr>
      <a:lvl2pPr marL="1333500" indent="-571500" defTabSz="584200">
        <a:spcBef>
          <a:spcPts val="2400"/>
        </a:spcBef>
        <a:buSzPct val="171000"/>
        <a:buChar char="•"/>
        <a:defRPr sz="4200">
          <a:solidFill>
            <a:srgbClr val="FFFFFF"/>
          </a:solidFill>
          <a:latin typeface="+mn-lt"/>
          <a:ea typeface="+mn-ea"/>
          <a:cs typeface="+mn-cs"/>
          <a:sym typeface="Gill Sans"/>
        </a:defRPr>
      </a:lvl2pPr>
      <a:lvl3pPr marL="1778000" indent="-571500" defTabSz="584200">
        <a:spcBef>
          <a:spcPts val="2400"/>
        </a:spcBef>
        <a:buSzPct val="171000"/>
        <a:buChar char="•"/>
        <a:defRPr sz="4200">
          <a:solidFill>
            <a:srgbClr val="FFFFFF"/>
          </a:solidFill>
          <a:latin typeface="+mn-lt"/>
          <a:ea typeface="+mn-ea"/>
          <a:cs typeface="+mn-cs"/>
          <a:sym typeface="Gill Sans"/>
        </a:defRPr>
      </a:lvl3pPr>
      <a:lvl4pPr marL="2222500" indent="-571500" defTabSz="584200">
        <a:spcBef>
          <a:spcPts val="2400"/>
        </a:spcBef>
        <a:buSzPct val="171000"/>
        <a:buChar char="•"/>
        <a:defRPr sz="4200">
          <a:solidFill>
            <a:srgbClr val="FFFFFF"/>
          </a:solidFill>
          <a:latin typeface="+mn-lt"/>
          <a:ea typeface="+mn-ea"/>
          <a:cs typeface="+mn-cs"/>
          <a:sym typeface="Gill Sans"/>
        </a:defRPr>
      </a:lvl4pPr>
      <a:lvl5pPr marL="2667000" indent="-571500" defTabSz="584200">
        <a:spcBef>
          <a:spcPts val="2400"/>
        </a:spcBef>
        <a:buSzPct val="171000"/>
        <a:buChar char="•"/>
        <a:defRPr sz="4200">
          <a:solidFill>
            <a:srgbClr val="FFFFFF"/>
          </a:solidFill>
          <a:latin typeface="+mn-lt"/>
          <a:ea typeface="+mn-ea"/>
          <a:cs typeface="+mn-cs"/>
          <a:sym typeface="Gill Sans"/>
        </a:defRPr>
      </a:lvl5pPr>
      <a:lvl6pPr marL="3022600" indent="-571500" defTabSz="584200">
        <a:spcBef>
          <a:spcPts val="2400"/>
        </a:spcBef>
        <a:buSzPct val="171000"/>
        <a:buChar char="•"/>
        <a:defRPr sz="4200">
          <a:solidFill>
            <a:srgbClr val="FFFFFF"/>
          </a:solidFill>
          <a:latin typeface="+mn-lt"/>
          <a:ea typeface="+mn-ea"/>
          <a:cs typeface="+mn-cs"/>
          <a:sym typeface="Gill Sans"/>
        </a:defRPr>
      </a:lvl6pPr>
      <a:lvl7pPr marL="3378200" indent="-571500" defTabSz="584200">
        <a:spcBef>
          <a:spcPts val="2400"/>
        </a:spcBef>
        <a:buSzPct val="171000"/>
        <a:buChar char="•"/>
        <a:defRPr sz="4200">
          <a:solidFill>
            <a:srgbClr val="FFFFFF"/>
          </a:solidFill>
          <a:latin typeface="+mn-lt"/>
          <a:ea typeface="+mn-ea"/>
          <a:cs typeface="+mn-cs"/>
          <a:sym typeface="Gill Sans"/>
        </a:defRPr>
      </a:lvl7pPr>
      <a:lvl8pPr marL="3733800" indent="-571500" defTabSz="584200">
        <a:spcBef>
          <a:spcPts val="2400"/>
        </a:spcBef>
        <a:buSzPct val="171000"/>
        <a:buChar char="•"/>
        <a:defRPr sz="4200">
          <a:solidFill>
            <a:srgbClr val="FFFFFF"/>
          </a:solidFill>
          <a:latin typeface="+mn-lt"/>
          <a:ea typeface="+mn-ea"/>
          <a:cs typeface="+mn-cs"/>
          <a:sym typeface="Gill Sans"/>
        </a:defRPr>
      </a:lvl8pPr>
      <a:lvl9pPr marL="4089400" indent="-571500" defTabSz="584200">
        <a:spcBef>
          <a:spcPts val="2400"/>
        </a:spcBef>
        <a:buSzPct val="171000"/>
        <a:buChar char="•"/>
        <a:defRPr sz="4200">
          <a:solidFill>
            <a:srgbClr val="FFFFFF"/>
          </a:solidFill>
          <a:latin typeface="+mn-lt"/>
          <a:ea typeface="+mn-ea"/>
          <a:cs typeface="+mn-cs"/>
          <a:sym typeface="Gill Sans"/>
        </a:defRPr>
      </a:lvl9pPr>
    </p:bodyStyle>
    <p:otherStyle>
      <a:lvl1pPr algn="ctr" defTabSz="584200">
        <a:defRPr>
          <a:solidFill>
            <a:schemeClr val="tx1"/>
          </a:solidFill>
          <a:latin typeface="+mn-lt"/>
          <a:ea typeface="+mn-ea"/>
          <a:cs typeface="+mn-cs"/>
          <a:sym typeface="Gill Sans"/>
        </a:defRPr>
      </a:lvl1pPr>
      <a:lvl2pPr indent="228600" algn="ctr" defTabSz="584200">
        <a:defRPr>
          <a:solidFill>
            <a:schemeClr val="tx1"/>
          </a:solidFill>
          <a:latin typeface="+mn-lt"/>
          <a:ea typeface="+mn-ea"/>
          <a:cs typeface="+mn-cs"/>
          <a:sym typeface="Gill Sans"/>
        </a:defRPr>
      </a:lvl2pPr>
      <a:lvl3pPr indent="457200" algn="ctr" defTabSz="584200">
        <a:defRPr>
          <a:solidFill>
            <a:schemeClr val="tx1"/>
          </a:solidFill>
          <a:latin typeface="+mn-lt"/>
          <a:ea typeface="+mn-ea"/>
          <a:cs typeface="+mn-cs"/>
          <a:sym typeface="Gill Sans"/>
        </a:defRPr>
      </a:lvl3pPr>
      <a:lvl4pPr indent="685800" algn="ctr" defTabSz="584200">
        <a:defRPr>
          <a:solidFill>
            <a:schemeClr val="tx1"/>
          </a:solidFill>
          <a:latin typeface="+mn-lt"/>
          <a:ea typeface="+mn-ea"/>
          <a:cs typeface="+mn-cs"/>
          <a:sym typeface="Gill Sans"/>
        </a:defRPr>
      </a:lvl4pPr>
      <a:lvl5pPr indent="914400" algn="ctr" defTabSz="584200">
        <a:defRPr>
          <a:solidFill>
            <a:schemeClr val="tx1"/>
          </a:solidFill>
          <a:latin typeface="+mn-lt"/>
          <a:ea typeface="+mn-ea"/>
          <a:cs typeface="+mn-cs"/>
          <a:sym typeface="Gill Sans"/>
        </a:defRPr>
      </a:lvl5pPr>
      <a:lvl6pPr indent="1143000" algn="ctr" defTabSz="584200">
        <a:defRPr>
          <a:solidFill>
            <a:schemeClr val="tx1"/>
          </a:solidFill>
          <a:latin typeface="+mn-lt"/>
          <a:ea typeface="+mn-ea"/>
          <a:cs typeface="+mn-cs"/>
          <a:sym typeface="Gill Sans"/>
        </a:defRPr>
      </a:lvl6pPr>
      <a:lvl7pPr indent="1371600" algn="ctr" defTabSz="584200">
        <a:defRPr>
          <a:solidFill>
            <a:schemeClr val="tx1"/>
          </a:solidFill>
          <a:latin typeface="+mn-lt"/>
          <a:ea typeface="+mn-ea"/>
          <a:cs typeface="+mn-cs"/>
          <a:sym typeface="Gill Sans"/>
        </a:defRPr>
      </a:lvl7pPr>
      <a:lvl8pPr indent="1600200" algn="ctr" defTabSz="584200">
        <a:defRPr>
          <a:solidFill>
            <a:schemeClr val="tx1"/>
          </a:solidFill>
          <a:latin typeface="+mn-lt"/>
          <a:ea typeface="+mn-ea"/>
          <a:cs typeface="+mn-cs"/>
          <a:sym typeface="Gill Sans"/>
        </a:defRPr>
      </a:lvl8pPr>
      <a:lvl9pPr indent="1828800" algn="ctr" defTabSz="584200">
        <a:defRPr>
          <a:solidFill>
            <a:schemeClr val="tx1"/>
          </a:solidFill>
          <a:latin typeface="+mn-lt"/>
          <a:ea typeface="+mn-ea"/>
          <a:cs typeface="+mn-cs"/>
          <a:sym typeface="Gill San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solidFill>
                  <a:srgbClr val="000000"/>
                </a:solidFill>
              </a:defRPr>
            </a:pPr>
            <a:r>
              <a:rPr sz="8000">
                <a:solidFill>
                  <a:srgbClr val="FFFFFF"/>
                </a:solidFill>
              </a:rPr>
              <a:t>Title Text</a:t>
            </a:r>
          </a:p>
        </p:txBody>
      </p:sp>
      <p:sp>
        <p:nvSpPr>
          <p:cNvPr id="3" name="Shape 3"/>
          <p:cNvSpPr>
            <a:spLocks noGrp="1"/>
          </p:cNvSpPr>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solidFill>
                  <a:srgbClr val="000000"/>
                </a:solidFill>
              </a:defRPr>
            </a:pPr>
            <a:r>
              <a:rPr sz="3800">
                <a:solidFill>
                  <a:srgbClr val="FFFFFF"/>
                </a:solidFill>
              </a:rPr>
              <a:t>Body Level One</a:t>
            </a:r>
          </a:p>
          <a:p>
            <a:pPr lvl="1">
              <a:defRPr sz="1800">
                <a:solidFill>
                  <a:srgbClr val="000000"/>
                </a:solidFill>
              </a:defRPr>
            </a:pPr>
            <a:r>
              <a:rPr sz="3800">
                <a:solidFill>
                  <a:srgbClr val="FFFFFF"/>
                </a:solidFill>
              </a:rPr>
              <a:t>Body Level Two</a:t>
            </a:r>
          </a:p>
          <a:p>
            <a:pPr lvl="2">
              <a:defRPr sz="1800">
                <a:solidFill>
                  <a:srgbClr val="000000"/>
                </a:solidFill>
              </a:defRPr>
            </a:pPr>
            <a:r>
              <a:rPr sz="3800">
                <a:solidFill>
                  <a:srgbClr val="FFFFFF"/>
                </a:solidFill>
              </a:rPr>
              <a:t>Body Level Three</a:t>
            </a:r>
          </a:p>
          <a:p>
            <a:pPr lvl="3">
              <a:defRPr sz="1800">
                <a:solidFill>
                  <a:srgbClr val="000000"/>
                </a:solidFill>
              </a:defRPr>
            </a:pPr>
            <a:r>
              <a:rPr sz="3800">
                <a:solidFill>
                  <a:srgbClr val="FFFFFF"/>
                </a:solidFill>
              </a:rPr>
              <a:t>Body Level Four</a:t>
            </a:r>
          </a:p>
          <a:p>
            <a:pPr lvl="4">
              <a:defRPr sz="1800">
                <a:solidFill>
                  <a:srgbClr val="000000"/>
                </a:solidFill>
              </a:defRPr>
            </a:pPr>
            <a:r>
              <a:rPr sz="3800">
                <a:solidFill>
                  <a:srgbClr val="FFFFFF"/>
                </a:solidFill>
              </a:rPr>
              <a:t>Body Level Five</a:t>
            </a:r>
          </a:p>
        </p:txBody>
      </p:sp>
    </p:spTree>
    <p:extLst>
      <p:ext uri="{BB962C8B-B14F-4D97-AF65-F5344CB8AC3E}">
        <p14:creationId xmlns:p14="http://schemas.microsoft.com/office/powerpoint/2010/main" val="3654265965"/>
      </p:ext>
    </p:extLst>
  </p:cSld>
  <p:clrMap bg1="dk1" tx1="lt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Lst>
  <p:transition spd="med"/>
  <p:txStyles>
    <p:titleStyle>
      <a:lvl1pPr algn="ctr" defTabSz="584200">
        <a:defRPr sz="8000">
          <a:solidFill>
            <a:srgbClr val="FFFFFF"/>
          </a:solidFill>
          <a:latin typeface="+mn-lt"/>
          <a:ea typeface="+mn-ea"/>
          <a:cs typeface="+mn-cs"/>
          <a:sym typeface="Helvetica Light"/>
        </a:defRPr>
      </a:lvl1pPr>
      <a:lvl2pPr indent="228600" algn="ctr" defTabSz="584200">
        <a:defRPr sz="8000">
          <a:solidFill>
            <a:srgbClr val="FFFFFF"/>
          </a:solidFill>
          <a:latin typeface="+mn-lt"/>
          <a:ea typeface="+mn-ea"/>
          <a:cs typeface="+mn-cs"/>
          <a:sym typeface="Helvetica Light"/>
        </a:defRPr>
      </a:lvl2pPr>
      <a:lvl3pPr indent="457200" algn="ctr" defTabSz="584200">
        <a:defRPr sz="8000">
          <a:solidFill>
            <a:srgbClr val="FFFFFF"/>
          </a:solidFill>
          <a:latin typeface="+mn-lt"/>
          <a:ea typeface="+mn-ea"/>
          <a:cs typeface="+mn-cs"/>
          <a:sym typeface="Helvetica Light"/>
        </a:defRPr>
      </a:lvl3pPr>
      <a:lvl4pPr indent="685800" algn="ctr" defTabSz="584200">
        <a:defRPr sz="8000">
          <a:solidFill>
            <a:srgbClr val="FFFFFF"/>
          </a:solidFill>
          <a:latin typeface="+mn-lt"/>
          <a:ea typeface="+mn-ea"/>
          <a:cs typeface="+mn-cs"/>
          <a:sym typeface="Helvetica Light"/>
        </a:defRPr>
      </a:lvl4pPr>
      <a:lvl5pPr indent="914400" algn="ctr" defTabSz="584200">
        <a:defRPr sz="8000">
          <a:solidFill>
            <a:srgbClr val="FFFFFF"/>
          </a:solidFill>
          <a:latin typeface="+mn-lt"/>
          <a:ea typeface="+mn-ea"/>
          <a:cs typeface="+mn-cs"/>
          <a:sym typeface="Helvetica Light"/>
        </a:defRPr>
      </a:lvl5pPr>
      <a:lvl6pPr indent="1143000" algn="ctr" defTabSz="584200">
        <a:defRPr sz="8000">
          <a:solidFill>
            <a:srgbClr val="FFFFFF"/>
          </a:solidFill>
          <a:latin typeface="+mn-lt"/>
          <a:ea typeface="+mn-ea"/>
          <a:cs typeface="+mn-cs"/>
          <a:sym typeface="Helvetica Light"/>
        </a:defRPr>
      </a:lvl6pPr>
      <a:lvl7pPr indent="1371600" algn="ctr" defTabSz="584200">
        <a:defRPr sz="8000">
          <a:solidFill>
            <a:srgbClr val="FFFFFF"/>
          </a:solidFill>
          <a:latin typeface="+mn-lt"/>
          <a:ea typeface="+mn-ea"/>
          <a:cs typeface="+mn-cs"/>
          <a:sym typeface="Helvetica Light"/>
        </a:defRPr>
      </a:lvl7pPr>
      <a:lvl8pPr indent="1600200" algn="ctr" defTabSz="584200">
        <a:defRPr sz="8000">
          <a:solidFill>
            <a:srgbClr val="FFFFFF"/>
          </a:solidFill>
          <a:latin typeface="+mn-lt"/>
          <a:ea typeface="+mn-ea"/>
          <a:cs typeface="+mn-cs"/>
          <a:sym typeface="Helvetica Light"/>
        </a:defRPr>
      </a:lvl8pPr>
      <a:lvl9pPr indent="1828800" algn="ctr" defTabSz="584200">
        <a:defRPr sz="8000">
          <a:solidFill>
            <a:srgbClr val="FFFFFF"/>
          </a:solidFill>
          <a:latin typeface="+mn-lt"/>
          <a:ea typeface="+mn-ea"/>
          <a:cs typeface="+mn-cs"/>
          <a:sym typeface="Helvetica Light"/>
        </a:defRPr>
      </a:lvl9pPr>
    </p:titleStyle>
    <p:bodyStyle>
      <a:lvl1pPr marL="444500" indent="-444500" defTabSz="584200">
        <a:spcBef>
          <a:spcPts val="4200"/>
        </a:spcBef>
        <a:buSzPct val="75000"/>
        <a:buChar char="•"/>
        <a:defRPr sz="3800">
          <a:solidFill>
            <a:srgbClr val="FFFFFF"/>
          </a:solidFill>
          <a:latin typeface="+mn-lt"/>
          <a:ea typeface="+mn-ea"/>
          <a:cs typeface="+mn-cs"/>
          <a:sym typeface="Helvetica Light"/>
        </a:defRPr>
      </a:lvl1pPr>
      <a:lvl2pPr marL="889000" indent="-444500" defTabSz="584200">
        <a:spcBef>
          <a:spcPts val="4200"/>
        </a:spcBef>
        <a:buSzPct val="75000"/>
        <a:buChar char="•"/>
        <a:defRPr sz="3800">
          <a:solidFill>
            <a:srgbClr val="FFFFFF"/>
          </a:solidFill>
          <a:latin typeface="+mn-lt"/>
          <a:ea typeface="+mn-ea"/>
          <a:cs typeface="+mn-cs"/>
          <a:sym typeface="Helvetica Light"/>
        </a:defRPr>
      </a:lvl2pPr>
      <a:lvl3pPr marL="1333500" indent="-444500" defTabSz="584200">
        <a:spcBef>
          <a:spcPts val="4200"/>
        </a:spcBef>
        <a:buSzPct val="75000"/>
        <a:buChar char="•"/>
        <a:defRPr sz="3800">
          <a:solidFill>
            <a:srgbClr val="FFFFFF"/>
          </a:solidFill>
          <a:latin typeface="+mn-lt"/>
          <a:ea typeface="+mn-ea"/>
          <a:cs typeface="+mn-cs"/>
          <a:sym typeface="Helvetica Light"/>
        </a:defRPr>
      </a:lvl3pPr>
      <a:lvl4pPr marL="1778000" indent="-444500" defTabSz="584200">
        <a:spcBef>
          <a:spcPts val="4200"/>
        </a:spcBef>
        <a:buSzPct val="75000"/>
        <a:buChar char="•"/>
        <a:defRPr sz="3800">
          <a:solidFill>
            <a:srgbClr val="FFFFFF"/>
          </a:solidFill>
          <a:latin typeface="+mn-lt"/>
          <a:ea typeface="+mn-ea"/>
          <a:cs typeface="+mn-cs"/>
          <a:sym typeface="Helvetica Light"/>
        </a:defRPr>
      </a:lvl4pPr>
      <a:lvl5pPr marL="2222500" indent="-444500" defTabSz="584200">
        <a:spcBef>
          <a:spcPts val="4200"/>
        </a:spcBef>
        <a:buSzPct val="75000"/>
        <a:buChar char="•"/>
        <a:defRPr sz="3800">
          <a:solidFill>
            <a:srgbClr val="FFFFFF"/>
          </a:solidFill>
          <a:latin typeface="+mn-lt"/>
          <a:ea typeface="+mn-ea"/>
          <a:cs typeface="+mn-cs"/>
          <a:sym typeface="Helvetica Light"/>
        </a:defRPr>
      </a:lvl5pPr>
      <a:lvl6pPr marL="2667000" indent="-444500" defTabSz="584200">
        <a:spcBef>
          <a:spcPts val="4200"/>
        </a:spcBef>
        <a:buSzPct val="75000"/>
        <a:buChar char="•"/>
        <a:defRPr sz="3800">
          <a:solidFill>
            <a:srgbClr val="FFFFFF"/>
          </a:solidFill>
          <a:latin typeface="+mn-lt"/>
          <a:ea typeface="+mn-ea"/>
          <a:cs typeface="+mn-cs"/>
          <a:sym typeface="Helvetica Light"/>
        </a:defRPr>
      </a:lvl6pPr>
      <a:lvl7pPr marL="3111500" indent="-444500" defTabSz="584200">
        <a:spcBef>
          <a:spcPts val="4200"/>
        </a:spcBef>
        <a:buSzPct val="75000"/>
        <a:buChar char="•"/>
        <a:defRPr sz="3800">
          <a:solidFill>
            <a:srgbClr val="FFFFFF"/>
          </a:solidFill>
          <a:latin typeface="+mn-lt"/>
          <a:ea typeface="+mn-ea"/>
          <a:cs typeface="+mn-cs"/>
          <a:sym typeface="Helvetica Light"/>
        </a:defRPr>
      </a:lvl7pPr>
      <a:lvl8pPr marL="3556000" indent="-444500" defTabSz="584200">
        <a:spcBef>
          <a:spcPts val="4200"/>
        </a:spcBef>
        <a:buSzPct val="75000"/>
        <a:buChar char="•"/>
        <a:defRPr sz="3800">
          <a:solidFill>
            <a:srgbClr val="FFFFFF"/>
          </a:solidFill>
          <a:latin typeface="+mn-lt"/>
          <a:ea typeface="+mn-ea"/>
          <a:cs typeface="+mn-cs"/>
          <a:sym typeface="Helvetica Light"/>
        </a:defRPr>
      </a:lvl8pPr>
      <a:lvl9pPr marL="4000500" indent="-444500" defTabSz="584200">
        <a:spcBef>
          <a:spcPts val="4200"/>
        </a:spcBef>
        <a:buSzPct val="75000"/>
        <a:buChar char="•"/>
        <a:defRPr sz="3800">
          <a:solidFill>
            <a:srgbClr val="FFFFFF"/>
          </a:solidFill>
          <a:latin typeface="+mn-lt"/>
          <a:ea typeface="+mn-ea"/>
          <a:cs typeface="+mn-cs"/>
          <a:sym typeface="Helvetica Light"/>
        </a:defRPr>
      </a:lvl9pPr>
    </p:bodyStyle>
    <p:otherStyle>
      <a:lvl1pPr algn="ctr" defTabSz="584200">
        <a:defRPr>
          <a:solidFill>
            <a:schemeClr val="tx1"/>
          </a:solidFill>
          <a:latin typeface="+mn-lt"/>
          <a:ea typeface="+mn-ea"/>
          <a:cs typeface="+mn-cs"/>
          <a:sym typeface="Helvetica Light"/>
        </a:defRPr>
      </a:lvl1pPr>
      <a:lvl2pPr indent="228600" algn="ctr" defTabSz="584200">
        <a:defRPr>
          <a:solidFill>
            <a:schemeClr val="tx1"/>
          </a:solidFill>
          <a:latin typeface="+mn-lt"/>
          <a:ea typeface="+mn-ea"/>
          <a:cs typeface="+mn-cs"/>
          <a:sym typeface="Helvetica Light"/>
        </a:defRPr>
      </a:lvl2pPr>
      <a:lvl3pPr indent="457200" algn="ctr" defTabSz="584200">
        <a:defRPr>
          <a:solidFill>
            <a:schemeClr val="tx1"/>
          </a:solidFill>
          <a:latin typeface="+mn-lt"/>
          <a:ea typeface="+mn-ea"/>
          <a:cs typeface="+mn-cs"/>
          <a:sym typeface="Helvetica Light"/>
        </a:defRPr>
      </a:lvl3pPr>
      <a:lvl4pPr indent="685800" algn="ctr" defTabSz="584200">
        <a:defRPr>
          <a:solidFill>
            <a:schemeClr val="tx1"/>
          </a:solidFill>
          <a:latin typeface="+mn-lt"/>
          <a:ea typeface="+mn-ea"/>
          <a:cs typeface="+mn-cs"/>
          <a:sym typeface="Helvetica Light"/>
        </a:defRPr>
      </a:lvl4pPr>
      <a:lvl5pPr indent="914400" algn="ctr" defTabSz="584200">
        <a:defRPr>
          <a:solidFill>
            <a:schemeClr val="tx1"/>
          </a:solidFill>
          <a:latin typeface="+mn-lt"/>
          <a:ea typeface="+mn-ea"/>
          <a:cs typeface="+mn-cs"/>
          <a:sym typeface="Helvetica Light"/>
        </a:defRPr>
      </a:lvl5pPr>
      <a:lvl6pPr indent="1143000" algn="ctr" defTabSz="584200">
        <a:defRPr>
          <a:solidFill>
            <a:schemeClr val="tx1"/>
          </a:solidFill>
          <a:latin typeface="+mn-lt"/>
          <a:ea typeface="+mn-ea"/>
          <a:cs typeface="+mn-cs"/>
          <a:sym typeface="Helvetica Light"/>
        </a:defRPr>
      </a:lvl6pPr>
      <a:lvl7pPr indent="1371600" algn="ctr" defTabSz="584200">
        <a:defRPr>
          <a:solidFill>
            <a:schemeClr val="tx1"/>
          </a:solidFill>
          <a:latin typeface="+mn-lt"/>
          <a:ea typeface="+mn-ea"/>
          <a:cs typeface="+mn-cs"/>
          <a:sym typeface="Helvetica Light"/>
        </a:defRPr>
      </a:lvl7pPr>
      <a:lvl8pPr indent="1600200" algn="ctr" defTabSz="584200">
        <a:defRPr>
          <a:solidFill>
            <a:schemeClr val="tx1"/>
          </a:solidFill>
          <a:latin typeface="+mn-lt"/>
          <a:ea typeface="+mn-ea"/>
          <a:cs typeface="+mn-cs"/>
          <a:sym typeface="Helvetica Light"/>
        </a:defRPr>
      </a:lvl8pPr>
      <a:lvl9pPr indent="1828800" algn="ctr" defTabSz="584200">
        <a:defRPr>
          <a:solidFill>
            <a:schemeClr val="tx1"/>
          </a:solidFill>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slideLayout" Target="../slideLayouts/slideLayout15.xml"/><Relationship Id="rId7" Type="http://schemas.openxmlformats.org/officeDocument/2006/relationships/hyperlink" Target="https://www.youtube.com/watch?v=uaXSX4HCpjs" TargetMode="External"/><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7.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11.jpeg"/><Relationship Id="rId5" Type="http://schemas.openxmlformats.org/officeDocument/2006/relationships/image" Target="../media/image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slideLayout" Target="../slideLayouts/slideLayout15.xml"/><Relationship Id="rId7" Type="http://schemas.openxmlformats.org/officeDocument/2006/relationships/image" Target="../media/image7.png"/><Relationship Id="rId2" Type="http://schemas.openxmlformats.org/officeDocument/2006/relationships/control" Target="../activeX/activeX2.xml"/><Relationship Id="rId1" Type="http://schemas.openxmlformats.org/officeDocument/2006/relationships/vmlDrawing" Target="../drawings/vmlDrawing2.vml"/><Relationship Id="rId6" Type="http://schemas.openxmlformats.org/officeDocument/2006/relationships/image" Target="../media/image4.png"/><Relationship Id="rId5" Type="http://schemas.openxmlformats.org/officeDocument/2006/relationships/image" Target="../media/image10.jpeg"/><Relationship Id="rId10" Type="http://schemas.openxmlformats.org/officeDocument/2006/relationships/image" Target="../media/image12.wmf"/><Relationship Id="rId4" Type="http://schemas.openxmlformats.org/officeDocument/2006/relationships/notesSlide" Target="../notesSlides/notesSlide7.xml"/><Relationship Id="rId9" Type="http://schemas.openxmlformats.org/officeDocument/2006/relationships/hyperlink" Target="https://www.youtube.com/watch?v=Bxx8gM7Jv1Q"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3.jpeg"/><Relationship Id="rId7"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15.png"/><Relationship Id="rId5" Type="http://schemas.openxmlformats.org/officeDocument/2006/relationships/image" Target="../media/image7.pn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4.png"/><Relationship Id="rId5" Type="http://schemas.openxmlformats.org/officeDocument/2006/relationships/image" Target="../media/image15.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4.png"/><Relationship Id="rId5" Type="http://schemas.openxmlformats.org/officeDocument/2006/relationships/image" Target="../media/image19.gif"/><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5.xml"/><Relationship Id="rId7" Type="http://schemas.openxmlformats.org/officeDocument/2006/relationships/image" Target="../media/image19.gif"/><Relationship Id="rId2" Type="http://schemas.openxmlformats.org/officeDocument/2006/relationships/control" Target="../activeX/activeX3.xml"/><Relationship Id="rId1" Type="http://schemas.openxmlformats.org/officeDocument/2006/relationships/vmlDrawing" Target="../drawings/vmlDrawing3.vml"/><Relationship Id="rId6" Type="http://schemas.openxmlformats.org/officeDocument/2006/relationships/image" Target="../media/image7.png"/><Relationship Id="rId5" Type="http://schemas.openxmlformats.org/officeDocument/2006/relationships/image" Target="../media/image18.jpeg"/><Relationship Id="rId10" Type="http://schemas.openxmlformats.org/officeDocument/2006/relationships/image" Target="../media/image20.wmf"/><Relationship Id="rId4" Type="http://schemas.openxmlformats.org/officeDocument/2006/relationships/notesSlide" Target="../notesSlides/notesSlide11.xml"/><Relationship Id="rId9" Type="http://schemas.openxmlformats.org/officeDocument/2006/relationships/hyperlink" Target="https://www.youtube.com/watch?v=Es3tLQZIH9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hyperlink" Target="https://www.youtube.com/watch?v=uaXSX4HCpjs" TargetMode="External"/><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4.png"/><Relationship Id="rId5" Type="http://schemas.openxmlformats.org/officeDocument/2006/relationships/image" Target="../media/image19.gif"/><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4.png"/><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15.xml"/><Relationship Id="rId5" Type="http://schemas.openxmlformats.org/officeDocument/2006/relationships/image" Target="../media/image4.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15.xml"/><Relationship Id="rId7" Type="http://schemas.openxmlformats.org/officeDocument/2006/relationships/image" Target="../media/image2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notesSlide" Target="../notesSlides/notesSlide15.xml"/><Relationship Id="rId9"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hyperlink" Target="https://www.youtube.com/watch?v=Z0e8wnaYIDY" TargetMode="External"/><Relationship Id="rId3" Type="http://schemas.openxmlformats.org/officeDocument/2006/relationships/slideLayout" Target="../slideLayouts/slideLayout15.xml"/><Relationship Id="rId7" Type="http://schemas.openxmlformats.org/officeDocument/2006/relationships/image" Target="../media/image26.png"/><Relationship Id="rId2" Type="http://schemas.openxmlformats.org/officeDocument/2006/relationships/control" Target="../activeX/activeX4.xml"/><Relationship Id="rId1" Type="http://schemas.openxmlformats.org/officeDocument/2006/relationships/vmlDrawing" Target="../drawings/vmlDrawing4.vml"/><Relationship Id="rId6" Type="http://schemas.openxmlformats.org/officeDocument/2006/relationships/image" Target="../media/image25.png"/><Relationship Id="rId5" Type="http://schemas.openxmlformats.org/officeDocument/2006/relationships/image" Target="../media/image27.png"/><Relationship Id="rId10" Type="http://schemas.openxmlformats.org/officeDocument/2006/relationships/image" Target="../media/image29.wmf"/><Relationship Id="rId4" Type="http://schemas.openxmlformats.org/officeDocument/2006/relationships/notesSlide" Target="../notesSlides/notesSlide16.xml"/><Relationship Id="rId9" Type="http://schemas.openxmlformats.org/officeDocument/2006/relationships/image" Target="../media/image4.png"/></Relationships>
</file>

<file path=ppt/slides/_rels/slide1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slideLayout" Target="../slideLayouts/slideLayout15.xml"/><Relationship Id="rId7" Type="http://schemas.openxmlformats.org/officeDocument/2006/relationships/image" Target="../media/image27.png"/><Relationship Id="rId12" Type="http://schemas.openxmlformats.org/officeDocument/2006/relationships/image" Target="../media/image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6.png"/><Relationship Id="rId11" Type="http://schemas.openxmlformats.org/officeDocument/2006/relationships/image" Target="../media/image33.png"/><Relationship Id="rId5" Type="http://schemas.openxmlformats.org/officeDocument/2006/relationships/image" Target="../media/image25.png"/><Relationship Id="rId10" Type="http://schemas.openxmlformats.org/officeDocument/2006/relationships/image" Target="../media/image32.jpeg"/><Relationship Id="rId4" Type="http://schemas.openxmlformats.org/officeDocument/2006/relationships/notesSlide" Target="../notesSlides/notesSlide17.xml"/><Relationship Id="rId9"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34.wmf"/><Relationship Id="rId2" Type="http://schemas.openxmlformats.org/officeDocument/2006/relationships/control" Target="../activeX/activeX5.xml"/><Relationship Id="rId1" Type="http://schemas.openxmlformats.org/officeDocument/2006/relationships/vmlDrawing" Target="../drawings/vmlDrawing5.v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15.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15.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5.xml"/><Relationship Id="rId7" Type="http://schemas.openxmlformats.org/officeDocument/2006/relationships/image" Target="../media/image7.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6.jpeg"/><Relationship Id="rId5" Type="http://schemas.openxmlformats.org/officeDocument/2006/relationships/image" Target="../media/image35.jpeg"/><Relationship Id="rId10" Type="http://schemas.openxmlformats.org/officeDocument/2006/relationships/image" Target="../media/image38.png"/><Relationship Id="rId4" Type="http://schemas.openxmlformats.org/officeDocument/2006/relationships/notesSlide" Target="../notesSlides/notesSlide21.xml"/><Relationship Id="rId9" Type="http://schemas.openxmlformats.org/officeDocument/2006/relationships/image" Target="../media/image37.jpe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5.xml"/><Relationship Id="rId5" Type="http://schemas.openxmlformats.org/officeDocument/2006/relationships/image" Target="../media/image7.png"/><Relationship Id="rId4" Type="http://schemas.openxmlformats.org/officeDocument/2006/relationships/image" Target="../media/image41.gif"/></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28.xml"/><Relationship Id="rId5" Type="http://schemas.openxmlformats.org/officeDocument/2006/relationships/image" Target="../media/image45.png"/><Relationship Id="rId4" Type="http://schemas.openxmlformats.org/officeDocument/2006/relationships/image" Target="../media/image44.jpeg"/></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kennedy-Nixon on tv.jpg"/>
          <p:cNvPicPr/>
          <p:nvPr/>
        </p:nvPicPr>
        <p:blipFill>
          <a:blip r:embed="rId3">
            <a:extLst/>
          </a:blip>
          <a:srcRect b="4273"/>
          <a:stretch>
            <a:fillRect/>
          </a:stretch>
        </p:blipFill>
        <p:spPr>
          <a:xfrm>
            <a:off x="0" y="-101600"/>
            <a:ext cx="13004800" cy="9956800"/>
          </a:xfrm>
          <a:prstGeom prst="rect">
            <a:avLst/>
          </a:prstGeom>
          <a:ln w="12700">
            <a:miter lim="400000"/>
          </a:ln>
        </p:spPr>
      </p:pic>
      <p:sp>
        <p:nvSpPr>
          <p:cNvPr id="45" name="Shape 45"/>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lvl="0">
              <a:defRPr sz="1800">
                <a:solidFill>
                  <a:srgbClr val="000000"/>
                </a:solidFill>
                <a:effectLst/>
              </a:defRPr>
            </a:pPr>
            <a:r>
              <a:rPr sz="7200">
                <a:solidFill>
                  <a:srgbClr val="FFFFFF"/>
                </a:solidFill>
                <a:effectLst>
                  <a:outerShdw blurRad="152400" dir="16080000" rotWithShape="0">
                    <a:srgbClr val="000000"/>
                  </a:outerShdw>
                </a:effectLst>
              </a:rPr>
              <a:t>II. Europe Goes to War</a:t>
            </a:r>
          </a:p>
        </p:txBody>
      </p:sp>
      <p:sp>
        <p:nvSpPr>
          <p:cNvPr id="46" name="Shape 46"/>
          <p:cNvSpPr/>
          <p:nvPr/>
        </p:nvSpPr>
        <p:spPr>
          <a:xfrm>
            <a:off x="-25400" y="-88900"/>
            <a:ext cx="13055600" cy="1117600"/>
          </a:xfrm>
          <a:prstGeom prst="rect">
            <a:avLst/>
          </a:prstGeom>
          <a:solidFill>
            <a:srgbClr val="020202"/>
          </a:solidFill>
          <a:ln w="12700">
            <a:solidFill/>
            <a:miter lim="400000"/>
          </a:ln>
        </p:spPr>
        <p:txBody>
          <a:bodyPr lIns="38100" tIns="38100" rIns="38100" bIns="38100" anchor="ct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sp>
        <p:nvSpPr>
          <p:cNvPr id="47" name="Shape 47"/>
          <p:cNvSpPr/>
          <p:nvPr/>
        </p:nvSpPr>
        <p:spPr>
          <a:xfrm>
            <a:off x="-25400" y="9410700"/>
            <a:ext cx="13055600" cy="459714"/>
          </a:xfrm>
          <a:prstGeom prst="rect">
            <a:avLst/>
          </a:prstGeom>
          <a:solidFill>
            <a:srgbClr val="020202"/>
          </a:solidFill>
          <a:ln w="12700">
            <a:solidFill/>
            <a:miter lim="400000"/>
          </a:ln>
        </p:spPr>
        <p:txBody>
          <a:bodyPr lIns="38100" tIns="38100" rIns="38100" bIns="38100" anchor="ct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pic>
        <p:nvPicPr>
          <p:cNvPr id="48" name="Johnson_Kennedy Titles.png"/>
          <p:cNvPicPr/>
          <p:nvPr/>
        </p:nvPicPr>
        <p:blipFill>
          <a:blip r:embed="rId4">
            <a:extLst/>
          </a:blip>
          <a:srcRect t="1950" r="53319" b="62373"/>
          <a:stretch>
            <a:fillRect/>
          </a:stretch>
        </p:blipFill>
        <p:spPr>
          <a:xfrm>
            <a:off x="561233" y="3414910"/>
            <a:ext cx="11400147" cy="3603323"/>
          </a:xfrm>
          <a:prstGeom prst="rect">
            <a:avLst/>
          </a:prstGeom>
          <a:ln w="12700">
            <a:miter lim="400000"/>
          </a:ln>
          <a:effectLst>
            <a:outerShdw blurRad="139700" dist="33931" dir="4084839" rotWithShape="0">
              <a:srgbClr val="000000"/>
            </a:outerShdw>
          </a:effectLst>
        </p:spPr>
      </p:pic>
      <p:pic>
        <p:nvPicPr>
          <p:cNvPr id="49" name="Johnson_Kennedy Titles.png"/>
          <p:cNvPicPr/>
          <p:nvPr/>
        </p:nvPicPr>
        <p:blipFill>
          <a:blip r:embed="rId4">
            <a:extLst/>
          </a:blip>
          <a:srcRect t="1950" r="53319" b="62373"/>
          <a:stretch>
            <a:fillRect/>
          </a:stretch>
        </p:blipFill>
        <p:spPr>
          <a:xfrm>
            <a:off x="561233" y="3414910"/>
            <a:ext cx="11400147" cy="3603323"/>
          </a:xfrm>
          <a:prstGeom prst="rect">
            <a:avLst/>
          </a:prstGeom>
          <a:ln w="12700">
            <a:miter lim="400000"/>
          </a:ln>
          <a:effectLst>
            <a:outerShdw blurRad="139700" dist="33931" dir="4084839" rotWithShape="0">
              <a:srgbClr val="000000"/>
            </a:outerShdw>
          </a:effectLst>
        </p:spPr>
      </p:pic>
      <p:pic>
        <p:nvPicPr>
          <p:cNvPr id="50" name="Johnson_Kennedy Titles.png"/>
          <p:cNvPicPr/>
          <p:nvPr/>
        </p:nvPicPr>
        <p:blipFill>
          <a:blip r:embed="rId4">
            <a:extLst/>
          </a:blip>
          <a:srcRect t="1950" r="53319" b="62373"/>
          <a:stretch>
            <a:fillRect/>
          </a:stretch>
        </p:blipFill>
        <p:spPr>
          <a:xfrm>
            <a:off x="561233" y="3414910"/>
            <a:ext cx="11400147" cy="3603323"/>
          </a:xfrm>
          <a:prstGeom prst="rect">
            <a:avLst/>
          </a:prstGeom>
          <a:ln w="12700">
            <a:miter lim="400000"/>
          </a:ln>
          <a:effectLst>
            <a:outerShdw blurRad="309967" dist="33931" dir="4084839" rotWithShape="0">
              <a:srgbClr val="000000"/>
            </a:outerShdw>
          </a:effec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kennedy-Nixon on tv.jpg"/>
          <p:cNvPicPr/>
          <p:nvPr/>
        </p:nvPicPr>
        <p:blipFill>
          <a:blip r:embed="rId3">
            <a:extLst/>
          </a:blip>
          <a:srcRect b="4273"/>
          <a:stretch>
            <a:fillRect/>
          </a:stretch>
        </p:blipFill>
        <p:spPr>
          <a:xfrm>
            <a:off x="0" y="-101600"/>
            <a:ext cx="13004800" cy="9956800"/>
          </a:xfrm>
          <a:prstGeom prst="rect">
            <a:avLst/>
          </a:prstGeom>
          <a:ln w="12700">
            <a:miter lim="400000"/>
          </a:ln>
        </p:spPr>
      </p:pic>
      <p:sp>
        <p:nvSpPr>
          <p:cNvPr id="55" name="Shape 55"/>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lvl="0">
              <a:defRPr sz="1800">
                <a:solidFill>
                  <a:srgbClr val="000000"/>
                </a:solidFill>
                <a:effectLst/>
              </a:defRPr>
            </a:pPr>
            <a:r>
              <a:rPr sz="7200">
                <a:solidFill>
                  <a:srgbClr val="FFFFFF"/>
                </a:solidFill>
                <a:effectLst>
                  <a:outerShdw blurRad="152400" dir="16080000" rotWithShape="0">
                    <a:srgbClr val="000000"/>
                  </a:outerShdw>
                </a:effectLst>
              </a:rPr>
              <a:t>II. Europe Goes to War</a:t>
            </a:r>
          </a:p>
        </p:txBody>
      </p:sp>
      <p:sp>
        <p:nvSpPr>
          <p:cNvPr id="56" name="Shape 56"/>
          <p:cNvSpPr/>
          <p:nvPr/>
        </p:nvSpPr>
        <p:spPr>
          <a:xfrm>
            <a:off x="-25400" y="-762000"/>
            <a:ext cx="13055600" cy="1790700"/>
          </a:xfrm>
          <a:prstGeom prst="rect">
            <a:avLst/>
          </a:prstGeom>
          <a:solidFill>
            <a:srgbClr val="020202"/>
          </a:solidFill>
          <a:ln w="12700">
            <a:solidFill/>
            <a:miter lim="400000"/>
          </a:ln>
        </p:spPr>
        <p:txBody>
          <a:bodyPr lIns="38100" tIns="38100" rIns="38100" bIns="38100" anchor="ct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sp>
        <p:nvSpPr>
          <p:cNvPr id="57" name="Shape 57"/>
          <p:cNvSpPr/>
          <p:nvPr/>
        </p:nvSpPr>
        <p:spPr>
          <a:xfrm>
            <a:off x="-25400" y="9410700"/>
            <a:ext cx="13055600" cy="431315"/>
          </a:xfrm>
          <a:prstGeom prst="rect">
            <a:avLst/>
          </a:prstGeom>
          <a:solidFill>
            <a:srgbClr val="020202"/>
          </a:solidFill>
          <a:ln w="12700">
            <a:solidFill/>
            <a:miter lim="400000"/>
          </a:ln>
        </p:spPr>
        <p:txBody>
          <a:bodyPr lIns="38100" tIns="38100" rIns="38100" bIns="38100" anchor="ct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sp>
        <p:nvSpPr>
          <p:cNvPr id="58" name="Shape 58"/>
          <p:cNvSpPr/>
          <p:nvPr/>
        </p:nvSpPr>
        <p:spPr>
          <a:xfrm>
            <a:off x="3454400" y="2819400"/>
            <a:ext cx="9550400" cy="3581400"/>
          </a:xfrm>
          <a:prstGeom prst="rect">
            <a:avLst/>
          </a:prstGeom>
          <a:ln w="12700">
            <a:miter lim="400000"/>
          </a:ln>
          <a:effectLst/>
          <a:extLst>
            <a:ext uri="{C572A759-6A51-4108-AA02-DFA0A04FC94B}">
              <ma14:wrappingTextBoxFlag xmlns:ma14="http://schemas.microsoft.com/office/mac/drawingml/2011/main" xmlns="" val="1"/>
            </a:ext>
          </a:extLst>
        </p:spPr>
        <p:txBody>
          <a:bodyPr lIns="0" tIns="0" rIns="0" bIns="0">
            <a:spAutoFit/>
          </a:bodyPr>
          <a:lstStyle/>
          <a:p>
            <a:pPr marL="458772" marR="57799" lvl="0" indent="-458772" defTabSz="1295400">
              <a:lnSpc>
                <a:spcPct val="90000"/>
              </a:lnSpc>
              <a:spcBef>
                <a:spcPts val="700"/>
              </a:spcBef>
              <a:tabLst>
                <a:tab pos="558800" algn="l"/>
                <a:tab pos="1333500" algn="l"/>
              </a:tabLst>
              <a:defRPr sz="1800"/>
            </a:pPr>
            <a:r>
              <a:rPr sz="4200" b="1" dirty="0" smtClean="0">
                <a:solidFill>
                  <a:schemeClr val="tx1"/>
                </a:solidFill>
                <a:effectLst>
                  <a:outerShdw blurRad="38100" dist="38100" dir="2700000" algn="tl">
                    <a:srgbClr val="000000">
                      <a:alpha val="43137"/>
                    </a:srgbClr>
                  </a:outerShdw>
                </a:effectLst>
                <a:uFill>
                  <a:solidFill>
                    <a:srgbClr val="FFFFFF"/>
                  </a:solidFill>
                </a:uFill>
                <a:latin typeface="Arial"/>
                <a:ea typeface="Arial"/>
                <a:cs typeface="Arial"/>
                <a:sym typeface="Arial"/>
              </a:rPr>
              <a:t>Election </a:t>
            </a:r>
            <a:r>
              <a:rPr sz="4200" b="1" dirty="0">
                <a:solidFill>
                  <a:schemeClr val="tx1"/>
                </a:solidFill>
                <a:effectLst>
                  <a:outerShdw blurRad="38100" dist="38100" dir="2700000" algn="tl">
                    <a:srgbClr val="000000">
                      <a:alpha val="43137"/>
                    </a:srgbClr>
                  </a:outerShdw>
                </a:effectLst>
                <a:uFill>
                  <a:solidFill>
                    <a:srgbClr val="FFFFFF"/>
                  </a:solidFill>
                </a:uFill>
                <a:latin typeface="Arial"/>
                <a:ea typeface="Arial"/>
                <a:cs typeface="Arial"/>
                <a:sym typeface="Arial"/>
              </a:rPr>
              <a:t>of 1960</a:t>
            </a:r>
          </a:p>
          <a:p>
            <a:pPr marL="458772" marR="57799" lvl="0" indent="-458772" defTabSz="1295400">
              <a:lnSpc>
                <a:spcPct val="90000"/>
              </a:lnSpc>
              <a:spcBef>
                <a:spcPts val="700"/>
              </a:spcBef>
              <a:tabLst>
                <a:tab pos="558800" algn="l"/>
                <a:tab pos="1333500" algn="l"/>
              </a:tabLst>
              <a:defRPr sz="1800"/>
            </a:pPr>
            <a:r>
              <a:rPr sz="4200" b="1" dirty="0">
                <a:solidFill>
                  <a:schemeClr val="tx1"/>
                </a:solidFill>
                <a:effectLst>
                  <a:outerShdw blurRad="38100" dist="38100" dir="2700000" algn="tl">
                    <a:srgbClr val="000000">
                      <a:alpha val="43137"/>
                    </a:srgbClr>
                  </a:outerShdw>
                </a:effectLst>
                <a:uFill>
                  <a:solidFill>
                    <a:srgbClr val="FFFFFF"/>
                  </a:solidFill>
                </a:uFill>
                <a:latin typeface="Arial"/>
                <a:ea typeface="Arial"/>
                <a:cs typeface="Arial"/>
                <a:sym typeface="Arial"/>
              </a:rPr>
              <a:t>1. John F. Kennedy -</a:t>
            </a:r>
            <a:r>
              <a:rPr sz="3200" b="1" dirty="0">
                <a:solidFill>
                  <a:schemeClr val="tx1"/>
                </a:solidFill>
                <a:effectLst>
                  <a:outerShdw blurRad="38100" dist="38100" dir="2700000" algn="tl">
                    <a:srgbClr val="000000">
                      <a:alpha val="43137"/>
                    </a:srgbClr>
                  </a:outerShdw>
                </a:effectLst>
                <a:uFill>
                  <a:solidFill>
                    <a:srgbClr val="FFFFFF"/>
                  </a:solidFill>
                </a:uFill>
                <a:latin typeface="Arial"/>
                <a:ea typeface="Arial"/>
                <a:cs typeface="Arial"/>
                <a:sym typeface="Arial"/>
              </a:rPr>
              <a:t> </a:t>
            </a:r>
          </a:p>
          <a:p>
            <a:pPr marL="458772" marR="57799" lvl="1" indent="-115872" defTabSz="1295400">
              <a:lnSpc>
                <a:spcPct val="90000"/>
              </a:lnSpc>
              <a:spcBef>
                <a:spcPts val="700"/>
              </a:spcBef>
              <a:tabLst>
                <a:tab pos="558800" algn="l"/>
                <a:tab pos="1333500" algn="l"/>
              </a:tabLst>
              <a:defRPr sz="1800"/>
            </a:pPr>
            <a:r>
              <a:rPr sz="3500" b="1" dirty="0">
                <a:solidFill>
                  <a:schemeClr val="tx1"/>
                </a:solidFill>
                <a:effectLst>
                  <a:outerShdw blurRad="38100" dist="38100" dir="2700000" algn="tl">
                    <a:srgbClr val="000000">
                      <a:alpha val="43137"/>
                    </a:srgbClr>
                  </a:outerShdw>
                </a:effectLst>
                <a:uFill>
                  <a:solidFill>
                    <a:srgbClr val="FFFFFF"/>
                  </a:solidFill>
                </a:uFill>
                <a:latin typeface="Arial"/>
                <a:ea typeface="Arial"/>
                <a:cs typeface="Arial"/>
                <a:sym typeface="Arial"/>
              </a:rPr>
              <a:t>- Youngest pres. </a:t>
            </a:r>
            <a:r>
              <a:rPr sz="3500" b="1" u="sng" dirty="0">
                <a:solidFill>
                  <a:schemeClr val="tx1"/>
                </a:solidFill>
                <a:effectLst>
                  <a:outerShdw blurRad="38100" dist="38100" dir="2700000" algn="tl">
                    <a:srgbClr val="000000">
                      <a:alpha val="43137"/>
                    </a:srgbClr>
                  </a:outerShdw>
                </a:effectLst>
                <a:uFill>
                  <a:solidFill>
                    <a:srgbClr val="FFFFFF"/>
                  </a:solidFill>
                </a:uFill>
                <a:latin typeface="Arial"/>
                <a:ea typeface="Arial"/>
                <a:cs typeface="Arial"/>
                <a:sym typeface="Arial"/>
              </a:rPr>
              <a:t>elected</a:t>
            </a:r>
            <a:r>
              <a:rPr sz="3500" b="1" dirty="0">
                <a:solidFill>
                  <a:schemeClr val="tx1"/>
                </a:solidFill>
                <a:effectLst>
                  <a:outerShdw blurRad="38100" dist="38100" dir="2700000" algn="tl">
                    <a:srgbClr val="000000">
                      <a:alpha val="43137"/>
                    </a:srgbClr>
                  </a:outerShdw>
                </a:effectLst>
                <a:uFill>
                  <a:solidFill>
                    <a:srgbClr val="FFFFFF"/>
                  </a:solidFill>
                </a:uFill>
                <a:latin typeface="Arial"/>
                <a:ea typeface="Arial"/>
                <a:cs typeface="Arial"/>
                <a:sym typeface="Arial"/>
              </a:rPr>
              <a:t> @ 43 </a:t>
            </a:r>
            <a:r>
              <a:rPr sz="3500" b="1" dirty="0" err="1">
                <a:solidFill>
                  <a:schemeClr val="tx1"/>
                </a:solidFill>
                <a:effectLst>
                  <a:outerShdw blurRad="38100" dist="38100" dir="2700000" algn="tl">
                    <a:srgbClr val="000000">
                      <a:alpha val="43137"/>
                    </a:srgbClr>
                  </a:outerShdw>
                </a:effectLst>
                <a:uFill>
                  <a:solidFill>
                    <a:srgbClr val="FFFFFF"/>
                  </a:solidFill>
                </a:uFill>
                <a:latin typeface="Arial"/>
                <a:ea typeface="Arial"/>
                <a:cs typeface="Arial"/>
                <a:sym typeface="Arial"/>
              </a:rPr>
              <a:t>yrs</a:t>
            </a:r>
            <a:endParaRPr sz="3500" b="1" dirty="0">
              <a:solidFill>
                <a:schemeClr val="tx1"/>
              </a:solidFill>
              <a:effectLst>
                <a:outerShdw blurRad="38100" dist="38100" dir="2700000" algn="tl">
                  <a:srgbClr val="000000">
                    <a:alpha val="43137"/>
                  </a:srgbClr>
                </a:outerShdw>
              </a:effectLst>
              <a:uFill>
                <a:solidFill>
                  <a:srgbClr val="FFFFFF"/>
                </a:solidFill>
              </a:uFill>
              <a:latin typeface="Arial"/>
              <a:ea typeface="Arial"/>
              <a:cs typeface="Arial"/>
              <a:sym typeface="Arial"/>
            </a:endParaRPr>
          </a:p>
          <a:p>
            <a:pPr marL="458772" marR="57799" lvl="1" indent="-115872" defTabSz="1295400">
              <a:lnSpc>
                <a:spcPct val="90000"/>
              </a:lnSpc>
              <a:spcBef>
                <a:spcPts val="700"/>
              </a:spcBef>
              <a:tabLst>
                <a:tab pos="558800" algn="l"/>
                <a:tab pos="1333500" algn="l"/>
              </a:tabLst>
              <a:defRPr sz="1800"/>
            </a:pPr>
            <a:r>
              <a:rPr sz="3500" b="1" dirty="0">
                <a:solidFill>
                  <a:schemeClr val="tx1"/>
                </a:solidFill>
                <a:effectLst>
                  <a:outerShdw blurRad="38100" dist="38100" dir="2700000" algn="tl">
                    <a:srgbClr val="000000">
                      <a:alpha val="43137"/>
                    </a:srgbClr>
                  </a:outerShdw>
                </a:effectLst>
                <a:uFill>
                  <a:solidFill>
                    <a:srgbClr val="FFFFFF"/>
                  </a:solidFill>
                </a:uFill>
                <a:latin typeface="Arial"/>
                <a:ea typeface="Arial"/>
                <a:cs typeface="Arial"/>
                <a:sym typeface="Arial"/>
              </a:rPr>
              <a:t>- Irish-Catholic (1st &amp; only)</a:t>
            </a:r>
          </a:p>
          <a:p>
            <a:pPr marL="458772" marR="57799" lvl="1" indent="-115872" defTabSz="1295400">
              <a:lnSpc>
                <a:spcPct val="90000"/>
              </a:lnSpc>
              <a:spcBef>
                <a:spcPts val="700"/>
              </a:spcBef>
              <a:tabLst>
                <a:tab pos="558800" algn="l"/>
                <a:tab pos="1333500" algn="l"/>
              </a:tabLst>
              <a:defRPr sz="1800"/>
            </a:pPr>
            <a:r>
              <a:rPr sz="3500" b="1" dirty="0">
                <a:solidFill>
                  <a:schemeClr val="tx1"/>
                </a:solidFill>
                <a:effectLst>
                  <a:outerShdw blurRad="38100" dist="38100" dir="2700000" algn="tl">
                    <a:srgbClr val="000000">
                      <a:alpha val="43137"/>
                    </a:srgbClr>
                  </a:outerShdw>
                </a:effectLst>
                <a:uFill>
                  <a:solidFill>
                    <a:srgbClr val="FFFFFF"/>
                  </a:solidFill>
                </a:uFill>
                <a:latin typeface="Arial"/>
                <a:ea typeface="Arial"/>
                <a:cs typeface="Arial"/>
                <a:sym typeface="Arial"/>
              </a:rPr>
              <a:t>- VP Lyndon Johnson</a:t>
            </a:r>
            <a:endParaRPr sz="4500" b="1" dirty="0">
              <a:solidFill>
                <a:schemeClr val="tx1"/>
              </a:solidFill>
              <a:effectLst>
                <a:outerShdw blurRad="38100" dist="38100" dir="2700000" algn="tl">
                  <a:srgbClr val="000000">
                    <a:alpha val="43137"/>
                  </a:srgbClr>
                </a:outerShdw>
              </a:effectLst>
              <a:uFill>
                <a:solidFill>
                  <a:srgbClr val="FFFFFF"/>
                </a:solidFill>
              </a:uFill>
              <a:latin typeface="Arial"/>
              <a:ea typeface="Arial"/>
              <a:cs typeface="Arial"/>
              <a:sym typeface="Arial"/>
            </a:endParaRPr>
          </a:p>
          <a:p>
            <a:pPr marL="458772" marR="57799" lvl="1" indent="-115872" defTabSz="1295400">
              <a:lnSpc>
                <a:spcPct val="90000"/>
              </a:lnSpc>
              <a:spcBef>
                <a:spcPts val="700"/>
              </a:spcBef>
              <a:tabLst>
                <a:tab pos="558800" algn="l"/>
                <a:tab pos="1333500" algn="l"/>
              </a:tabLst>
              <a:defRPr sz="1800"/>
            </a:pPr>
            <a:r>
              <a:rPr sz="3500" b="1" dirty="0">
                <a:solidFill>
                  <a:schemeClr val="tx1"/>
                </a:solidFill>
                <a:effectLst>
                  <a:outerShdw blurRad="38100" dist="38100" dir="2700000" algn="tl">
                    <a:srgbClr val="000000">
                      <a:alpha val="43137"/>
                    </a:srgbClr>
                  </a:outerShdw>
                </a:effectLst>
                <a:uFill>
                  <a:solidFill>
                    <a:srgbClr val="FFFFFF"/>
                  </a:solidFill>
                </a:uFill>
                <a:latin typeface="Arial"/>
                <a:ea typeface="Arial"/>
                <a:cs typeface="Arial"/>
                <a:sym typeface="Arial"/>
              </a:rPr>
              <a:t>- 1st TV pres. debates</a:t>
            </a:r>
          </a:p>
        </p:txBody>
      </p:sp>
      <p:pic>
        <p:nvPicPr>
          <p:cNvPr id="59" name="Johnson_Kennedy Titles.png"/>
          <p:cNvPicPr/>
          <p:nvPr/>
        </p:nvPicPr>
        <p:blipFill rotWithShape="1">
          <a:blip r:embed="rId4">
            <a:extLst/>
          </a:blip>
          <a:srcRect l="7668" t="37113" r="39795" b="44095"/>
          <a:stretch/>
        </p:blipFill>
        <p:spPr>
          <a:xfrm>
            <a:off x="1168400" y="-263724"/>
            <a:ext cx="8936992" cy="1321980"/>
          </a:xfrm>
          <a:prstGeom prst="rect">
            <a:avLst/>
          </a:prstGeom>
          <a:ln w="12700">
            <a:miter lim="400000"/>
          </a:ln>
          <a:effectLst>
            <a:outerShdw blurRad="139700" dist="33931" dir="4084839" rotWithShape="0">
              <a:srgbClr val="000000"/>
            </a:outerShdw>
          </a:effectLst>
        </p:spPr>
      </p:pic>
    </p:spTree>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1" nodeType="afterEffect">
                                  <p:stCondLst>
                                    <p:cond delay="0"/>
                                  </p:stCondLst>
                                  <p:iterate type="lt">
                                    <p:tmAbs val="0"/>
                                  </p:iterate>
                                  <p:childTnLst>
                                    <p:set>
                                      <p:cBhvr>
                                        <p:cTn id="6" fill="hold"/>
                                        <p:tgtEl>
                                          <p:spTgt spid="58"/>
                                        </p:tgtEl>
                                        <p:attrNameLst>
                                          <p:attrName>style.visibility</p:attrName>
                                        </p:attrNameLst>
                                      </p:cBhvr>
                                      <p:to>
                                        <p:strVal val="visible"/>
                                      </p:to>
                                    </p:set>
                                    <p:anim calcmode="lin" valueType="num">
                                      <p:cBhvr>
                                        <p:cTn id="7" dur="1500" fill="hold"/>
                                        <p:tgtEl>
                                          <p:spTgt spid="58"/>
                                        </p:tgtEl>
                                        <p:attrNameLst>
                                          <p:attrName>ppt_w</p:attrName>
                                        </p:attrNameLst>
                                      </p:cBhvr>
                                      <p:tavLst>
                                        <p:tav tm="0" fmla="#ppt_w*sin(2.5*pi*$)">
                                          <p:val>
                                            <p:fltVal val="0"/>
                                          </p:val>
                                        </p:tav>
                                        <p:tav tm="100000">
                                          <p:val>
                                            <p:fltVal val="1"/>
                                          </p:val>
                                        </p:tav>
                                      </p:tavLst>
                                    </p:anim>
                                    <p:anim calcmode="lin" valueType="num">
                                      <p:cBhvr>
                                        <p:cTn id="8" dur="1500" fill="hold"/>
                                        <p:tgtEl>
                                          <p:spTgt spid="5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1"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kennedy-Nixon on tv.jpg"/>
          <p:cNvPicPr/>
          <p:nvPr/>
        </p:nvPicPr>
        <p:blipFill>
          <a:blip r:embed="rId5">
            <a:extLst/>
          </a:blip>
          <a:srcRect b="4273"/>
          <a:stretch>
            <a:fillRect/>
          </a:stretch>
        </p:blipFill>
        <p:spPr>
          <a:xfrm>
            <a:off x="0" y="-101600"/>
            <a:ext cx="13004800" cy="9956800"/>
          </a:xfrm>
          <a:prstGeom prst="rect">
            <a:avLst/>
          </a:prstGeom>
          <a:ln w="12700">
            <a:miter lim="400000"/>
          </a:ln>
        </p:spPr>
      </p:pic>
      <p:sp>
        <p:nvSpPr>
          <p:cNvPr id="65" name="Shape 65"/>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lvl="0">
              <a:defRPr sz="1800">
                <a:solidFill>
                  <a:srgbClr val="000000"/>
                </a:solidFill>
                <a:effectLst/>
              </a:defRPr>
            </a:pPr>
            <a:r>
              <a:rPr sz="7200">
                <a:solidFill>
                  <a:srgbClr val="FFFFFF"/>
                </a:solidFill>
                <a:effectLst>
                  <a:outerShdw blurRad="152400" dir="16080000" rotWithShape="0">
                    <a:srgbClr val="000000"/>
                  </a:outerShdw>
                </a:effectLst>
              </a:rPr>
              <a:t>II. Europe Goes to War</a:t>
            </a:r>
          </a:p>
        </p:txBody>
      </p:sp>
      <p:sp>
        <p:nvSpPr>
          <p:cNvPr id="66" name="Shape 66"/>
          <p:cNvSpPr/>
          <p:nvPr/>
        </p:nvSpPr>
        <p:spPr>
          <a:xfrm>
            <a:off x="-25400" y="-88900"/>
            <a:ext cx="13055600" cy="1117600"/>
          </a:xfrm>
          <a:prstGeom prst="rect">
            <a:avLst/>
          </a:prstGeom>
          <a:solidFill>
            <a:srgbClr val="020202"/>
          </a:solidFill>
          <a:ln w="12700">
            <a:solidFill/>
            <a:miter lim="400000"/>
          </a:ln>
        </p:spPr>
        <p:txBody>
          <a:bodyPr lIns="38100" tIns="38100" rIns="38100" bIns="38100" anchor="ct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sp>
        <p:nvSpPr>
          <p:cNvPr id="67" name="Shape 67"/>
          <p:cNvSpPr/>
          <p:nvPr/>
        </p:nvSpPr>
        <p:spPr>
          <a:xfrm>
            <a:off x="-25400" y="9410700"/>
            <a:ext cx="13055600" cy="431734"/>
          </a:xfrm>
          <a:prstGeom prst="rect">
            <a:avLst/>
          </a:prstGeom>
          <a:solidFill>
            <a:srgbClr val="020202"/>
          </a:solidFill>
          <a:ln w="12700">
            <a:solidFill/>
            <a:miter lim="400000"/>
          </a:ln>
        </p:spPr>
        <p:txBody>
          <a:bodyPr lIns="38100" tIns="38100" rIns="38100" bIns="38100" anchor="ct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pic>
        <p:nvPicPr>
          <p:cNvPr id="69" name="Johnson_Kennedy Titles.png"/>
          <p:cNvPicPr/>
          <p:nvPr/>
        </p:nvPicPr>
        <p:blipFill>
          <a:blip r:embed="rId6">
            <a:extLst/>
          </a:blip>
          <a:srcRect t="37113" r="39795" b="44095"/>
          <a:stretch>
            <a:fillRect/>
          </a:stretch>
        </p:blipFill>
        <p:spPr>
          <a:xfrm>
            <a:off x="-135930" y="-263724"/>
            <a:ext cx="10241322" cy="1321980"/>
          </a:xfrm>
          <a:prstGeom prst="rect">
            <a:avLst/>
          </a:prstGeom>
          <a:ln w="12700">
            <a:miter lim="400000"/>
          </a:ln>
          <a:effectLst>
            <a:outerShdw blurRad="139700" dist="33931" dir="4084839" rotWithShape="0">
              <a:srgbClr val="000000"/>
            </a:outerShdw>
          </a:effectLst>
        </p:spPr>
      </p:pic>
      <p:sp>
        <p:nvSpPr>
          <p:cNvPr id="70" name="Shape 70">
            <a:hlinkClick r:id="rId7"/>
          </p:cNvPr>
          <p:cNvSpPr/>
          <p:nvPr/>
        </p:nvSpPr>
        <p:spPr>
          <a:xfrm>
            <a:off x="11611340" y="8627722"/>
            <a:ext cx="932708" cy="9179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ln w="3175">
            <a:solidFill/>
            <a:miter lim="400000"/>
          </a:ln>
          <a:effectLst>
            <a:outerShdw blurRad="190500" dir="18900000" rotWithShape="0">
              <a:srgbClr val="FFFFFF"/>
            </a:outerShdw>
          </a:effectLst>
        </p:spPr>
        <p:txBody>
          <a:bodyPr lIns="72248" tIns="72248" rIns="72248" bIns="72248" anchor="ctr"/>
          <a:lstStyle/>
          <a:p>
            <a:pPr lvl="0" algn="ctr" defTabSz="406400">
              <a:defRPr sz="28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a:p>
        </p:txBody>
      </p:sp>
    </p:spTree>
    <p:controls>
      <mc:AlternateContent xmlns:mc="http://schemas.openxmlformats.org/markup-compatibility/2006">
        <mc:Choice xmlns:v="urn:schemas-microsoft-com:vml" Requires="v">
          <p:control spid="1031" name="ShockwaveFlash1" r:id="rId2" imgW="12777840" imgH="9634680"/>
        </mc:Choice>
        <mc:Fallback>
          <p:control name="ShockwaveFlash1" r:id="rId2" imgW="12777840" imgH="9634680">
            <p:pic>
              <p:nvPicPr>
                <p:cNvPr id="2" name="ShockwaveFlash1"/>
                <p:cNvPicPr preferRelativeResize="0">
                  <a:picLocks noChangeArrowheads="1" noChangeShapeType="1"/>
                </p:cNvPicPr>
                <p:nvPr/>
              </p:nvPicPr>
              <p:blipFill>
                <a:blip r:embed="rId8"/>
                <a:srcRect/>
                <a:stretch>
                  <a:fillRect/>
                </a:stretch>
              </p:blipFill>
              <p:spPr bwMode="auto">
                <a:xfrm>
                  <a:off x="-25400" y="-88899"/>
                  <a:ext cx="12777788" cy="9634574"/>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hape 74"/>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lvl="0">
              <a:defRPr sz="1800">
                <a:solidFill>
                  <a:srgbClr val="000000"/>
                </a:solidFill>
                <a:effectLst/>
              </a:defRPr>
            </a:pPr>
            <a:r>
              <a:rPr sz="7200">
                <a:solidFill>
                  <a:srgbClr val="FFFFFF"/>
                </a:solidFill>
                <a:effectLst>
                  <a:outerShdw blurRad="152400" dir="16080000" rotWithShape="0">
                    <a:srgbClr val="000000"/>
                  </a:outerShdw>
                </a:effectLst>
              </a:rPr>
              <a:t>II. Europe Goes to War</a:t>
            </a:r>
          </a:p>
        </p:txBody>
      </p:sp>
      <p:sp>
        <p:nvSpPr>
          <p:cNvPr id="75" name="Shape 75"/>
          <p:cNvSpPr/>
          <p:nvPr/>
        </p:nvSpPr>
        <p:spPr>
          <a:xfrm>
            <a:off x="114300" y="7366000"/>
            <a:ext cx="12801600" cy="14351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L="458772" marR="57799" lvl="0" indent="-458772" defTabSz="1295400">
              <a:lnSpc>
                <a:spcPct val="90000"/>
              </a:lnSpc>
              <a:spcBef>
                <a:spcPts val="700"/>
              </a:spcBef>
              <a:tabLst>
                <a:tab pos="558800" algn="l"/>
                <a:tab pos="1333500" algn="l"/>
              </a:tabLst>
              <a:defRPr sz="1800"/>
            </a:pPr>
            <a:r>
              <a:rPr sz="2800" b="1">
                <a:uFill>
                  <a:solidFill>
                    <a:srgbClr val="FFFFFF"/>
                  </a:solidFill>
                </a:uFill>
                <a:latin typeface="Arial"/>
                <a:ea typeface="Arial"/>
                <a:cs typeface="Arial"/>
                <a:sym typeface="Arial"/>
              </a:rPr>
              <a:t> 2. Narrow Victory</a:t>
            </a:r>
          </a:p>
          <a:p>
            <a:pPr marL="458772" marR="57799" lvl="2" indent="227027" defTabSz="1295400">
              <a:lnSpc>
                <a:spcPct val="90000"/>
              </a:lnSpc>
              <a:spcBef>
                <a:spcPts val="700"/>
              </a:spcBef>
              <a:tabLst>
                <a:tab pos="558800" algn="l"/>
                <a:tab pos="1333500" algn="l"/>
              </a:tabLst>
              <a:defRPr sz="1800"/>
            </a:pPr>
            <a:r>
              <a:rPr sz="2800" b="1">
                <a:uFill>
                  <a:solidFill>
                    <a:srgbClr val="FFFFFF"/>
                  </a:solidFill>
                </a:uFill>
                <a:latin typeface="Arial"/>
                <a:ea typeface="Arial"/>
                <a:cs typeface="Arial"/>
                <a:sym typeface="Arial"/>
              </a:rPr>
              <a:t>- won by a 119,000 popular votes out of 69 million</a:t>
            </a:r>
          </a:p>
          <a:p>
            <a:pPr marL="458772" marR="57799" lvl="2" indent="227027" defTabSz="1295400">
              <a:lnSpc>
                <a:spcPct val="90000"/>
              </a:lnSpc>
              <a:spcBef>
                <a:spcPts val="700"/>
              </a:spcBef>
              <a:tabLst>
                <a:tab pos="558800" algn="l"/>
                <a:tab pos="1333500" algn="l"/>
              </a:tabLst>
              <a:defRPr sz="1800"/>
            </a:pPr>
            <a:r>
              <a:rPr sz="2800" b="1">
                <a:uFill>
                  <a:solidFill>
                    <a:srgbClr val="FFFFFF"/>
                  </a:solidFill>
                </a:uFill>
                <a:latin typeface="Arial"/>
                <a:ea typeface="Arial"/>
                <a:cs typeface="Arial"/>
                <a:sym typeface="Arial"/>
              </a:rPr>
              <a:t>- entered office w/o a mandate.</a:t>
            </a:r>
          </a:p>
        </p:txBody>
      </p:sp>
      <p:sp>
        <p:nvSpPr>
          <p:cNvPr id="76" name="Shape 76"/>
          <p:cNvSpPr/>
          <p:nvPr/>
        </p:nvSpPr>
        <p:spPr>
          <a:xfrm>
            <a:off x="-25400" y="-762000"/>
            <a:ext cx="13055600" cy="1790700"/>
          </a:xfrm>
          <a:prstGeom prst="rect">
            <a:avLst/>
          </a:prstGeom>
          <a:solidFill>
            <a:srgbClr val="020202"/>
          </a:solidFill>
          <a:ln w="12700">
            <a:solidFill/>
            <a:miter lim="400000"/>
          </a:ln>
        </p:spPr>
        <p:txBody>
          <a:bodyPr lIns="38100" tIns="38100" rIns="38100" bIns="38100" anchor="ct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pic>
        <p:nvPicPr>
          <p:cNvPr id="77" name="Picture 76"/>
          <p:cNvPicPr/>
          <p:nvPr/>
        </p:nvPicPr>
        <p:blipFill>
          <a:blip r:embed="rId3">
            <a:extLst/>
          </a:blip>
          <a:stretch>
            <a:fillRect/>
          </a:stretch>
        </p:blipFill>
        <p:spPr>
          <a:xfrm>
            <a:off x="1231900" y="1168400"/>
            <a:ext cx="9652001" cy="6290691"/>
          </a:xfrm>
          <a:prstGeom prst="rect">
            <a:avLst/>
          </a:prstGeom>
          <a:effectLst>
            <a:outerShdw blurRad="50800" dist="50800" dir="16080000" rotWithShape="0">
              <a:srgbClr val="000000"/>
            </a:outerShdw>
          </a:effectLst>
        </p:spPr>
      </p:pic>
      <p:pic>
        <p:nvPicPr>
          <p:cNvPr id="78" name="Johnson_Kennedy Titles.png"/>
          <p:cNvPicPr/>
          <p:nvPr/>
        </p:nvPicPr>
        <p:blipFill>
          <a:blip r:embed="rId4">
            <a:extLst/>
          </a:blip>
          <a:srcRect t="37113" r="39795" b="44095"/>
          <a:stretch>
            <a:fillRect/>
          </a:stretch>
        </p:blipFill>
        <p:spPr>
          <a:xfrm>
            <a:off x="-135930" y="-263724"/>
            <a:ext cx="10241322" cy="1321980"/>
          </a:xfrm>
          <a:prstGeom prst="rect">
            <a:avLst/>
          </a:prstGeom>
          <a:ln w="12700">
            <a:miter lim="400000"/>
          </a:ln>
          <a:effectLst>
            <a:outerShdw blurRad="139700" dist="33931" dir="4084839" rotWithShape="0">
              <a:srgbClr val="000000"/>
            </a:outerShdw>
          </a:effectLst>
        </p:spPr>
      </p:pic>
      <p:grpSp>
        <p:nvGrpSpPr>
          <p:cNvPr id="81" name="Group 81"/>
          <p:cNvGrpSpPr/>
          <p:nvPr/>
        </p:nvGrpSpPr>
        <p:grpSpPr>
          <a:xfrm>
            <a:off x="-25400" y="9156700"/>
            <a:ext cx="13055600" cy="772518"/>
            <a:chOff x="0" y="0"/>
            <a:chExt cx="13055600" cy="772517"/>
          </a:xfrm>
        </p:grpSpPr>
        <p:sp>
          <p:nvSpPr>
            <p:cNvPr id="79" name="Shape 79"/>
            <p:cNvSpPr/>
            <p:nvPr/>
          </p:nvSpPr>
          <p:spPr>
            <a:xfrm>
              <a:off x="0" y="0"/>
              <a:ext cx="13055600" cy="772518"/>
            </a:xfrm>
            <a:prstGeom prst="rect">
              <a:avLst/>
            </a:prstGeom>
            <a:solidFill>
              <a:srgbClr val="020202"/>
            </a:solidFill>
            <a:ln w="12700" cap="flat">
              <a:solidFill>
                <a:srgbClr val="000000"/>
              </a:solidFill>
              <a:prstDash val="solid"/>
              <a:miter lim="400000"/>
            </a:ln>
            <a:effectLst/>
          </p:spPr>
          <p:txBody>
            <a:bodyPr wrap="square" lIns="38100" tIns="38100" rIns="38100" bIns="38100" numCol="1" anchor="ctr">
              <a:noAutofit/>
            </a:bodyP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pic>
          <p:nvPicPr>
            <p:cNvPr id="80" name="Burt Brock Tag white.png"/>
            <p:cNvPicPr/>
            <p:nvPr/>
          </p:nvPicPr>
          <p:blipFill>
            <a:blip r:embed="rId5">
              <a:extLst/>
            </a:blip>
            <a:stretch>
              <a:fillRect/>
            </a:stretch>
          </p:blipFill>
          <p:spPr>
            <a:xfrm>
              <a:off x="11775664" y="367216"/>
              <a:ext cx="1033100" cy="180844"/>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kennedys_pic_jfk_campaign_1960.jpg"/>
          <p:cNvPicPr/>
          <p:nvPr/>
        </p:nvPicPr>
        <p:blipFill>
          <a:blip r:embed="rId3">
            <a:extLst/>
          </a:blip>
          <a:srcRect r="81326"/>
          <a:stretch>
            <a:fillRect/>
          </a:stretch>
        </p:blipFill>
        <p:spPr>
          <a:xfrm flipH="1">
            <a:off x="-460574" y="-25400"/>
            <a:ext cx="2670374" cy="9753600"/>
          </a:xfrm>
          <a:prstGeom prst="rect">
            <a:avLst/>
          </a:prstGeom>
          <a:ln w="12700">
            <a:miter lim="400000"/>
          </a:ln>
        </p:spPr>
      </p:pic>
      <p:pic>
        <p:nvPicPr>
          <p:cNvPr id="86" name="kennedys_pic_jfk_campaign_1960.jpg"/>
          <p:cNvPicPr/>
          <p:nvPr/>
        </p:nvPicPr>
        <p:blipFill>
          <a:blip r:embed="rId3">
            <a:extLst/>
          </a:blip>
          <a:srcRect r="22069"/>
          <a:stretch>
            <a:fillRect/>
          </a:stretch>
        </p:blipFill>
        <p:spPr>
          <a:xfrm>
            <a:off x="2235200" y="0"/>
            <a:ext cx="11144250" cy="9753600"/>
          </a:xfrm>
          <a:prstGeom prst="rect">
            <a:avLst/>
          </a:prstGeom>
          <a:ln w="12700">
            <a:miter lim="400000"/>
          </a:ln>
        </p:spPr>
      </p:pic>
      <p:sp>
        <p:nvSpPr>
          <p:cNvPr id="87" name="Shape 87"/>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lvl="0">
              <a:defRPr sz="1800">
                <a:solidFill>
                  <a:srgbClr val="000000"/>
                </a:solidFill>
                <a:effectLst/>
              </a:defRPr>
            </a:pPr>
            <a:r>
              <a:rPr sz="7200">
                <a:solidFill>
                  <a:srgbClr val="FFFFFF"/>
                </a:solidFill>
                <a:effectLst>
                  <a:outerShdw blurRad="152400" dir="16080000" rotWithShape="0">
                    <a:srgbClr val="000000"/>
                  </a:outerShdw>
                </a:effectLst>
              </a:rPr>
              <a:t>II. Europe Goes to War</a:t>
            </a:r>
          </a:p>
        </p:txBody>
      </p:sp>
      <p:sp>
        <p:nvSpPr>
          <p:cNvPr id="88" name="Shape 88"/>
          <p:cNvSpPr/>
          <p:nvPr/>
        </p:nvSpPr>
        <p:spPr>
          <a:xfrm>
            <a:off x="-25400" y="-762000"/>
            <a:ext cx="13055600" cy="1790700"/>
          </a:xfrm>
          <a:prstGeom prst="rect">
            <a:avLst/>
          </a:prstGeom>
          <a:solidFill>
            <a:srgbClr val="020202"/>
          </a:solidFill>
          <a:ln w="12700">
            <a:solidFill/>
            <a:miter lim="400000"/>
          </a:ln>
        </p:spPr>
        <p:txBody>
          <a:bodyPr lIns="38100" tIns="38100" rIns="38100" bIns="38100" anchor="ct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pic>
        <p:nvPicPr>
          <p:cNvPr id="89" name="Picture 88"/>
          <p:cNvPicPr/>
          <p:nvPr/>
        </p:nvPicPr>
        <p:blipFill>
          <a:blip r:embed="rId4">
            <a:alphaModFix amt="70000"/>
            <a:extLst/>
          </a:blip>
          <a:stretch>
            <a:fillRect/>
          </a:stretch>
        </p:blipFill>
        <p:spPr>
          <a:xfrm>
            <a:off x="203200" y="1168400"/>
            <a:ext cx="6324600" cy="8521700"/>
          </a:xfrm>
          <a:prstGeom prst="rect">
            <a:avLst/>
          </a:prstGeom>
          <a:effectLst>
            <a:outerShdw blurRad="12700" dist="25400" dir="2700000" rotWithShape="0">
              <a:srgbClr val="000000"/>
            </a:outerShdw>
          </a:effectLst>
        </p:spPr>
      </p:pic>
      <p:sp>
        <p:nvSpPr>
          <p:cNvPr id="90" name="Shape 90"/>
          <p:cNvSpPr/>
          <p:nvPr/>
        </p:nvSpPr>
        <p:spPr>
          <a:xfrm>
            <a:off x="-114300" y="1409700"/>
            <a:ext cx="6540500" cy="25527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L="458772" marR="57799" lvl="0" indent="-458772" defTabSz="1295400">
              <a:lnSpc>
                <a:spcPct val="90000"/>
              </a:lnSpc>
              <a:spcBef>
                <a:spcPts val="700"/>
              </a:spcBef>
              <a:tabLst>
                <a:tab pos="968375" algn="l"/>
                <a:tab pos="1333500" algn="l"/>
              </a:tabLst>
              <a:defRPr sz="1800"/>
            </a:pPr>
            <a:r>
              <a:rPr sz="3200" b="1" dirty="0">
                <a:uFill>
                  <a:solidFill>
                    <a:srgbClr val="FFFFFF"/>
                  </a:solidFill>
                </a:uFill>
                <a:latin typeface="Arial"/>
                <a:ea typeface="Arial"/>
                <a:cs typeface="Arial"/>
                <a:sym typeface="Arial"/>
              </a:rPr>
              <a:t>  </a:t>
            </a:r>
            <a:r>
              <a:rPr lang="en-US" sz="3200" b="1" dirty="0" smtClean="0">
                <a:uFill>
                  <a:solidFill>
                    <a:srgbClr val="FFFFFF"/>
                  </a:solidFill>
                </a:uFill>
                <a:latin typeface="Arial"/>
                <a:ea typeface="Arial"/>
                <a:cs typeface="Arial"/>
                <a:sym typeface="Arial"/>
              </a:rPr>
              <a:t>  </a:t>
            </a:r>
            <a:r>
              <a:rPr sz="3200" b="1" dirty="0" smtClean="0">
                <a:uFill>
                  <a:solidFill>
                    <a:srgbClr val="FFFFFF"/>
                  </a:solidFill>
                </a:uFill>
                <a:latin typeface="Arial"/>
                <a:ea typeface="Arial"/>
                <a:cs typeface="Arial"/>
                <a:sym typeface="Arial"/>
              </a:rPr>
              <a:t>B</a:t>
            </a:r>
            <a:r>
              <a:rPr sz="3200" b="1" dirty="0">
                <a:uFill>
                  <a:solidFill>
                    <a:srgbClr val="FFFFFF"/>
                  </a:solidFill>
                </a:uFill>
                <a:latin typeface="Arial"/>
                <a:ea typeface="Arial"/>
                <a:cs typeface="Arial"/>
                <a:sym typeface="Arial"/>
              </a:rPr>
              <a:t>. Kennedy’s Domestic </a:t>
            </a:r>
            <a:r>
              <a:rPr lang="en-US" sz="3200" b="1" dirty="0" smtClean="0">
                <a:uFill>
                  <a:solidFill>
                    <a:srgbClr val="FFFFFF"/>
                  </a:solidFill>
                </a:uFill>
                <a:latin typeface="Arial"/>
                <a:ea typeface="Arial"/>
                <a:cs typeface="Arial"/>
                <a:sym typeface="Arial"/>
              </a:rPr>
              <a:t>	</a:t>
            </a:r>
            <a:r>
              <a:rPr sz="3200" b="1" dirty="0" smtClean="0">
                <a:uFill>
                  <a:solidFill>
                    <a:srgbClr val="FFFFFF"/>
                  </a:solidFill>
                </a:uFill>
                <a:latin typeface="Arial"/>
                <a:ea typeface="Arial"/>
                <a:cs typeface="Arial"/>
                <a:sym typeface="Arial"/>
              </a:rPr>
              <a:t>Program</a:t>
            </a:r>
            <a:endParaRPr sz="3500" b="1" dirty="0">
              <a:uFill>
                <a:solidFill>
                  <a:srgbClr val="FFFFFF"/>
                </a:solidFill>
              </a:uFill>
              <a:latin typeface="Arial"/>
              <a:ea typeface="Arial"/>
              <a:cs typeface="Arial"/>
              <a:sym typeface="Arial"/>
            </a:endParaRPr>
          </a:p>
          <a:p>
            <a:pPr marL="968375" marR="57799" lvl="1" indent="-625475" defTabSz="1295400">
              <a:lnSpc>
                <a:spcPct val="90000"/>
              </a:lnSpc>
              <a:spcBef>
                <a:spcPts val="700"/>
              </a:spcBef>
              <a:tabLst>
                <a:tab pos="558800" algn="l"/>
                <a:tab pos="1333500" algn="l"/>
              </a:tabLst>
              <a:defRPr sz="1800"/>
            </a:pPr>
            <a:r>
              <a:rPr sz="2800" dirty="0">
                <a:uFill>
                  <a:solidFill>
                    <a:srgbClr val="FFFFFF"/>
                  </a:solidFill>
                </a:uFill>
                <a:latin typeface="Arial"/>
                <a:ea typeface="Arial"/>
                <a:cs typeface="Arial"/>
                <a:sym typeface="Arial"/>
              </a:rPr>
              <a:t>   - </a:t>
            </a:r>
            <a:r>
              <a:rPr sz="2800" u="sng" dirty="0">
                <a:solidFill>
                  <a:srgbClr val="232323"/>
                </a:solidFill>
                <a:uFill>
                  <a:solidFill>
                    <a:srgbClr val="232323"/>
                  </a:solidFill>
                </a:uFill>
                <a:latin typeface="Arial"/>
                <a:ea typeface="Arial"/>
                <a:cs typeface="Arial"/>
                <a:sym typeface="Arial"/>
              </a:rPr>
              <a:t>“New Frontier</a:t>
            </a:r>
            <a:r>
              <a:rPr sz="2800" u="sng" dirty="0">
                <a:uFill>
                  <a:solidFill>
                    <a:srgbClr val="FFFFFF"/>
                  </a:solidFill>
                </a:uFill>
                <a:latin typeface="Arial"/>
                <a:ea typeface="Arial"/>
                <a:cs typeface="Arial"/>
                <a:sym typeface="Arial"/>
              </a:rPr>
              <a:t>”</a:t>
            </a:r>
            <a:r>
              <a:rPr sz="2800" dirty="0">
                <a:uFill>
                  <a:solidFill>
                    <a:srgbClr val="FFFFFF"/>
                  </a:solidFill>
                </a:uFill>
                <a:latin typeface="Arial"/>
                <a:ea typeface="Arial"/>
                <a:cs typeface="Arial"/>
                <a:sym typeface="Arial"/>
              </a:rPr>
              <a:t> Kennedy’s domestic program in improving the economy, assisting the poor, &amp; speeding up the space program.</a:t>
            </a:r>
          </a:p>
        </p:txBody>
      </p:sp>
      <p:sp>
        <p:nvSpPr>
          <p:cNvPr id="91" name="Shape 91"/>
          <p:cNvSpPr/>
          <p:nvPr/>
        </p:nvSpPr>
        <p:spPr>
          <a:xfrm>
            <a:off x="-88900" y="4203700"/>
            <a:ext cx="5715000" cy="48895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L="458772" marR="57799" lvl="1" indent="-115872" defTabSz="1295400">
              <a:lnSpc>
                <a:spcPct val="20000"/>
              </a:lnSpc>
              <a:spcBef>
                <a:spcPts val="700"/>
              </a:spcBef>
              <a:tabLst>
                <a:tab pos="558800" algn="l"/>
                <a:tab pos="1333500" algn="l"/>
              </a:tabLst>
              <a:defRPr sz="1800"/>
            </a:pPr>
            <a:endParaRPr sz="2800" dirty="0">
              <a:uFill>
                <a:solidFill>
                  <a:srgbClr val="FFFFFF"/>
                </a:solidFill>
              </a:uFill>
              <a:latin typeface="Arial"/>
              <a:ea typeface="Arial"/>
              <a:cs typeface="Arial"/>
              <a:sym typeface="Arial"/>
            </a:endParaRPr>
          </a:p>
          <a:p>
            <a:pPr marL="458772" marR="57799" lvl="2" indent="227027" defTabSz="1295400">
              <a:lnSpc>
                <a:spcPct val="90000"/>
              </a:lnSpc>
              <a:spcBef>
                <a:spcPts val="700"/>
              </a:spcBef>
              <a:tabLst>
                <a:tab pos="558800" algn="l"/>
                <a:tab pos="1333500" algn="l"/>
              </a:tabLst>
              <a:defRPr sz="1800"/>
            </a:pPr>
            <a:r>
              <a:rPr sz="2800" b="1" dirty="0">
                <a:uFill>
                  <a:solidFill>
                    <a:srgbClr val="FFFFFF"/>
                  </a:solidFill>
                </a:uFill>
                <a:latin typeface="Arial"/>
                <a:ea typeface="Arial"/>
                <a:cs typeface="Arial"/>
                <a:sym typeface="Arial"/>
              </a:rPr>
              <a:t>a. Economy &amp; Poverty</a:t>
            </a:r>
          </a:p>
          <a:p>
            <a:pPr marL="458772" marR="57799" lvl="2" indent="227027" defTabSz="1295400">
              <a:lnSpc>
                <a:spcPct val="90000"/>
              </a:lnSpc>
              <a:spcBef>
                <a:spcPts val="700"/>
              </a:spcBef>
              <a:buClr>
                <a:srgbClr val="EC286F"/>
              </a:buClr>
              <a:buFont typeface="Wingdings"/>
              <a:tabLst>
                <a:tab pos="558800" algn="l"/>
                <a:tab pos="1333500" algn="l"/>
              </a:tabLst>
              <a:defRPr sz="1800"/>
            </a:pPr>
            <a:r>
              <a:rPr sz="2400" dirty="0">
                <a:effectLst>
                  <a:outerShdw blurRad="12700" dist="25400" dir="2700000" rotWithShape="0">
                    <a:srgbClr val="CBCBCB"/>
                  </a:outerShdw>
                </a:effectLst>
                <a:uFill>
                  <a:solidFill/>
                </a:uFill>
                <a:latin typeface="Arial"/>
                <a:ea typeface="Arial"/>
                <a:cs typeface="Arial"/>
                <a:sym typeface="Arial"/>
              </a:rPr>
              <a:t>-  $1.25 min. wage </a:t>
            </a:r>
            <a:endParaRPr sz="2800" dirty="0">
              <a:uFill>
                <a:solidFill>
                  <a:srgbClr val="FFFFFF"/>
                </a:solidFill>
              </a:uFill>
              <a:latin typeface="Arial"/>
              <a:ea typeface="Arial"/>
              <a:cs typeface="Arial"/>
              <a:sym typeface="Arial"/>
            </a:endParaRPr>
          </a:p>
          <a:p>
            <a:pPr marR="40639" lvl="2" indent="685800" defTabSz="914400">
              <a:lnSpc>
                <a:spcPct val="90000"/>
              </a:lnSpc>
              <a:spcBef>
                <a:spcPts val="7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 $5 </a:t>
            </a:r>
            <a:r>
              <a:rPr sz="2400" dirty="0" err="1">
                <a:effectLst>
                  <a:outerShdw blurRad="12700" dist="25400" dir="2700000" rotWithShape="0">
                    <a:srgbClr val="CBCBCB"/>
                  </a:outerShdw>
                </a:effectLst>
                <a:uFill>
                  <a:solidFill/>
                </a:uFill>
                <a:latin typeface="Arial"/>
                <a:ea typeface="Arial"/>
                <a:cs typeface="Arial"/>
                <a:sym typeface="Arial"/>
              </a:rPr>
              <a:t>bil</a:t>
            </a:r>
            <a:r>
              <a:rPr sz="2400" dirty="0">
                <a:effectLst>
                  <a:outerShdw blurRad="12700" dist="25400" dir="2700000" rotWithShape="0">
                    <a:srgbClr val="CBCBCB"/>
                  </a:outerShdw>
                </a:effectLst>
                <a:uFill>
                  <a:solidFill/>
                </a:uFill>
                <a:latin typeface="Arial"/>
                <a:ea typeface="Arial"/>
                <a:cs typeface="Arial"/>
                <a:sym typeface="Arial"/>
              </a:rPr>
              <a:t> for public housing</a:t>
            </a:r>
          </a:p>
          <a:p>
            <a:pPr marL="38100" marR="40639" lvl="2" indent="685800" defTabSz="914400">
              <a:lnSpc>
                <a:spcPct val="90000"/>
              </a:lnSpc>
              <a:spcBef>
                <a:spcPts val="7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 some help for </a:t>
            </a:r>
            <a:r>
              <a:rPr sz="2400" dirty="0" err="1">
                <a:effectLst>
                  <a:outerShdw blurRad="12700" dist="25400" dir="2700000" rotWithShape="0">
                    <a:srgbClr val="CBCBCB"/>
                  </a:outerShdw>
                </a:effectLst>
                <a:uFill>
                  <a:solidFill/>
                </a:uFill>
                <a:latin typeface="Arial"/>
                <a:ea typeface="Arial"/>
                <a:cs typeface="Arial"/>
                <a:sym typeface="Arial"/>
              </a:rPr>
              <a:t>Soc</a:t>
            </a:r>
            <a:r>
              <a:rPr sz="2400" dirty="0">
                <a:effectLst>
                  <a:outerShdw blurRad="12700" dist="25400" dir="2700000" rotWithShape="0">
                    <a:srgbClr val="CBCBCB"/>
                  </a:outerShdw>
                </a:effectLst>
                <a:uFill>
                  <a:solidFill/>
                </a:uFill>
                <a:latin typeface="Arial"/>
                <a:ea typeface="Arial"/>
                <a:cs typeface="Arial"/>
                <a:sym typeface="Arial"/>
              </a:rPr>
              <a:t> Sec   </a:t>
            </a:r>
          </a:p>
          <a:p>
            <a:pPr marL="38100" marR="40639" lvl="2" indent="685800" defTabSz="914400">
              <a:lnSpc>
                <a:spcPct val="90000"/>
              </a:lnSpc>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  expansion</a:t>
            </a:r>
          </a:p>
          <a:p>
            <a:pPr marL="38100" marR="40639" lvl="2" indent="685800" defTabSz="914400">
              <a:lnSpc>
                <a:spcPct val="90000"/>
              </a:lnSpc>
              <a:spcBef>
                <a:spcPts val="7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 </a:t>
            </a:r>
            <a:r>
              <a:rPr sz="2400" u="sng" dirty="0">
                <a:effectLst>
                  <a:outerShdw blurRad="12700" dist="25400" dir="2700000" rotWithShape="0">
                    <a:srgbClr val="CBCBCB"/>
                  </a:outerShdw>
                </a:effectLst>
                <a:uFill>
                  <a:solidFill/>
                </a:uFill>
                <a:latin typeface="Arial"/>
                <a:ea typeface="Arial"/>
                <a:cs typeface="Arial"/>
                <a:sym typeface="Arial"/>
              </a:rPr>
              <a:t>Housing Act of 1961 </a:t>
            </a:r>
            <a:r>
              <a:rPr sz="2400" dirty="0">
                <a:effectLst>
                  <a:outerShdw blurRad="12700" dist="25400" dir="2700000" rotWithShape="0">
                    <a:srgbClr val="CBCBCB"/>
                  </a:outerShdw>
                </a:effectLst>
                <a:uFill>
                  <a:solidFill/>
                </a:uFill>
                <a:latin typeface="Arial"/>
                <a:ea typeface="Arial"/>
                <a:cs typeface="Arial"/>
                <a:sym typeface="Arial"/>
              </a:rPr>
              <a:t>- 4.9 mil. </a:t>
            </a:r>
          </a:p>
          <a:p>
            <a:pPr marL="38100" marR="40639" lvl="2" indent="685800" defTabSz="914400">
              <a:lnSpc>
                <a:spcPct val="90000"/>
              </a:lnSpc>
              <a:spcBef>
                <a:spcPts val="2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  for urban renewal</a:t>
            </a:r>
          </a:p>
          <a:p>
            <a:pPr marL="38100" marR="40639" lvl="2" indent="685800" defTabSz="914400">
              <a:lnSpc>
                <a:spcPct val="90000"/>
              </a:lnSpc>
              <a:spcBef>
                <a:spcPts val="7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 Peace Corps.</a:t>
            </a:r>
          </a:p>
          <a:p>
            <a:pPr marL="38100" marR="40639" lvl="2" indent="685800" defTabSz="914400">
              <a:lnSpc>
                <a:spcPct val="90000"/>
              </a:lnSpc>
              <a:spcBef>
                <a:spcPts val="7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a:t>
            </a:r>
            <a:r>
              <a:rPr sz="2400" u="sng" dirty="0">
                <a:effectLst>
                  <a:outerShdw blurRad="12700" dist="25400" dir="2700000" rotWithShape="0">
                    <a:srgbClr val="CBCBCB"/>
                  </a:outerShdw>
                </a:effectLst>
                <a:uFill>
                  <a:solidFill/>
                </a:uFill>
                <a:latin typeface="Arial"/>
                <a:ea typeface="Arial"/>
                <a:cs typeface="Arial"/>
                <a:sym typeface="Arial"/>
              </a:rPr>
              <a:t> The Equal pay Act of 1963</a:t>
            </a:r>
            <a:r>
              <a:rPr sz="2400" dirty="0">
                <a:effectLst>
                  <a:outerShdw blurRad="12700" dist="25400" dir="2700000" rotWithShape="0">
                    <a:srgbClr val="CBCBCB"/>
                  </a:outerShdw>
                </a:effectLst>
                <a:uFill>
                  <a:solidFill/>
                </a:uFill>
                <a:latin typeface="Arial"/>
                <a:ea typeface="Arial"/>
                <a:cs typeface="Arial"/>
                <a:sym typeface="Arial"/>
              </a:rPr>
              <a:t> - all </a:t>
            </a:r>
          </a:p>
          <a:p>
            <a:pPr marL="38100" marR="40639" lvl="2" indent="685800" defTabSz="914400">
              <a:lnSpc>
                <a:spcPct val="90000"/>
              </a:lnSpc>
              <a:spcBef>
                <a:spcPts val="1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  employees doing the same </a:t>
            </a:r>
          </a:p>
          <a:p>
            <a:pPr marL="38100" marR="40639" lvl="2" indent="685800" defTabSz="914400">
              <a:lnSpc>
                <a:spcPct val="90000"/>
              </a:lnSpc>
              <a:spcBef>
                <a:spcPts val="1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  work in the same place be </a:t>
            </a:r>
          </a:p>
          <a:p>
            <a:pPr marL="38100" marR="40639" lvl="2" indent="685800" defTabSz="914400">
              <a:lnSpc>
                <a:spcPct val="90000"/>
              </a:lnSpc>
              <a:spcBef>
                <a:spcPts val="100"/>
              </a:spcBef>
              <a:buClr>
                <a:srgbClr val="EC286F"/>
              </a:buClr>
              <a:buFont typeface="Wingdings"/>
              <a:defRPr sz="1800"/>
            </a:pPr>
            <a:r>
              <a:rPr sz="2400" dirty="0">
                <a:effectLst>
                  <a:outerShdw blurRad="12700" dist="25400" dir="2700000" rotWithShape="0">
                    <a:srgbClr val="CBCBCB"/>
                  </a:outerShdw>
                </a:effectLst>
                <a:uFill>
                  <a:solidFill/>
                </a:uFill>
                <a:latin typeface="Arial"/>
                <a:ea typeface="Arial"/>
                <a:cs typeface="Arial"/>
                <a:sym typeface="Arial"/>
              </a:rPr>
              <a:t>  given</a:t>
            </a:r>
            <a:r>
              <a:rPr sz="2400" u="sng" dirty="0">
                <a:effectLst>
                  <a:outerShdw blurRad="12700" dist="25400" dir="2700000" rotWithShape="0">
                    <a:srgbClr val="CBCBCB"/>
                  </a:outerShdw>
                </a:effectLst>
                <a:uFill>
                  <a:solidFill/>
                </a:uFill>
                <a:latin typeface="Arial"/>
                <a:ea typeface="Arial"/>
                <a:cs typeface="Arial"/>
                <a:sym typeface="Arial"/>
              </a:rPr>
              <a:t> roughly</a:t>
            </a:r>
            <a:r>
              <a:rPr sz="2400" dirty="0">
                <a:effectLst>
                  <a:outerShdw blurRad="12700" dist="25400" dir="2700000" rotWithShape="0">
                    <a:srgbClr val="CBCBCB"/>
                  </a:outerShdw>
                </a:effectLst>
                <a:uFill>
                  <a:solidFill/>
                </a:uFill>
                <a:latin typeface="Arial"/>
                <a:ea typeface="Arial"/>
                <a:cs typeface="Arial"/>
                <a:sym typeface="Arial"/>
              </a:rPr>
              <a:t> the same pay</a:t>
            </a:r>
          </a:p>
        </p:txBody>
      </p:sp>
      <p:grpSp>
        <p:nvGrpSpPr>
          <p:cNvPr id="94" name="Group 94"/>
          <p:cNvGrpSpPr/>
          <p:nvPr/>
        </p:nvGrpSpPr>
        <p:grpSpPr>
          <a:xfrm>
            <a:off x="457200" y="3962400"/>
            <a:ext cx="5803900" cy="3937000"/>
            <a:chOff x="0" y="-381000"/>
            <a:chExt cx="5803900" cy="3937000"/>
          </a:xfrm>
        </p:grpSpPr>
        <p:sp>
          <p:nvSpPr>
            <p:cNvPr id="92" name="Shape 92"/>
            <p:cNvSpPr/>
            <p:nvPr/>
          </p:nvSpPr>
          <p:spPr>
            <a:xfrm>
              <a:off x="0" y="-381000"/>
              <a:ext cx="5803900" cy="3911600"/>
            </a:xfrm>
            <a:prstGeom prst="rect">
              <a:avLst/>
            </a:prstGeom>
            <a:solidFill>
              <a:srgbClr val="C6E6E9"/>
            </a:solidFill>
            <a:ln w="25400" cap="flat">
              <a:solidFill>
                <a:srgbClr val="000000"/>
              </a:solidFill>
              <a:prstDash val="solid"/>
              <a:miter lim="400000"/>
            </a:ln>
            <a:effectLst>
              <a:outerShdw blurRad="12700" dist="76200" dir="2340000" rotWithShape="0">
                <a:srgbClr val="000000"/>
              </a:outerShdw>
            </a:effectLst>
          </p:spPr>
          <p:txBody>
            <a:bodyPr wrap="square" lIns="38100" tIns="38100" rIns="38100" bIns="38100" numCol="1" anchor="ctr">
              <a:noAutofit/>
            </a:bodyP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sp>
          <p:nvSpPr>
            <p:cNvPr id="93" name="Shape 93"/>
            <p:cNvSpPr/>
            <p:nvPr/>
          </p:nvSpPr>
          <p:spPr>
            <a:xfrm>
              <a:off x="113700" y="-228600"/>
              <a:ext cx="5575301" cy="37846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defTabSz="647700">
                <a:lnSpc>
                  <a:spcPts val="28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i="1"/>
              </a:lvl1pPr>
            </a:lstStyle>
            <a:p>
              <a:pPr lvl="0">
                <a:defRPr sz="1800" i="0"/>
              </a:pPr>
              <a:r>
                <a:rPr sz="2400" i="1" dirty="0"/>
                <a:t>We stand on the edge of a New Frontier—the frontier of unfulfilled hopes and dreams, a frontier of unknown opportunities and beliefs in peril. Beyond that frontier are uncharted areas of science and space, unsolved problems of peace and war, unconquered problems of ignorance and prejudice, unanswered questions of poverty and surplus.</a:t>
              </a:r>
            </a:p>
          </p:txBody>
        </p:sp>
      </p:grpSp>
      <p:grpSp>
        <p:nvGrpSpPr>
          <p:cNvPr id="97" name="Group 97"/>
          <p:cNvGrpSpPr/>
          <p:nvPr/>
        </p:nvGrpSpPr>
        <p:grpSpPr>
          <a:xfrm>
            <a:off x="-25400" y="9156700"/>
            <a:ext cx="13055600" cy="772518"/>
            <a:chOff x="0" y="0"/>
            <a:chExt cx="13055600" cy="772517"/>
          </a:xfrm>
        </p:grpSpPr>
        <p:sp>
          <p:nvSpPr>
            <p:cNvPr id="95" name="Shape 95"/>
            <p:cNvSpPr/>
            <p:nvPr/>
          </p:nvSpPr>
          <p:spPr>
            <a:xfrm>
              <a:off x="0" y="0"/>
              <a:ext cx="13055600" cy="772518"/>
            </a:xfrm>
            <a:prstGeom prst="rect">
              <a:avLst/>
            </a:prstGeom>
            <a:solidFill>
              <a:srgbClr val="020202"/>
            </a:solidFill>
            <a:ln w="12700" cap="flat">
              <a:solidFill>
                <a:srgbClr val="000000"/>
              </a:solidFill>
              <a:prstDash val="solid"/>
              <a:miter lim="400000"/>
            </a:ln>
            <a:effectLst/>
          </p:spPr>
          <p:txBody>
            <a:bodyPr wrap="square" lIns="38100" tIns="38100" rIns="38100" bIns="38100" numCol="1" anchor="ctr">
              <a:noAutofit/>
            </a:bodyP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pic>
          <p:nvPicPr>
            <p:cNvPr id="96" name="Burt Brock Tag white.png"/>
            <p:cNvPicPr/>
            <p:nvPr/>
          </p:nvPicPr>
          <p:blipFill>
            <a:blip r:embed="rId5">
              <a:extLst/>
            </a:blip>
            <a:stretch>
              <a:fillRect/>
            </a:stretch>
          </p:blipFill>
          <p:spPr>
            <a:xfrm>
              <a:off x="11775664" y="367216"/>
              <a:ext cx="1033100" cy="180844"/>
            </a:xfrm>
            <a:prstGeom prst="rect">
              <a:avLst/>
            </a:prstGeom>
            <a:ln w="12700" cap="flat">
              <a:noFill/>
              <a:miter lim="400000"/>
            </a:ln>
            <a:effectLst/>
          </p:spPr>
        </p:pic>
      </p:grpSp>
      <p:grpSp>
        <p:nvGrpSpPr>
          <p:cNvPr id="100" name="Group 100"/>
          <p:cNvGrpSpPr/>
          <p:nvPr/>
        </p:nvGrpSpPr>
        <p:grpSpPr>
          <a:xfrm>
            <a:off x="6985000" y="4483100"/>
            <a:ext cx="5803900" cy="5029200"/>
            <a:chOff x="0" y="0"/>
            <a:chExt cx="5803900" cy="5029200"/>
          </a:xfrm>
        </p:grpSpPr>
        <p:sp>
          <p:nvSpPr>
            <p:cNvPr id="98" name="Shape 98"/>
            <p:cNvSpPr/>
            <p:nvPr/>
          </p:nvSpPr>
          <p:spPr>
            <a:xfrm>
              <a:off x="0" y="0"/>
              <a:ext cx="5803900" cy="5029200"/>
            </a:xfrm>
            <a:prstGeom prst="rect">
              <a:avLst/>
            </a:prstGeom>
            <a:solidFill>
              <a:srgbClr val="C6E6E9"/>
            </a:solidFill>
            <a:ln w="25400" cap="flat">
              <a:solidFill>
                <a:srgbClr val="000000"/>
              </a:solidFill>
              <a:prstDash val="solid"/>
              <a:miter lim="400000"/>
            </a:ln>
            <a:effectLst>
              <a:outerShdw blurRad="12700" dist="76200" dir="2340000" rotWithShape="0">
                <a:srgbClr val="000000"/>
              </a:outerShdw>
            </a:effectLst>
          </p:spPr>
          <p:txBody>
            <a:bodyPr wrap="square" lIns="38100" tIns="38100" rIns="38100" bIns="38100" numCol="1" anchor="ctr">
              <a:noAutofit/>
            </a:bodyP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sp>
          <p:nvSpPr>
            <p:cNvPr id="99" name="Shape 99"/>
            <p:cNvSpPr/>
            <p:nvPr/>
          </p:nvSpPr>
          <p:spPr>
            <a:xfrm>
              <a:off x="113700" y="127000"/>
              <a:ext cx="5575301" cy="47752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p>
              <a:pPr marL="393283" lvl="0" indent="-260094" defTabSz="647700">
                <a:lnSpc>
                  <a:spcPts val="2800"/>
                </a:lnSpc>
                <a:spcBef>
                  <a:spcPts val="400"/>
                </a:spcBef>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800"/>
              </a:pPr>
              <a:r>
                <a:rPr sz="2400" i="1"/>
                <a:t>- exec order </a:t>
              </a:r>
              <a:r>
                <a:rPr sz="2400"/>
                <a:t>providing surplus food to unemployed </a:t>
              </a:r>
            </a:p>
            <a:p>
              <a:pPr marL="393283" lvl="0" indent="-260094" defTabSz="647700">
                <a:lnSpc>
                  <a:spcPts val="2800"/>
                </a:lnSpc>
                <a:spcBef>
                  <a:spcPts val="400"/>
                </a:spcBef>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800"/>
              </a:pPr>
              <a:r>
                <a:rPr sz="2400"/>
                <a:t>- largest, fastest defense buildup in peacetime history - missile programs</a:t>
              </a:r>
            </a:p>
            <a:p>
              <a:pPr marL="393283" lvl="0" indent="-260094" defTabSz="647700">
                <a:lnSpc>
                  <a:spcPts val="2800"/>
                </a:lnSpc>
                <a:spcBef>
                  <a:spcPts val="400"/>
                </a:spcBef>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800"/>
              </a:pPr>
              <a:r>
                <a:rPr sz="2400"/>
                <a:t>- doubled fed resources to combat water pollution</a:t>
              </a:r>
            </a:p>
            <a:p>
              <a:pPr marL="393283" lvl="0" indent="-260094" defTabSz="647700">
                <a:lnSpc>
                  <a:spcPts val="2800"/>
                </a:lnSpc>
                <a:spcBef>
                  <a:spcPts val="400"/>
                </a:spcBef>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800"/>
              </a:pPr>
              <a:r>
                <a:rPr sz="2400"/>
                <a:t>- fed program addressing juvenile delinquency</a:t>
              </a:r>
            </a:p>
            <a:p>
              <a:pPr marL="393283" lvl="0" indent="-260094" defTabSz="647700">
                <a:lnSpc>
                  <a:spcPts val="2800"/>
                </a:lnSpc>
                <a:spcBef>
                  <a:spcPts val="400"/>
                </a:spcBef>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800"/>
              </a:pPr>
              <a:r>
                <a:rPr sz="2400"/>
                <a:t>- construction of worlds largest nuclear power plant</a:t>
              </a:r>
            </a:p>
            <a:p>
              <a:pPr marL="393283" lvl="0" indent="-260094" defTabSz="647700">
                <a:lnSpc>
                  <a:spcPts val="2800"/>
                </a:lnSpc>
                <a:spcBef>
                  <a:spcPts val="400"/>
                </a:spcBef>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800"/>
              </a:pPr>
              <a:r>
                <a:rPr sz="2400"/>
                <a:t>- signed Nuclear Test Ban Treaty  - first nuclear weapons agreement</a:t>
              </a:r>
            </a:p>
          </p:txBody>
        </p:sp>
      </p:grpSp>
      <p:pic>
        <p:nvPicPr>
          <p:cNvPr id="101" name="Johnson_Kennedy Titles.png"/>
          <p:cNvPicPr/>
          <p:nvPr/>
        </p:nvPicPr>
        <p:blipFill>
          <a:blip r:embed="rId6">
            <a:extLst/>
          </a:blip>
          <a:srcRect t="37113" r="39795" b="44095"/>
          <a:stretch>
            <a:fillRect/>
          </a:stretch>
        </p:blipFill>
        <p:spPr>
          <a:xfrm>
            <a:off x="-135930" y="-263724"/>
            <a:ext cx="10241322" cy="1321980"/>
          </a:xfrm>
          <a:prstGeom prst="rect">
            <a:avLst/>
          </a:prstGeom>
          <a:ln w="12700">
            <a:miter lim="400000"/>
          </a:ln>
          <a:effectLst>
            <a:outerShdw blurRad="139700" dist="33931" dir="4084839" rotWithShape="0">
              <a:srgbClr val="000000"/>
            </a:outerShdw>
          </a:effec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up)">
                                      <p:cBhvr>
                                        <p:cTn id="7" dur="1250"/>
                                        <p:tgtEl>
                                          <p:spTgt spid="89"/>
                                        </p:tgtEl>
                                      </p:cBhvr>
                                    </p:animEffect>
                                  </p:childTnLst>
                                </p:cTn>
                              </p:par>
                            </p:childTnLst>
                          </p:cTn>
                        </p:par>
                        <p:par>
                          <p:cTn id="8" fill="hold">
                            <p:stCondLst>
                              <p:cond delay="1250"/>
                            </p:stCondLst>
                            <p:childTnLst>
                              <p:par>
                                <p:cTn id="9" presetID="22" presetClass="entr" presetSubtype="1" fill="hold" grpId="0" nodeType="after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wipe(up)">
                                      <p:cBhvr>
                                        <p:cTn id="11" dur="500"/>
                                        <p:tgtEl>
                                          <p:spTgt spid="90"/>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3" nodeType="clickEffect">
                                  <p:stCondLst>
                                    <p:cond delay="0"/>
                                  </p:stCondLst>
                                  <p:iterate>
                                    <p:tmAbs val="0"/>
                                  </p:iterate>
                                  <p:childTnLst>
                                    <p:set>
                                      <p:cBhvr>
                                        <p:cTn id="15" fill="hold"/>
                                        <p:tgtEl>
                                          <p:spTgt spid="94"/>
                                        </p:tgtEl>
                                        <p:attrNameLst>
                                          <p:attrName>style.visibility</p:attrName>
                                        </p:attrNameLst>
                                      </p:cBhvr>
                                      <p:to>
                                        <p:strVal val="visible"/>
                                      </p:to>
                                    </p:set>
                                    <p:anim calcmode="lin" valueType="num">
                                      <p:cBhvr>
                                        <p:cTn id="16" dur="750" fill="hold"/>
                                        <p:tgtEl>
                                          <p:spTgt spid="94"/>
                                        </p:tgtEl>
                                        <p:attrNameLst>
                                          <p:attrName>ppt_w</p:attrName>
                                        </p:attrNameLst>
                                      </p:cBhvr>
                                      <p:tavLst>
                                        <p:tav tm="0">
                                          <p:val>
                                            <p:fltVal val="0"/>
                                          </p:val>
                                        </p:tav>
                                        <p:tav tm="100000">
                                          <p:val>
                                            <p:strVal val="#ppt_w"/>
                                          </p:val>
                                        </p:tav>
                                      </p:tavLst>
                                    </p:anim>
                                    <p:anim calcmode="lin" valueType="num">
                                      <p:cBhvr>
                                        <p:cTn id="17" dur="750" fill="hold"/>
                                        <p:tgtEl>
                                          <p:spTgt spid="94"/>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xit" presetSubtype="32" fill="hold" grpId="4" nodeType="clickEffect">
                                  <p:stCondLst>
                                    <p:cond delay="0"/>
                                  </p:stCondLst>
                                  <p:childTnLst>
                                    <p:anim calcmode="lin" valueType="num">
                                      <p:cBhvr>
                                        <p:cTn id="21" dur="750"/>
                                        <p:tgtEl>
                                          <p:spTgt spid="94"/>
                                        </p:tgtEl>
                                        <p:attrNameLst>
                                          <p:attrName>ppt_w</p:attrName>
                                        </p:attrNameLst>
                                      </p:cBhvr>
                                      <p:tavLst>
                                        <p:tav tm="0">
                                          <p:val>
                                            <p:strVal val="ppt_w"/>
                                          </p:val>
                                        </p:tav>
                                        <p:tav tm="100000">
                                          <p:val>
                                            <p:fltVal val="0"/>
                                          </p:val>
                                        </p:tav>
                                      </p:tavLst>
                                    </p:anim>
                                    <p:anim calcmode="lin" valueType="num">
                                      <p:cBhvr>
                                        <p:cTn id="22" dur="750"/>
                                        <p:tgtEl>
                                          <p:spTgt spid="94"/>
                                        </p:tgtEl>
                                        <p:attrNameLst>
                                          <p:attrName>ppt_h</p:attrName>
                                        </p:attrNameLst>
                                      </p:cBhvr>
                                      <p:tavLst>
                                        <p:tav tm="0">
                                          <p:val>
                                            <p:strVal val="ppt_h"/>
                                          </p:val>
                                        </p:tav>
                                        <p:tav tm="100000">
                                          <p:val>
                                            <p:fltVal val="0"/>
                                          </p:val>
                                        </p:tav>
                                      </p:tavLst>
                                    </p:anim>
                                    <p:animEffect transition="out" filter="fade">
                                      <p:cBhvr>
                                        <p:cTn id="23" dur="750"/>
                                        <p:tgtEl>
                                          <p:spTgt spid="94"/>
                                        </p:tgtEl>
                                      </p:cBhvr>
                                    </p:animEffect>
                                    <p:set>
                                      <p:cBhvr>
                                        <p:cTn id="24" dur="1" fill="hold">
                                          <p:stCondLst>
                                            <p:cond delay="749"/>
                                          </p:stCondLst>
                                        </p:cTn>
                                        <p:tgtEl>
                                          <p:spTgt spid="94"/>
                                        </p:tgtEl>
                                        <p:attrNameLst>
                                          <p:attrName>style.visibility</p:attrName>
                                        </p:attrNameLst>
                                      </p:cBhvr>
                                      <p:to>
                                        <p:strVal val="hidden"/>
                                      </p:to>
                                    </p:set>
                                  </p:childTnLst>
                                </p:cTn>
                              </p:par>
                            </p:childTnLst>
                          </p:cTn>
                        </p:par>
                        <p:par>
                          <p:cTn id="25" fill="hold">
                            <p:stCondLst>
                              <p:cond delay="750"/>
                            </p:stCondLst>
                            <p:childTnLst>
                              <p:par>
                                <p:cTn id="26" presetID="22" presetClass="entr" presetSubtype="1" fill="hold" grpId="0" nodeType="afterEffect">
                                  <p:stCondLst>
                                    <p:cond delay="0"/>
                                  </p:stCondLst>
                                  <p:childTnLst>
                                    <p:set>
                                      <p:cBhvr>
                                        <p:cTn id="27" dur="1" fill="hold">
                                          <p:stCondLst>
                                            <p:cond delay="0"/>
                                          </p:stCondLst>
                                        </p:cTn>
                                        <p:tgtEl>
                                          <p:spTgt spid="91"/>
                                        </p:tgtEl>
                                        <p:attrNameLst>
                                          <p:attrName>style.visibility</p:attrName>
                                        </p:attrNameLst>
                                      </p:cBhvr>
                                      <p:to>
                                        <p:strVal val="visible"/>
                                      </p:to>
                                    </p:set>
                                    <p:animEffect transition="in" filter="wipe(up)">
                                      <p:cBhvr>
                                        <p:cTn id="28" dur="1250"/>
                                        <p:tgtEl>
                                          <p:spTgt spid="91"/>
                                        </p:tgtEl>
                                      </p:cBhvr>
                                    </p:animEffect>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grpId="6" nodeType="clickEffect">
                                  <p:stCondLst>
                                    <p:cond delay="0"/>
                                  </p:stCondLst>
                                  <p:iterate>
                                    <p:tmAbs val="0"/>
                                  </p:iterate>
                                  <p:childTnLst>
                                    <p:set>
                                      <p:cBhvr>
                                        <p:cTn id="32" fill="hold"/>
                                        <p:tgtEl>
                                          <p:spTgt spid="100"/>
                                        </p:tgtEl>
                                        <p:attrNameLst>
                                          <p:attrName>style.visibility</p:attrName>
                                        </p:attrNameLst>
                                      </p:cBhvr>
                                      <p:to>
                                        <p:strVal val="visible"/>
                                      </p:to>
                                    </p:set>
                                    <p:anim calcmode="lin" valueType="num">
                                      <p:cBhvr>
                                        <p:cTn id="33" dur="750" fill="hold"/>
                                        <p:tgtEl>
                                          <p:spTgt spid="100"/>
                                        </p:tgtEl>
                                        <p:attrNameLst>
                                          <p:attrName>ppt_w</p:attrName>
                                        </p:attrNameLst>
                                      </p:cBhvr>
                                      <p:tavLst>
                                        <p:tav tm="0">
                                          <p:val>
                                            <p:fltVal val="0"/>
                                          </p:val>
                                        </p:tav>
                                        <p:tav tm="100000">
                                          <p:val>
                                            <p:strVal val="#ppt_w"/>
                                          </p:val>
                                        </p:tav>
                                      </p:tavLst>
                                    </p:anim>
                                    <p:anim calcmode="lin" valueType="num">
                                      <p:cBhvr>
                                        <p:cTn id="34" dur="750" fill="hold"/>
                                        <p:tgtEl>
                                          <p:spTgt spid="10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4" grpId="3" animBg="1" advAuto="0"/>
      <p:bldP spid="94" grpId="4" animBg="1" advAuto="0"/>
      <p:bldP spid="100" grpId="6"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nasa.jpg"/>
          <p:cNvPicPr/>
          <p:nvPr/>
        </p:nvPicPr>
        <p:blipFill>
          <a:blip r:embed="rId3">
            <a:extLst/>
          </a:blip>
          <a:stretch>
            <a:fillRect/>
          </a:stretch>
        </p:blipFill>
        <p:spPr>
          <a:xfrm>
            <a:off x="-101600" y="-38100"/>
            <a:ext cx="13106400" cy="9829800"/>
          </a:xfrm>
          <a:prstGeom prst="rect">
            <a:avLst/>
          </a:prstGeom>
          <a:ln w="12700">
            <a:miter lim="400000"/>
          </a:ln>
        </p:spPr>
      </p:pic>
      <p:sp>
        <p:nvSpPr>
          <p:cNvPr id="106" name="Shape 106"/>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lvl="0">
              <a:defRPr sz="1800">
                <a:solidFill>
                  <a:srgbClr val="000000"/>
                </a:solidFill>
                <a:effectLst/>
              </a:defRPr>
            </a:pPr>
            <a:r>
              <a:rPr sz="7200">
                <a:solidFill>
                  <a:srgbClr val="FFFFFF"/>
                </a:solidFill>
                <a:effectLst>
                  <a:outerShdw blurRad="152400" dir="16080000" rotWithShape="0">
                    <a:srgbClr val="000000"/>
                  </a:outerShdw>
                </a:effectLst>
              </a:rPr>
              <a:t>II. Europe Goes to War</a:t>
            </a:r>
          </a:p>
        </p:txBody>
      </p:sp>
      <p:sp>
        <p:nvSpPr>
          <p:cNvPr id="107" name="Shape 107"/>
          <p:cNvSpPr/>
          <p:nvPr/>
        </p:nvSpPr>
        <p:spPr>
          <a:xfrm>
            <a:off x="-25400" y="-762000"/>
            <a:ext cx="13055600" cy="1790700"/>
          </a:xfrm>
          <a:prstGeom prst="rect">
            <a:avLst/>
          </a:prstGeom>
          <a:solidFill>
            <a:srgbClr val="020202"/>
          </a:solidFill>
          <a:ln w="12700">
            <a:solidFill/>
            <a:miter lim="400000"/>
          </a:ln>
        </p:spPr>
        <p:txBody>
          <a:bodyPr lIns="38100" tIns="38100" rIns="38100" bIns="38100" anchor="ct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sp>
        <p:nvSpPr>
          <p:cNvPr id="108" name="Shape 108"/>
          <p:cNvSpPr/>
          <p:nvPr/>
        </p:nvSpPr>
        <p:spPr>
          <a:xfrm>
            <a:off x="-88900" y="5778500"/>
            <a:ext cx="5080000" cy="17018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L="458772" marR="57799" lvl="1" indent="-115872" defTabSz="1295400">
              <a:lnSpc>
                <a:spcPct val="90000"/>
              </a:lnSpc>
              <a:spcBef>
                <a:spcPts val="700"/>
              </a:spcBef>
              <a:tabLst>
                <a:tab pos="558800" algn="l"/>
                <a:tab pos="1333500" algn="l"/>
              </a:tabLst>
              <a:defRPr sz="1800"/>
            </a:pPr>
            <a:endParaRPr sz="2800">
              <a:uFill>
                <a:solidFill>
                  <a:srgbClr val="FFFFFF"/>
                </a:solidFill>
              </a:uFill>
              <a:latin typeface="Arial"/>
              <a:ea typeface="Arial"/>
              <a:cs typeface="Arial"/>
              <a:sym typeface="Arial"/>
            </a:endParaRPr>
          </a:p>
          <a:p>
            <a:pPr marL="458772" marR="57799" lvl="1" indent="-115872" defTabSz="1295400">
              <a:lnSpc>
                <a:spcPct val="90000"/>
              </a:lnSpc>
              <a:spcBef>
                <a:spcPts val="700"/>
              </a:spcBef>
              <a:tabLst>
                <a:tab pos="558800" algn="l"/>
                <a:tab pos="1333500" algn="l"/>
              </a:tabLst>
              <a:defRPr sz="1800"/>
            </a:pPr>
            <a:r>
              <a:rPr sz="2800">
                <a:uFill>
                  <a:solidFill>
                    <a:srgbClr val="FFFFFF"/>
                  </a:solidFill>
                </a:uFill>
                <a:latin typeface="Arial"/>
                <a:ea typeface="Arial"/>
                <a:cs typeface="Arial"/>
                <a:sym typeface="Arial"/>
              </a:rPr>
              <a:t>- July 20, 1969, Neil Armstrong walks on moon</a:t>
            </a:r>
          </a:p>
        </p:txBody>
      </p:sp>
      <p:pic>
        <p:nvPicPr>
          <p:cNvPr id="109" name="Johnson_Kennedy Titles.png"/>
          <p:cNvPicPr/>
          <p:nvPr/>
        </p:nvPicPr>
        <p:blipFill>
          <a:blip r:embed="rId4">
            <a:extLst/>
          </a:blip>
          <a:srcRect t="37113" r="39795" b="44095"/>
          <a:stretch>
            <a:fillRect/>
          </a:stretch>
        </p:blipFill>
        <p:spPr>
          <a:xfrm>
            <a:off x="-135930" y="-263724"/>
            <a:ext cx="10241322" cy="1321980"/>
          </a:xfrm>
          <a:prstGeom prst="rect">
            <a:avLst/>
          </a:prstGeom>
          <a:ln w="12700">
            <a:miter lim="400000"/>
          </a:ln>
          <a:effectLst>
            <a:outerShdw blurRad="139700" dist="33931" dir="4084839" rotWithShape="0">
              <a:srgbClr val="000000"/>
            </a:outerShdw>
          </a:effectLst>
        </p:spPr>
      </p:pic>
      <p:grpSp>
        <p:nvGrpSpPr>
          <p:cNvPr id="112" name="Group 112"/>
          <p:cNvGrpSpPr/>
          <p:nvPr/>
        </p:nvGrpSpPr>
        <p:grpSpPr>
          <a:xfrm>
            <a:off x="-25400" y="9156700"/>
            <a:ext cx="13055600" cy="772518"/>
            <a:chOff x="0" y="0"/>
            <a:chExt cx="13055600" cy="772517"/>
          </a:xfrm>
        </p:grpSpPr>
        <p:sp>
          <p:nvSpPr>
            <p:cNvPr id="110" name="Shape 110"/>
            <p:cNvSpPr/>
            <p:nvPr/>
          </p:nvSpPr>
          <p:spPr>
            <a:xfrm>
              <a:off x="0" y="0"/>
              <a:ext cx="13055600" cy="772518"/>
            </a:xfrm>
            <a:prstGeom prst="rect">
              <a:avLst/>
            </a:prstGeom>
            <a:solidFill>
              <a:srgbClr val="020202"/>
            </a:solidFill>
            <a:ln w="12700" cap="flat">
              <a:solidFill>
                <a:srgbClr val="000000"/>
              </a:solidFill>
              <a:prstDash val="solid"/>
              <a:miter lim="400000"/>
            </a:ln>
            <a:effectLst/>
          </p:spPr>
          <p:txBody>
            <a:bodyPr wrap="square" lIns="38100" tIns="38100" rIns="38100" bIns="38100" numCol="1" anchor="ctr">
              <a:noAutofit/>
            </a:bodyP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pic>
          <p:nvPicPr>
            <p:cNvPr id="111" name="Burt Brock Tag white.png"/>
            <p:cNvPicPr/>
            <p:nvPr/>
          </p:nvPicPr>
          <p:blipFill>
            <a:blip r:embed="rId5">
              <a:extLst/>
            </a:blip>
            <a:stretch>
              <a:fillRect/>
            </a:stretch>
          </p:blipFill>
          <p:spPr>
            <a:xfrm>
              <a:off x="11775664" y="367216"/>
              <a:ext cx="1033100" cy="180844"/>
            </a:xfrm>
            <a:prstGeom prst="rect">
              <a:avLst/>
            </a:prstGeom>
            <a:ln w="12700" cap="flat">
              <a:noFill/>
              <a:miter lim="400000"/>
            </a:ln>
            <a:effectLst/>
          </p:spPr>
        </p:pic>
      </p:grpSp>
      <p:pic>
        <p:nvPicPr>
          <p:cNvPr id="113" name="moon life mag.jpg"/>
          <p:cNvPicPr/>
          <p:nvPr/>
        </p:nvPicPr>
        <p:blipFill>
          <a:blip r:embed="rId6">
            <a:extLst/>
          </a:blip>
          <a:stretch>
            <a:fillRect/>
          </a:stretch>
        </p:blipFill>
        <p:spPr>
          <a:xfrm>
            <a:off x="5207000" y="-555117"/>
            <a:ext cx="7899400" cy="10622534"/>
          </a:xfrm>
          <a:prstGeom prst="rect">
            <a:avLst/>
          </a:prstGeom>
          <a:ln w="12700">
            <a:miter lim="400000"/>
          </a:ln>
        </p:spPr>
      </p:pic>
      <p:sp>
        <p:nvSpPr>
          <p:cNvPr id="114" name="Shape 114"/>
          <p:cNvSpPr/>
          <p:nvPr/>
        </p:nvSpPr>
        <p:spPr>
          <a:xfrm>
            <a:off x="-177800" y="1130300"/>
            <a:ext cx="5308600" cy="465512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L="458772" marR="57799" lvl="0" indent="-458772" defTabSz="1295400">
              <a:lnSpc>
                <a:spcPct val="90000"/>
              </a:lnSpc>
              <a:spcBef>
                <a:spcPts val="700"/>
              </a:spcBef>
              <a:tabLst>
                <a:tab pos="558800" algn="l"/>
                <a:tab pos="1333500" algn="l"/>
              </a:tabLst>
              <a:defRPr sz="1800"/>
            </a:pPr>
            <a:r>
              <a:rPr lang="en-US" sz="3900" b="1" dirty="0" smtClean="0">
                <a:uFill>
                  <a:solidFill>
                    <a:srgbClr val="FFFFFF"/>
                  </a:solidFill>
                </a:uFill>
                <a:latin typeface="Arial"/>
                <a:ea typeface="Arial"/>
                <a:cs typeface="Arial"/>
                <a:sym typeface="Arial"/>
              </a:rPr>
              <a:t>   </a:t>
            </a:r>
            <a:r>
              <a:rPr sz="3900" b="1" dirty="0" smtClean="0">
                <a:uFill>
                  <a:solidFill>
                    <a:srgbClr val="FFFFFF"/>
                  </a:solidFill>
                </a:uFill>
                <a:latin typeface="Arial"/>
                <a:ea typeface="Arial"/>
                <a:cs typeface="Arial"/>
                <a:sym typeface="Arial"/>
              </a:rPr>
              <a:t>2</a:t>
            </a:r>
            <a:r>
              <a:rPr sz="3900" b="1" dirty="0">
                <a:uFill>
                  <a:solidFill>
                    <a:srgbClr val="FFFFFF"/>
                  </a:solidFill>
                </a:uFill>
                <a:latin typeface="Arial"/>
                <a:ea typeface="Arial"/>
                <a:cs typeface="Arial"/>
                <a:sym typeface="Arial"/>
              </a:rPr>
              <a:t>. Space Program</a:t>
            </a:r>
          </a:p>
          <a:p>
            <a:pPr marL="458772" marR="57799" lvl="1" indent="-115872" defTabSz="1295400">
              <a:lnSpc>
                <a:spcPct val="90000"/>
              </a:lnSpc>
              <a:spcBef>
                <a:spcPts val="700"/>
              </a:spcBef>
              <a:tabLst>
                <a:tab pos="558800" algn="l"/>
                <a:tab pos="1333500" algn="l"/>
              </a:tabLst>
              <a:defRPr sz="1800"/>
            </a:pPr>
            <a:r>
              <a:rPr sz="2800" b="1" dirty="0">
                <a:uFill>
                  <a:solidFill>
                    <a:srgbClr val="FFFFFF"/>
                  </a:solidFill>
                </a:uFill>
                <a:latin typeface="Arial"/>
                <a:ea typeface="Arial"/>
                <a:cs typeface="Arial"/>
                <a:sym typeface="Arial"/>
              </a:rPr>
              <a:t>- Sputnik</a:t>
            </a:r>
            <a:r>
              <a:rPr sz="2800" dirty="0">
                <a:uFill>
                  <a:solidFill>
                    <a:srgbClr val="FFFFFF"/>
                  </a:solidFill>
                </a:uFill>
                <a:latin typeface="Arial"/>
                <a:ea typeface="Arial"/>
                <a:cs typeface="Arial"/>
                <a:sym typeface="Arial"/>
              </a:rPr>
              <a:t> &amp; Cosmonaut Yuri Gagarin - 1st to orbit the earth</a:t>
            </a:r>
          </a:p>
          <a:p>
            <a:pPr marL="458772" marR="57799" lvl="1" indent="-115872" defTabSz="1295400">
              <a:lnSpc>
                <a:spcPct val="90000"/>
              </a:lnSpc>
              <a:spcBef>
                <a:spcPts val="700"/>
              </a:spcBef>
              <a:tabLst>
                <a:tab pos="558800" algn="l"/>
                <a:tab pos="1333500" algn="l"/>
              </a:tabLst>
              <a:defRPr sz="1800"/>
            </a:pPr>
            <a:r>
              <a:rPr sz="2800" dirty="0">
                <a:uFill>
                  <a:solidFill>
                    <a:srgbClr val="FFFFFF"/>
                  </a:solidFill>
                </a:uFill>
                <a:latin typeface="Arial"/>
                <a:ea typeface="Arial"/>
                <a:cs typeface="Arial"/>
                <a:sym typeface="Arial"/>
              </a:rPr>
              <a:t>    - caused Americans to believe they were falling behind.</a:t>
            </a:r>
          </a:p>
          <a:p>
            <a:pPr marL="458772" marR="57799" lvl="1" indent="-115872" defTabSz="1295400">
              <a:lnSpc>
                <a:spcPct val="90000"/>
              </a:lnSpc>
              <a:spcBef>
                <a:spcPts val="700"/>
              </a:spcBef>
              <a:tabLst>
                <a:tab pos="558800" algn="l"/>
                <a:tab pos="1333500" algn="l"/>
              </a:tabLst>
              <a:defRPr sz="1800"/>
            </a:pPr>
            <a:r>
              <a:rPr sz="2800" dirty="0">
                <a:uFill>
                  <a:solidFill>
                    <a:srgbClr val="FFFFFF"/>
                  </a:solidFill>
                </a:uFill>
                <a:latin typeface="Arial"/>
                <a:ea typeface="Arial"/>
                <a:cs typeface="Arial"/>
                <a:sym typeface="Arial"/>
              </a:rPr>
              <a:t> -  goal of a man on moon by end of decade</a:t>
            </a:r>
          </a:p>
          <a:p>
            <a:pPr marL="458772" marR="57799" lvl="1" indent="-115872" defTabSz="1295400">
              <a:lnSpc>
                <a:spcPct val="20000"/>
              </a:lnSpc>
              <a:spcBef>
                <a:spcPts val="700"/>
              </a:spcBef>
              <a:tabLst>
                <a:tab pos="558800" algn="l"/>
                <a:tab pos="1333500" algn="l"/>
              </a:tabLst>
              <a:defRPr sz="1800"/>
            </a:pPr>
            <a:endParaRPr sz="2800" dirty="0">
              <a:uFill>
                <a:solidFill>
                  <a:srgbClr val="FFFFFF"/>
                </a:solidFill>
              </a:uFill>
              <a:latin typeface="Arial"/>
              <a:ea typeface="Arial"/>
              <a:cs typeface="Arial"/>
              <a:sym typeface="Arial"/>
            </a:endParaRPr>
          </a:p>
          <a:p>
            <a:pPr marL="458772" marR="57799" lvl="1" indent="-115872" defTabSz="1295400">
              <a:lnSpc>
                <a:spcPct val="90000"/>
              </a:lnSpc>
              <a:spcBef>
                <a:spcPts val="700"/>
              </a:spcBef>
              <a:tabLst>
                <a:tab pos="558800" algn="l"/>
                <a:tab pos="1333500" algn="l"/>
              </a:tabLst>
              <a:defRPr sz="1800"/>
            </a:pPr>
            <a:r>
              <a:rPr sz="2800" dirty="0">
                <a:uFill>
                  <a:solidFill>
                    <a:srgbClr val="FFFFFF"/>
                  </a:solidFill>
                </a:uFill>
                <a:latin typeface="Arial"/>
                <a:ea typeface="Arial"/>
                <a:cs typeface="Arial"/>
                <a:sym typeface="Arial"/>
              </a:rPr>
              <a:t> - NASA funding - from </a:t>
            </a:r>
          </a:p>
          <a:p>
            <a:pPr marL="458772" marR="57799" lvl="1" indent="-115872" defTabSz="1295400">
              <a:lnSpc>
                <a:spcPct val="90000"/>
              </a:lnSpc>
              <a:spcBef>
                <a:spcPts val="700"/>
              </a:spcBef>
              <a:tabLst>
                <a:tab pos="558800" algn="l"/>
                <a:tab pos="1333500" algn="l"/>
              </a:tabLst>
              <a:defRPr sz="1800"/>
            </a:pPr>
            <a:r>
              <a:rPr sz="2800" dirty="0">
                <a:uFill>
                  <a:solidFill>
                    <a:srgbClr val="FFFFFF"/>
                  </a:solidFill>
                </a:uFill>
                <a:latin typeface="Arial"/>
                <a:ea typeface="Arial"/>
                <a:cs typeface="Arial"/>
                <a:sym typeface="Arial"/>
              </a:rPr>
              <a:t>  $500 mil to $4.5 </a:t>
            </a:r>
            <a:r>
              <a:rPr sz="2800" dirty="0" err="1">
                <a:uFill>
                  <a:solidFill>
                    <a:srgbClr val="FFFFFF"/>
                  </a:solidFill>
                </a:uFill>
                <a:latin typeface="Arial"/>
                <a:ea typeface="Arial"/>
                <a:cs typeface="Arial"/>
                <a:sym typeface="Arial"/>
              </a:rPr>
              <a:t>bil</a:t>
            </a:r>
            <a:endParaRPr sz="2800" dirty="0">
              <a:uFill>
                <a:solidFill>
                  <a:srgbClr val="FFFFFF"/>
                </a:solidFill>
              </a:u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1" nodeType="afterEffect">
                                  <p:stCondLst>
                                    <p:cond delay="0"/>
                                  </p:stCondLst>
                                  <p:iterate type="lt">
                                    <p:tmAbs val="0"/>
                                  </p:iterate>
                                  <p:childTnLst>
                                    <p:set>
                                      <p:cBhvr>
                                        <p:cTn id="6" fill="hold"/>
                                        <p:tgtEl>
                                          <p:spTgt spid="114"/>
                                        </p:tgtEl>
                                        <p:attrNameLst>
                                          <p:attrName>style.visibility</p:attrName>
                                        </p:attrNameLst>
                                      </p:cBhvr>
                                      <p:to>
                                        <p:strVal val="visible"/>
                                      </p:to>
                                    </p:set>
                                    <p:anim calcmode="lin" valueType="num">
                                      <p:cBhvr>
                                        <p:cTn id="7" dur="1000" fill="hold"/>
                                        <p:tgtEl>
                                          <p:spTgt spid="114"/>
                                        </p:tgtEl>
                                        <p:attrNameLst>
                                          <p:attrName>ppt_w</p:attrName>
                                        </p:attrNameLst>
                                      </p:cBhvr>
                                      <p:tavLst>
                                        <p:tav tm="0" fmla="#ppt_w*sin(2.5*pi*$)">
                                          <p:val>
                                            <p:fltVal val="0"/>
                                          </p:val>
                                        </p:tav>
                                        <p:tav tm="100000">
                                          <p:val>
                                            <p:fltVal val="1"/>
                                          </p:val>
                                        </p:tav>
                                      </p:tavLst>
                                    </p:anim>
                                    <p:anim calcmode="lin" valueType="num">
                                      <p:cBhvr>
                                        <p:cTn id="8" dur="1000" fill="hold"/>
                                        <p:tgtEl>
                                          <p:spTgt spid="114"/>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22" presetClass="entr" presetSubtype="4" fill="hold" grpId="2" nodeType="afterEffect">
                                  <p:stCondLst>
                                    <p:cond delay="0"/>
                                  </p:stCondLst>
                                  <p:iterate>
                                    <p:tmAbs val="0"/>
                                  </p:iterate>
                                  <p:childTnLst>
                                    <p:set>
                                      <p:cBhvr>
                                        <p:cTn id="11" fill="hold"/>
                                        <p:tgtEl>
                                          <p:spTgt spid="113"/>
                                        </p:tgtEl>
                                        <p:attrNameLst>
                                          <p:attrName>style.visibility</p:attrName>
                                        </p:attrNameLst>
                                      </p:cBhvr>
                                      <p:to>
                                        <p:strVal val="visible"/>
                                      </p:to>
                                    </p:set>
                                    <p:animEffect transition="in" filter="wipe(down)">
                                      <p:cBhvr>
                                        <p:cTn id="12" dur="1000"/>
                                        <p:tgtEl>
                                          <p:spTgt spid="113"/>
                                        </p:tgtEl>
                                      </p:cBhvr>
                                    </p:animEffect>
                                  </p:childTnLst>
                                </p:cTn>
                              </p:par>
                            </p:childTnLst>
                          </p:cTn>
                        </p:par>
                        <p:par>
                          <p:cTn id="13" fill="hold">
                            <p:stCondLst>
                              <p:cond delay="2000"/>
                            </p:stCondLst>
                            <p:childTnLst>
                              <p:par>
                                <p:cTn id="14" presetID="9" presetClass="entr" presetSubtype="0" fill="hold" grpId="3" nodeType="afterEffect">
                                  <p:stCondLst>
                                    <p:cond delay="0"/>
                                  </p:stCondLst>
                                  <p:iterate>
                                    <p:tmAbs val="0"/>
                                  </p:iterate>
                                  <p:childTnLst>
                                    <p:set>
                                      <p:cBhvr>
                                        <p:cTn id="15" fill="hold"/>
                                        <p:tgtEl>
                                          <p:spTgt spid="108"/>
                                        </p:tgtEl>
                                        <p:attrNameLst>
                                          <p:attrName>style.visibility</p:attrName>
                                        </p:attrNameLst>
                                      </p:cBhvr>
                                      <p:to>
                                        <p:strVal val="visible"/>
                                      </p:to>
                                    </p:set>
                                    <p:animEffect transition="in" filter="dissolve">
                                      <p:cBhvr>
                                        <p:cTn id="16" dur="2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3" animBg="1" advAuto="0"/>
      <p:bldP spid="113" grpId="2" animBg="1" advAuto="0"/>
      <p:bldP spid="114" grpId="1"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 name="nasa.jpg"/>
          <p:cNvPicPr/>
          <p:nvPr/>
        </p:nvPicPr>
        <p:blipFill>
          <a:blip r:embed="rId5">
            <a:extLst/>
          </a:blip>
          <a:stretch>
            <a:fillRect/>
          </a:stretch>
        </p:blipFill>
        <p:spPr>
          <a:xfrm>
            <a:off x="-101600" y="-38100"/>
            <a:ext cx="13106400" cy="9829800"/>
          </a:xfrm>
          <a:prstGeom prst="rect">
            <a:avLst/>
          </a:prstGeom>
          <a:ln w="12700">
            <a:miter lim="400000"/>
          </a:ln>
        </p:spPr>
      </p:pic>
      <p:sp>
        <p:nvSpPr>
          <p:cNvPr id="119" name="Shape 119"/>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lvl="0">
              <a:defRPr sz="1800">
                <a:solidFill>
                  <a:srgbClr val="000000"/>
                </a:solidFill>
                <a:effectLst/>
              </a:defRPr>
            </a:pPr>
            <a:r>
              <a:rPr sz="7200">
                <a:solidFill>
                  <a:srgbClr val="FFFFFF"/>
                </a:solidFill>
                <a:effectLst>
                  <a:outerShdw blurRad="152400" dir="16080000" rotWithShape="0">
                    <a:srgbClr val="000000"/>
                  </a:outerShdw>
                </a:effectLst>
              </a:rPr>
              <a:t>II. Europe Goes to War</a:t>
            </a:r>
          </a:p>
        </p:txBody>
      </p:sp>
      <p:sp>
        <p:nvSpPr>
          <p:cNvPr id="120" name="Shape 120"/>
          <p:cNvSpPr/>
          <p:nvPr/>
        </p:nvSpPr>
        <p:spPr>
          <a:xfrm>
            <a:off x="-25400" y="-762000"/>
            <a:ext cx="13055600" cy="1790700"/>
          </a:xfrm>
          <a:prstGeom prst="rect">
            <a:avLst/>
          </a:prstGeom>
          <a:solidFill>
            <a:srgbClr val="020202"/>
          </a:solidFill>
          <a:ln w="12700">
            <a:solidFill/>
            <a:miter lim="400000"/>
          </a:ln>
        </p:spPr>
        <p:txBody>
          <a:bodyPr lIns="38100" tIns="38100" rIns="38100" bIns="38100" anchor="ct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sp>
        <p:nvSpPr>
          <p:cNvPr id="121" name="Shape 121"/>
          <p:cNvSpPr/>
          <p:nvPr/>
        </p:nvSpPr>
        <p:spPr>
          <a:xfrm>
            <a:off x="-88900" y="5778500"/>
            <a:ext cx="5080000" cy="17018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L="458772" marR="57799" lvl="1" indent="-115872" defTabSz="1295400">
              <a:lnSpc>
                <a:spcPct val="90000"/>
              </a:lnSpc>
              <a:spcBef>
                <a:spcPts val="700"/>
              </a:spcBef>
              <a:tabLst>
                <a:tab pos="558800" algn="l"/>
                <a:tab pos="1333500" algn="l"/>
              </a:tabLst>
              <a:defRPr sz="1800"/>
            </a:pPr>
            <a:endParaRPr sz="2800">
              <a:uFill>
                <a:solidFill>
                  <a:srgbClr val="FFFFFF"/>
                </a:solidFill>
              </a:uFill>
              <a:latin typeface="Arial"/>
              <a:ea typeface="Arial"/>
              <a:cs typeface="Arial"/>
              <a:sym typeface="Arial"/>
            </a:endParaRPr>
          </a:p>
          <a:p>
            <a:pPr marL="458772" marR="57799" lvl="1" indent="-115872" defTabSz="1295400">
              <a:lnSpc>
                <a:spcPct val="90000"/>
              </a:lnSpc>
              <a:spcBef>
                <a:spcPts val="700"/>
              </a:spcBef>
              <a:tabLst>
                <a:tab pos="558800" algn="l"/>
                <a:tab pos="1333500" algn="l"/>
              </a:tabLst>
              <a:defRPr sz="1800"/>
            </a:pPr>
            <a:r>
              <a:rPr sz="2800">
                <a:uFill>
                  <a:solidFill>
                    <a:srgbClr val="FFFFFF"/>
                  </a:solidFill>
                </a:uFill>
                <a:latin typeface="Arial"/>
                <a:ea typeface="Arial"/>
                <a:cs typeface="Arial"/>
                <a:sym typeface="Arial"/>
              </a:rPr>
              <a:t>- July 20, 1969, Neil Armstrong walks on moon</a:t>
            </a:r>
          </a:p>
        </p:txBody>
      </p:sp>
      <p:pic>
        <p:nvPicPr>
          <p:cNvPr id="122" name="Johnson_Kennedy Titles.png"/>
          <p:cNvPicPr/>
          <p:nvPr/>
        </p:nvPicPr>
        <p:blipFill>
          <a:blip r:embed="rId6">
            <a:extLst/>
          </a:blip>
          <a:srcRect t="37113" r="39795" b="44095"/>
          <a:stretch>
            <a:fillRect/>
          </a:stretch>
        </p:blipFill>
        <p:spPr>
          <a:xfrm>
            <a:off x="-135930" y="-263724"/>
            <a:ext cx="10241322" cy="1321980"/>
          </a:xfrm>
          <a:prstGeom prst="rect">
            <a:avLst/>
          </a:prstGeom>
          <a:ln w="12700">
            <a:miter lim="400000"/>
          </a:ln>
          <a:effectLst>
            <a:outerShdw blurRad="139700" dist="33931" dir="4084839" rotWithShape="0">
              <a:srgbClr val="000000"/>
            </a:outerShdw>
          </a:effectLst>
        </p:spPr>
      </p:pic>
      <p:grpSp>
        <p:nvGrpSpPr>
          <p:cNvPr id="125" name="Group 125"/>
          <p:cNvGrpSpPr/>
          <p:nvPr/>
        </p:nvGrpSpPr>
        <p:grpSpPr>
          <a:xfrm>
            <a:off x="-25400" y="9156700"/>
            <a:ext cx="13055600" cy="772518"/>
            <a:chOff x="0" y="0"/>
            <a:chExt cx="13055600" cy="772517"/>
          </a:xfrm>
        </p:grpSpPr>
        <p:sp>
          <p:nvSpPr>
            <p:cNvPr id="123" name="Shape 123"/>
            <p:cNvSpPr/>
            <p:nvPr/>
          </p:nvSpPr>
          <p:spPr>
            <a:xfrm>
              <a:off x="0" y="0"/>
              <a:ext cx="13055600" cy="772518"/>
            </a:xfrm>
            <a:prstGeom prst="rect">
              <a:avLst/>
            </a:prstGeom>
            <a:solidFill>
              <a:srgbClr val="020202"/>
            </a:solidFill>
            <a:ln w="12700" cap="flat">
              <a:solidFill>
                <a:srgbClr val="000000"/>
              </a:solidFill>
              <a:prstDash val="solid"/>
              <a:miter lim="400000"/>
            </a:ln>
            <a:effectLst/>
          </p:spPr>
          <p:txBody>
            <a:bodyPr wrap="square" lIns="38100" tIns="38100" rIns="38100" bIns="38100" numCol="1" anchor="ctr">
              <a:noAutofit/>
            </a:bodyP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pic>
          <p:nvPicPr>
            <p:cNvPr id="124" name="Burt Brock Tag white.png"/>
            <p:cNvPicPr/>
            <p:nvPr/>
          </p:nvPicPr>
          <p:blipFill>
            <a:blip r:embed="rId7">
              <a:extLst/>
            </a:blip>
            <a:stretch>
              <a:fillRect/>
            </a:stretch>
          </p:blipFill>
          <p:spPr>
            <a:xfrm>
              <a:off x="11775664" y="367216"/>
              <a:ext cx="1033100" cy="180844"/>
            </a:xfrm>
            <a:prstGeom prst="rect">
              <a:avLst/>
            </a:prstGeom>
            <a:ln w="12700" cap="flat">
              <a:noFill/>
              <a:miter lim="400000"/>
            </a:ln>
            <a:effectLst/>
          </p:spPr>
        </p:pic>
      </p:grpSp>
      <p:pic>
        <p:nvPicPr>
          <p:cNvPr id="126" name="moon life mag.jpg"/>
          <p:cNvPicPr/>
          <p:nvPr/>
        </p:nvPicPr>
        <p:blipFill>
          <a:blip r:embed="rId8">
            <a:extLst/>
          </a:blip>
          <a:stretch>
            <a:fillRect/>
          </a:stretch>
        </p:blipFill>
        <p:spPr>
          <a:xfrm>
            <a:off x="5207000" y="-555117"/>
            <a:ext cx="7899400" cy="10622534"/>
          </a:xfrm>
          <a:prstGeom prst="rect">
            <a:avLst/>
          </a:prstGeom>
          <a:ln w="12700">
            <a:miter lim="400000"/>
          </a:ln>
        </p:spPr>
      </p:pic>
      <p:sp>
        <p:nvSpPr>
          <p:cNvPr id="127" name="Shape 127"/>
          <p:cNvSpPr/>
          <p:nvPr/>
        </p:nvSpPr>
        <p:spPr>
          <a:xfrm>
            <a:off x="-177800" y="1130300"/>
            <a:ext cx="5308600" cy="465512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L="458772" marR="57799" lvl="0" indent="-458772" defTabSz="1295400">
              <a:lnSpc>
                <a:spcPct val="90000"/>
              </a:lnSpc>
              <a:spcBef>
                <a:spcPts val="700"/>
              </a:spcBef>
              <a:tabLst>
                <a:tab pos="558800" algn="l"/>
                <a:tab pos="1333500" algn="l"/>
              </a:tabLst>
              <a:defRPr sz="1800"/>
            </a:pPr>
            <a:r>
              <a:rPr lang="en-US" sz="3900" b="1" dirty="0" smtClean="0">
                <a:uFill>
                  <a:solidFill>
                    <a:srgbClr val="FFFFFF"/>
                  </a:solidFill>
                </a:uFill>
                <a:latin typeface="Arial"/>
                <a:ea typeface="Arial"/>
                <a:cs typeface="Arial"/>
                <a:sym typeface="Arial"/>
              </a:rPr>
              <a:t>   </a:t>
            </a:r>
            <a:r>
              <a:rPr sz="3900" b="1" dirty="0" smtClean="0">
                <a:uFill>
                  <a:solidFill>
                    <a:srgbClr val="FFFFFF"/>
                  </a:solidFill>
                </a:uFill>
                <a:latin typeface="Arial"/>
                <a:ea typeface="Arial"/>
                <a:cs typeface="Arial"/>
                <a:sym typeface="Arial"/>
              </a:rPr>
              <a:t>2</a:t>
            </a:r>
            <a:r>
              <a:rPr sz="3900" b="1" dirty="0">
                <a:uFill>
                  <a:solidFill>
                    <a:srgbClr val="FFFFFF"/>
                  </a:solidFill>
                </a:uFill>
                <a:latin typeface="Arial"/>
                <a:ea typeface="Arial"/>
                <a:cs typeface="Arial"/>
                <a:sym typeface="Arial"/>
              </a:rPr>
              <a:t>. Space Program</a:t>
            </a:r>
          </a:p>
          <a:p>
            <a:pPr marL="458772" marR="57799" lvl="1" indent="-115872" defTabSz="1295400">
              <a:lnSpc>
                <a:spcPct val="90000"/>
              </a:lnSpc>
              <a:spcBef>
                <a:spcPts val="700"/>
              </a:spcBef>
              <a:tabLst>
                <a:tab pos="558800" algn="l"/>
                <a:tab pos="1333500" algn="l"/>
              </a:tabLst>
              <a:defRPr sz="1800"/>
            </a:pPr>
            <a:r>
              <a:rPr sz="2800" b="1" dirty="0">
                <a:uFill>
                  <a:solidFill>
                    <a:srgbClr val="FFFFFF"/>
                  </a:solidFill>
                </a:uFill>
                <a:latin typeface="Arial"/>
                <a:ea typeface="Arial"/>
                <a:cs typeface="Arial"/>
                <a:sym typeface="Arial"/>
              </a:rPr>
              <a:t>- Sputnik</a:t>
            </a:r>
            <a:r>
              <a:rPr sz="2800" dirty="0">
                <a:uFill>
                  <a:solidFill>
                    <a:srgbClr val="FFFFFF"/>
                  </a:solidFill>
                </a:uFill>
                <a:latin typeface="Arial"/>
                <a:ea typeface="Arial"/>
                <a:cs typeface="Arial"/>
                <a:sym typeface="Arial"/>
              </a:rPr>
              <a:t> &amp; Cosmonaut Yuri Gagarin - 1st to orbit the earth</a:t>
            </a:r>
          </a:p>
          <a:p>
            <a:pPr marL="458772" marR="57799" lvl="1" indent="-115872" defTabSz="1295400">
              <a:lnSpc>
                <a:spcPct val="90000"/>
              </a:lnSpc>
              <a:spcBef>
                <a:spcPts val="700"/>
              </a:spcBef>
              <a:tabLst>
                <a:tab pos="558800" algn="l"/>
                <a:tab pos="1333500" algn="l"/>
              </a:tabLst>
              <a:defRPr sz="1800"/>
            </a:pPr>
            <a:r>
              <a:rPr sz="2800" dirty="0">
                <a:uFill>
                  <a:solidFill>
                    <a:srgbClr val="FFFFFF"/>
                  </a:solidFill>
                </a:uFill>
                <a:latin typeface="Arial"/>
                <a:ea typeface="Arial"/>
                <a:cs typeface="Arial"/>
                <a:sym typeface="Arial"/>
              </a:rPr>
              <a:t>    - caused Americans to believe they were falling behind.</a:t>
            </a:r>
          </a:p>
          <a:p>
            <a:pPr marL="458772" marR="57799" lvl="1" indent="-115872" defTabSz="1295400">
              <a:lnSpc>
                <a:spcPct val="90000"/>
              </a:lnSpc>
              <a:spcBef>
                <a:spcPts val="700"/>
              </a:spcBef>
              <a:tabLst>
                <a:tab pos="558800" algn="l"/>
                <a:tab pos="1333500" algn="l"/>
              </a:tabLst>
              <a:defRPr sz="1800"/>
            </a:pPr>
            <a:r>
              <a:rPr sz="2800" dirty="0">
                <a:uFill>
                  <a:solidFill>
                    <a:srgbClr val="FFFFFF"/>
                  </a:solidFill>
                </a:uFill>
                <a:latin typeface="Arial"/>
                <a:ea typeface="Arial"/>
                <a:cs typeface="Arial"/>
                <a:sym typeface="Arial"/>
              </a:rPr>
              <a:t> -  goal of a man on moon by end of decade</a:t>
            </a:r>
          </a:p>
          <a:p>
            <a:pPr marL="458772" marR="57799" lvl="1" indent="-115872" defTabSz="1295400">
              <a:lnSpc>
                <a:spcPct val="20000"/>
              </a:lnSpc>
              <a:spcBef>
                <a:spcPts val="700"/>
              </a:spcBef>
              <a:tabLst>
                <a:tab pos="558800" algn="l"/>
                <a:tab pos="1333500" algn="l"/>
              </a:tabLst>
              <a:defRPr sz="1800"/>
            </a:pPr>
            <a:endParaRPr sz="2800" dirty="0">
              <a:uFill>
                <a:solidFill>
                  <a:srgbClr val="FFFFFF"/>
                </a:solidFill>
              </a:uFill>
              <a:latin typeface="Arial"/>
              <a:ea typeface="Arial"/>
              <a:cs typeface="Arial"/>
              <a:sym typeface="Arial"/>
            </a:endParaRPr>
          </a:p>
          <a:p>
            <a:pPr marL="458772" marR="57799" lvl="1" indent="-115872" defTabSz="1295400">
              <a:lnSpc>
                <a:spcPct val="90000"/>
              </a:lnSpc>
              <a:spcBef>
                <a:spcPts val="700"/>
              </a:spcBef>
              <a:tabLst>
                <a:tab pos="558800" algn="l"/>
                <a:tab pos="1333500" algn="l"/>
              </a:tabLst>
              <a:defRPr sz="1800"/>
            </a:pPr>
            <a:r>
              <a:rPr sz="2800" dirty="0">
                <a:uFill>
                  <a:solidFill>
                    <a:srgbClr val="FFFFFF"/>
                  </a:solidFill>
                </a:uFill>
                <a:latin typeface="Arial"/>
                <a:ea typeface="Arial"/>
                <a:cs typeface="Arial"/>
                <a:sym typeface="Arial"/>
              </a:rPr>
              <a:t> - NASA funding - from </a:t>
            </a:r>
          </a:p>
          <a:p>
            <a:pPr marL="458772" marR="57799" lvl="1" indent="-115872" defTabSz="1295400">
              <a:lnSpc>
                <a:spcPct val="90000"/>
              </a:lnSpc>
              <a:spcBef>
                <a:spcPts val="700"/>
              </a:spcBef>
              <a:tabLst>
                <a:tab pos="558800" algn="l"/>
                <a:tab pos="1333500" algn="l"/>
              </a:tabLst>
              <a:defRPr sz="1800"/>
            </a:pPr>
            <a:r>
              <a:rPr sz="2800" dirty="0">
                <a:uFill>
                  <a:solidFill>
                    <a:srgbClr val="FFFFFF"/>
                  </a:solidFill>
                </a:uFill>
                <a:latin typeface="Arial"/>
                <a:ea typeface="Arial"/>
                <a:cs typeface="Arial"/>
                <a:sym typeface="Arial"/>
              </a:rPr>
              <a:t>  $500 mil to $4.5 </a:t>
            </a:r>
            <a:r>
              <a:rPr sz="2800" dirty="0" err="1">
                <a:uFill>
                  <a:solidFill>
                    <a:srgbClr val="FFFFFF"/>
                  </a:solidFill>
                </a:uFill>
                <a:latin typeface="Arial"/>
                <a:ea typeface="Arial"/>
                <a:cs typeface="Arial"/>
                <a:sym typeface="Arial"/>
              </a:rPr>
              <a:t>bil</a:t>
            </a:r>
            <a:endParaRPr sz="2800" dirty="0">
              <a:uFill>
                <a:solidFill>
                  <a:srgbClr val="FFFFFF"/>
                </a:solidFill>
              </a:uFill>
              <a:latin typeface="Arial"/>
              <a:ea typeface="Arial"/>
              <a:cs typeface="Arial"/>
              <a:sym typeface="Arial"/>
            </a:endParaRPr>
          </a:p>
        </p:txBody>
      </p:sp>
      <p:sp>
        <p:nvSpPr>
          <p:cNvPr id="128" name="Shape 128"/>
          <p:cNvSpPr/>
          <p:nvPr/>
        </p:nvSpPr>
        <p:spPr>
          <a:xfrm>
            <a:off x="5207001" y="3352800"/>
            <a:ext cx="7391400" cy="6173017"/>
          </a:xfrm>
          <a:prstGeom prst="roundRect">
            <a:avLst>
              <a:gd name="adj" fmla="val 3480"/>
            </a:avLst>
          </a:prstGeom>
          <a:solidFill>
            <a:srgbClr val="FCFFFC">
              <a:alpha val="24000"/>
            </a:srgbClr>
          </a:solidFill>
          <a:ln w="25400">
            <a:solidFill>
              <a:srgbClr val="FFFFFF"/>
            </a:solidFill>
            <a:round/>
          </a:ln>
          <a:effectLst>
            <a:outerShdw blurRad="63500" dir="2700000" rotWithShape="0">
              <a:srgbClr val="000000"/>
            </a:outerShdw>
          </a:effectLst>
        </p:spPr>
        <p:txBody>
          <a:bodyPr lIns="0" tIns="0" rIns="0" bIns="0" anchor="ctr"/>
          <a:lstStyle/>
          <a:p>
            <a:pPr marL="40639" marR="40639" lvl="0" defTabSz="914400">
              <a:defRPr sz="2400">
                <a:solidFill>
                  <a:srgbClr val="FFFFFF"/>
                </a:solidFill>
                <a:uFill>
                  <a:solidFill>
                    <a:srgbClr val="FFFFFF"/>
                  </a:solidFill>
                </a:uFill>
                <a:latin typeface="Verdana"/>
                <a:ea typeface="Verdana"/>
                <a:cs typeface="Verdana"/>
                <a:sym typeface="Verdana"/>
              </a:defRPr>
            </a:pPr>
            <a:endParaRPr/>
          </a:p>
        </p:txBody>
      </p:sp>
      <p:sp>
        <p:nvSpPr>
          <p:cNvPr id="129" name="Shape 129">
            <a:hlinkClick r:id="rId9"/>
          </p:cNvPr>
          <p:cNvSpPr/>
          <p:nvPr/>
        </p:nvSpPr>
        <p:spPr>
          <a:xfrm>
            <a:off x="419591" y="8719911"/>
            <a:ext cx="932708" cy="9179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ln w="3175">
            <a:solidFill/>
            <a:miter lim="400000"/>
          </a:ln>
          <a:effectLst>
            <a:outerShdw blurRad="190500" dir="18900000" rotWithShape="0">
              <a:srgbClr val="FFFFFF"/>
            </a:outerShdw>
          </a:effectLst>
        </p:spPr>
        <p:txBody>
          <a:bodyPr lIns="72248" tIns="72248" rIns="72248" bIns="72248" anchor="ctr"/>
          <a:lstStyle/>
          <a:p>
            <a:pPr lvl="0" algn="ctr" defTabSz="406400">
              <a:defRPr sz="28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a:p>
        </p:txBody>
      </p:sp>
    </p:spTree>
    <p:controls>
      <mc:AlternateContent xmlns:mc="http://schemas.openxmlformats.org/markup-compatibility/2006">
        <mc:Choice xmlns:v="urn:schemas-microsoft-com:vml" Requires="v">
          <p:control spid="2055" name="ShockwaveFlash1" r:id="rId2" imgW="7012080" imgH="6021360"/>
        </mc:Choice>
        <mc:Fallback>
          <p:control name="ShockwaveFlash1" r:id="rId2" imgW="7012080" imgH="6021360">
            <p:pic>
              <p:nvPicPr>
                <p:cNvPr id="2" name="ShockwaveFlash1"/>
                <p:cNvPicPr preferRelativeResize="0">
                  <a:picLocks noChangeArrowheads="1" noChangeShapeType="1"/>
                </p:cNvPicPr>
                <p:nvPr/>
              </p:nvPicPr>
              <p:blipFill>
                <a:blip r:embed="rId10"/>
                <a:srcRect/>
                <a:stretch>
                  <a:fillRect/>
                </a:stretch>
              </p:blipFill>
              <p:spPr bwMode="auto">
                <a:xfrm>
                  <a:off x="5435600" y="3429000"/>
                  <a:ext cx="7011988" cy="6021388"/>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North_America_satellite.jpg"/>
          <p:cNvPicPr/>
          <p:nvPr/>
        </p:nvPicPr>
        <p:blipFill>
          <a:blip r:embed="rId3">
            <a:extLst/>
          </a:blip>
          <a:srcRect l="8209" t="21563" b="12372"/>
          <a:stretch>
            <a:fillRect/>
          </a:stretch>
        </p:blipFill>
        <p:spPr>
          <a:xfrm>
            <a:off x="-111125" y="-464741"/>
            <a:ext cx="13382625" cy="10365483"/>
          </a:xfrm>
          <a:prstGeom prst="rect">
            <a:avLst/>
          </a:prstGeom>
          <a:ln w="12700">
            <a:miter lim="400000"/>
          </a:ln>
        </p:spPr>
      </p:pic>
      <p:sp>
        <p:nvSpPr>
          <p:cNvPr id="134" name="Shape 134"/>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lvl="0">
              <a:defRPr sz="1800">
                <a:solidFill>
                  <a:srgbClr val="000000"/>
                </a:solidFill>
                <a:effectLst/>
              </a:defRPr>
            </a:pPr>
            <a:r>
              <a:rPr sz="7200">
                <a:solidFill>
                  <a:srgbClr val="FFFFFF"/>
                </a:solidFill>
                <a:effectLst>
                  <a:outerShdw blurRad="152400" dir="16080000" rotWithShape="0">
                    <a:srgbClr val="000000"/>
                  </a:outerShdw>
                </a:effectLst>
              </a:rPr>
              <a:t>II. Europe Goes to War</a:t>
            </a:r>
          </a:p>
        </p:txBody>
      </p:sp>
      <p:sp>
        <p:nvSpPr>
          <p:cNvPr id="135" name="Shape 135"/>
          <p:cNvSpPr/>
          <p:nvPr/>
        </p:nvSpPr>
        <p:spPr>
          <a:xfrm>
            <a:off x="-25400" y="-762000"/>
            <a:ext cx="13055600" cy="1790700"/>
          </a:xfrm>
          <a:prstGeom prst="rect">
            <a:avLst/>
          </a:prstGeom>
          <a:solidFill>
            <a:srgbClr val="020202"/>
          </a:solidFill>
          <a:ln w="12700">
            <a:solidFill/>
            <a:miter lim="400000"/>
          </a:ln>
        </p:spPr>
        <p:txBody>
          <a:bodyPr lIns="38100" tIns="38100" rIns="38100" bIns="38100" anchor="ct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pic>
        <p:nvPicPr>
          <p:cNvPr id="136" name="Castro_-_MATS_Terminal_Washington_1959.jpg"/>
          <p:cNvPicPr/>
          <p:nvPr/>
        </p:nvPicPr>
        <p:blipFill>
          <a:blip r:embed="rId4">
            <a:extLst/>
          </a:blip>
          <a:stretch>
            <a:fillRect/>
          </a:stretch>
        </p:blipFill>
        <p:spPr>
          <a:xfrm>
            <a:off x="0" y="946150"/>
            <a:ext cx="7704860" cy="8585201"/>
          </a:xfrm>
          <a:prstGeom prst="rect">
            <a:avLst/>
          </a:prstGeom>
          <a:ln w="12700">
            <a:miter lim="400000"/>
          </a:ln>
        </p:spPr>
      </p:pic>
      <p:grpSp>
        <p:nvGrpSpPr>
          <p:cNvPr id="139" name="Group 139"/>
          <p:cNvGrpSpPr/>
          <p:nvPr/>
        </p:nvGrpSpPr>
        <p:grpSpPr>
          <a:xfrm>
            <a:off x="-25400" y="9156700"/>
            <a:ext cx="13055600" cy="772518"/>
            <a:chOff x="0" y="0"/>
            <a:chExt cx="13055600" cy="772517"/>
          </a:xfrm>
        </p:grpSpPr>
        <p:sp>
          <p:nvSpPr>
            <p:cNvPr id="137" name="Shape 137"/>
            <p:cNvSpPr/>
            <p:nvPr/>
          </p:nvSpPr>
          <p:spPr>
            <a:xfrm>
              <a:off x="0" y="0"/>
              <a:ext cx="13055600" cy="772518"/>
            </a:xfrm>
            <a:prstGeom prst="rect">
              <a:avLst/>
            </a:prstGeom>
            <a:solidFill>
              <a:srgbClr val="020202"/>
            </a:solidFill>
            <a:ln w="12700" cap="flat">
              <a:solidFill>
                <a:srgbClr val="000000"/>
              </a:solidFill>
              <a:prstDash val="solid"/>
              <a:miter lim="400000"/>
            </a:ln>
            <a:effectLst/>
          </p:spPr>
          <p:txBody>
            <a:bodyPr wrap="square" lIns="38100" tIns="38100" rIns="38100" bIns="38100" numCol="1" anchor="ctr">
              <a:noAutofit/>
            </a:bodyP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pic>
          <p:nvPicPr>
            <p:cNvPr id="138" name="Burt Brock Tag white.png"/>
            <p:cNvPicPr/>
            <p:nvPr/>
          </p:nvPicPr>
          <p:blipFill>
            <a:blip r:embed="rId5">
              <a:extLst/>
            </a:blip>
            <a:stretch>
              <a:fillRect/>
            </a:stretch>
          </p:blipFill>
          <p:spPr>
            <a:xfrm>
              <a:off x="11775664" y="367216"/>
              <a:ext cx="1033100" cy="180844"/>
            </a:xfrm>
            <a:prstGeom prst="rect">
              <a:avLst/>
            </a:prstGeom>
            <a:ln w="12700" cap="flat">
              <a:noFill/>
              <a:miter lim="400000"/>
            </a:ln>
            <a:effectLst/>
          </p:spPr>
        </p:pic>
      </p:grpSp>
      <p:pic>
        <p:nvPicPr>
          <p:cNvPr id="140" name="Picture 139"/>
          <p:cNvPicPr/>
          <p:nvPr/>
        </p:nvPicPr>
        <p:blipFill>
          <a:blip r:embed="rId6">
            <a:alphaModFix amt="70000"/>
            <a:extLst/>
          </a:blip>
          <a:stretch>
            <a:fillRect/>
          </a:stretch>
        </p:blipFill>
        <p:spPr>
          <a:xfrm>
            <a:off x="7188200" y="1079500"/>
            <a:ext cx="5829300" cy="8674100"/>
          </a:xfrm>
          <a:prstGeom prst="rect">
            <a:avLst/>
          </a:prstGeom>
          <a:effectLst>
            <a:outerShdw blurRad="12700" dist="25400" dir="2700000" rotWithShape="0">
              <a:srgbClr val="000000"/>
            </a:outerShdw>
          </a:effectLst>
        </p:spPr>
      </p:pic>
      <p:sp>
        <p:nvSpPr>
          <p:cNvPr id="141" name="Shape 141"/>
          <p:cNvSpPr/>
          <p:nvPr/>
        </p:nvSpPr>
        <p:spPr>
          <a:xfrm>
            <a:off x="7429500" y="1130300"/>
            <a:ext cx="5435600" cy="79756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L="458772" marR="57799" lvl="0" indent="-458772" defTabSz="1295400">
              <a:lnSpc>
                <a:spcPct val="90000"/>
              </a:lnSpc>
              <a:spcBef>
                <a:spcPts val="700"/>
              </a:spcBef>
              <a:tabLst>
                <a:tab pos="558800" algn="l"/>
                <a:tab pos="1333500" algn="l"/>
              </a:tabLst>
              <a:defRPr sz="1800"/>
            </a:pPr>
            <a:r>
              <a:rPr sz="3900" b="1" dirty="0">
                <a:uFill>
                  <a:solidFill>
                    <a:srgbClr val="FFFFFF"/>
                  </a:solidFill>
                </a:uFill>
                <a:latin typeface="Arial"/>
                <a:ea typeface="Arial"/>
                <a:cs typeface="Arial"/>
                <a:sym typeface="Arial"/>
              </a:rPr>
              <a:t>A. Bay of Pigs</a:t>
            </a:r>
          </a:p>
          <a:p>
            <a:pPr marL="304290" marR="40639" lvl="0" indent="-304290" defTabSz="914400">
              <a:lnSpc>
                <a:spcPct val="80000"/>
              </a:lnSpc>
              <a:spcBef>
                <a:spcPts val="700"/>
              </a:spcBef>
              <a:buClr>
                <a:srgbClr val="EC286F"/>
              </a:buClr>
              <a:buFont typeface="Wingdings"/>
              <a:defRPr sz="1800"/>
            </a:pPr>
            <a:r>
              <a:rPr sz="2800" dirty="0">
                <a:effectLst>
                  <a:outerShdw blurRad="12700" dist="25400" dir="2700000" rotWithShape="0">
                    <a:srgbClr val="CBCBCB"/>
                  </a:outerShdw>
                </a:effectLst>
                <a:uFill>
                  <a:solidFill/>
                </a:uFill>
                <a:latin typeface="Arial"/>
                <a:ea typeface="Arial"/>
                <a:cs typeface="Arial"/>
                <a:sym typeface="Arial"/>
              </a:rPr>
              <a:t>- 1959 Castro overthrew </a:t>
            </a:r>
            <a:r>
              <a:rPr sz="2800" dirty="0" err="1">
                <a:effectLst>
                  <a:outerShdw blurRad="12700" dist="25400" dir="2700000" rotWithShape="0">
                    <a:srgbClr val="CBCBCB"/>
                  </a:outerShdw>
                </a:effectLst>
                <a:uFill>
                  <a:solidFill/>
                </a:uFill>
                <a:latin typeface="Arial"/>
                <a:ea typeface="Arial"/>
                <a:cs typeface="Arial"/>
                <a:sym typeface="Arial"/>
              </a:rPr>
              <a:t>Fulgencio</a:t>
            </a:r>
            <a:r>
              <a:rPr sz="2800" dirty="0">
                <a:effectLst>
                  <a:outerShdw blurRad="12700" dist="25400" dir="2700000" rotWithShape="0">
                    <a:srgbClr val="CBCBCB"/>
                  </a:outerShdw>
                </a:effectLst>
                <a:uFill>
                  <a:solidFill/>
                </a:uFill>
                <a:latin typeface="Arial"/>
                <a:ea typeface="Arial"/>
                <a:cs typeface="Arial"/>
                <a:sym typeface="Arial"/>
              </a:rPr>
              <a:t> Batista, (corrupt US backed dictator w/ties to mafia)</a:t>
            </a:r>
          </a:p>
          <a:p>
            <a:pPr marL="304290" marR="40639" lvl="0" indent="-304290" defTabSz="914400">
              <a:lnSpc>
                <a:spcPct val="1000"/>
              </a:lnSpc>
              <a:spcBef>
                <a:spcPts val="700"/>
              </a:spcBef>
              <a:buClr>
                <a:srgbClr val="EC286F"/>
              </a:buClr>
              <a:buFont typeface="Wingdings"/>
              <a:defRPr sz="1800"/>
            </a:pPr>
            <a:endParaRPr sz="2800" dirty="0">
              <a:effectLst>
                <a:outerShdw blurRad="12700" dist="25400" dir="2700000" rotWithShape="0">
                  <a:srgbClr val="CBCBCB"/>
                </a:outerShdw>
              </a:effectLst>
              <a:uFill>
                <a:solidFill/>
              </a:uFill>
              <a:latin typeface="Arial"/>
              <a:ea typeface="Arial"/>
              <a:cs typeface="Arial"/>
              <a:sym typeface="Arial"/>
            </a:endParaRPr>
          </a:p>
          <a:p>
            <a:pPr marL="304290" marR="40639" lvl="0" indent="-304290" defTabSz="914400">
              <a:lnSpc>
                <a:spcPct val="80000"/>
              </a:lnSpc>
              <a:spcBef>
                <a:spcPts val="700"/>
              </a:spcBef>
              <a:buClr>
                <a:srgbClr val="EC286F"/>
              </a:buClr>
              <a:buFont typeface="Wingdings"/>
              <a:defRPr sz="1800"/>
            </a:pPr>
            <a:r>
              <a:rPr sz="2800" dirty="0">
                <a:effectLst>
                  <a:outerShdw blurRad="12700" dist="25400" dir="2700000" rotWithShape="0">
                    <a:srgbClr val="CBCBCB"/>
                  </a:outerShdw>
                </a:effectLst>
                <a:uFill>
                  <a:solidFill/>
                </a:uFill>
                <a:latin typeface="Arial"/>
                <a:ea typeface="Arial"/>
                <a:cs typeface="Arial"/>
                <a:sym typeface="Arial"/>
              </a:rPr>
              <a:t>- Castro turns socialist - US cut off trade &amp; ties to Cuba.</a:t>
            </a:r>
          </a:p>
          <a:p>
            <a:pPr marL="304290" marR="40639" lvl="0" indent="-304290" defTabSz="914400">
              <a:lnSpc>
                <a:spcPct val="1000"/>
              </a:lnSpc>
              <a:spcBef>
                <a:spcPts val="700"/>
              </a:spcBef>
              <a:buClr>
                <a:srgbClr val="EC286F"/>
              </a:buClr>
              <a:buFont typeface="Wingdings"/>
              <a:defRPr sz="1800"/>
            </a:pPr>
            <a:endParaRPr sz="2800" dirty="0">
              <a:effectLst>
                <a:outerShdw blurRad="12700" dist="25400" dir="2700000" rotWithShape="0">
                  <a:srgbClr val="CBCBCB"/>
                </a:outerShdw>
              </a:effectLst>
              <a:uFill>
                <a:solidFill/>
              </a:uFill>
              <a:latin typeface="Arial"/>
              <a:ea typeface="Arial"/>
              <a:cs typeface="Arial"/>
              <a:sym typeface="Arial"/>
            </a:endParaRPr>
          </a:p>
          <a:p>
            <a:pPr marL="304290" marR="40639" lvl="0" indent="-304290" defTabSz="914400">
              <a:lnSpc>
                <a:spcPct val="1000"/>
              </a:lnSpc>
              <a:spcBef>
                <a:spcPts val="700"/>
              </a:spcBef>
              <a:buClr>
                <a:srgbClr val="EC286F"/>
              </a:buClr>
              <a:buFont typeface="Wingdings"/>
              <a:defRPr sz="1800"/>
            </a:pPr>
            <a:endParaRPr sz="2800" dirty="0">
              <a:effectLst>
                <a:outerShdw blurRad="12700" dist="25400" dir="2700000" rotWithShape="0">
                  <a:srgbClr val="CBCBCB"/>
                </a:outerShdw>
              </a:effectLst>
              <a:uFill>
                <a:solidFill/>
              </a:uFill>
              <a:latin typeface="Arial"/>
              <a:ea typeface="Arial"/>
              <a:cs typeface="Arial"/>
              <a:sym typeface="Arial"/>
            </a:endParaRPr>
          </a:p>
          <a:p>
            <a:pPr marL="304290" marR="40639" lvl="0" indent="-304290" defTabSz="914400">
              <a:lnSpc>
                <a:spcPct val="80000"/>
              </a:lnSpc>
              <a:spcBef>
                <a:spcPts val="700"/>
              </a:spcBef>
              <a:buClr>
                <a:srgbClr val="EC286F"/>
              </a:buClr>
              <a:buFont typeface="Wingdings"/>
              <a:defRPr sz="1800"/>
            </a:pPr>
            <a:r>
              <a:rPr sz="2800" dirty="0">
                <a:effectLst>
                  <a:outerShdw blurRad="12700" dist="25400" dir="2700000" rotWithShape="0">
                    <a:srgbClr val="CBCBCB"/>
                  </a:outerShdw>
                </a:effectLst>
                <a:uFill>
                  <a:solidFill/>
                </a:uFill>
                <a:latin typeface="Arial"/>
                <a:ea typeface="Arial"/>
                <a:cs typeface="Arial"/>
                <a:sym typeface="Arial"/>
              </a:rPr>
              <a:t>- Castro embraces Soviets.</a:t>
            </a:r>
          </a:p>
          <a:p>
            <a:pPr marL="304290" marR="40639" lvl="0" indent="-304290" defTabSz="914400">
              <a:lnSpc>
                <a:spcPct val="80000"/>
              </a:lnSpc>
              <a:spcBef>
                <a:spcPts val="700"/>
              </a:spcBef>
              <a:buClr>
                <a:srgbClr val="EC286F"/>
              </a:buClr>
              <a:buFont typeface="Wingdings"/>
              <a:defRPr sz="1800"/>
            </a:pPr>
            <a:endParaRPr sz="2800" dirty="0">
              <a:effectLst>
                <a:outerShdw blurRad="12700" dist="25400" dir="2700000" rotWithShape="0">
                  <a:srgbClr val="CBCBCB"/>
                </a:outerShdw>
              </a:effectLst>
              <a:uFill>
                <a:solidFill/>
              </a:uFill>
              <a:latin typeface="Arial"/>
              <a:ea typeface="Arial"/>
              <a:cs typeface="Arial"/>
              <a:sym typeface="Arial"/>
            </a:endParaRPr>
          </a:p>
          <a:p>
            <a:pPr marL="304290" marR="40639" lvl="0" indent="-304290" defTabSz="914400">
              <a:lnSpc>
                <a:spcPct val="80000"/>
              </a:lnSpc>
              <a:spcBef>
                <a:spcPts val="700"/>
              </a:spcBef>
              <a:buClr>
                <a:srgbClr val="EC286F"/>
              </a:buClr>
              <a:buFont typeface="Wingdings"/>
              <a:defRPr sz="1800"/>
            </a:pPr>
            <a:r>
              <a:rPr sz="2800" dirty="0">
                <a:effectLst>
                  <a:outerShdw blurRad="12700" dist="25400" dir="2700000" rotWithShape="0">
                    <a:srgbClr val="CBCBCB"/>
                  </a:outerShdw>
                </a:effectLst>
                <a:uFill>
                  <a:solidFill/>
                </a:uFill>
                <a:latin typeface="Arial"/>
                <a:ea typeface="Arial"/>
                <a:cs typeface="Arial"/>
                <a:sym typeface="Arial"/>
              </a:rPr>
              <a:t>- April 1961, 1,400 CIA trained Cuban exiles landed at the Bay of Pigs to overthrow Castro</a:t>
            </a:r>
          </a:p>
          <a:p>
            <a:pPr marL="304290" marR="40639" lvl="0" indent="-304290" defTabSz="914400">
              <a:lnSpc>
                <a:spcPct val="80000"/>
              </a:lnSpc>
              <a:spcBef>
                <a:spcPts val="700"/>
              </a:spcBef>
              <a:buClr>
                <a:srgbClr val="EC286F"/>
              </a:buClr>
              <a:buFont typeface="Wingdings"/>
              <a:defRPr sz="1800"/>
            </a:pPr>
            <a:endParaRPr sz="2800" dirty="0">
              <a:effectLst>
                <a:outerShdw blurRad="12700" dist="25400" dir="2700000" rotWithShape="0">
                  <a:srgbClr val="CBCBCB"/>
                </a:outerShdw>
              </a:effectLst>
              <a:uFill>
                <a:solidFill/>
              </a:uFill>
              <a:latin typeface="Arial"/>
              <a:ea typeface="Arial"/>
              <a:cs typeface="Arial"/>
              <a:sym typeface="Arial"/>
            </a:endParaRPr>
          </a:p>
          <a:p>
            <a:pPr marL="304290" marR="40639" lvl="0" indent="-304290" defTabSz="914400">
              <a:lnSpc>
                <a:spcPct val="80000"/>
              </a:lnSpc>
              <a:spcBef>
                <a:spcPts val="700"/>
              </a:spcBef>
              <a:buClr>
                <a:srgbClr val="EC286F"/>
              </a:buClr>
              <a:buFont typeface="Wingdings"/>
              <a:defRPr sz="1800"/>
            </a:pPr>
            <a:r>
              <a:rPr sz="2800" dirty="0">
                <a:effectLst>
                  <a:outerShdw blurRad="12700" dist="25400" dir="2700000" rotWithShape="0">
                    <a:srgbClr val="CBCBCB"/>
                  </a:outerShdw>
                </a:effectLst>
                <a:uFill>
                  <a:solidFill/>
                </a:uFill>
                <a:latin typeface="Arial"/>
                <a:ea typeface="Arial"/>
                <a:cs typeface="Arial"/>
                <a:sym typeface="Arial"/>
              </a:rPr>
              <a:t>- JFK cut off air support at last minute - coup failed.</a:t>
            </a:r>
          </a:p>
          <a:p>
            <a:pPr marL="304290" marR="40639" lvl="0" indent="-304290" defTabSz="914400">
              <a:lnSpc>
                <a:spcPct val="30000"/>
              </a:lnSpc>
              <a:buClr>
                <a:srgbClr val="EC286F"/>
              </a:buClr>
              <a:buFont typeface="Wingdings"/>
              <a:defRPr sz="1800"/>
            </a:pPr>
            <a:endParaRPr sz="2800" dirty="0">
              <a:effectLst>
                <a:outerShdw blurRad="12700" dist="25400" dir="2700000" rotWithShape="0">
                  <a:srgbClr val="CBCBCB"/>
                </a:outerShdw>
              </a:effectLst>
              <a:uFill>
                <a:solidFill/>
              </a:uFill>
              <a:latin typeface="Arial"/>
              <a:ea typeface="Arial"/>
              <a:cs typeface="Arial"/>
              <a:sym typeface="Arial"/>
            </a:endParaRPr>
          </a:p>
          <a:p>
            <a:pPr marL="304290" marR="40639" lvl="0" indent="-304290" defTabSz="914400">
              <a:lnSpc>
                <a:spcPct val="80000"/>
              </a:lnSpc>
              <a:spcBef>
                <a:spcPts val="700"/>
              </a:spcBef>
              <a:buClr>
                <a:srgbClr val="EC286F"/>
              </a:buClr>
              <a:buFont typeface="Wingdings"/>
              <a:defRPr sz="1800"/>
            </a:pPr>
            <a:r>
              <a:rPr sz="2800" dirty="0">
                <a:effectLst>
                  <a:outerShdw blurRad="12700" dist="25400" dir="2700000" rotWithShape="0">
                    <a:srgbClr val="CBCBCB"/>
                  </a:outerShdw>
                </a:effectLst>
                <a:uFill>
                  <a:solidFill/>
                </a:uFill>
                <a:latin typeface="Arial"/>
                <a:ea typeface="Arial"/>
                <a:cs typeface="Arial"/>
                <a:sym typeface="Arial"/>
              </a:rPr>
              <a:t>- Cuban Americans blamed JFK &amp; the Dems.</a:t>
            </a:r>
          </a:p>
          <a:p>
            <a:pPr marL="304290" marR="40639" lvl="0" indent="-304290" defTabSz="914400">
              <a:lnSpc>
                <a:spcPct val="80000"/>
              </a:lnSpc>
              <a:spcBef>
                <a:spcPts val="700"/>
              </a:spcBef>
              <a:buClr>
                <a:srgbClr val="EC286F"/>
              </a:buClr>
              <a:buFont typeface="Wingdings"/>
              <a:defRPr sz="1800"/>
            </a:pPr>
            <a:endParaRPr sz="2800" dirty="0">
              <a:effectLst>
                <a:outerShdw blurRad="12700" dist="25400" dir="2700000" rotWithShape="0">
                  <a:srgbClr val="CBCBCB"/>
                </a:outerShdw>
              </a:effectLst>
              <a:uFill>
                <a:solidFill/>
              </a:uFill>
              <a:latin typeface="Arial"/>
              <a:ea typeface="Arial"/>
              <a:cs typeface="Arial"/>
              <a:sym typeface="Arial"/>
            </a:endParaRPr>
          </a:p>
          <a:p>
            <a:pPr marL="304290" marR="40639" lvl="0" indent="-304290" defTabSz="914400">
              <a:lnSpc>
                <a:spcPct val="80000"/>
              </a:lnSpc>
              <a:spcBef>
                <a:spcPts val="700"/>
              </a:spcBef>
              <a:buClr>
                <a:srgbClr val="EC286F"/>
              </a:buClr>
              <a:buFont typeface="Wingdings"/>
              <a:defRPr sz="1800"/>
            </a:pPr>
            <a:r>
              <a:rPr sz="2800" dirty="0">
                <a:effectLst>
                  <a:outerShdw blurRad="12700" dist="25400" dir="2700000" rotWithShape="0">
                    <a:srgbClr val="CBCBCB"/>
                  </a:outerShdw>
                </a:effectLst>
                <a:uFill>
                  <a:solidFill/>
                </a:uFill>
                <a:latin typeface="Arial"/>
                <a:ea typeface="Arial"/>
                <a:cs typeface="Arial"/>
                <a:sym typeface="Arial"/>
              </a:rPr>
              <a:t>- Exposes to world, U.S. overthrows </a:t>
            </a:r>
            <a:r>
              <a:rPr sz="2800" dirty="0" err="1">
                <a:effectLst>
                  <a:outerShdw blurRad="12700" dist="25400" dir="2700000" rotWithShape="0">
                    <a:srgbClr val="CBCBCB"/>
                  </a:outerShdw>
                </a:effectLst>
                <a:uFill>
                  <a:solidFill/>
                </a:uFill>
                <a:latin typeface="Arial"/>
                <a:ea typeface="Arial"/>
                <a:cs typeface="Arial"/>
                <a:sym typeface="Arial"/>
              </a:rPr>
              <a:t>gov.s</a:t>
            </a:r>
            <a:endParaRPr sz="2800" dirty="0">
              <a:effectLst>
                <a:outerShdw blurRad="12700" dist="25400" dir="2700000" rotWithShape="0">
                  <a:srgbClr val="CBCBCB"/>
                </a:outerShdw>
              </a:effectLst>
              <a:uFill>
                <a:solidFill/>
              </a:uFill>
              <a:latin typeface="Arial"/>
              <a:ea typeface="Arial"/>
              <a:cs typeface="Arial"/>
              <a:sym typeface="Arial"/>
            </a:endParaRPr>
          </a:p>
        </p:txBody>
      </p:sp>
      <p:grpSp>
        <p:nvGrpSpPr>
          <p:cNvPr id="144" name="Group 144"/>
          <p:cNvGrpSpPr/>
          <p:nvPr/>
        </p:nvGrpSpPr>
        <p:grpSpPr>
          <a:xfrm>
            <a:off x="406400" y="1536700"/>
            <a:ext cx="5803900" cy="3263900"/>
            <a:chOff x="0" y="0"/>
            <a:chExt cx="5803900" cy="3263900"/>
          </a:xfrm>
        </p:grpSpPr>
        <p:sp>
          <p:nvSpPr>
            <p:cNvPr id="142" name="Shape 142"/>
            <p:cNvSpPr/>
            <p:nvPr/>
          </p:nvSpPr>
          <p:spPr>
            <a:xfrm>
              <a:off x="0" y="0"/>
              <a:ext cx="5803900" cy="3263900"/>
            </a:xfrm>
            <a:prstGeom prst="rect">
              <a:avLst/>
            </a:prstGeom>
            <a:solidFill>
              <a:srgbClr val="C6E6E9"/>
            </a:solidFill>
            <a:ln w="25400" cap="flat">
              <a:solidFill>
                <a:srgbClr val="000000"/>
              </a:solidFill>
              <a:prstDash val="solid"/>
              <a:miter lim="400000"/>
            </a:ln>
            <a:effectLst>
              <a:outerShdw blurRad="12700" dist="76200" dir="2340000" rotWithShape="0">
                <a:srgbClr val="000000"/>
              </a:outerShdw>
            </a:effectLst>
          </p:spPr>
          <p:txBody>
            <a:bodyPr wrap="square" lIns="38100" tIns="38100" rIns="38100" bIns="38100" numCol="1" anchor="ctr">
              <a:noAutofit/>
            </a:bodyP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sp>
          <p:nvSpPr>
            <p:cNvPr id="143" name="Shape 143"/>
            <p:cNvSpPr/>
            <p:nvPr/>
          </p:nvSpPr>
          <p:spPr>
            <a:xfrm>
              <a:off x="113700" y="124938"/>
              <a:ext cx="5575301" cy="2971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p>
              <a:pPr lvl="0" defTabSz="647700">
                <a:lnSpc>
                  <a:spcPts val="31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800"/>
              </a:pPr>
              <a:r>
                <a:rPr sz="2600" i="1"/>
                <a:t>“Let every nation know, whether it wishes us well or ill, that we shall pay any price, bear any burden, meet any hardship, support any friend, oppose any foe to assure the survival and the success of liberty.”</a:t>
              </a:r>
              <a:endParaRPr sz="2400" i="1"/>
            </a:p>
            <a:p>
              <a:pPr lvl="5" indent="1714500" defTabSz="647700">
                <a:lnSpc>
                  <a:spcPts val="30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800"/>
              </a:pPr>
              <a:r>
                <a:rPr sz="2500" i="1"/>
                <a:t>J</a:t>
              </a:r>
              <a:r>
                <a:rPr sz="1500" i="1"/>
                <a:t>ohn F. Kennedy, Inaugural Address, 1961</a:t>
              </a:r>
            </a:p>
          </p:txBody>
        </p:sp>
      </p:grpSp>
      <p:pic>
        <p:nvPicPr>
          <p:cNvPr id="145" name="Castro &amp;kruschev.jpg"/>
          <p:cNvPicPr/>
          <p:nvPr/>
        </p:nvPicPr>
        <p:blipFill>
          <a:blip r:embed="rId7">
            <a:extLst/>
          </a:blip>
          <a:stretch>
            <a:fillRect/>
          </a:stretch>
        </p:blipFill>
        <p:spPr>
          <a:xfrm>
            <a:off x="325636" y="2327354"/>
            <a:ext cx="6571377" cy="5372101"/>
          </a:xfrm>
          <a:prstGeom prst="rect">
            <a:avLst/>
          </a:prstGeom>
          <a:ln w="12700">
            <a:miter lim="400000"/>
          </a:ln>
        </p:spPr>
      </p:pic>
      <p:pic>
        <p:nvPicPr>
          <p:cNvPr id="146" name="Johnson_Kennedy Titles.png"/>
          <p:cNvPicPr/>
          <p:nvPr/>
        </p:nvPicPr>
        <p:blipFill>
          <a:blip r:embed="rId8">
            <a:extLst/>
          </a:blip>
          <a:srcRect t="58531" r="48669" b="21297"/>
          <a:stretch>
            <a:fillRect/>
          </a:stretch>
        </p:blipFill>
        <p:spPr>
          <a:xfrm>
            <a:off x="-148630" y="-8484"/>
            <a:ext cx="8731808" cy="1419115"/>
          </a:xfrm>
          <a:prstGeom prst="rect">
            <a:avLst/>
          </a:prstGeom>
          <a:ln w="12700">
            <a:miter lim="400000"/>
          </a:ln>
          <a:effectLst>
            <a:outerShdw blurRad="139700" dist="33931" dir="4084839" rotWithShape="0">
              <a:srgbClr val="000000"/>
            </a:outerShdw>
          </a:effec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1" nodeType="afterEffect">
                                  <p:stCondLst>
                                    <p:cond delay="0"/>
                                  </p:stCondLst>
                                  <p:iterate>
                                    <p:tmAbs val="0"/>
                                  </p:iterate>
                                  <p:childTnLst>
                                    <p:set>
                                      <p:cBhvr>
                                        <p:cTn id="6" fill="hold"/>
                                        <p:tgtEl>
                                          <p:spTgt spid="144"/>
                                        </p:tgtEl>
                                        <p:attrNameLst>
                                          <p:attrName>style.visibility</p:attrName>
                                        </p:attrNameLst>
                                      </p:cBhvr>
                                      <p:to>
                                        <p:strVal val="visible"/>
                                      </p:to>
                                    </p:set>
                                    <p:anim calcmode="lin" valueType="num">
                                      <p:cBhvr>
                                        <p:cTn id="7" dur="500" fill="hold"/>
                                        <p:tgtEl>
                                          <p:spTgt spid="144"/>
                                        </p:tgtEl>
                                        <p:attrNameLst>
                                          <p:attrName>ppt_w</p:attrName>
                                        </p:attrNameLst>
                                      </p:cBhvr>
                                      <p:tavLst>
                                        <p:tav tm="0">
                                          <p:val>
                                            <p:fltVal val="0"/>
                                          </p:val>
                                        </p:tav>
                                        <p:tav tm="100000">
                                          <p:val>
                                            <p:strVal val="#ppt_w"/>
                                          </p:val>
                                        </p:tav>
                                      </p:tavLst>
                                    </p:anim>
                                    <p:anim calcmode="lin" valueType="num">
                                      <p:cBhvr>
                                        <p:cTn id="8" dur="500" fill="hold"/>
                                        <p:tgtEl>
                                          <p:spTgt spid="14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3" presetClass="exit" presetSubtype="32" fill="hold" grpId="2" nodeType="clickEffect">
                                  <p:stCondLst>
                                    <p:cond delay="0"/>
                                  </p:stCondLst>
                                  <p:childTnLst>
                                    <p:anim calcmode="lin" valueType="num">
                                      <p:cBhvr>
                                        <p:cTn id="12" dur="500"/>
                                        <p:tgtEl>
                                          <p:spTgt spid="144"/>
                                        </p:tgtEl>
                                        <p:attrNameLst>
                                          <p:attrName>ppt_w</p:attrName>
                                        </p:attrNameLst>
                                      </p:cBhvr>
                                      <p:tavLst>
                                        <p:tav tm="0">
                                          <p:val>
                                            <p:strVal val="ppt_w"/>
                                          </p:val>
                                        </p:tav>
                                        <p:tav tm="100000">
                                          <p:val>
                                            <p:fltVal val="0"/>
                                          </p:val>
                                        </p:tav>
                                      </p:tavLst>
                                    </p:anim>
                                    <p:anim calcmode="lin" valueType="num">
                                      <p:cBhvr>
                                        <p:cTn id="13" dur="500"/>
                                        <p:tgtEl>
                                          <p:spTgt spid="144"/>
                                        </p:tgtEl>
                                        <p:attrNameLst>
                                          <p:attrName>ppt_h</p:attrName>
                                        </p:attrNameLst>
                                      </p:cBhvr>
                                      <p:tavLst>
                                        <p:tav tm="0">
                                          <p:val>
                                            <p:strVal val="ppt_h"/>
                                          </p:val>
                                        </p:tav>
                                        <p:tav tm="100000">
                                          <p:val>
                                            <p:fltVal val="0"/>
                                          </p:val>
                                        </p:tav>
                                      </p:tavLst>
                                    </p:anim>
                                    <p:animEffect transition="out" filter="fade">
                                      <p:cBhvr>
                                        <p:cTn id="14" dur="500"/>
                                        <p:tgtEl>
                                          <p:spTgt spid="144"/>
                                        </p:tgtEl>
                                      </p:cBhvr>
                                    </p:animEffect>
                                    <p:set>
                                      <p:cBhvr>
                                        <p:cTn id="15" dur="1" fill="hold">
                                          <p:stCondLst>
                                            <p:cond delay="499"/>
                                          </p:stCondLst>
                                        </p:cTn>
                                        <p:tgtEl>
                                          <p:spTgt spid="144"/>
                                        </p:tgtEl>
                                        <p:attrNameLst>
                                          <p:attrName>style.visibility</p:attrName>
                                        </p:attrNameLst>
                                      </p:cBhvr>
                                      <p:to>
                                        <p:strVal val="hidden"/>
                                      </p:to>
                                    </p:set>
                                  </p:childTnLst>
                                </p:cTn>
                              </p:par>
                            </p:childTnLst>
                          </p:cTn>
                        </p:par>
                        <p:par>
                          <p:cTn id="16" fill="hold">
                            <p:stCondLst>
                              <p:cond delay="500"/>
                            </p:stCondLst>
                            <p:childTnLst>
                              <p:par>
                                <p:cTn id="17" presetID="22" presetClass="entr" presetSubtype="1" fill="hold" nodeType="afterEffect">
                                  <p:stCondLst>
                                    <p:cond delay="0"/>
                                  </p:stCondLst>
                                  <p:childTnLst>
                                    <p:set>
                                      <p:cBhvr>
                                        <p:cTn id="18" dur="1" fill="hold">
                                          <p:stCondLst>
                                            <p:cond delay="0"/>
                                          </p:stCondLst>
                                        </p:cTn>
                                        <p:tgtEl>
                                          <p:spTgt spid="140"/>
                                        </p:tgtEl>
                                        <p:attrNameLst>
                                          <p:attrName>style.visibility</p:attrName>
                                        </p:attrNameLst>
                                      </p:cBhvr>
                                      <p:to>
                                        <p:strVal val="visible"/>
                                      </p:to>
                                    </p:set>
                                    <p:animEffect transition="in" filter="wipe(up)">
                                      <p:cBhvr>
                                        <p:cTn id="19" dur="500"/>
                                        <p:tgtEl>
                                          <p:spTgt spid="140"/>
                                        </p:tgtEl>
                                      </p:cBhvr>
                                    </p:animEffect>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141"/>
                                        </p:tgtEl>
                                        <p:attrNameLst>
                                          <p:attrName>style.visibility</p:attrName>
                                        </p:attrNameLst>
                                      </p:cBhvr>
                                      <p:to>
                                        <p:strVal val="visible"/>
                                      </p:to>
                                    </p:set>
                                    <p:animEffect transition="in" filter="wipe(up)">
                                      <p:cBhvr>
                                        <p:cTn id="23" dur="500"/>
                                        <p:tgtEl>
                                          <p:spTgt spid="141"/>
                                        </p:tgtEl>
                                      </p:cBhvr>
                                    </p:animEffect>
                                  </p:childTnLst>
                                </p:cTn>
                              </p:par>
                            </p:childTnLst>
                          </p:cTn>
                        </p:par>
                        <p:par>
                          <p:cTn id="24" fill="hold">
                            <p:stCondLst>
                              <p:cond delay="1500"/>
                            </p:stCondLst>
                            <p:childTnLst>
                              <p:par>
                                <p:cTn id="25" presetID="22" presetClass="entr" presetSubtype="4" fill="hold" grpId="5" nodeType="afterEffect">
                                  <p:stCondLst>
                                    <p:cond delay="0"/>
                                  </p:stCondLst>
                                  <p:iterate>
                                    <p:tmAbs val="0"/>
                                  </p:iterate>
                                  <p:childTnLst>
                                    <p:set>
                                      <p:cBhvr>
                                        <p:cTn id="26" fill="hold"/>
                                        <p:tgtEl>
                                          <p:spTgt spid="136"/>
                                        </p:tgtEl>
                                        <p:attrNameLst>
                                          <p:attrName>style.visibility</p:attrName>
                                        </p:attrNameLst>
                                      </p:cBhvr>
                                      <p:to>
                                        <p:strVal val="visible"/>
                                      </p:to>
                                    </p:set>
                                    <p:animEffect transition="in" filter="wipe(down)">
                                      <p:cBhvr>
                                        <p:cTn id="27" dur="1000"/>
                                        <p:tgtEl>
                                          <p:spTgt spid="136"/>
                                        </p:tgtEl>
                                      </p:cBhvr>
                                    </p:animEffect>
                                  </p:childTnLst>
                                </p:cTn>
                              </p:par>
                            </p:childTnLst>
                          </p:cTn>
                        </p:par>
                      </p:childTnLst>
                    </p:cTn>
                  </p:par>
                  <p:par>
                    <p:cTn id="28" fill="hold">
                      <p:stCondLst>
                        <p:cond delay="indefinite"/>
                      </p:stCondLst>
                      <p:childTnLst>
                        <p:par>
                          <p:cTn id="29" fill="hold">
                            <p:stCondLst>
                              <p:cond delay="0"/>
                            </p:stCondLst>
                            <p:childTnLst>
                              <p:par>
                                <p:cTn id="30" presetID="23" presetClass="entr" presetSubtype="16" fill="hold" grpId="6" nodeType="clickEffect">
                                  <p:stCondLst>
                                    <p:cond delay="0"/>
                                  </p:stCondLst>
                                  <p:iterate>
                                    <p:tmAbs val="0"/>
                                  </p:iterate>
                                  <p:childTnLst>
                                    <p:set>
                                      <p:cBhvr>
                                        <p:cTn id="31" fill="hold"/>
                                        <p:tgtEl>
                                          <p:spTgt spid="145"/>
                                        </p:tgtEl>
                                        <p:attrNameLst>
                                          <p:attrName>style.visibility</p:attrName>
                                        </p:attrNameLst>
                                      </p:cBhvr>
                                      <p:to>
                                        <p:strVal val="visible"/>
                                      </p:to>
                                    </p:set>
                                    <p:anim calcmode="lin" valueType="num">
                                      <p:cBhvr>
                                        <p:cTn id="32" dur="1000" fill="hold"/>
                                        <p:tgtEl>
                                          <p:spTgt spid="145"/>
                                        </p:tgtEl>
                                        <p:attrNameLst>
                                          <p:attrName>ppt_w</p:attrName>
                                        </p:attrNameLst>
                                      </p:cBhvr>
                                      <p:tavLst>
                                        <p:tav tm="0">
                                          <p:val>
                                            <p:fltVal val="0"/>
                                          </p:val>
                                        </p:tav>
                                        <p:tav tm="100000">
                                          <p:val>
                                            <p:strVal val="#ppt_w"/>
                                          </p:val>
                                        </p:tav>
                                      </p:tavLst>
                                    </p:anim>
                                    <p:anim calcmode="lin" valueType="num">
                                      <p:cBhvr>
                                        <p:cTn id="33" dur="1000" fill="hold"/>
                                        <p:tgtEl>
                                          <p:spTgt spid="145"/>
                                        </p:tgtEl>
                                        <p:attrNameLst>
                                          <p:attrName>ppt_h</p:attrName>
                                        </p:attrNameLst>
                                      </p:cBhvr>
                                      <p:tavLst>
                                        <p:tav tm="0">
                                          <p:val>
                                            <p:fltVal val="0"/>
                                          </p:val>
                                        </p:tav>
                                        <p:tav tm="100000">
                                          <p:val>
                                            <p:strVal val="#ppt_h"/>
                                          </p:val>
                                        </p:tav>
                                      </p:tavLst>
                                    </p:anim>
                                  </p:childTnLst>
                                </p:cTn>
                              </p:par>
                            </p:childTnLst>
                          </p:cTn>
                        </p:par>
                        <p:par>
                          <p:cTn id="34" fill="hold">
                            <p:stCondLst>
                              <p:cond delay="1000"/>
                            </p:stCondLst>
                            <p:childTnLst>
                              <p:par>
                                <p:cTn id="35" presetID="23" presetClass="exit" presetSubtype="16" fill="hold" grpId="7" nodeType="afterEffect">
                                  <p:stCondLst>
                                    <p:cond delay="0"/>
                                  </p:stCondLst>
                                  <p:iterate>
                                    <p:tmAbs val="0"/>
                                  </p:iterate>
                                  <p:childTnLst>
                                    <p:anim calcmode="lin" valueType="num">
                                      <p:cBhvr>
                                        <p:cTn id="36" dur="1000" fill="hold"/>
                                        <p:tgtEl>
                                          <p:spTgt spid="136"/>
                                        </p:tgtEl>
                                        <p:attrNameLst>
                                          <p:attrName>ppt_w</p:attrName>
                                        </p:attrNameLst>
                                      </p:cBhvr>
                                      <p:tavLst>
                                        <p:tav tm="0">
                                          <p:val>
                                            <p:strVal val="ppt_w"/>
                                          </p:val>
                                        </p:tav>
                                        <p:tav tm="100000">
                                          <p:val>
                                            <p:strVal val="4*ppt_w"/>
                                          </p:val>
                                        </p:tav>
                                      </p:tavLst>
                                    </p:anim>
                                    <p:anim calcmode="lin" valueType="num">
                                      <p:cBhvr>
                                        <p:cTn id="37" dur="1000" fill="hold"/>
                                        <p:tgtEl>
                                          <p:spTgt spid="136"/>
                                        </p:tgtEl>
                                        <p:attrNameLst>
                                          <p:attrName>ppt_h</p:attrName>
                                        </p:attrNameLst>
                                      </p:cBhvr>
                                      <p:tavLst>
                                        <p:tav tm="0">
                                          <p:val>
                                            <p:strVal val="ppt_h"/>
                                          </p:val>
                                        </p:tav>
                                        <p:tav tm="100000">
                                          <p:val>
                                            <p:strVal val="4*ppt_h"/>
                                          </p:val>
                                        </p:tav>
                                      </p:tavLst>
                                    </p:anim>
                                    <p:set>
                                      <p:cBhvr>
                                        <p:cTn id="38" fill="hold">
                                          <p:stCondLst>
                                            <p:cond delay="999"/>
                                          </p:stCondLst>
                                        </p:cTn>
                                        <p:tgtEl>
                                          <p:spTgt spid="1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5" animBg="1" advAuto="0"/>
      <p:bldP spid="136" grpId="7" animBg="1" advAuto="0"/>
      <p:bldP spid="141" grpId="0" animBg="1"/>
      <p:bldP spid="144" grpId="1" animBg="1" advAuto="0"/>
      <p:bldP spid="144" grpId="2" animBg="1" advAuto="0"/>
      <p:bldP spid="145" grpId="6"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 name="ay of Pigs Invasion- A group of Cuban counter-revolutionaries, members of Assault Brigade 2506, after their capture in the Bay of Pigs. 1,000 people were imprisoned by Castro's forces during the US supported invasion.jpg"/>
          <p:cNvPicPr/>
          <p:nvPr/>
        </p:nvPicPr>
        <p:blipFill>
          <a:blip r:embed="rId3">
            <a:extLst/>
          </a:blip>
          <a:stretch>
            <a:fillRect/>
          </a:stretch>
        </p:blipFill>
        <p:spPr>
          <a:xfrm>
            <a:off x="-106589" y="584200"/>
            <a:ext cx="13081306" cy="8509001"/>
          </a:xfrm>
          <a:prstGeom prst="rect">
            <a:avLst/>
          </a:prstGeom>
          <a:ln w="12700">
            <a:miter lim="400000"/>
          </a:ln>
        </p:spPr>
      </p:pic>
      <p:sp>
        <p:nvSpPr>
          <p:cNvPr id="164" name="Shape 164"/>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lvl="0">
              <a:defRPr sz="1800">
                <a:solidFill>
                  <a:srgbClr val="000000"/>
                </a:solidFill>
                <a:effectLst/>
              </a:defRPr>
            </a:pPr>
            <a:r>
              <a:rPr sz="7200">
                <a:solidFill>
                  <a:srgbClr val="FFFFFF"/>
                </a:solidFill>
                <a:effectLst>
                  <a:outerShdw blurRad="152400" dir="16080000" rotWithShape="0">
                    <a:srgbClr val="000000"/>
                  </a:outerShdw>
                </a:effectLst>
              </a:rPr>
              <a:t>II. Europe Goes to War</a:t>
            </a:r>
          </a:p>
        </p:txBody>
      </p:sp>
      <p:sp>
        <p:nvSpPr>
          <p:cNvPr id="165" name="Shape 165"/>
          <p:cNvSpPr/>
          <p:nvPr/>
        </p:nvSpPr>
        <p:spPr>
          <a:xfrm>
            <a:off x="-25400" y="-88900"/>
            <a:ext cx="13055600" cy="1117600"/>
          </a:xfrm>
          <a:prstGeom prst="rect">
            <a:avLst/>
          </a:prstGeom>
          <a:solidFill>
            <a:srgbClr val="020202"/>
          </a:solidFill>
          <a:ln w="12700">
            <a:solidFill/>
            <a:miter lim="400000"/>
          </a:ln>
        </p:spPr>
        <p:txBody>
          <a:bodyPr lIns="38100" tIns="38100" rIns="38100" bIns="38100" anchor="ct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grpSp>
        <p:nvGrpSpPr>
          <p:cNvPr id="168" name="Group 168"/>
          <p:cNvGrpSpPr/>
          <p:nvPr/>
        </p:nvGrpSpPr>
        <p:grpSpPr>
          <a:xfrm>
            <a:off x="-25400" y="9156700"/>
            <a:ext cx="13055600" cy="772518"/>
            <a:chOff x="0" y="0"/>
            <a:chExt cx="13055600" cy="772517"/>
          </a:xfrm>
        </p:grpSpPr>
        <p:sp>
          <p:nvSpPr>
            <p:cNvPr id="166" name="Shape 166"/>
            <p:cNvSpPr/>
            <p:nvPr/>
          </p:nvSpPr>
          <p:spPr>
            <a:xfrm>
              <a:off x="0" y="0"/>
              <a:ext cx="13055600" cy="772518"/>
            </a:xfrm>
            <a:prstGeom prst="rect">
              <a:avLst/>
            </a:prstGeom>
            <a:solidFill>
              <a:srgbClr val="020202"/>
            </a:solidFill>
            <a:ln w="12700" cap="flat">
              <a:solidFill>
                <a:srgbClr val="000000"/>
              </a:solidFill>
              <a:prstDash val="solid"/>
              <a:miter lim="400000"/>
            </a:ln>
            <a:effectLst/>
          </p:spPr>
          <p:txBody>
            <a:bodyPr wrap="square" lIns="38100" tIns="38100" rIns="38100" bIns="38100" numCol="1" anchor="ctr">
              <a:noAutofit/>
            </a:bodyPr>
            <a:lstStyle/>
            <a:p>
              <a:pPr lvl="0"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a:p>
          </p:txBody>
        </p:sp>
        <p:pic>
          <p:nvPicPr>
            <p:cNvPr id="167" name="Burt Brock Tag white.png"/>
            <p:cNvPicPr/>
            <p:nvPr/>
          </p:nvPicPr>
          <p:blipFill>
            <a:blip r:embed="rId4">
              <a:extLst/>
            </a:blip>
            <a:stretch>
              <a:fillRect/>
            </a:stretch>
          </p:blipFill>
          <p:spPr>
            <a:xfrm>
              <a:off x="11775664" y="367216"/>
              <a:ext cx="1033100" cy="180844"/>
            </a:xfrm>
            <a:prstGeom prst="rect">
              <a:avLst/>
            </a:prstGeom>
            <a:ln w="12700" cap="flat">
              <a:noFill/>
              <a:miter lim="400000"/>
            </a:ln>
            <a:effectLst/>
          </p:spPr>
        </p:pic>
      </p:grpSp>
      <p:pic>
        <p:nvPicPr>
          <p:cNvPr id="169" name="Picture 168"/>
          <p:cNvPicPr/>
          <p:nvPr/>
        </p:nvPicPr>
        <p:blipFill>
          <a:blip r:embed="rId5">
            <a:alphaModFix amt="70000"/>
            <a:extLst/>
          </a:blip>
          <a:stretch>
            <a:fillRect/>
          </a:stretch>
        </p:blipFill>
        <p:spPr>
          <a:xfrm>
            <a:off x="7188200" y="1079500"/>
            <a:ext cx="5829300" cy="8674100"/>
          </a:xfrm>
          <a:prstGeom prst="rect">
            <a:avLst/>
          </a:prstGeom>
          <a:effectLst>
            <a:outerShdw blurRad="12700" dist="25400" dir="2700000" rotWithShape="0">
              <a:srgbClr val="000000"/>
            </a:outerShdw>
          </a:effectLst>
        </p:spPr>
      </p:pic>
      <p:sp>
        <p:nvSpPr>
          <p:cNvPr id="170" name="Shape 170"/>
          <p:cNvSpPr/>
          <p:nvPr/>
        </p:nvSpPr>
        <p:spPr>
          <a:xfrm>
            <a:off x="7429500" y="1231900"/>
            <a:ext cx="5359400" cy="83058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L="458772" marR="57799" lvl="0" indent="-458772" defTabSz="1295400">
              <a:lnSpc>
                <a:spcPct val="90000"/>
              </a:lnSpc>
              <a:spcBef>
                <a:spcPts val="700"/>
              </a:spcBef>
              <a:tabLst>
                <a:tab pos="558800" algn="l"/>
                <a:tab pos="1333500" algn="l"/>
              </a:tabLst>
              <a:defRPr sz="1800"/>
            </a:pPr>
            <a:r>
              <a:rPr sz="3900" b="1">
                <a:uFill>
                  <a:solidFill>
                    <a:srgbClr val="FFFFFF"/>
                  </a:solidFill>
                </a:uFill>
                <a:latin typeface="Arial"/>
                <a:ea typeface="Arial"/>
                <a:cs typeface="Arial"/>
                <a:sym typeface="Arial"/>
              </a:rPr>
              <a:t>A. Bay of Pigs</a:t>
            </a:r>
          </a:p>
          <a:p>
            <a:pPr marL="304290" marR="40639" lvl="0" indent="-304290" defTabSz="914400">
              <a:lnSpc>
                <a:spcPct val="80000"/>
              </a:lnSpc>
              <a:spcBef>
                <a:spcPts val="700"/>
              </a:spcBef>
              <a:buClr>
                <a:srgbClr val="EC286F"/>
              </a:buClr>
              <a:buFont typeface="Wingdings"/>
              <a:defRPr sz="1800"/>
            </a:pPr>
            <a:r>
              <a:rPr sz="2800">
                <a:effectLst>
                  <a:outerShdw blurRad="12700" dist="25400" dir="2700000" rotWithShape="0">
                    <a:srgbClr val="CBCBCB"/>
                  </a:outerShdw>
                </a:effectLst>
                <a:uFill>
                  <a:solidFill/>
                </a:uFill>
                <a:latin typeface="Arial"/>
                <a:ea typeface="Arial"/>
                <a:cs typeface="Arial"/>
                <a:sym typeface="Arial"/>
              </a:rPr>
              <a:t>- 1959 Castro overthrew Fulgencio Batista, (corrupt US backed dictator w/ties to mafia)</a:t>
            </a:r>
          </a:p>
          <a:p>
            <a:pPr marL="304290" marR="40639" lvl="0" indent="-304290" defTabSz="914400">
              <a:lnSpc>
                <a:spcPct val="1000"/>
              </a:lnSpc>
              <a:spcBef>
                <a:spcPts val="700"/>
              </a:spcBef>
              <a:buClr>
                <a:srgbClr val="EC286F"/>
              </a:buClr>
              <a:buFont typeface="Wingdings"/>
              <a:defRPr sz="1800"/>
            </a:pPr>
            <a:endParaRPr sz="2800">
              <a:effectLst>
                <a:outerShdw blurRad="12700" dist="25400" dir="2700000" rotWithShape="0">
                  <a:srgbClr val="CBCBCB"/>
                </a:outerShdw>
              </a:effectLst>
              <a:uFill>
                <a:solidFill/>
              </a:uFill>
              <a:latin typeface="Arial"/>
              <a:ea typeface="Arial"/>
              <a:cs typeface="Arial"/>
              <a:sym typeface="Arial"/>
            </a:endParaRPr>
          </a:p>
          <a:p>
            <a:pPr marL="304290" marR="40639" lvl="0" indent="-304290" defTabSz="914400">
              <a:lnSpc>
                <a:spcPct val="80000"/>
              </a:lnSpc>
              <a:spcBef>
                <a:spcPts val="700"/>
              </a:spcBef>
              <a:buClr>
                <a:srgbClr val="EC286F"/>
              </a:buClr>
              <a:buFont typeface="Wingdings"/>
              <a:defRPr sz="1800"/>
            </a:pPr>
            <a:r>
              <a:rPr sz="2800">
                <a:effectLst>
                  <a:outerShdw blurRad="12700" dist="25400" dir="2700000" rotWithShape="0">
                    <a:srgbClr val="CBCBCB"/>
                  </a:outerShdw>
                </a:effectLst>
                <a:uFill>
                  <a:solidFill/>
                </a:uFill>
                <a:latin typeface="Arial"/>
                <a:ea typeface="Arial"/>
                <a:cs typeface="Arial"/>
                <a:sym typeface="Arial"/>
              </a:rPr>
              <a:t>- Castro turns socialist - US cut off trade &amp; ties to Cuba.</a:t>
            </a:r>
          </a:p>
          <a:p>
            <a:pPr marL="304290" marR="40639" lvl="0" indent="-304290" defTabSz="914400">
              <a:lnSpc>
                <a:spcPct val="1000"/>
              </a:lnSpc>
              <a:spcBef>
                <a:spcPts val="700"/>
              </a:spcBef>
              <a:buClr>
                <a:srgbClr val="EC286F"/>
              </a:buClr>
              <a:buFont typeface="Wingdings"/>
              <a:defRPr sz="1800"/>
            </a:pPr>
            <a:endParaRPr sz="2800">
              <a:effectLst>
                <a:outerShdw blurRad="12700" dist="25400" dir="2700000" rotWithShape="0">
                  <a:srgbClr val="CBCBCB"/>
                </a:outerShdw>
              </a:effectLst>
              <a:uFill>
                <a:solidFill/>
              </a:uFill>
              <a:latin typeface="Arial"/>
              <a:ea typeface="Arial"/>
              <a:cs typeface="Arial"/>
              <a:sym typeface="Arial"/>
            </a:endParaRPr>
          </a:p>
          <a:p>
            <a:pPr marL="304290" marR="40639" lvl="0" indent="-304290" defTabSz="914400">
              <a:lnSpc>
                <a:spcPct val="1000"/>
              </a:lnSpc>
              <a:spcBef>
                <a:spcPts val="700"/>
              </a:spcBef>
              <a:buClr>
                <a:srgbClr val="EC286F"/>
              </a:buClr>
              <a:buFont typeface="Wingdings"/>
              <a:defRPr sz="1800"/>
            </a:pPr>
            <a:endParaRPr sz="2800">
              <a:effectLst>
                <a:outerShdw blurRad="12700" dist="25400" dir="2700000" rotWithShape="0">
                  <a:srgbClr val="CBCBCB"/>
                </a:outerShdw>
              </a:effectLst>
              <a:uFill>
                <a:solidFill/>
              </a:uFill>
              <a:latin typeface="Arial"/>
              <a:ea typeface="Arial"/>
              <a:cs typeface="Arial"/>
              <a:sym typeface="Arial"/>
            </a:endParaRPr>
          </a:p>
          <a:p>
            <a:pPr marL="304290" marR="40639" lvl="0" indent="-304290" defTabSz="914400">
              <a:lnSpc>
                <a:spcPct val="80000"/>
              </a:lnSpc>
              <a:spcBef>
                <a:spcPts val="700"/>
              </a:spcBef>
              <a:buClr>
                <a:srgbClr val="EC286F"/>
              </a:buClr>
              <a:buFont typeface="Wingdings"/>
              <a:defRPr sz="1800"/>
            </a:pPr>
            <a:r>
              <a:rPr sz="2800">
                <a:effectLst>
                  <a:outerShdw blurRad="12700" dist="25400" dir="2700000" rotWithShape="0">
                    <a:srgbClr val="CBCBCB"/>
                  </a:outerShdw>
                </a:effectLst>
                <a:uFill>
                  <a:solidFill/>
                </a:uFill>
                <a:latin typeface="Arial"/>
                <a:ea typeface="Arial"/>
                <a:cs typeface="Arial"/>
                <a:sym typeface="Arial"/>
              </a:rPr>
              <a:t>- Castro embraces Soviets.</a:t>
            </a:r>
          </a:p>
          <a:p>
            <a:pPr marL="304290" marR="40639" lvl="0" indent="-304290" defTabSz="914400">
              <a:lnSpc>
                <a:spcPct val="80000"/>
              </a:lnSpc>
              <a:spcBef>
                <a:spcPts val="700"/>
              </a:spcBef>
              <a:buClr>
                <a:srgbClr val="EC286F"/>
              </a:buClr>
              <a:buFont typeface="Wingdings"/>
              <a:defRPr sz="1800"/>
            </a:pPr>
            <a:endParaRPr sz="2800">
              <a:effectLst>
                <a:outerShdw blurRad="12700" dist="25400" dir="2700000" rotWithShape="0">
                  <a:srgbClr val="CBCBCB"/>
                </a:outerShdw>
              </a:effectLst>
              <a:uFill>
                <a:solidFill/>
              </a:uFill>
              <a:latin typeface="Arial"/>
              <a:ea typeface="Arial"/>
              <a:cs typeface="Arial"/>
              <a:sym typeface="Arial"/>
            </a:endParaRPr>
          </a:p>
          <a:p>
            <a:pPr marL="304290" marR="40639" lvl="0" indent="-304290" defTabSz="914400">
              <a:lnSpc>
                <a:spcPct val="80000"/>
              </a:lnSpc>
              <a:spcBef>
                <a:spcPts val="700"/>
              </a:spcBef>
              <a:buClr>
                <a:srgbClr val="EC286F"/>
              </a:buClr>
              <a:buFont typeface="Wingdings"/>
              <a:defRPr sz="1800"/>
            </a:pPr>
            <a:r>
              <a:rPr sz="2800">
                <a:effectLst>
                  <a:outerShdw blurRad="12700" dist="25400" dir="2700000" rotWithShape="0">
                    <a:srgbClr val="CBCBCB"/>
                  </a:outerShdw>
                </a:effectLst>
                <a:uFill>
                  <a:solidFill/>
                </a:uFill>
                <a:latin typeface="Arial"/>
                <a:ea typeface="Arial"/>
                <a:cs typeface="Arial"/>
                <a:sym typeface="Arial"/>
              </a:rPr>
              <a:t>- April 1961, 1,400 CIA trained Cuban exiles landed at the Bay of Pigs to overthrow Castro</a:t>
            </a:r>
          </a:p>
          <a:p>
            <a:pPr marL="304290" marR="40639" lvl="0" indent="-304290" defTabSz="914400">
              <a:lnSpc>
                <a:spcPct val="80000"/>
              </a:lnSpc>
              <a:spcBef>
                <a:spcPts val="700"/>
              </a:spcBef>
              <a:buClr>
                <a:srgbClr val="EC286F"/>
              </a:buClr>
              <a:buFont typeface="Wingdings"/>
              <a:defRPr sz="1800"/>
            </a:pPr>
            <a:endParaRPr sz="2800">
              <a:effectLst>
                <a:outerShdw blurRad="12700" dist="25400" dir="2700000" rotWithShape="0">
                  <a:srgbClr val="CBCBCB"/>
                </a:outerShdw>
              </a:effectLst>
              <a:uFill>
                <a:solidFill/>
              </a:uFill>
              <a:latin typeface="Arial"/>
              <a:ea typeface="Arial"/>
              <a:cs typeface="Arial"/>
              <a:sym typeface="Arial"/>
            </a:endParaRPr>
          </a:p>
          <a:p>
            <a:pPr marL="304290" marR="40639" lvl="0" indent="-304290" defTabSz="914400">
              <a:lnSpc>
                <a:spcPct val="80000"/>
              </a:lnSpc>
              <a:spcBef>
                <a:spcPts val="700"/>
              </a:spcBef>
              <a:buClr>
                <a:srgbClr val="EC286F"/>
              </a:buClr>
              <a:buFont typeface="Wingdings"/>
              <a:defRPr sz="1800"/>
            </a:pPr>
            <a:r>
              <a:rPr sz="2800">
                <a:effectLst>
                  <a:outerShdw blurRad="12700" dist="25400" dir="2700000" rotWithShape="0">
                    <a:srgbClr val="CBCBCB"/>
                  </a:outerShdw>
                </a:effectLst>
                <a:uFill>
                  <a:solidFill/>
                </a:uFill>
                <a:latin typeface="Arial"/>
                <a:ea typeface="Arial"/>
                <a:cs typeface="Arial"/>
                <a:sym typeface="Arial"/>
              </a:rPr>
              <a:t>- JFK cut off air support at last minute - coup failed.</a:t>
            </a:r>
          </a:p>
          <a:p>
            <a:pPr marL="304290" marR="40639" lvl="0" indent="-304290" defTabSz="914400">
              <a:lnSpc>
                <a:spcPct val="30000"/>
              </a:lnSpc>
              <a:buClr>
                <a:srgbClr val="EC286F"/>
              </a:buClr>
              <a:buFont typeface="Wingdings"/>
              <a:defRPr sz="1800"/>
            </a:pPr>
            <a:endParaRPr sz="2800">
              <a:effectLst>
                <a:outerShdw blurRad="12700" dist="25400" dir="2700000" rotWithShape="0">
                  <a:srgbClr val="CBCBCB"/>
                </a:outerShdw>
              </a:effectLst>
              <a:uFill>
                <a:solidFill/>
              </a:uFill>
              <a:latin typeface="Arial"/>
              <a:ea typeface="Arial"/>
              <a:cs typeface="Arial"/>
              <a:sym typeface="Arial"/>
            </a:endParaRPr>
          </a:p>
          <a:p>
            <a:pPr marL="304290" marR="40639" lvl="0" indent="-304290" defTabSz="914400">
              <a:lnSpc>
                <a:spcPct val="80000"/>
              </a:lnSpc>
              <a:spcBef>
                <a:spcPts val="700"/>
              </a:spcBef>
              <a:buClr>
                <a:srgbClr val="EC286F"/>
              </a:buClr>
              <a:buFont typeface="Wingdings"/>
              <a:defRPr sz="1800"/>
            </a:pPr>
            <a:r>
              <a:rPr sz="2800">
                <a:effectLst>
                  <a:outerShdw blurRad="12700" dist="25400" dir="2700000" rotWithShape="0">
                    <a:srgbClr val="CBCBCB"/>
                  </a:outerShdw>
                </a:effectLst>
                <a:uFill>
                  <a:solidFill/>
                </a:uFill>
                <a:latin typeface="Arial"/>
                <a:ea typeface="Arial"/>
                <a:cs typeface="Arial"/>
                <a:sym typeface="Arial"/>
              </a:rPr>
              <a:t>- Cuban Americans blamed JFK &amp; the Dems.</a:t>
            </a:r>
          </a:p>
          <a:p>
            <a:pPr marL="304290" marR="40639" lvl="0" indent="-304290" defTabSz="914400">
              <a:lnSpc>
                <a:spcPct val="80000"/>
              </a:lnSpc>
              <a:spcBef>
                <a:spcPts val="700"/>
              </a:spcBef>
              <a:buClr>
                <a:srgbClr val="EC286F"/>
              </a:buClr>
              <a:buFont typeface="Wingdings"/>
              <a:defRPr sz="1800"/>
            </a:pPr>
            <a:endParaRPr sz="2800">
              <a:effectLst>
                <a:outerShdw blurRad="12700" dist="25400" dir="2700000" rotWithShape="0">
                  <a:srgbClr val="CBCBCB"/>
                </a:outerShdw>
              </a:effectLst>
              <a:uFill>
                <a:solidFill/>
              </a:uFill>
              <a:latin typeface="Arial"/>
              <a:ea typeface="Arial"/>
              <a:cs typeface="Arial"/>
              <a:sym typeface="Arial"/>
            </a:endParaRPr>
          </a:p>
          <a:p>
            <a:pPr marL="304290" marR="40639" lvl="0" indent="-304290" defTabSz="914400">
              <a:lnSpc>
                <a:spcPct val="80000"/>
              </a:lnSpc>
              <a:spcBef>
                <a:spcPts val="700"/>
              </a:spcBef>
              <a:buClr>
                <a:srgbClr val="EC286F"/>
              </a:buClr>
              <a:buFont typeface="Wingdings"/>
              <a:defRPr sz="1800"/>
            </a:pPr>
            <a:r>
              <a:rPr sz="2800">
                <a:effectLst>
                  <a:outerShdw blurRad="12700" dist="25400" dir="2700000" rotWithShape="0">
                    <a:srgbClr val="CBCBCB"/>
                  </a:outerShdw>
                </a:effectLst>
                <a:uFill>
                  <a:solidFill/>
                </a:uFill>
                <a:latin typeface="Arial"/>
                <a:ea typeface="Arial"/>
                <a:cs typeface="Arial"/>
                <a:sym typeface="Arial"/>
              </a:rPr>
              <a:t>- Exposes to world, U.S. overthrows gov.s</a:t>
            </a:r>
          </a:p>
        </p:txBody>
      </p:sp>
      <p:pic>
        <p:nvPicPr>
          <p:cNvPr id="171" name="Johnson_Kennedy Titles.png"/>
          <p:cNvPicPr/>
          <p:nvPr/>
        </p:nvPicPr>
        <p:blipFill>
          <a:blip r:embed="rId6">
            <a:extLst/>
          </a:blip>
          <a:srcRect t="58531" r="48669" b="21297"/>
          <a:stretch>
            <a:fillRect/>
          </a:stretch>
        </p:blipFill>
        <p:spPr>
          <a:xfrm>
            <a:off x="-148630" y="-97384"/>
            <a:ext cx="8731808" cy="1419115"/>
          </a:xfrm>
          <a:prstGeom prst="rect">
            <a:avLst/>
          </a:prstGeom>
          <a:ln w="12700">
            <a:miter lim="400000"/>
          </a:ln>
          <a:effectLst>
            <a:outerShdw blurRad="139700" dist="33931" dir="4084839" rotWithShape="0">
              <a:srgbClr val="000000"/>
            </a:outerShdw>
          </a:effec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 name="Jack &amp; Bobby thinking.jpg"/>
          <p:cNvPicPr/>
          <p:nvPr/>
        </p:nvPicPr>
        <p:blipFill>
          <a:blip r:embed="rId3">
            <a:extLst/>
          </a:blip>
          <a:srcRect b="18810"/>
          <a:stretch>
            <a:fillRect/>
          </a:stretch>
        </p:blipFill>
        <p:spPr>
          <a:xfrm>
            <a:off x="5765800" y="1041400"/>
            <a:ext cx="7264401" cy="8780364"/>
          </a:xfrm>
          <a:prstGeom prst="rect">
            <a:avLst/>
          </a:prstGeom>
          <a:ln w="12700">
            <a:miter lim="400000"/>
          </a:ln>
        </p:spPr>
      </p:pic>
      <p:pic>
        <p:nvPicPr>
          <p:cNvPr id="205" name="Jack &amp; Bobby thinking.jpg"/>
          <p:cNvPicPr/>
          <p:nvPr/>
        </p:nvPicPr>
        <p:blipFill>
          <a:blip r:embed="rId3">
            <a:extLst/>
          </a:blip>
          <a:srcRect l="1591" r="17048" b="17234"/>
          <a:stretch>
            <a:fillRect/>
          </a:stretch>
        </p:blipFill>
        <p:spPr>
          <a:xfrm flipH="1">
            <a:off x="-183925" y="1041400"/>
            <a:ext cx="5910306" cy="8950771"/>
          </a:xfrm>
          <a:prstGeom prst="rect">
            <a:avLst/>
          </a:prstGeom>
          <a:ln w="12700">
            <a:miter lim="400000"/>
          </a:ln>
        </p:spPr>
      </p:pic>
      <p:sp>
        <p:nvSpPr>
          <p:cNvPr id="206" name="Shape 206"/>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a:defRPr sz="1800">
                <a:solidFill>
                  <a:srgbClr val="000000"/>
                </a:solidFill>
                <a:effectLst/>
              </a:defRPr>
            </a:pPr>
            <a:r>
              <a:t>II. Europe Goes to War</a:t>
            </a:r>
          </a:p>
        </p:txBody>
      </p:sp>
      <p:sp>
        <p:nvSpPr>
          <p:cNvPr id="207" name="Shape 207"/>
          <p:cNvSpPr/>
          <p:nvPr/>
        </p:nvSpPr>
        <p:spPr>
          <a:xfrm>
            <a:off x="-25400" y="-88900"/>
            <a:ext cx="13055600" cy="11176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grpSp>
        <p:nvGrpSpPr>
          <p:cNvPr id="210" name="Group 210"/>
          <p:cNvGrpSpPr/>
          <p:nvPr/>
        </p:nvGrpSpPr>
        <p:grpSpPr>
          <a:xfrm>
            <a:off x="-25400" y="9156700"/>
            <a:ext cx="13055600" cy="772518"/>
            <a:chOff x="0" y="0"/>
            <a:chExt cx="13055600" cy="772517"/>
          </a:xfrm>
        </p:grpSpPr>
        <p:sp>
          <p:nvSpPr>
            <p:cNvPr id="208" name="Shape 208"/>
            <p:cNvSpPr/>
            <p:nvPr/>
          </p:nvSpPr>
          <p:spPr>
            <a:xfrm>
              <a:off x="0" y="0"/>
              <a:ext cx="13055600" cy="772518"/>
            </a:xfrm>
            <a:prstGeom prst="rect">
              <a:avLst/>
            </a:prstGeom>
            <a:solidFill>
              <a:srgbClr val="020202"/>
            </a:solidFill>
            <a:ln w="12700" cap="flat">
              <a:solidFill>
                <a:srgbClr val="000000"/>
              </a:solidFill>
              <a:prstDash val="solid"/>
              <a:miter lim="400000"/>
            </a:ln>
            <a:effectLst/>
          </p:spPr>
          <p:txBody>
            <a:bodyPr wrap="square" lIns="38100" tIns="38100" rIns="38100" bIns="38100" numCol="1" anchor="ctr">
              <a:noAutofit/>
            </a:bodyP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pic>
          <p:nvPicPr>
            <p:cNvPr id="209" name="Burt Brock Tag white.png"/>
            <p:cNvPicPr/>
            <p:nvPr/>
          </p:nvPicPr>
          <p:blipFill>
            <a:blip r:embed="rId4">
              <a:extLst/>
            </a:blip>
            <a:stretch>
              <a:fillRect/>
            </a:stretch>
          </p:blipFill>
          <p:spPr>
            <a:xfrm>
              <a:off x="11775664" y="367216"/>
              <a:ext cx="1033100" cy="180844"/>
            </a:xfrm>
            <a:prstGeom prst="rect">
              <a:avLst/>
            </a:prstGeom>
            <a:ln w="12700" cap="flat">
              <a:noFill/>
              <a:miter lim="400000"/>
            </a:ln>
            <a:effectLst/>
          </p:spPr>
        </p:pic>
      </p:grpSp>
      <p:pic>
        <p:nvPicPr>
          <p:cNvPr id="211" name="Cuban missile Crisis wA Post.gif"/>
          <p:cNvPicPr/>
          <p:nvPr/>
        </p:nvPicPr>
        <p:blipFill>
          <a:blip r:embed="rId5">
            <a:extLst/>
          </a:blip>
          <a:stretch>
            <a:fillRect/>
          </a:stretch>
        </p:blipFill>
        <p:spPr>
          <a:xfrm>
            <a:off x="-424821" y="3505181"/>
            <a:ext cx="7073901" cy="7175537"/>
          </a:xfrm>
          <a:prstGeom prst="rect">
            <a:avLst/>
          </a:prstGeom>
          <a:ln w="12700">
            <a:miter lim="400000"/>
          </a:ln>
          <a:effectLst>
            <a:outerShdw blurRad="114300" dist="165100" dir="2700000" rotWithShape="0">
              <a:srgbClr val="000000"/>
            </a:outerShdw>
          </a:effectLst>
        </p:spPr>
      </p:pic>
      <p:sp>
        <p:nvSpPr>
          <p:cNvPr id="212" name="Shape 212"/>
          <p:cNvSpPr/>
          <p:nvPr/>
        </p:nvSpPr>
        <p:spPr>
          <a:xfrm>
            <a:off x="177800" y="1104900"/>
            <a:ext cx="5359400" cy="2921000"/>
          </a:xfrm>
          <a:prstGeom prst="rect">
            <a:avLst/>
          </a:prstGeom>
          <a:ln w="12700">
            <a:miter lim="400000"/>
          </a:ln>
          <a:effectLst>
            <a:outerShdw blurRad="114300" dist="12700" dir="2700000" rotWithShape="0">
              <a:srgbClr val="FFFFFF"/>
            </a:outerShdw>
          </a:effectLst>
          <a:extLst>
            <a:ext uri="{C572A759-6A51-4108-AA02-DFA0A04FC94B}">
              <ma14:wrappingTextBoxFlag xmlns:ma14="http://schemas.microsoft.com/office/mac/drawingml/2011/main" xmlns="" val="1"/>
            </a:ext>
          </a:extLst>
        </p:spPr>
        <p:txBody>
          <a:bodyPr lIns="0" tIns="0" rIns="0" bIns="0">
            <a:spAutoFit/>
          </a:bodyPr>
          <a:lstStyle/>
          <a:p>
            <a:pPr marL="458772" marR="57799" indent="-458772" defTabSz="1295400">
              <a:lnSpc>
                <a:spcPct val="90000"/>
              </a:lnSpc>
              <a:spcBef>
                <a:spcPts val="700"/>
              </a:spcBef>
              <a:tabLst>
                <a:tab pos="558800" algn="l"/>
                <a:tab pos="1333500" algn="l"/>
              </a:tabLst>
              <a:defRPr sz="1800"/>
            </a:pPr>
            <a:r>
              <a:rPr sz="3300" b="1" spc="-395">
                <a:effectLst>
                  <a:outerShdw blurRad="12700" dist="25400" dir="2700000" rotWithShape="0">
                    <a:srgbClr val="FFFFFF"/>
                  </a:outerShdw>
                </a:effectLst>
                <a:uFill>
                  <a:solidFill>
                    <a:srgbClr val="FFFFFF"/>
                  </a:solidFill>
                </a:uFill>
                <a:latin typeface="Arial"/>
                <a:ea typeface="Arial"/>
                <a:cs typeface="Arial"/>
                <a:sym typeface="Arial"/>
              </a:rPr>
              <a:t>C. Cuban Missile Crisis - Oct. 1962</a:t>
            </a:r>
            <a:endParaRPr sz="3900" b="1">
              <a:effectLst>
                <a:outerShdw blurRad="12700" dist="25400" dir="2700000" rotWithShape="0">
                  <a:srgbClr val="FFFFFF"/>
                </a:outerShdw>
              </a:effectLst>
              <a:uFill>
                <a:solidFill>
                  <a:srgbClr val="FFFFFF"/>
                </a:solidFill>
              </a:uFill>
              <a:latin typeface="Arial"/>
              <a:ea typeface="Arial"/>
              <a:cs typeface="Arial"/>
              <a:sym typeface="Arial"/>
            </a:endParaRPr>
          </a:p>
          <a:p>
            <a:pPr marL="304290" marR="40639" indent="-304290" defTabSz="914400">
              <a:lnSpc>
                <a:spcPct val="80000"/>
              </a:lnSpc>
              <a:spcBef>
                <a:spcPts val="700"/>
              </a:spcBef>
              <a:buClr>
                <a:srgbClr val="EC286F"/>
              </a:buClr>
              <a:buFont typeface="Wingdings"/>
              <a:buNone/>
              <a:defRPr sz="1800"/>
            </a:pPr>
            <a:r>
              <a:rPr sz="3000">
                <a:effectLst>
                  <a:outerShdw blurRad="12700" dist="25400" dir="2700000" rotWithShape="0">
                    <a:srgbClr val="FFFFFF"/>
                  </a:outerShdw>
                </a:effectLst>
                <a:uFill>
                  <a:solidFill/>
                </a:uFill>
                <a:latin typeface="Arial"/>
                <a:ea typeface="Arial"/>
                <a:cs typeface="Arial"/>
                <a:sym typeface="Arial"/>
              </a:rPr>
              <a:t>- Bay of Pigs led to Castro asking Soviets for protection</a:t>
            </a:r>
          </a:p>
          <a:p>
            <a:pPr marL="304290" marR="40639" indent="-304290" defTabSz="914400">
              <a:lnSpc>
                <a:spcPct val="30000"/>
              </a:lnSpc>
              <a:buClr>
                <a:srgbClr val="EC286F"/>
              </a:buClr>
              <a:buFont typeface="Wingdings"/>
              <a:buNone/>
              <a:defRPr sz="1800"/>
            </a:pPr>
            <a:endParaRPr sz="3000">
              <a:effectLst>
                <a:outerShdw blurRad="12700" dist="25400" dir="2700000" rotWithShape="0">
                  <a:srgbClr val="FFFFFF"/>
                </a:outerShdw>
              </a:effectLst>
              <a:uFill>
                <a:solidFill/>
              </a:uFill>
              <a:latin typeface="Arial"/>
              <a:ea typeface="Arial"/>
              <a:cs typeface="Arial"/>
              <a:sym typeface="Arial"/>
            </a:endParaRPr>
          </a:p>
          <a:p>
            <a:pPr marL="304290" marR="40639" indent="-304290" defTabSz="914400">
              <a:lnSpc>
                <a:spcPct val="80000"/>
              </a:lnSpc>
              <a:spcBef>
                <a:spcPts val="700"/>
              </a:spcBef>
              <a:buClr>
                <a:srgbClr val="EC286F"/>
              </a:buClr>
              <a:buFont typeface="Wingdings"/>
              <a:buNone/>
              <a:defRPr sz="1800"/>
            </a:pPr>
            <a:r>
              <a:rPr sz="3000">
                <a:effectLst>
                  <a:outerShdw blurRad="12700" dist="25400" dir="2700000" rotWithShape="0">
                    <a:srgbClr val="FFFFFF"/>
                  </a:outerShdw>
                </a:effectLst>
                <a:uFill>
                  <a:solidFill/>
                </a:uFill>
                <a:latin typeface="Arial"/>
                <a:ea typeface="Arial"/>
                <a:cs typeface="Arial"/>
                <a:sym typeface="Arial"/>
              </a:rPr>
              <a:t>- Soviets send $$ &amp; nuclear missiles</a:t>
            </a:r>
          </a:p>
          <a:p>
            <a:pPr marL="304290" marR="40639" indent="-304290" defTabSz="914400">
              <a:lnSpc>
                <a:spcPct val="10000"/>
              </a:lnSpc>
              <a:spcBef>
                <a:spcPts val="700"/>
              </a:spcBef>
              <a:buClr>
                <a:srgbClr val="EC286F"/>
              </a:buClr>
              <a:buFont typeface="Wingdings"/>
              <a:buNone/>
              <a:defRPr sz="1800"/>
            </a:pPr>
            <a:endParaRPr sz="3000">
              <a:effectLst>
                <a:outerShdw blurRad="12700" dist="25400" dir="2700000" rotWithShape="0">
                  <a:srgbClr val="FFFFFF"/>
                </a:outerShdw>
              </a:effectLst>
              <a:uFill>
                <a:solidFill/>
              </a:uFill>
              <a:latin typeface="Arial"/>
              <a:ea typeface="Arial"/>
              <a:cs typeface="Arial"/>
              <a:sym typeface="Arial"/>
            </a:endParaRPr>
          </a:p>
          <a:p>
            <a:pPr marL="304290" marR="40639" indent="-304290" defTabSz="914400">
              <a:lnSpc>
                <a:spcPct val="80000"/>
              </a:lnSpc>
              <a:spcBef>
                <a:spcPts val="700"/>
              </a:spcBef>
              <a:buClr>
                <a:srgbClr val="EC286F"/>
              </a:buClr>
              <a:buFont typeface="Wingdings"/>
              <a:buNone/>
              <a:defRPr sz="1800"/>
            </a:pPr>
            <a:r>
              <a:rPr sz="3000">
                <a:effectLst>
                  <a:outerShdw blurRad="12700" dist="25400" dir="2700000" rotWithShape="0">
                    <a:srgbClr val="FFFFFF"/>
                  </a:outerShdw>
                </a:effectLst>
                <a:uFill>
                  <a:solidFill/>
                </a:uFill>
                <a:latin typeface="Arial"/>
                <a:ea typeface="Arial"/>
                <a:cs typeface="Arial"/>
                <a:sym typeface="Arial"/>
              </a:rPr>
              <a:t>- JFK orders navy “quarantine” </a:t>
            </a:r>
          </a:p>
        </p:txBody>
      </p:sp>
      <p:pic>
        <p:nvPicPr>
          <p:cNvPr id="213" name="Johnson_Kennedy Titles.png"/>
          <p:cNvPicPr/>
          <p:nvPr/>
        </p:nvPicPr>
        <p:blipFill>
          <a:blip r:embed="rId6">
            <a:extLst/>
          </a:blip>
          <a:srcRect t="58531" r="48669" b="21297"/>
          <a:stretch>
            <a:fillRect/>
          </a:stretch>
        </p:blipFill>
        <p:spPr>
          <a:xfrm>
            <a:off x="-148630" y="-97384"/>
            <a:ext cx="8731808" cy="1419115"/>
          </a:xfrm>
          <a:prstGeom prst="rect">
            <a:avLst/>
          </a:prstGeom>
          <a:ln w="12700">
            <a:miter lim="400000"/>
          </a:ln>
          <a:effectLst>
            <a:outerShdw blurRad="139700" dist="33931" dir="4084839" rotWithShape="0">
              <a:srgbClr val="000000"/>
            </a:outerShdw>
          </a:effectLst>
        </p:spPr>
      </p:pic>
    </p:spTree>
    <p:extLst>
      <p:ext uri="{BB962C8B-B14F-4D97-AF65-F5344CB8AC3E}">
        <p14:creationId xmlns:p14="http://schemas.microsoft.com/office/powerpoint/2010/main" val="24310203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iterate type="lt">
                                    <p:tmAbs val="0"/>
                                  </p:iterate>
                                  <p:childTnLst>
                                    <p:set>
                                      <p:cBhvr>
                                        <p:cTn id="6" fill="hold"/>
                                        <p:tgtEl>
                                          <p:spTgt spid="212"/>
                                        </p:tgtEl>
                                        <p:attrNameLst>
                                          <p:attrName>style.visibility</p:attrName>
                                        </p:attrNameLst>
                                      </p:cBhvr>
                                      <p:to>
                                        <p:strVal val="visible"/>
                                      </p:to>
                                    </p:set>
                                    <p:anim calcmode="lin" valueType="num">
                                      <p:cBhvr>
                                        <p:cTn id="7" dur="1000" fill="hold"/>
                                        <p:tgtEl>
                                          <p:spTgt spid="212"/>
                                        </p:tgtEl>
                                        <p:attrNameLst>
                                          <p:attrName>ppt_w</p:attrName>
                                        </p:attrNameLst>
                                      </p:cBhvr>
                                      <p:tavLst>
                                        <p:tav tm="0" fmla="#ppt_w*sin(2.5*pi*$)">
                                          <p:val>
                                            <p:fltVal val="0"/>
                                          </p:val>
                                        </p:tav>
                                        <p:tav tm="100000">
                                          <p:val>
                                            <p:fltVal val="1"/>
                                          </p:val>
                                        </p:tav>
                                      </p:tavLst>
                                    </p:anim>
                                    <p:anim calcmode="lin" valueType="num">
                                      <p:cBhvr>
                                        <p:cTn id="8" dur="1000" fill="hold"/>
                                        <p:tgtEl>
                                          <p:spTgt spid="212"/>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15" presetClass="entr" presetSubtype="0" fill="hold" grpId="0" nodeType="afterEffect">
                                  <p:stCondLst>
                                    <p:cond delay="0"/>
                                  </p:stCondLst>
                                  <p:iterate>
                                    <p:tmAbs val="0"/>
                                  </p:iterate>
                                  <p:childTnLst>
                                    <p:set>
                                      <p:cBhvr>
                                        <p:cTn id="11" fill="hold"/>
                                        <p:tgtEl>
                                          <p:spTgt spid="211"/>
                                        </p:tgtEl>
                                        <p:attrNameLst>
                                          <p:attrName>style.visibility</p:attrName>
                                        </p:attrNameLst>
                                      </p:cBhvr>
                                      <p:to>
                                        <p:strVal val="visible"/>
                                      </p:to>
                                    </p:set>
                                    <p:anim calcmode="lin" valueType="num">
                                      <p:cBhvr>
                                        <p:cTn id="12" dur="1000" fill="hold"/>
                                        <p:tgtEl>
                                          <p:spTgt spid="211"/>
                                        </p:tgtEl>
                                        <p:attrNameLst>
                                          <p:attrName>ppt_w</p:attrName>
                                        </p:attrNameLst>
                                      </p:cBhvr>
                                      <p:tavLst>
                                        <p:tav tm="0">
                                          <p:val>
                                            <p:fltVal val="0"/>
                                          </p:val>
                                        </p:tav>
                                        <p:tav tm="100000">
                                          <p:val>
                                            <p:strVal val="#ppt_w"/>
                                          </p:val>
                                        </p:tav>
                                      </p:tavLst>
                                    </p:anim>
                                    <p:anim calcmode="lin" valueType="num">
                                      <p:cBhvr>
                                        <p:cTn id="13" dur="1000" fill="hold"/>
                                        <p:tgtEl>
                                          <p:spTgt spid="211"/>
                                        </p:tgtEl>
                                        <p:attrNameLst>
                                          <p:attrName>ppt_h</p:attrName>
                                        </p:attrNameLst>
                                      </p:cBhvr>
                                      <p:tavLst>
                                        <p:tav tm="0">
                                          <p:val>
                                            <p:fltVal val="0"/>
                                          </p:val>
                                        </p:tav>
                                        <p:tav tm="100000">
                                          <p:val>
                                            <p:strVal val="#ppt_h"/>
                                          </p:val>
                                        </p:tav>
                                      </p:tavLst>
                                    </p:anim>
                                    <p:anim calcmode="lin" valueType="num">
                                      <p:cBhvr>
                                        <p:cTn id="14" dur="1000" fill="hold"/>
                                        <p:tgtEl>
                                          <p:spTgt spid="211"/>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1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animBg="1" advAuto="0"/>
      <p:bldP spid="212" grpId="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 name="Jack &amp; Bobby thinking.jpg"/>
          <p:cNvPicPr/>
          <p:nvPr/>
        </p:nvPicPr>
        <p:blipFill>
          <a:blip r:embed="rId5">
            <a:extLst/>
          </a:blip>
          <a:srcRect b="18810"/>
          <a:stretch>
            <a:fillRect/>
          </a:stretch>
        </p:blipFill>
        <p:spPr>
          <a:xfrm>
            <a:off x="5765800" y="1041400"/>
            <a:ext cx="7264400" cy="8780364"/>
          </a:xfrm>
          <a:prstGeom prst="rect">
            <a:avLst/>
          </a:prstGeom>
          <a:ln w="12700">
            <a:miter lim="400000"/>
          </a:ln>
        </p:spPr>
      </p:pic>
      <p:pic>
        <p:nvPicPr>
          <p:cNvPr id="218" name="Jack &amp; Bobby thinking.jpg"/>
          <p:cNvPicPr/>
          <p:nvPr/>
        </p:nvPicPr>
        <p:blipFill>
          <a:blip r:embed="rId5">
            <a:extLst/>
          </a:blip>
          <a:srcRect l="1591" r="17048" b="17234"/>
          <a:stretch>
            <a:fillRect/>
          </a:stretch>
        </p:blipFill>
        <p:spPr>
          <a:xfrm flipH="1">
            <a:off x="-183925" y="1041400"/>
            <a:ext cx="5910305" cy="8950771"/>
          </a:xfrm>
          <a:prstGeom prst="rect">
            <a:avLst/>
          </a:prstGeom>
          <a:ln w="12700">
            <a:miter lim="400000"/>
          </a:ln>
        </p:spPr>
      </p:pic>
      <p:sp>
        <p:nvSpPr>
          <p:cNvPr id="219" name="Shape 219"/>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a:defRPr sz="1800">
                <a:solidFill>
                  <a:srgbClr val="000000"/>
                </a:solidFill>
                <a:effectLst/>
              </a:defRPr>
            </a:pPr>
            <a:r>
              <a:t>II. Europe Goes to War</a:t>
            </a:r>
          </a:p>
        </p:txBody>
      </p:sp>
      <p:sp>
        <p:nvSpPr>
          <p:cNvPr id="220" name="Shape 220"/>
          <p:cNvSpPr/>
          <p:nvPr/>
        </p:nvSpPr>
        <p:spPr>
          <a:xfrm>
            <a:off x="-25400" y="-88900"/>
            <a:ext cx="13055600" cy="11176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grpSp>
        <p:nvGrpSpPr>
          <p:cNvPr id="223" name="Group 223"/>
          <p:cNvGrpSpPr/>
          <p:nvPr/>
        </p:nvGrpSpPr>
        <p:grpSpPr>
          <a:xfrm>
            <a:off x="-25400" y="9156700"/>
            <a:ext cx="13055600" cy="772518"/>
            <a:chOff x="0" y="0"/>
            <a:chExt cx="13055600" cy="772517"/>
          </a:xfrm>
        </p:grpSpPr>
        <p:sp>
          <p:nvSpPr>
            <p:cNvPr id="221" name="Shape 221"/>
            <p:cNvSpPr/>
            <p:nvPr/>
          </p:nvSpPr>
          <p:spPr>
            <a:xfrm>
              <a:off x="0" y="0"/>
              <a:ext cx="13055600" cy="772518"/>
            </a:xfrm>
            <a:prstGeom prst="rect">
              <a:avLst/>
            </a:prstGeom>
            <a:solidFill>
              <a:srgbClr val="020202"/>
            </a:solidFill>
            <a:ln w="12700" cap="flat">
              <a:solidFill>
                <a:srgbClr val="000000"/>
              </a:solidFill>
              <a:prstDash val="solid"/>
              <a:miter lim="400000"/>
            </a:ln>
            <a:effectLst/>
          </p:spPr>
          <p:txBody>
            <a:bodyPr wrap="square" lIns="38100" tIns="38100" rIns="38100" bIns="38100" numCol="1" anchor="ctr">
              <a:noAutofit/>
            </a:bodyP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pic>
          <p:nvPicPr>
            <p:cNvPr id="222" name="Burt Brock Tag white.png"/>
            <p:cNvPicPr/>
            <p:nvPr/>
          </p:nvPicPr>
          <p:blipFill>
            <a:blip r:embed="rId6">
              <a:extLst/>
            </a:blip>
            <a:stretch>
              <a:fillRect/>
            </a:stretch>
          </p:blipFill>
          <p:spPr>
            <a:xfrm>
              <a:off x="11775664" y="367216"/>
              <a:ext cx="1033100" cy="180844"/>
            </a:xfrm>
            <a:prstGeom prst="rect">
              <a:avLst/>
            </a:prstGeom>
            <a:ln w="12700" cap="flat">
              <a:noFill/>
              <a:miter lim="400000"/>
            </a:ln>
            <a:effectLst/>
          </p:spPr>
        </p:pic>
      </p:grpSp>
      <p:pic>
        <p:nvPicPr>
          <p:cNvPr id="224" name="Cuban missile Crisis wA Post.gif"/>
          <p:cNvPicPr/>
          <p:nvPr/>
        </p:nvPicPr>
        <p:blipFill>
          <a:blip r:embed="rId7">
            <a:extLst/>
          </a:blip>
          <a:stretch>
            <a:fillRect/>
          </a:stretch>
        </p:blipFill>
        <p:spPr>
          <a:xfrm>
            <a:off x="-424821" y="3505181"/>
            <a:ext cx="7073901" cy="7175537"/>
          </a:xfrm>
          <a:prstGeom prst="rect">
            <a:avLst/>
          </a:prstGeom>
          <a:ln w="12700">
            <a:miter lim="400000"/>
          </a:ln>
          <a:effectLst>
            <a:outerShdw blurRad="114300" dist="165100" dir="2700000" rotWithShape="0">
              <a:srgbClr val="000000"/>
            </a:outerShdw>
          </a:effectLst>
        </p:spPr>
      </p:pic>
      <p:sp>
        <p:nvSpPr>
          <p:cNvPr id="225" name="Shape 225"/>
          <p:cNvSpPr/>
          <p:nvPr/>
        </p:nvSpPr>
        <p:spPr>
          <a:xfrm>
            <a:off x="5613400" y="1193800"/>
            <a:ext cx="7251700" cy="5473700"/>
          </a:xfrm>
          <a:prstGeom prst="roundRect">
            <a:avLst>
              <a:gd name="adj" fmla="val 3480"/>
            </a:avLst>
          </a:prstGeom>
          <a:solidFill>
            <a:srgbClr val="FCFFFC">
              <a:alpha val="24000"/>
            </a:srgbClr>
          </a:solidFill>
          <a:ln w="25400">
            <a:solidFill>
              <a:srgbClr val="FFFFFF"/>
            </a:solidFill>
            <a:round/>
          </a:ln>
          <a:effectLst>
            <a:outerShdw blurRad="63500" dir="2700000" rotWithShape="0">
              <a:srgbClr val="000000"/>
            </a:outerShdw>
          </a:effectLst>
        </p:spPr>
        <p:txBody>
          <a:bodyPr lIns="0" tIns="0" rIns="0" bIns="0" anchor="ctr"/>
          <a:lstStyle/>
          <a:p>
            <a:pPr marL="40639" marR="40639" defTabSz="914400">
              <a:defRPr sz="2400">
                <a:solidFill>
                  <a:srgbClr val="FFFFFF"/>
                </a:solidFill>
                <a:uFill>
                  <a:solidFill>
                    <a:srgbClr val="FFFFFF"/>
                  </a:solidFill>
                </a:uFill>
                <a:latin typeface="Verdana"/>
                <a:ea typeface="Verdana"/>
                <a:cs typeface="Verdana"/>
                <a:sym typeface="Verdana"/>
              </a:defRPr>
            </a:pPr>
            <a:endParaRPr sz="2400">
              <a:solidFill>
                <a:srgbClr val="FFFFFF"/>
              </a:solidFill>
              <a:uFill>
                <a:solidFill>
                  <a:srgbClr val="FFFFFF"/>
                </a:solidFill>
              </a:uFill>
              <a:latin typeface="Verdana"/>
              <a:ea typeface="Verdana"/>
              <a:cs typeface="Verdana"/>
              <a:sym typeface="Verdana"/>
            </a:endParaRPr>
          </a:p>
        </p:txBody>
      </p:sp>
      <p:sp>
        <p:nvSpPr>
          <p:cNvPr id="226" name="Shape 226"/>
          <p:cNvSpPr/>
          <p:nvPr/>
        </p:nvSpPr>
        <p:spPr>
          <a:xfrm>
            <a:off x="177800" y="1104900"/>
            <a:ext cx="5359400" cy="2921000"/>
          </a:xfrm>
          <a:prstGeom prst="rect">
            <a:avLst/>
          </a:prstGeom>
          <a:ln w="12700">
            <a:miter lim="400000"/>
          </a:ln>
          <a:effectLst>
            <a:outerShdw blurRad="114300" dist="12700" dir="2700000" rotWithShape="0">
              <a:srgbClr val="FFFFFF"/>
            </a:outerShdw>
          </a:effectLst>
          <a:extLst>
            <a:ext uri="{C572A759-6A51-4108-AA02-DFA0A04FC94B}">
              <ma14:wrappingTextBoxFlag xmlns:ma14="http://schemas.microsoft.com/office/mac/drawingml/2011/main" xmlns="" val="1"/>
            </a:ext>
          </a:extLst>
        </p:spPr>
        <p:txBody>
          <a:bodyPr lIns="0" tIns="0" rIns="0" bIns="0">
            <a:spAutoFit/>
          </a:bodyPr>
          <a:lstStyle/>
          <a:p>
            <a:pPr marL="458772" marR="57799" indent="-458772" defTabSz="1295400">
              <a:lnSpc>
                <a:spcPct val="90000"/>
              </a:lnSpc>
              <a:spcBef>
                <a:spcPts val="700"/>
              </a:spcBef>
              <a:tabLst>
                <a:tab pos="558800" algn="l"/>
                <a:tab pos="1333500" algn="l"/>
              </a:tabLst>
              <a:defRPr sz="1800"/>
            </a:pPr>
            <a:r>
              <a:rPr sz="3300" b="1" spc="-395">
                <a:effectLst>
                  <a:outerShdw blurRad="12700" dist="25400" dir="2700000" rotWithShape="0">
                    <a:srgbClr val="FFFFFF"/>
                  </a:outerShdw>
                </a:effectLst>
                <a:uFill>
                  <a:solidFill>
                    <a:srgbClr val="FFFFFF"/>
                  </a:solidFill>
                </a:uFill>
                <a:latin typeface="Arial"/>
                <a:ea typeface="Arial"/>
                <a:cs typeface="Arial"/>
                <a:sym typeface="Arial"/>
              </a:rPr>
              <a:t>C. Cuban Missile Crisis - Oct. 1962</a:t>
            </a:r>
            <a:endParaRPr sz="3900" b="1">
              <a:effectLst>
                <a:outerShdw blurRad="12700" dist="25400" dir="2700000" rotWithShape="0">
                  <a:srgbClr val="FFFFFF"/>
                </a:outerShdw>
              </a:effectLst>
              <a:uFill>
                <a:solidFill>
                  <a:srgbClr val="FFFFFF"/>
                </a:solidFill>
              </a:uFill>
              <a:latin typeface="Arial"/>
              <a:ea typeface="Arial"/>
              <a:cs typeface="Arial"/>
              <a:sym typeface="Arial"/>
            </a:endParaRPr>
          </a:p>
          <a:p>
            <a:pPr marL="304290" marR="40639" indent="-304290" defTabSz="914400">
              <a:lnSpc>
                <a:spcPct val="80000"/>
              </a:lnSpc>
              <a:spcBef>
                <a:spcPts val="700"/>
              </a:spcBef>
              <a:buClr>
                <a:srgbClr val="EC286F"/>
              </a:buClr>
              <a:buFont typeface="Wingdings"/>
              <a:buNone/>
              <a:defRPr sz="1800"/>
            </a:pPr>
            <a:r>
              <a:rPr sz="3000">
                <a:effectLst>
                  <a:outerShdw blurRad="12700" dist="25400" dir="2700000" rotWithShape="0">
                    <a:srgbClr val="FFFFFF"/>
                  </a:outerShdw>
                </a:effectLst>
                <a:uFill>
                  <a:solidFill/>
                </a:uFill>
                <a:latin typeface="Arial"/>
                <a:ea typeface="Arial"/>
                <a:cs typeface="Arial"/>
                <a:sym typeface="Arial"/>
              </a:rPr>
              <a:t>- Bay of Pigs led to Castro asking Soviets for protection</a:t>
            </a:r>
          </a:p>
          <a:p>
            <a:pPr marL="304290" marR="40639" indent="-304290" defTabSz="914400">
              <a:lnSpc>
                <a:spcPct val="30000"/>
              </a:lnSpc>
              <a:buClr>
                <a:srgbClr val="EC286F"/>
              </a:buClr>
              <a:buFont typeface="Wingdings"/>
              <a:buNone/>
              <a:defRPr sz="1800"/>
            </a:pPr>
            <a:endParaRPr sz="3000">
              <a:effectLst>
                <a:outerShdw blurRad="12700" dist="25400" dir="2700000" rotWithShape="0">
                  <a:srgbClr val="FFFFFF"/>
                </a:outerShdw>
              </a:effectLst>
              <a:uFill>
                <a:solidFill/>
              </a:uFill>
              <a:latin typeface="Arial"/>
              <a:ea typeface="Arial"/>
              <a:cs typeface="Arial"/>
              <a:sym typeface="Arial"/>
            </a:endParaRPr>
          </a:p>
          <a:p>
            <a:pPr marL="304290" marR="40639" indent="-304290" defTabSz="914400">
              <a:lnSpc>
                <a:spcPct val="80000"/>
              </a:lnSpc>
              <a:spcBef>
                <a:spcPts val="700"/>
              </a:spcBef>
              <a:buClr>
                <a:srgbClr val="EC286F"/>
              </a:buClr>
              <a:buFont typeface="Wingdings"/>
              <a:buNone/>
              <a:defRPr sz="1800"/>
            </a:pPr>
            <a:r>
              <a:rPr sz="3000">
                <a:effectLst>
                  <a:outerShdw blurRad="12700" dist="25400" dir="2700000" rotWithShape="0">
                    <a:srgbClr val="FFFFFF"/>
                  </a:outerShdw>
                </a:effectLst>
                <a:uFill>
                  <a:solidFill/>
                </a:uFill>
                <a:latin typeface="Arial"/>
                <a:ea typeface="Arial"/>
                <a:cs typeface="Arial"/>
                <a:sym typeface="Arial"/>
              </a:rPr>
              <a:t>- Soviets send $$ &amp; nuclear missiles</a:t>
            </a:r>
          </a:p>
          <a:p>
            <a:pPr marL="304290" marR="40639" indent="-304290" defTabSz="914400">
              <a:lnSpc>
                <a:spcPct val="10000"/>
              </a:lnSpc>
              <a:spcBef>
                <a:spcPts val="700"/>
              </a:spcBef>
              <a:buClr>
                <a:srgbClr val="EC286F"/>
              </a:buClr>
              <a:buFont typeface="Wingdings"/>
              <a:buNone/>
              <a:defRPr sz="1800"/>
            </a:pPr>
            <a:endParaRPr sz="3000">
              <a:effectLst>
                <a:outerShdw blurRad="12700" dist="25400" dir="2700000" rotWithShape="0">
                  <a:srgbClr val="FFFFFF"/>
                </a:outerShdw>
              </a:effectLst>
              <a:uFill>
                <a:solidFill/>
              </a:uFill>
              <a:latin typeface="Arial"/>
              <a:ea typeface="Arial"/>
              <a:cs typeface="Arial"/>
              <a:sym typeface="Arial"/>
            </a:endParaRPr>
          </a:p>
          <a:p>
            <a:pPr marL="304290" marR="40639" indent="-304290" defTabSz="914400">
              <a:lnSpc>
                <a:spcPct val="80000"/>
              </a:lnSpc>
              <a:spcBef>
                <a:spcPts val="700"/>
              </a:spcBef>
              <a:buClr>
                <a:srgbClr val="EC286F"/>
              </a:buClr>
              <a:buFont typeface="Wingdings"/>
              <a:buNone/>
              <a:defRPr sz="1800"/>
            </a:pPr>
            <a:r>
              <a:rPr sz="3000">
                <a:effectLst>
                  <a:outerShdw blurRad="12700" dist="25400" dir="2700000" rotWithShape="0">
                    <a:srgbClr val="FFFFFF"/>
                  </a:outerShdw>
                </a:effectLst>
                <a:uFill>
                  <a:solidFill/>
                </a:uFill>
                <a:latin typeface="Arial"/>
                <a:ea typeface="Arial"/>
                <a:cs typeface="Arial"/>
                <a:sym typeface="Arial"/>
              </a:rPr>
              <a:t>- JFK orders navy “quarantine” </a:t>
            </a:r>
          </a:p>
        </p:txBody>
      </p:sp>
      <p:pic>
        <p:nvPicPr>
          <p:cNvPr id="227" name="Johnson_Kennedy Titles.png"/>
          <p:cNvPicPr/>
          <p:nvPr/>
        </p:nvPicPr>
        <p:blipFill>
          <a:blip r:embed="rId8">
            <a:extLst/>
          </a:blip>
          <a:srcRect t="58531" r="48669" b="21297"/>
          <a:stretch>
            <a:fillRect/>
          </a:stretch>
        </p:blipFill>
        <p:spPr>
          <a:xfrm>
            <a:off x="-148630" y="-97384"/>
            <a:ext cx="8731808" cy="1419115"/>
          </a:xfrm>
          <a:prstGeom prst="rect">
            <a:avLst/>
          </a:prstGeom>
          <a:ln w="12700">
            <a:miter lim="400000"/>
          </a:ln>
          <a:effectLst>
            <a:outerShdw blurRad="139700" dist="33931" dir="4084839" rotWithShape="0">
              <a:srgbClr val="000000"/>
            </a:outerShdw>
          </a:effectLst>
        </p:spPr>
      </p:pic>
      <p:sp>
        <p:nvSpPr>
          <p:cNvPr id="228" name="Shape 228">
            <a:hlinkClick r:id="rId9"/>
          </p:cNvPr>
          <p:cNvSpPr/>
          <p:nvPr/>
        </p:nvSpPr>
        <p:spPr>
          <a:xfrm>
            <a:off x="11611340" y="8653122"/>
            <a:ext cx="932708" cy="9179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ln w="3175">
            <a:solidFill/>
            <a:miter lim="400000"/>
          </a:ln>
          <a:effectLst>
            <a:outerShdw blurRad="190500" dir="18900000" rotWithShape="0">
              <a:srgbClr val="FFFFFF"/>
            </a:outerShdw>
          </a:effectLst>
        </p:spPr>
        <p:txBody>
          <a:bodyPr lIns="72248" tIns="72248" rIns="72248" bIns="72248" anchor="ctr"/>
          <a:lstStyle/>
          <a:p>
            <a:pPr algn="ctr" defTabSz="406400">
              <a:defRPr sz="28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sz="2800">
              <a:solidFill>
                <a:srgbClr val="FFFFFF"/>
              </a:solidFill>
              <a:effectLst>
                <a:outerShdw blurRad="38100" dist="12700" dir="5400000" rotWithShape="0">
                  <a:srgbClr val="000000">
                    <a:alpha val="50000"/>
                  </a:srgbClr>
                </a:outerShdw>
              </a:effectLst>
              <a:latin typeface="Gill Sans"/>
              <a:ea typeface="+mn-ea"/>
              <a:cs typeface="+mn-cs"/>
              <a:sym typeface="Gill Sans"/>
            </a:endParaRPr>
          </a:p>
        </p:txBody>
      </p:sp>
    </p:spTree>
    <p:controls>
      <mc:AlternateContent xmlns:mc="http://schemas.openxmlformats.org/markup-compatibility/2006">
        <mc:Choice xmlns:v="urn:schemas-microsoft-com:vml" Requires="v">
          <p:control spid="3075" name="ShockwaveFlash1" r:id="rId2" imgW="7012080" imgH="5257800"/>
        </mc:Choice>
        <mc:Fallback>
          <p:control name="ShockwaveFlash1" r:id="rId2" imgW="7012080" imgH="5257800">
            <p:pic>
              <p:nvPicPr>
                <p:cNvPr id="2" name="ShockwaveFlash1"/>
                <p:cNvPicPr preferRelativeResize="0">
                  <a:picLocks noChangeArrowheads="1" noChangeShapeType="1"/>
                </p:cNvPicPr>
                <p:nvPr/>
              </p:nvPicPr>
              <p:blipFill>
                <a:blip r:embed="rId10"/>
                <a:srcRect/>
                <a:stretch>
                  <a:fillRect/>
                </a:stretch>
              </p:blipFill>
              <p:spPr bwMode="auto">
                <a:xfrm>
                  <a:off x="5740400" y="1295400"/>
                  <a:ext cx="7011988" cy="52578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63403716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 name="Jack &amp; Bobby thinking.jpg"/>
          <p:cNvPicPr/>
          <p:nvPr/>
        </p:nvPicPr>
        <p:blipFill>
          <a:blip r:embed="rId3">
            <a:extLst/>
          </a:blip>
          <a:srcRect b="18266"/>
          <a:stretch>
            <a:fillRect/>
          </a:stretch>
        </p:blipFill>
        <p:spPr>
          <a:xfrm>
            <a:off x="5765800" y="1041400"/>
            <a:ext cx="7264401" cy="8839213"/>
          </a:xfrm>
          <a:prstGeom prst="rect">
            <a:avLst/>
          </a:prstGeom>
          <a:ln w="12700">
            <a:miter lim="400000"/>
          </a:ln>
        </p:spPr>
      </p:pic>
      <p:pic>
        <p:nvPicPr>
          <p:cNvPr id="233" name="Jack &amp; Bobby thinking.jpg"/>
          <p:cNvPicPr/>
          <p:nvPr/>
        </p:nvPicPr>
        <p:blipFill>
          <a:blip r:embed="rId3">
            <a:extLst/>
          </a:blip>
          <a:srcRect r="16265" b="16837"/>
          <a:stretch>
            <a:fillRect/>
          </a:stretch>
        </p:blipFill>
        <p:spPr>
          <a:xfrm flipH="1">
            <a:off x="-240790" y="1041400"/>
            <a:ext cx="6082790" cy="8993751"/>
          </a:xfrm>
          <a:prstGeom prst="rect">
            <a:avLst/>
          </a:prstGeom>
          <a:ln w="12700">
            <a:miter lim="400000"/>
          </a:ln>
        </p:spPr>
      </p:pic>
      <p:sp>
        <p:nvSpPr>
          <p:cNvPr id="234" name="Shape 234"/>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a:defRPr sz="1800">
                <a:solidFill>
                  <a:srgbClr val="000000"/>
                </a:solidFill>
                <a:effectLst/>
              </a:defRPr>
            </a:pPr>
            <a:r>
              <a:t>II. Europe Goes to War</a:t>
            </a:r>
          </a:p>
        </p:txBody>
      </p:sp>
      <p:grpSp>
        <p:nvGrpSpPr>
          <p:cNvPr id="237" name="Group 237"/>
          <p:cNvGrpSpPr/>
          <p:nvPr/>
        </p:nvGrpSpPr>
        <p:grpSpPr>
          <a:xfrm>
            <a:off x="-25400" y="9156700"/>
            <a:ext cx="13055600" cy="772518"/>
            <a:chOff x="0" y="0"/>
            <a:chExt cx="13055600" cy="772517"/>
          </a:xfrm>
        </p:grpSpPr>
        <p:sp>
          <p:nvSpPr>
            <p:cNvPr id="235" name="Shape 235"/>
            <p:cNvSpPr/>
            <p:nvPr/>
          </p:nvSpPr>
          <p:spPr>
            <a:xfrm>
              <a:off x="0" y="0"/>
              <a:ext cx="13055600" cy="772518"/>
            </a:xfrm>
            <a:prstGeom prst="rect">
              <a:avLst/>
            </a:prstGeom>
            <a:solidFill>
              <a:srgbClr val="020202"/>
            </a:solidFill>
            <a:ln w="12700" cap="flat">
              <a:solidFill>
                <a:srgbClr val="000000"/>
              </a:solidFill>
              <a:prstDash val="solid"/>
              <a:miter lim="400000"/>
            </a:ln>
            <a:effectLst/>
          </p:spPr>
          <p:txBody>
            <a:bodyPr wrap="square" lIns="38100" tIns="38100" rIns="38100" bIns="38100" numCol="1" anchor="ctr">
              <a:noAutofit/>
            </a:bodyP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pic>
          <p:nvPicPr>
            <p:cNvPr id="236" name="Burt Brock Tag white.png"/>
            <p:cNvPicPr/>
            <p:nvPr/>
          </p:nvPicPr>
          <p:blipFill>
            <a:blip r:embed="rId4">
              <a:extLst/>
            </a:blip>
            <a:stretch>
              <a:fillRect/>
            </a:stretch>
          </p:blipFill>
          <p:spPr>
            <a:xfrm>
              <a:off x="11775664" y="367216"/>
              <a:ext cx="1033100" cy="180844"/>
            </a:xfrm>
            <a:prstGeom prst="rect">
              <a:avLst/>
            </a:prstGeom>
            <a:ln w="12700" cap="flat">
              <a:noFill/>
              <a:miter lim="400000"/>
            </a:ln>
            <a:effectLst/>
          </p:spPr>
        </p:pic>
      </p:grpSp>
      <p:sp>
        <p:nvSpPr>
          <p:cNvPr id="238" name="Shape 238"/>
          <p:cNvSpPr/>
          <p:nvPr/>
        </p:nvSpPr>
        <p:spPr>
          <a:xfrm>
            <a:off x="-25400" y="-88900"/>
            <a:ext cx="13055600" cy="11176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pic>
        <p:nvPicPr>
          <p:cNvPr id="239" name="Cuban missile Crisis wA Post.gif"/>
          <p:cNvPicPr/>
          <p:nvPr/>
        </p:nvPicPr>
        <p:blipFill>
          <a:blip r:embed="rId5">
            <a:extLst/>
          </a:blip>
          <a:stretch>
            <a:fillRect/>
          </a:stretch>
        </p:blipFill>
        <p:spPr>
          <a:xfrm>
            <a:off x="-424821" y="3505181"/>
            <a:ext cx="7073901" cy="7175537"/>
          </a:xfrm>
          <a:prstGeom prst="rect">
            <a:avLst/>
          </a:prstGeom>
          <a:ln w="12700">
            <a:miter lim="400000"/>
          </a:ln>
          <a:effectLst>
            <a:outerShdw blurRad="114300" dist="165100" dir="2700000" rotWithShape="0">
              <a:srgbClr val="000000"/>
            </a:outerShdw>
          </a:effectLst>
        </p:spPr>
      </p:pic>
      <p:sp>
        <p:nvSpPr>
          <p:cNvPr id="240" name="Shape 240"/>
          <p:cNvSpPr/>
          <p:nvPr/>
        </p:nvSpPr>
        <p:spPr>
          <a:xfrm>
            <a:off x="177800" y="1104900"/>
            <a:ext cx="5359400" cy="2921000"/>
          </a:xfrm>
          <a:prstGeom prst="rect">
            <a:avLst/>
          </a:prstGeom>
          <a:ln w="12700">
            <a:miter lim="400000"/>
          </a:ln>
          <a:effectLst>
            <a:outerShdw blurRad="114300" dist="12700" dir="2700000" rotWithShape="0">
              <a:srgbClr val="FFFFFF"/>
            </a:outerShdw>
          </a:effectLst>
          <a:extLst>
            <a:ext uri="{C572A759-6A51-4108-AA02-DFA0A04FC94B}">
              <ma14:wrappingTextBoxFlag xmlns:ma14="http://schemas.microsoft.com/office/mac/drawingml/2011/main" xmlns="" val="1"/>
            </a:ext>
          </a:extLst>
        </p:spPr>
        <p:txBody>
          <a:bodyPr lIns="0" tIns="0" rIns="0" bIns="0">
            <a:spAutoFit/>
          </a:bodyPr>
          <a:lstStyle/>
          <a:p>
            <a:pPr marL="458772" marR="57799" indent="-458772" defTabSz="1295400">
              <a:lnSpc>
                <a:spcPct val="90000"/>
              </a:lnSpc>
              <a:spcBef>
                <a:spcPts val="700"/>
              </a:spcBef>
              <a:tabLst>
                <a:tab pos="558800" algn="l"/>
                <a:tab pos="1333500" algn="l"/>
              </a:tabLst>
              <a:defRPr sz="1800"/>
            </a:pPr>
            <a:r>
              <a:rPr sz="3300" b="1" spc="-395" dirty="0">
                <a:effectLst>
                  <a:outerShdw blurRad="12700" dist="25400" dir="2700000" rotWithShape="0">
                    <a:srgbClr val="FFFFFF"/>
                  </a:outerShdw>
                </a:effectLst>
                <a:uFill>
                  <a:solidFill>
                    <a:srgbClr val="FFFFFF"/>
                  </a:solidFill>
                </a:uFill>
                <a:latin typeface="Arial"/>
                <a:ea typeface="Arial"/>
                <a:cs typeface="Arial"/>
                <a:sym typeface="Arial"/>
              </a:rPr>
              <a:t>C. Cuban Missile Crisis - Oct. 1962</a:t>
            </a:r>
            <a:endParaRPr sz="3900" b="1" dirty="0">
              <a:effectLst>
                <a:outerShdw blurRad="12700" dist="25400" dir="2700000" rotWithShape="0">
                  <a:srgbClr val="FFFFFF"/>
                </a:outerShdw>
              </a:effectLst>
              <a:uFill>
                <a:solidFill>
                  <a:srgbClr val="FFFFFF"/>
                </a:solidFill>
              </a:uFill>
              <a:latin typeface="Arial"/>
              <a:ea typeface="Arial"/>
              <a:cs typeface="Arial"/>
              <a:sym typeface="Arial"/>
            </a:endParaRPr>
          </a:p>
          <a:p>
            <a:pPr marL="304290" marR="40639" indent="-304290" defTabSz="914400">
              <a:lnSpc>
                <a:spcPct val="80000"/>
              </a:lnSpc>
              <a:spcBef>
                <a:spcPts val="700"/>
              </a:spcBef>
              <a:buClr>
                <a:srgbClr val="EC286F"/>
              </a:buClr>
              <a:buFont typeface="Wingdings"/>
              <a:buNone/>
              <a:defRPr sz="1800"/>
            </a:pPr>
            <a:r>
              <a:rPr sz="3000" dirty="0">
                <a:effectLst>
                  <a:outerShdw blurRad="12700" dist="25400" dir="2700000" rotWithShape="0">
                    <a:srgbClr val="FFFFFF"/>
                  </a:outerShdw>
                </a:effectLst>
                <a:uFill>
                  <a:solidFill/>
                </a:uFill>
                <a:latin typeface="Arial"/>
                <a:ea typeface="Arial"/>
                <a:cs typeface="Arial"/>
                <a:sym typeface="Arial"/>
              </a:rPr>
              <a:t>- Bay of Pigs led to Castro asking Soviets for protection</a:t>
            </a:r>
          </a:p>
          <a:p>
            <a:pPr marL="304290" marR="40639" indent="-304290" defTabSz="914400">
              <a:lnSpc>
                <a:spcPct val="30000"/>
              </a:lnSpc>
              <a:buClr>
                <a:srgbClr val="EC286F"/>
              </a:buClr>
              <a:buFont typeface="Wingdings"/>
              <a:buNone/>
              <a:defRPr sz="1800"/>
            </a:pPr>
            <a:endParaRPr sz="3000" dirty="0">
              <a:effectLst>
                <a:outerShdw blurRad="12700" dist="25400" dir="2700000" rotWithShape="0">
                  <a:srgbClr val="FFFFFF"/>
                </a:outerShdw>
              </a:effectLst>
              <a:uFill>
                <a:solidFill/>
              </a:uFill>
              <a:latin typeface="Arial"/>
              <a:ea typeface="Arial"/>
              <a:cs typeface="Arial"/>
              <a:sym typeface="Arial"/>
            </a:endParaRPr>
          </a:p>
          <a:p>
            <a:pPr marL="304290" marR="40639" indent="-304290" defTabSz="914400">
              <a:lnSpc>
                <a:spcPct val="80000"/>
              </a:lnSpc>
              <a:spcBef>
                <a:spcPts val="700"/>
              </a:spcBef>
              <a:buClr>
                <a:srgbClr val="EC286F"/>
              </a:buClr>
              <a:buFont typeface="Wingdings"/>
              <a:buNone/>
              <a:defRPr sz="1800"/>
            </a:pPr>
            <a:r>
              <a:rPr sz="3000" dirty="0">
                <a:effectLst>
                  <a:outerShdw blurRad="12700" dist="25400" dir="2700000" rotWithShape="0">
                    <a:srgbClr val="FFFFFF"/>
                  </a:outerShdw>
                </a:effectLst>
                <a:uFill>
                  <a:solidFill/>
                </a:uFill>
                <a:latin typeface="Arial"/>
                <a:ea typeface="Arial"/>
                <a:cs typeface="Arial"/>
                <a:sym typeface="Arial"/>
              </a:rPr>
              <a:t>- Soviets send $$ &amp; nuclear missiles</a:t>
            </a:r>
          </a:p>
          <a:p>
            <a:pPr marL="304290" marR="40639" indent="-304290" defTabSz="914400">
              <a:lnSpc>
                <a:spcPct val="10000"/>
              </a:lnSpc>
              <a:spcBef>
                <a:spcPts val="700"/>
              </a:spcBef>
              <a:buClr>
                <a:srgbClr val="EC286F"/>
              </a:buClr>
              <a:buFont typeface="Wingdings"/>
              <a:buNone/>
              <a:defRPr sz="1800"/>
            </a:pPr>
            <a:endParaRPr sz="3000" dirty="0">
              <a:effectLst>
                <a:outerShdw blurRad="12700" dist="25400" dir="2700000" rotWithShape="0">
                  <a:srgbClr val="FFFFFF"/>
                </a:outerShdw>
              </a:effectLst>
              <a:uFill>
                <a:solidFill/>
              </a:uFill>
              <a:latin typeface="Arial"/>
              <a:ea typeface="Arial"/>
              <a:cs typeface="Arial"/>
              <a:sym typeface="Arial"/>
            </a:endParaRPr>
          </a:p>
          <a:p>
            <a:pPr marL="304290" marR="40639" indent="-304290" defTabSz="914400">
              <a:lnSpc>
                <a:spcPct val="80000"/>
              </a:lnSpc>
              <a:spcBef>
                <a:spcPts val="700"/>
              </a:spcBef>
              <a:buClr>
                <a:srgbClr val="EC286F"/>
              </a:buClr>
              <a:buFont typeface="Wingdings"/>
              <a:buNone/>
              <a:defRPr sz="1800"/>
            </a:pPr>
            <a:r>
              <a:rPr sz="3000" dirty="0">
                <a:effectLst>
                  <a:outerShdw blurRad="12700" dist="25400" dir="2700000" rotWithShape="0">
                    <a:srgbClr val="FFFFFF"/>
                  </a:outerShdw>
                </a:effectLst>
                <a:uFill>
                  <a:solidFill/>
                </a:uFill>
                <a:latin typeface="Arial"/>
                <a:ea typeface="Arial"/>
                <a:cs typeface="Arial"/>
                <a:sym typeface="Arial"/>
              </a:rPr>
              <a:t>- JFK orders navy “quarantine” </a:t>
            </a:r>
          </a:p>
        </p:txBody>
      </p:sp>
      <p:sp>
        <p:nvSpPr>
          <p:cNvPr id="241" name="Shape 241"/>
          <p:cNvSpPr/>
          <p:nvPr/>
        </p:nvSpPr>
        <p:spPr>
          <a:xfrm>
            <a:off x="177800" y="4089400"/>
            <a:ext cx="5651500" cy="1219200"/>
          </a:xfrm>
          <a:prstGeom prst="rect">
            <a:avLst/>
          </a:prstGeom>
          <a:ln w="12700">
            <a:miter lim="400000"/>
          </a:ln>
          <a:effectLst>
            <a:outerShdw blurRad="114300" dist="12700" dir="2700000" rotWithShape="0">
              <a:srgbClr val="FFFFFF"/>
            </a:outerShdw>
          </a:effectLst>
          <a:extLst>
            <a:ext uri="{C572A759-6A51-4108-AA02-DFA0A04FC94B}">
              <ma14:wrappingTextBoxFlag xmlns:ma14="http://schemas.microsoft.com/office/mac/drawingml/2011/main" xmlns="" val="1"/>
            </a:ext>
          </a:extLst>
        </p:spPr>
        <p:txBody>
          <a:bodyPr lIns="0" tIns="0" rIns="0" bIns="0">
            <a:spAutoFit/>
          </a:bodyPr>
          <a:lstStyle>
            <a:lvl1pPr marL="304290" marR="40639" indent="-304290" defTabSz="914400">
              <a:lnSpc>
                <a:spcPct val="80000"/>
              </a:lnSpc>
              <a:spcBef>
                <a:spcPts val="700"/>
              </a:spcBef>
              <a:buClr>
                <a:srgbClr val="EC286F"/>
              </a:buClr>
              <a:buFont typeface="Wingdings"/>
              <a:defRPr sz="3000">
                <a:effectLst>
                  <a:outerShdw blurRad="12700" dist="25400" dir="2700000" rotWithShape="0">
                    <a:srgbClr val="FFFFFF"/>
                  </a:outerShdw>
                </a:effectLst>
                <a:uFill>
                  <a:solidFill/>
                </a:uFill>
                <a:latin typeface="Arial"/>
                <a:ea typeface="Arial"/>
                <a:cs typeface="Arial"/>
                <a:sym typeface="Arial"/>
              </a:defRPr>
            </a:lvl1pPr>
          </a:lstStyle>
          <a:p>
            <a:pPr>
              <a:defRPr sz="1800">
                <a:effectLst/>
                <a:uFillTx/>
              </a:defRPr>
            </a:pPr>
            <a:r>
              <a:t>- JFK agreed not to invade Cuba &amp; secretly take missiles out of Turkey.</a:t>
            </a:r>
          </a:p>
        </p:txBody>
      </p:sp>
      <p:pic>
        <p:nvPicPr>
          <p:cNvPr id="242" name="Johnson_Kennedy Titles.png"/>
          <p:cNvPicPr/>
          <p:nvPr/>
        </p:nvPicPr>
        <p:blipFill>
          <a:blip r:embed="rId6">
            <a:extLst/>
          </a:blip>
          <a:srcRect t="58531" r="48669" b="21297"/>
          <a:stretch>
            <a:fillRect/>
          </a:stretch>
        </p:blipFill>
        <p:spPr>
          <a:xfrm>
            <a:off x="-148630" y="-97384"/>
            <a:ext cx="8731808" cy="1419115"/>
          </a:xfrm>
          <a:prstGeom prst="rect">
            <a:avLst/>
          </a:prstGeom>
          <a:ln w="12700">
            <a:miter lim="400000"/>
          </a:ln>
          <a:effectLst>
            <a:outerShdw blurRad="139700" dist="33931" dir="4084839" rotWithShape="0">
              <a:srgbClr val="000000"/>
            </a:outerShdw>
          </a:effectLst>
        </p:spPr>
      </p:pic>
      <p:sp>
        <p:nvSpPr>
          <p:cNvPr id="243" name="Shape 243">
            <a:hlinkClick r:id="rId7"/>
          </p:cNvPr>
          <p:cNvSpPr/>
          <p:nvPr/>
        </p:nvSpPr>
        <p:spPr>
          <a:xfrm>
            <a:off x="11611340" y="8627722"/>
            <a:ext cx="932708" cy="9179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ln w="3175">
            <a:solidFill/>
            <a:miter lim="400000"/>
          </a:ln>
          <a:effectLst>
            <a:outerShdw blurRad="190500" dir="18900000" rotWithShape="0">
              <a:srgbClr val="FFFFFF"/>
            </a:outerShdw>
          </a:effectLst>
        </p:spPr>
        <p:txBody>
          <a:bodyPr lIns="72248" tIns="72248" rIns="72248" bIns="72248" anchor="ctr"/>
          <a:lstStyle/>
          <a:p>
            <a:pPr algn="ctr" defTabSz="406400">
              <a:defRPr sz="28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sz="2800">
              <a:solidFill>
                <a:srgbClr val="FFFFFF"/>
              </a:solidFill>
              <a:effectLst>
                <a:outerShdw blurRad="38100" dist="12700" dir="5400000" rotWithShape="0">
                  <a:srgbClr val="000000">
                    <a:alpha val="50000"/>
                  </a:srgbClr>
                </a:outerShdw>
              </a:effectLst>
              <a:latin typeface="Gill Sans"/>
              <a:ea typeface="+mn-ea"/>
              <a:cs typeface="+mn-cs"/>
              <a:sym typeface="Gill Sans"/>
            </a:endParaRPr>
          </a:p>
        </p:txBody>
      </p:sp>
    </p:spTree>
    <p:extLst>
      <p:ext uri="{BB962C8B-B14F-4D97-AF65-F5344CB8AC3E}">
        <p14:creationId xmlns:p14="http://schemas.microsoft.com/office/powerpoint/2010/main" val="7704166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53" presetClass="exit" presetSubtype="32" fill="hold" nodeType="afterEffect">
                                  <p:stCondLst>
                                    <p:cond delay="0"/>
                                  </p:stCondLst>
                                  <p:childTnLst>
                                    <p:anim calcmode="lin" valueType="num">
                                      <p:cBhvr>
                                        <p:cTn id="6" dur="500"/>
                                        <p:tgtEl>
                                          <p:spTgt spid="239"/>
                                        </p:tgtEl>
                                        <p:attrNameLst>
                                          <p:attrName>ppt_w</p:attrName>
                                        </p:attrNameLst>
                                      </p:cBhvr>
                                      <p:tavLst>
                                        <p:tav tm="0">
                                          <p:val>
                                            <p:strVal val="ppt_w"/>
                                          </p:val>
                                        </p:tav>
                                        <p:tav tm="100000">
                                          <p:val>
                                            <p:fltVal val="0"/>
                                          </p:val>
                                        </p:tav>
                                      </p:tavLst>
                                    </p:anim>
                                    <p:anim calcmode="lin" valueType="num">
                                      <p:cBhvr>
                                        <p:cTn id="7" dur="500"/>
                                        <p:tgtEl>
                                          <p:spTgt spid="239"/>
                                        </p:tgtEl>
                                        <p:attrNameLst>
                                          <p:attrName>ppt_h</p:attrName>
                                        </p:attrNameLst>
                                      </p:cBhvr>
                                      <p:tavLst>
                                        <p:tav tm="0">
                                          <p:val>
                                            <p:strVal val="ppt_h"/>
                                          </p:val>
                                        </p:tav>
                                        <p:tav tm="100000">
                                          <p:val>
                                            <p:fltVal val="0"/>
                                          </p:val>
                                        </p:tav>
                                      </p:tavLst>
                                    </p:anim>
                                    <p:animEffect transition="out" filter="fade">
                                      <p:cBhvr>
                                        <p:cTn id="8" dur="500"/>
                                        <p:tgtEl>
                                          <p:spTgt spid="239"/>
                                        </p:tgtEl>
                                      </p:cBhvr>
                                    </p:animEffect>
                                    <p:set>
                                      <p:cBhvr>
                                        <p:cTn id="9" dur="1" fill="hold">
                                          <p:stCondLst>
                                            <p:cond delay="499"/>
                                          </p:stCondLst>
                                        </p:cTn>
                                        <p:tgtEl>
                                          <p:spTgt spid="239"/>
                                        </p:tgtEl>
                                        <p:attrNameLst>
                                          <p:attrName>style.visibility</p:attrName>
                                        </p:attrNameLst>
                                      </p:cBhvr>
                                      <p:to>
                                        <p:strVal val="hidden"/>
                                      </p:to>
                                    </p:set>
                                  </p:childTnLst>
                                </p:cTn>
                              </p:par>
                            </p:childTnLst>
                          </p:cTn>
                        </p:par>
                        <p:par>
                          <p:cTn id="10" fill="hold">
                            <p:stCondLst>
                              <p:cond delay="500"/>
                            </p:stCondLst>
                            <p:childTnLst>
                              <p:par>
                                <p:cTn id="11" presetID="9" presetClass="entr" presetSubtype="0" fill="hold" grpId="0" nodeType="afterEffect">
                                  <p:stCondLst>
                                    <p:cond delay="0"/>
                                  </p:stCondLst>
                                  <p:iterate>
                                    <p:tmAbs val="0"/>
                                  </p:iterate>
                                  <p:childTnLst>
                                    <p:set>
                                      <p:cBhvr>
                                        <p:cTn id="12" fill="hold"/>
                                        <p:tgtEl>
                                          <p:spTgt spid="241"/>
                                        </p:tgtEl>
                                        <p:attrNameLst>
                                          <p:attrName>style.visibility</p:attrName>
                                        </p:attrNameLst>
                                      </p:cBhvr>
                                      <p:to>
                                        <p:strVal val="visible"/>
                                      </p:to>
                                    </p:set>
                                    <p:animEffect transition="in" filter="dissolve">
                                      <p:cBhvr>
                                        <p:cTn id="13" dur="15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 grpId="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 name="Jack &amp; Bobby thinking.jpg"/>
          <p:cNvPicPr/>
          <p:nvPr/>
        </p:nvPicPr>
        <p:blipFill>
          <a:blip r:embed="rId3">
            <a:extLst/>
          </a:blip>
          <a:srcRect b="19325"/>
          <a:stretch>
            <a:fillRect/>
          </a:stretch>
        </p:blipFill>
        <p:spPr>
          <a:xfrm>
            <a:off x="5765800" y="1041400"/>
            <a:ext cx="7264401" cy="8724632"/>
          </a:xfrm>
          <a:prstGeom prst="rect">
            <a:avLst/>
          </a:prstGeom>
          <a:ln w="12700">
            <a:miter lim="400000"/>
          </a:ln>
        </p:spPr>
      </p:pic>
      <p:pic>
        <p:nvPicPr>
          <p:cNvPr id="248" name="Jack &amp; Bobby thinking.jpg"/>
          <p:cNvPicPr/>
          <p:nvPr/>
        </p:nvPicPr>
        <p:blipFill>
          <a:blip r:embed="rId3">
            <a:extLst/>
          </a:blip>
          <a:srcRect r="18465" b="18810"/>
          <a:stretch>
            <a:fillRect/>
          </a:stretch>
        </p:blipFill>
        <p:spPr>
          <a:xfrm flipH="1">
            <a:off x="-80963" y="1041400"/>
            <a:ext cx="5922963" cy="8780364"/>
          </a:xfrm>
          <a:prstGeom prst="rect">
            <a:avLst/>
          </a:prstGeom>
          <a:ln w="12700">
            <a:miter lim="400000"/>
          </a:ln>
        </p:spPr>
      </p:pic>
      <p:sp>
        <p:nvSpPr>
          <p:cNvPr id="249" name="Shape 249"/>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a:defRPr sz="1800">
                <a:solidFill>
                  <a:srgbClr val="000000"/>
                </a:solidFill>
                <a:effectLst/>
              </a:defRPr>
            </a:pPr>
            <a:r>
              <a:t>II. Europe Goes to War</a:t>
            </a:r>
          </a:p>
        </p:txBody>
      </p:sp>
      <p:pic>
        <p:nvPicPr>
          <p:cNvPr id="250" name="CubaMap1b_w.jpg"/>
          <p:cNvPicPr/>
          <p:nvPr/>
        </p:nvPicPr>
        <p:blipFill>
          <a:blip r:embed="rId4">
            <a:extLst/>
          </a:blip>
          <a:srcRect b="11989"/>
          <a:stretch>
            <a:fillRect/>
          </a:stretch>
        </p:blipFill>
        <p:spPr>
          <a:xfrm>
            <a:off x="-12700" y="-64314"/>
            <a:ext cx="13004801" cy="9882228"/>
          </a:xfrm>
          <a:prstGeom prst="rect">
            <a:avLst/>
          </a:prstGeom>
          <a:ln w="12700">
            <a:miter lim="400000"/>
          </a:ln>
        </p:spPr>
      </p:pic>
      <p:pic>
        <p:nvPicPr>
          <p:cNvPr id="251" name="Hotline.jpg"/>
          <p:cNvPicPr/>
          <p:nvPr/>
        </p:nvPicPr>
        <p:blipFill>
          <a:blip r:embed="rId5">
            <a:extLst/>
          </a:blip>
          <a:stretch>
            <a:fillRect/>
          </a:stretch>
        </p:blipFill>
        <p:spPr>
          <a:xfrm>
            <a:off x="-127000" y="-107950"/>
            <a:ext cx="13174134" cy="9880601"/>
          </a:xfrm>
          <a:prstGeom prst="rect">
            <a:avLst/>
          </a:prstGeom>
          <a:ln w="12700">
            <a:miter lim="400000"/>
          </a:ln>
        </p:spPr>
      </p:pic>
      <p:sp>
        <p:nvSpPr>
          <p:cNvPr id="252" name="Shape 252"/>
          <p:cNvSpPr/>
          <p:nvPr/>
        </p:nvSpPr>
        <p:spPr>
          <a:xfrm>
            <a:off x="177800" y="1104900"/>
            <a:ext cx="5359400" cy="2921000"/>
          </a:xfrm>
          <a:prstGeom prst="rect">
            <a:avLst/>
          </a:prstGeom>
          <a:ln w="12700">
            <a:miter lim="400000"/>
          </a:ln>
          <a:effectLst>
            <a:outerShdw blurRad="114300" dist="12700" dir="2700000" rotWithShape="0">
              <a:srgbClr val="FFFFFF"/>
            </a:outerShdw>
          </a:effectLst>
          <a:extLst>
            <a:ext uri="{C572A759-6A51-4108-AA02-DFA0A04FC94B}">
              <ma14:wrappingTextBoxFlag xmlns:ma14="http://schemas.microsoft.com/office/mac/drawingml/2011/main" xmlns="" val="1"/>
            </a:ext>
          </a:extLst>
        </p:spPr>
        <p:txBody>
          <a:bodyPr lIns="0" tIns="0" rIns="0" bIns="0">
            <a:spAutoFit/>
          </a:bodyPr>
          <a:lstStyle/>
          <a:p>
            <a:pPr marL="458772" marR="57799" indent="-458772" defTabSz="1295400">
              <a:lnSpc>
                <a:spcPct val="90000"/>
              </a:lnSpc>
              <a:spcBef>
                <a:spcPts val="700"/>
              </a:spcBef>
              <a:tabLst>
                <a:tab pos="558800" algn="l"/>
                <a:tab pos="1333500" algn="l"/>
              </a:tabLst>
              <a:defRPr sz="1800"/>
            </a:pPr>
            <a:r>
              <a:rPr sz="3300" b="1" spc="-395">
                <a:effectLst>
                  <a:outerShdw blurRad="12700" dist="25400" dir="2700000" rotWithShape="0">
                    <a:srgbClr val="FFFFFF"/>
                  </a:outerShdw>
                </a:effectLst>
                <a:uFill>
                  <a:solidFill>
                    <a:srgbClr val="FFFFFF"/>
                  </a:solidFill>
                </a:uFill>
                <a:latin typeface="Arial"/>
                <a:ea typeface="Arial"/>
                <a:cs typeface="Arial"/>
                <a:sym typeface="Arial"/>
              </a:rPr>
              <a:t>C. Cuban Missile Crisis - Oct. 1962</a:t>
            </a:r>
            <a:endParaRPr sz="3900" b="1">
              <a:effectLst>
                <a:outerShdw blurRad="12700" dist="25400" dir="2700000" rotWithShape="0">
                  <a:srgbClr val="FFFFFF"/>
                </a:outerShdw>
              </a:effectLst>
              <a:uFill>
                <a:solidFill>
                  <a:srgbClr val="FFFFFF"/>
                </a:solidFill>
              </a:uFill>
              <a:latin typeface="Arial"/>
              <a:ea typeface="Arial"/>
              <a:cs typeface="Arial"/>
              <a:sym typeface="Arial"/>
            </a:endParaRPr>
          </a:p>
          <a:p>
            <a:pPr marL="304290" marR="40639" indent="-304290" defTabSz="914400">
              <a:lnSpc>
                <a:spcPct val="80000"/>
              </a:lnSpc>
              <a:spcBef>
                <a:spcPts val="700"/>
              </a:spcBef>
              <a:buClr>
                <a:srgbClr val="EC286F"/>
              </a:buClr>
              <a:buFont typeface="Wingdings"/>
              <a:buNone/>
              <a:defRPr sz="1800"/>
            </a:pPr>
            <a:r>
              <a:rPr sz="3000">
                <a:effectLst>
                  <a:outerShdw blurRad="12700" dist="25400" dir="2700000" rotWithShape="0">
                    <a:srgbClr val="FFFFFF"/>
                  </a:outerShdw>
                </a:effectLst>
                <a:uFill>
                  <a:solidFill/>
                </a:uFill>
                <a:latin typeface="Arial"/>
                <a:ea typeface="Arial"/>
                <a:cs typeface="Arial"/>
                <a:sym typeface="Arial"/>
              </a:rPr>
              <a:t>- Bay of Pigs led to Castro asking Soviets for protection</a:t>
            </a:r>
          </a:p>
          <a:p>
            <a:pPr marL="304290" marR="40639" indent="-304290" defTabSz="914400">
              <a:lnSpc>
                <a:spcPct val="30000"/>
              </a:lnSpc>
              <a:buClr>
                <a:srgbClr val="EC286F"/>
              </a:buClr>
              <a:buFont typeface="Wingdings"/>
              <a:buNone/>
              <a:defRPr sz="1800"/>
            </a:pPr>
            <a:endParaRPr sz="3000">
              <a:effectLst>
                <a:outerShdw blurRad="12700" dist="25400" dir="2700000" rotWithShape="0">
                  <a:srgbClr val="FFFFFF"/>
                </a:outerShdw>
              </a:effectLst>
              <a:uFill>
                <a:solidFill/>
              </a:uFill>
              <a:latin typeface="Arial"/>
              <a:ea typeface="Arial"/>
              <a:cs typeface="Arial"/>
              <a:sym typeface="Arial"/>
            </a:endParaRPr>
          </a:p>
          <a:p>
            <a:pPr marL="304290" marR="40639" indent="-304290" defTabSz="914400">
              <a:lnSpc>
                <a:spcPct val="80000"/>
              </a:lnSpc>
              <a:spcBef>
                <a:spcPts val="700"/>
              </a:spcBef>
              <a:buClr>
                <a:srgbClr val="EC286F"/>
              </a:buClr>
              <a:buFont typeface="Wingdings"/>
              <a:buNone/>
              <a:defRPr sz="1800"/>
            </a:pPr>
            <a:r>
              <a:rPr sz="3000">
                <a:effectLst>
                  <a:outerShdw blurRad="12700" dist="25400" dir="2700000" rotWithShape="0">
                    <a:srgbClr val="FFFFFF"/>
                  </a:outerShdw>
                </a:effectLst>
                <a:uFill>
                  <a:solidFill/>
                </a:uFill>
                <a:latin typeface="Arial"/>
                <a:ea typeface="Arial"/>
                <a:cs typeface="Arial"/>
                <a:sym typeface="Arial"/>
              </a:rPr>
              <a:t>- Soviets send money &amp; nuclear missiles</a:t>
            </a:r>
          </a:p>
          <a:p>
            <a:pPr marL="304290" marR="40639" indent="-304290" defTabSz="914400">
              <a:lnSpc>
                <a:spcPct val="10000"/>
              </a:lnSpc>
              <a:spcBef>
                <a:spcPts val="700"/>
              </a:spcBef>
              <a:buClr>
                <a:srgbClr val="EC286F"/>
              </a:buClr>
              <a:buFont typeface="Wingdings"/>
              <a:buNone/>
              <a:defRPr sz="1800"/>
            </a:pPr>
            <a:endParaRPr sz="3000">
              <a:effectLst>
                <a:outerShdw blurRad="12700" dist="25400" dir="2700000" rotWithShape="0">
                  <a:srgbClr val="FFFFFF"/>
                </a:outerShdw>
              </a:effectLst>
              <a:uFill>
                <a:solidFill/>
              </a:uFill>
              <a:latin typeface="Arial"/>
              <a:ea typeface="Arial"/>
              <a:cs typeface="Arial"/>
              <a:sym typeface="Arial"/>
            </a:endParaRPr>
          </a:p>
          <a:p>
            <a:pPr marL="304290" marR="40639" indent="-304290" defTabSz="914400">
              <a:lnSpc>
                <a:spcPct val="80000"/>
              </a:lnSpc>
              <a:spcBef>
                <a:spcPts val="700"/>
              </a:spcBef>
              <a:buClr>
                <a:srgbClr val="EC286F"/>
              </a:buClr>
              <a:buFont typeface="Wingdings"/>
              <a:buNone/>
              <a:defRPr sz="1800"/>
            </a:pPr>
            <a:r>
              <a:rPr sz="3000">
                <a:effectLst>
                  <a:outerShdw blurRad="12700" dist="25400" dir="2700000" rotWithShape="0">
                    <a:srgbClr val="FFFFFF"/>
                  </a:outerShdw>
                </a:effectLst>
                <a:uFill>
                  <a:solidFill/>
                </a:uFill>
                <a:latin typeface="Arial"/>
                <a:ea typeface="Arial"/>
                <a:cs typeface="Arial"/>
                <a:sym typeface="Arial"/>
              </a:rPr>
              <a:t>- JFK orders navy “quarantine” </a:t>
            </a:r>
          </a:p>
        </p:txBody>
      </p:sp>
      <p:sp>
        <p:nvSpPr>
          <p:cNvPr id="253" name="Shape 253"/>
          <p:cNvSpPr/>
          <p:nvPr/>
        </p:nvSpPr>
        <p:spPr>
          <a:xfrm>
            <a:off x="177800" y="4076700"/>
            <a:ext cx="5676900" cy="1219200"/>
          </a:xfrm>
          <a:prstGeom prst="rect">
            <a:avLst/>
          </a:prstGeom>
          <a:ln w="12700">
            <a:miter lim="400000"/>
          </a:ln>
          <a:effectLst>
            <a:outerShdw blurRad="114300" dist="12700" dir="2700000" rotWithShape="0">
              <a:srgbClr val="FFFFFF"/>
            </a:outerShdw>
          </a:effectLst>
          <a:extLst>
            <a:ext uri="{C572A759-6A51-4108-AA02-DFA0A04FC94B}">
              <ma14:wrappingTextBoxFlag xmlns:ma14="http://schemas.microsoft.com/office/mac/drawingml/2011/main" xmlns="" val="1"/>
            </a:ext>
          </a:extLst>
        </p:spPr>
        <p:txBody>
          <a:bodyPr lIns="0" tIns="0" rIns="0" bIns="0">
            <a:spAutoFit/>
          </a:bodyPr>
          <a:lstStyle>
            <a:lvl1pPr marL="304290" marR="40639" indent="-304290" defTabSz="914400">
              <a:lnSpc>
                <a:spcPct val="80000"/>
              </a:lnSpc>
              <a:spcBef>
                <a:spcPts val="700"/>
              </a:spcBef>
              <a:buClr>
                <a:srgbClr val="EC286F"/>
              </a:buClr>
              <a:buFont typeface="Wingdings"/>
              <a:defRPr sz="3000">
                <a:effectLst>
                  <a:outerShdw blurRad="12700" dist="25400" dir="2700000" rotWithShape="0">
                    <a:srgbClr val="FFFFFF"/>
                  </a:outerShdw>
                </a:effectLst>
                <a:uFill>
                  <a:solidFill/>
                </a:uFill>
                <a:latin typeface="Arial"/>
                <a:ea typeface="Arial"/>
                <a:cs typeface="Arial"/>
                <a:sym typeface="Arial"/>
              </a:defRPr>
            </a:lvl1pPr>
          </a:lstStyle>
          <a:p>
            <a:pPr>
              <a:defRPr sz="1800">
                <a:effectLst/>
                <a:uFillTx/>
              </a:defRPr>
            </a:pPr>
            <a:r>
              <a:t>- JFK agreed not to invade Cuba &amp; secretly take missiles out of Turkey.</a:t>
            </a:r>
          </a:p>
        </p:txBody>
      </p:sp>
      <p:sp>
        <p:nvSpPr>
          <p:cNvPr id="254" name="Shape 254"/>
          <p:cNvSpPr/>
          <p:nvPr/>
        </p:nvSpPr>
        <p:spPr>
          <a:xfrm>
            <a:off x="-25400" y="-88900"/>
            <a:ext cx="13055600" cy="11176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sp>
        <p:nvSpPr>
          <p:cNvPr id="255" name="Shape 255"/>
          <p:cNvSpPr/>
          <p:nvPr/>
        </p:nvSpPr>
        <p:spPr>
          <a:xfrm>
            <a:off x="-38100" y="5435600"/>
            <a:ext cx="5715000" cy="3810000"/>
          </a:xfrm>
          <a:prstGeom prst="rect">
            <a:avLst/>
          </a:prstGeom>
          <a:ln w="12700">
            <a:miter lim="400000"/>
          </a:ln>
          <a:effectLst>
            <a:outerShdw blurRad="190500" dist="12700" dir="2700000" rotWithShape="0">
              <a:srgbClr val="FFFFFF"/>
            </a:outerShdw>
          </a:effectLst>
          <a:extLst>
            <a:ext uri="{C572A759-6A51-4108-AA02-DFA0A04FC94B}">
              <ma14:wrappingTextBoxFlag xmlns:ma14="http://schemas.microsoft.com/office/mac/drawingml/2011/main" xmlns="" val="1"/>
            </a:ext>
          </a:extLst>
        </p:spPr>
        <p:txBody>
          <a:bodyPr lIns="0" tIns="0" rIns="0" bIns="0">
            <a:spAutoFit/>
          </a:bodyPr>
          <a:lstStyle/>
          <a:p>
            <a:pPr marL="304290" marR="40639" lvl="1" indent="38609" defTabSz="914400">
              <a:lnSpc>
                <a:spcPct val="80000"/>
              </a:lnSpc>
              <a:spcBef>
                <a:spcPts val="700"/>
              </a:spcBef>
              <a:buClr>
                <a:srgbClr val="EC286F"/>
              </a:buClr>
              <a:buFont typeface="Wingdings"/>
              <a:buNone/>
              <a:defRPr sz="1800"/>
            </a:pPr>
            <a:r>
              <a:rPr sz="3000" b="1">
                <a:effectLst>
                  <a:outerShdw blurRad="12700" dist="25400" dir="2700000" rotWithShape="0">
                    <a:srgbClr val="FFFFFF"/>
                  </a:outerShdw>
                </a:effectLst>
                <a:uFill>
                  <a:solidFill/>
                </a:uFill>
                <a:latin typeface="Arial"/>
                <a:ea typeface="Arial"/>
                <a:cs typeface="Arial"/>
                <a:sym typeface="Arial"/>
              </a:rPr>
              <a:t>Effects</a:t>
            </a:r>
          </a:p>
          <a:p>
            <a:pPr marL="304290" marR="40639" lvl="1" indent="38609" defTabSz="914400">
              <a:lnSpc>
                <a:spcPct val="80000"/>
              </a:lnSpc>
              <a:spcBef>
                <a:spcPts val="700"/>
              </a:spcBef>
              <a:buClr>
                <a:srgbClr val="EC286F"/>
              </a:buClr>
              <a:buFont typeface="Wingdings"/>
              <a:buNone/>
              <a:defRPr sz="1800"/>
            </a:pPr>
            <a:r>
              <a:rPr sz="3000">
                <a:effectLst>
                  <a:outerShdw blurRad="12700" dist="25400" dir="2700000" rotWithShape="0">
                    <a:srgbClr val="FFFFFF"/>
                  </a:outerShdw>
                </a:effectLst>
                <a:uFill>
                  <a:solidFill/>
                </a:uFill>
                <a:latin typeface="Arial"/>
                <a:ea typeface="Arial"/>
                <a:cs typeface="Arial"/>
                <a:sym typeface="Arial"/>
              </a:rPr>
              <a:t> - “hot line” est. between U.S. &amp; USSR</a:t>
            </a:r>
          </a:p>
          <a:p>
            <a:pPr marL="304290" marR="40639" lvl="1" indent="38609" defTabSz="914400">
              <a:lnSpc>
                <a:spcPct val="1000"/>
              </a:lnSpc>
              <a:spcBef>
                <a:spcPts val="700"/>
              </a:spcBef>
              <a:buClr>
                <a:srgbClr val="EC286F"/>
              </a:buClr>
              <a:buFont typeface="Wingdings"/>
              <a:buNone/>
              <a:defRPr sz="1800"/>
            </a:pPr>
            <a:endParaRPr sz="3000">
              <a:effectLst>
                <a:outerShdw blurRad="12700" dist="25400" dir="2700000" rotWithShape="0">
                  <a:srgbClr val="FFFFFF"/>
                </a:outerShdw>
              </a:effectLst>
              <a:uFill>
                <a:solidFill/>
              </a:uFill>
              <a:latin typeface="Arial"/>
              <a:ea typeface="Arial"/>
              <a:cs typeface="Arial"/>
              <a:sym typeface="Arial"/>
            </a:endParaRPr>
          </a:p>
          <a:p>
            <a:pPr marL="304290" marR="40639" lvl="1" indent="38609" defTabSz="914400">
              <a:lnSpc>
                <a:spcPct val="80000"/>
              </a:lnSpc>
              <a:spcBef>
                <a:spcPts val="700"/>
              </a:spcBef>
              <a:buClr>
                <a:srgbClr val="EC286F"/>
              </a:buClr>
              <a:buFont typeface="Wingdings"/>
              <a:buNone/>
              <a:defRPr sz="1800"/>
            </a:pPr>
            <a:r>
              <a:rPr sz="3000">
                <a:effectLst>
                  <a:outerShdw blurRad="12700" dist="25400" dir="2700000" rotWithShape="0">
                    <a:srgbClr val="FFFFFF"/>
                  </a:outerShdw>
                </a:effectLst>
                <a:uFill>
                  <a:solidFill/>
                </a:uFill>
                <a:latin typeface="Arial"/>
                <a:ea typeface="Arial"/>
                <a:cs typeface="Arial"/>
                <a:sym typeface="Arial"/>
              </a:rPr>
              <a:t>-  </a:t>
            </a:r>
            <a:r>
              <a:rPr sz="3000" b="1">
                <a:effectLst>
                  <a:outerShdw blurRad="12700" dist="25400" dir="2700000" rotWithShape="0">
                    <a:srgbClr val="FFFFFF"/>
                  </a:outerShdw>
                </a:effectLst>
                <a:uFill>
                  <a:solidFill/>
                </a:uFill>
                <a:latin typeface="Arial"/>
                <a:ea typeface="Arial"/>
                <a:cs typeface="Arial"/>
                <a:sym typeface="Arial"/>
              </a:rPr>
              <a:t>Nuclear Test Ban Treaty </a:t>
            </a:r>
            <a:r>
              <a:rPr sz="3000">
                <a:effectLst>
                  <a:outerShdw blurRad="12700" dist="25400" dir="2700000" rotWithShape="0">
                    <a:srgbClr val="FFFFFF"/>
                  </a:outerShdw>
                </a:effectLst>
                <a:uFill>
                  <a:solidFill/>
                </a:uFill>
                <a:latin typeface="Arial"/>
                <a:ea typeface="Arial"/>
                <a:cs typeface="Arial"/>
                <a:sym typeface="Arial"/>
              </a:rPr>
              <a:t>(1963) - banned above ground Nuclear bomb testing</a:t>
            </a:r>
          </a:p>
          <a:p>
            <a:pPr marL="304290" marR="40639" lvl="1" indent="38609" defTabSz="914400">
              <a:lnSpc>
                <a:spcPct val="1000"/>
              </a:lnSpc>
              <a:spcBef>
                <a:spcPts val="700"/>
              </a:spcBef>
              <a:buClr>
                <a:srgbClr val="EC286F"/>
              </a:buClr>
              <a:buFont typeface="Wingdings"/>
              <a:buNone/>
              <a:defRPr sz="1800"/>
            </a:pPr>
            <a:endParaRPr sz="3000">
              <a:effectLst>
                <a:outerShdw blurRad="12700" dist="25400" dir="2700000" rotWithShape="0">
                  <a:srgbClr val="FFFFFF"/>
                </a:outerShdw>
              </a:effectLst>
              <a:uFill>
                <a:solidFill/>
              </a:uFill>
              <a:latin typeface="Arial"/>
              <a:ea typeface="Arial"/>
              <a:cs typeface="Arial"/>
              <a:sym typeface="Arial"/>
            </a:endParaRPr>
          </a:p>
          <a:p>
            <a:pPr marL="304290" marR="40639" lvl="1" indent="38609" defTabSz="914400">
              <a:lnSpc>
                <a:spcPct val="80000"/>
              </a:lnSpc>
              <a:spcBef>
                <a:spcPts val="700"/>
              </a:spcBef>
              <a:buClr>
                <a:srgbClr val="EC286F"/>
              </a:buClr>
              <a:buFont typeface="Wingdings"/>
              <a:buNone/>
              <a:defRPr sz="1800"/>
            </a:pPr>
            <a:r>
              <a:rPr sz="3000">
                <a:effectLst>
                  <a:outerShdw blurRad="12700" dist="25400" dir="2700000" rotWithShape="0">
                    <a:srgbClr val="FFFFFF"/>
                  </a:outerShdw>
                </a:effectLst>
                <a:uFill>
                  <a:solidFill/>
                </a:uFill>
                <a:latin typeface="Arial"/>
                <a:ea typeface="Arial"/>
                <a:cs typeface="Arial"/>
                <a:sym typeface="Arial"/>
              </a:rPr>
              <a:t>- Kennedy a hero, Dems looked good for midterm elections</a:t>
            </a:r>
          </a:p>
        </p:txBody>
      </p:sp>
      <p:pic>
        <p:nvPicPr>
          <p:cNvPr id="256" name="Johnson_Kennedy Titles.png"/>
          <p:cNvPicPr/>
          <p:nvPr/>
        </p:nvPicPr>
        <p:blipFill>
          <a:blip r:embed="rId6">
            <a:extLst/>
          </a:blip>
          <a:srcRect t="58531" r="48669" b="21297"/>
          <a:stretch>
            <a:fillRect/>
          </a:stretch>
        </p:blipFill>
        <p:spPr>
          <a:xfrm>
            <a:off x="-148630" y="-97384"/>
            <a:ext cx="8731808" cy="1419115"/>
          </a:xfrm>
          <a:prstGeom prst="rect">
            <a:avLst/>
          </a:prstGeom>
          <a:ln w="12700">
            <a:miter lim="400000"/>
          </a:ln>
          <a:effectLst>
            <a:outerShdw blurRad="139700" dist="33931" dir="4084839" rotWithShape="0">
              <a:srgbClr val="000000"/>
            </a:outerShdw>
          </a:effectLst>
        </p:spPr>
      </p:pic>
    </p:spTree>
    <p:extLst>
      <p:ext uri="{BB962C8B-B14F-4D97-AF65-F5344CB8AC3E}">
        <p14:creationId xmlns:p14="http://schemas.microsoft.com/office/powerpoint/2010/main" val="3829830007"/>
      </p:ext>
    </p:extLst>
  </p:cSld>
  <p:clrMapOvr>
    <a:masterClrMapping/>
  </p:clrMapOvr>
  <p:transition spd="slow">
    <p:fade/>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afterEffect">
                                  <p:stCondLst>
                                    <p:cond delay="0"/>
                                  </p:stCondLst>
                                  <p:iterate>
                                    <p:tmAbs val="0"/>
                                  </p:iterate>
                                  <p:childTnLst>
                                    <p:animEffect transition="out" filter="wipe(left)">
                                      <p:cBhvr>
                                        <p:cTn id="6" dur="1000" fill="hold"/>
                                        <p:tgtEl>
                                          <p:spTgt spid="254"/>
                                        </p:tgtEl>
                                      </p:cBhvr>
                                    </p:animEffect>
                                    <p:set>
                                      <p:cBhvr>
                                        <p:cTn id="7" fill="hold">
                                          <p:stCondLst>
                                            <p:cond delay="999"/>
                                          </p:stCondLst>
                                        </p:cTn>
                                        <p:tgtEl>
                                          <p:spTgt spid="25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1" nodeType="clickEffect">
                                  <p:stCondLst>
                                    <p:cond delay="0"/>
                                  </p:stCondLst>
                                  <p:iterate>
                                    <p:tmAbs val="0"/>
                                  </p:iterate>
                                  <p:childTnLst>
                                    <p:set>
                                      <p:cBhvr>
                                        <p:cTn id="11" fill="hold"/>
                                        <p:tgtEl>
                                          <p:spTgt spid="254"/>
                                        </p:tgtEl>
                                        <p:attrNameLst>
                                          <p:attrName>style.visibility</p:attrName>
                                        </p:attrNameLst>
                                      </p:cBhvr>
                                      <p:to>
                                        <p:strVal val="visible"/>
                                      </p:to>
                                    </p:set>
                                    <p:animEffect transition="in" filter="wipe(left)">
                                      <p:cBhvr>
                                        <p:cTn id="12" dur="1000"/>
                                        <p:tgtEl>
                                          <p:spTgt spid="254"/>
                                        </p:tgtEl>
                                      </p:cBhvr>
                                    </p:animEffect>
                                  </p:childTnLst>
                                </p:cTn>
                              </p:par>
                            </p:childTnLst>
                          </p:cTn>
                        </p:par>
                        <p:par>
                          <p:cTn id="13" fill="hold">
                            <p:stCondLst>
                              <p:cond delay="1000"/>
                            </p:stCondLst>
                            <p:childTnLst>
                              <p:par>
                                <p:cTn id="14" presetID="4" presetClass="entr" presetSubtype="32" fill="hold" grpId="0" nodeType="afterEffect">
                                  <p:stCondLst>
                                    <p:cond delay="0"/>
                                  </p:stCondLst>
                                  <p:iterate>
                                    <p:tmAbs val="0"/>
                                  </p:iterate>
                                  <p:childTnLst>
                                    <p:set>
                                      <p:cBhvr>
                                        <p:cTn id="15" fill="hold"/>
                                        <p:tgtEl>
                                          <p:spTgt spid="251"/>
                                        </p:tgtEl>
                                        <p:attrNameLst>
                                          <p:attrName>style.visibility</p:attrName>
                                        </p:attrNameLst>
                                      </p:cBhvr>
                                      <p:to>
                                        <p:strVal val="visible"/>
                                      </p:to>
                                    </p:set>
                                    <p:animEffect transition="in" filter="box(out)">
                                      <p:cBhvr>
                                        <p:cTn id="16" dur="1500"/>
                                        <p:tgtEl>
                                          <p:spTgt spid="251"/>
                                        </p:tgtEl>
                                      </p:cBhvr>
                                    </p:animEffect>
                                  </p:childTnLst>
                                </p:cTn>
                              </p:par>
                            </p:childTnLst>
                          </p:cTn>
                        </p:par>
                        <p:par>
                          <p:cTn id="17" fill="hold">
                            <p:stCondLst>
                              <p:cond delay="2500"/>
                            </p:stCondLst>
                            <p:childTnLst>
                              <p:par>
                                <p:cTn id="18" presetID="19" presetClass="entr" presetSubtype="10" fill="hold" grpId="0" nodeType="afterEffect">
                                  <p:stCondLst>
                                    <p:cond delay="0"/>
                                  </p:stCondLst>
                                  <p:iterate type="lt">
                                    <p:tmAbs val="0"/>
                                  </p:iterate>
                                  <p:childTnLst>
                                    <p:set>
                                      <p:cBhvr>
                                        <p:cTn id="19" fill="hold"/>
                                        <p:tgtEl>
                                          <p:spTgt spid="255"/>
                                        </p:tgtEl>
                                        <p:attrNameLst>
                                          <p:attrName>style.visibility</p:attrName>
                                        </p:attrNameLst>
                                      </p:cBhvr>
                                      <p:to>
                                        <p:strVal val="visible"/>
                                      </p:to>
                                    </p:set>
                                    <p:anim calcmode="lin" valueType="num">
                                      <p:cBhvr>
                                        <p:cTn id="20" dur="2000" fill="hold"/>
                                        <p:tgtEl>
                                          <p:spTgt spid="255"/>
                                        </p:tgtEl>
                                        <p:attrNameLst>
                                          <p:attrName>ppt_w</p:attrName>
                                        </p:attrNameLst>
                                      </p:cBhvr>
                                      <p:tavLst>
                                        <p:tav tm="0" fmla="#ppt_w*sin(2.5*pi*$)">
                                          <p:val>
                                            <p:fltVal val="0"/>
                                          </p:val>
                                        </p:tav>
                                        <p:tav tm="100000">
                                          <p:val>
                                            <p:fltVal val="1"/>
                                          </p:val>
                                        </p:tav>
                                      </p:tavLst>
                                    </p:anim>
                                    <p:anim calcmode="lin" valueType="num">
                                      <p:cBhvr>
                                        <p:cTn id="21" dur="2000" fill="hold"/>
                                        <p:tgtEl>
                                          <p:spTgt spid="25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 grpId="0" animBg="1" advAuto="0"/>
      <p:bldP spid="254" grpId="0" animBg="1" advAuto="0"/>
      <p:bldP spid="254" grpId="1" animBg="1" advAuto="0"/>
      <p:bldP spid="255" grpId="0"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 name="Alliance for Progress.jpg"/>
          <p:cNvPicPr/>
          <p:nvPr/>
        </p:nvPicPr>
        <p:blipFill>
          <a:blip r:embed="rId3">
            <a:extLst/>
          </a:blip>
          <a:stretch>
            <a:fillRect/>
          </a:stretch>
        </p:blipFill>
        <p:spPr>
          <a:xfrm>
            <a:off x="0" y="222249"/>
            <a:ext cx="13024766" cy="9677402"/>
          </a:xfrm>
          <a:prstGeom prst="rect">
            <a:avLst/>
          </a:prstGeom>
          <a:ln w="12700">
            <a:miter lim="400000"/>
          </a:ln>
        </p:spPr>
      </p:pic>
      <p:sp>
        <p:nvSpPr>
          <p:cNvPr id="261" name="Shape 261"/>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a:defRPr sz="1800">
                <a:solidFill>
                  <a:srgbClr val="000000"/>
                </a:solidFill>
                <a:effectLst/>
              </a:defRPr>
            </a:pPr>
            <a:r>
              <a:t>II. Europe Goes to War</a:t>
            </a:r>
          </a:p>
        </p:txBody>
      </p:sp>
      <p:grpSp>
        <p:nvGrpSpPr>
          <p:cNvPr id="264" name="Group 264"/>
          <p:cNvGrpSpPr/>
          <p:nvPr/>
        </p:nvGrpSpPr>
        <p:grpSpPr>
          <a:xfrm>
            <a:off x="88900" y="3949700"/>
            <a:ext cx="6680200" cy="5727700"/>
            <a:chOff x="-215900" y="-139700"/>
            <a:chExt cx="6680200" cy="5727700"/>
          </a:xfrm>
        </p:grpSpPr>
        <p:sp>
          <p:nvSpPr>
            <p:cNvPr id="263" name="Shape 263"/>
            <p:cNvSpPr/>
            <p:nvPr/>
          </p:nvSpPr>
          <p:spPr>
            <a:xfrm>
              <a:off x="0" y="0"/>
              <a:ext cx="6248400" cy="5168900"/>
            </a:xfrm>
            <a:prstGeom prst="rect">
              <a:avLst/>
            </a:prstGeom>
            <a:solidFill>
              <a:srgbClr val="FFFFFF">
                <a:alpha val="55000"/>
              </a:srgbClr>
            </a:solidFill>
            <a:ln>
              <a:noFill/>
            </a:ln>
            <a:effectLst/>
          </p:spPr>
          <p:txBody>
            <a:bodyPr wrap="square" lIns="38100" tIns="38100" rIns="38100" bIns="38100" numCol="1" anchor="ctr">
              <a:noAutofit/>
            </a:bodyP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pic>
          <p:nvPicPr>
            <p:cNvPr id="262" name="Picture 261"/>
            <p:cNvPicPr/>
            <p:nvPr/>
          </p:nvPicPr>
          <p:blipFill>
            <a:blip r:embed="rId4">
              <a:alphaModFix amt="55000"/>
              <a:extLst/>
            </a:blip>
            <a:stretch>
              <a:fillRect/>
            </a:stretch>
          </p:blipFill>
          <p:spPr>
            <a:xfrm>
              <a:off x="-215900" y="-139700"/>
              <a:ext cx="6680200" cy="5727700"/>
            </a:xfrm>
            <a:prstGeom prst="rect">
              <a:avLst/>
            </a:prstGeom>
            <a:effectLst/>
          </p:spPr>
        </p:pic>
      </p:grpSp>
      <p:sp>
        <p:nvSpPr>
          <p:cNvPr id="265" name="Shape 265"/>
          <p:cNvSpPr/>
          <p:nvPr/>
        </p:nvSpPr>
        <p:spPr>
          <a:xfrm>
            <a:off x="-25400" y="9156700"/>
            <a:ext cx="13055600" cy="17907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sp>
        <p:nvSpPr>
          <p:cNvPr id="266" name="Shape 266"/>
          <p:cNvSpPr/>
          <p:nvPr/>
        </p:nvSpPr>
        <p:spPr>
          <a:xfrm>
            <a:off x="266700" y="4038600"/>
            <a:ext cx="6286500" cy="5041900"/>
          </a:xfrm>
          <a:prstGeom prst="rect">
            <a:avLst/>
          </a:prstGeom>
          <a:ln w="12700">
            <a:miter lim="400000"/>
          </a:ln>
          <a:effectLst>
            <a:outerShdw blurRad="114300" dist="12700" dir="2700000" rotWithShape="0">
              <a:srgbClr val="FFFFFF"/>
            </a:outerShdw>
          </a:effectLst>
          <a:extLst>
            <a:ext uri="{C572A759-6A51-4108-AA02-DFA0A04FC94B}">
              <ma14:wrappingTextBoxFlag xmlns:ma14="http://schemas.microsoft.com/office/mac/drawingml/2011/main" xmlns="" val="1"/>
            </a:ext>
          </a:extLst>
        </p:spPr>
        <p:txBody>
          <a:bodyPr lIns="0" tIns="0" rIns="0" bIns="0">
            <a:spAutoFit/>
          </a:bodyPr>
          <a:lstStyle/>
          <a:p>
            <a:pPr marL="458772" marR="57799" indent="-458772" defTabSz="1295400">
              <a:lnSpc>
                <a:spcPct val="90000"/>
              </a:lnSpc>
              <a:spcBef>
                <a:spcPts val="700"/>
              </a:spcBef>
              <a:tabLst>
                <a:tab pos="558800" algn="l"/>
                <a:tab pos="1333500" algn="l"/>
              </a:tabLst>
              <a:defRPr sz="1800"/>
            </a:pPr>
            <a:r>
              <a:rPr sz="3300" b="1">
                <a:effectLst>
                  <a:outerShdw blurRad="12700" dist="25400" dir="2700000" rotWithShape="0">
                    <a:srgbClr val="FFFFFF"/>
                  </a:outerShdw>
                </a:effectLst>
                <a:uFill>
                  <a:solidFill>
                    <a:srgbClr val="FFFFFF"/>
                  </a:solidFill>
                </a:uFill>
                <a:latin typeface="Arial"/>
                <a:ea typeface="Arial"/>
                <a:cs typeface="Arial"/>
                <a:sym typeface="Arial"/>
              </a:rPr>
              <a:t>D. Alliance for Progress</a:t>
            </a:r>
            <a:endParaRPr sz="3900" b="1">
              <a:effectLst>
                <a:outerShdw blurRad="12700" dist="25400" dir="2700000" rotWithShape="0">
                  <a:srgbClr val="FFFFFF"/>
                </a:outerShdw>
              </a:effectLst>
              <a:uFill>
                <a:solidFill>
                  <a:srgbClr val="FFFFFF"/>
                </a:solidFill>
              </a:uFill>
              <a:latin typeface="Arial"/>
              <a:ea typeface="Arial"/>
              <a:cs typeface="Arial"/>
              <a:sym typeface="Arial"/>
            </a:endParaRPr>
          </a:p>
          <a:p>
            <a:pPr marL="430805" marR="40639" indent="-430805" defTabSz="914400">
              <a:lnSpc>
                <a:spcPct val="80000"/>
              </a:lnSpc>
              <a:spcBef>
                <a:spcPts val="700"/>
              </a:spcBef>
              <a:buClr>
                <a:srgbClr val="EC286F"/>
              </a:buClr>
              <a:buFont typeface="Wingdings"/>
              <a:buNone/>
              <a:defRPr sz="1800"/>
            </a:pPr>
            <a:r>
              <a:rPr sz="3000">
                <a:effectLst>
                  <a:outerShdw blurRad="12700" dist="25400" dir="2700000" rotWithShape="0">
                    <a:srgbClr val="FFFFFF"/>
                  </a:outerShdw>
                </a:effectLst>
                <a:uFill>
                  <a:solidFill/>
                </a:uFill>
                <a:latin typeface="Arial"/>
                <a:ea typeface="Arial"/>
                <a:cs typeface="Arial"/>
                <a:sym typeface="Arial"/>
              </a:rPr>
              <a:t>    - 1961 - Alliance For Progress  </a:t>
            </a:r>
          </a:p>
          <a:p>
            <a:pPr marL="430805" marR="40639" indent="-430805" defTabSz="914400">
              <a:lnSpc>
                <a:spcPct val="80000"/>
              </a:lnSpc>
              <a:spcBef>
                <a:spcPts val="700"/>
              </a:spcBef>
              <a:buClr>
                <a:srgbClr val="EC286F"/>
              </a:buClr>
              <a:buFont typeface="Wingdings"/>
              <a:buNone/>
              <a:defRPr sz="1800"/>
            </a:pPr>
            <a:r>
              <a:rPr sz="3000">
                <a:effectLst>
                  <a:outerShdw blurRad="12700" dist="25400" dir="2700000" rotWithShape="0">
                    <a:srgbClr val="FFFFFF"/>
                  </a:outerShdw>
                </a:effectLst>
                <a:uFill>
                  <a:solidFill/>
                </a:uFill>
                <a:latin typeface="Arial"/>
                <a:ea typeface="Arial"/>
                <a:cs typeface="Arial"/>
                <a:sym typeface="Arial"/>
              </a:rPr>
              <a:t>      created to help Latin America.</a:t>
            </a:r>
          </a:p>
          <a:p>
            <a:pPr marL="430805" marR="40639" indent="-430805" defTabSz="914400">
              <a:lnSpc>
                <a:spcPct val="80000"/>
              </a:lnSpc>
              <a:spcBef>
                <a:spcPts val="700"/>
              </a:spcBef>
              <a:buClr>
                <a:srgbClr val="EC286F"/>
              </a:buClr>
              <a:buFont typeface="Wingdings"/>
              <a:buNone/>
              <a:defRPr sz="1800"/>
            </a:pPr>
            <a:r>
              <a:rPr sz="2000">
                <a:effectLst>
                  <a:outerShdw blurRad="12700" dist="25400" dir="2700000" rotWithShape="0">
                    <a:srgbClr val="CBCBCB"/>
                  </a:outerShdw>
                </a:effectLst>
                <a:uFill>
                  <a:solidFill/>
                </a:uFill>
                <a:latin typeface="Arial"/>
                <a:ea typeface="Arial"/>
                <a:cs typeface="Arial"/>
                <a:sym typeface="Arial"/>
              </a:rPr>
              <a:t>     </a:t>
            </a:r>
            <a:r>
              <a:rPr sz="3000">
                <a:effectLst>
                  <a:outerShdw blurRad="12700" dist="25400" dir="2700000" rotWithShape="0">
                    <a:srgbClr val="FFFFFF"/>
                  </a:outerShdw>
                </a:effectLst>
                <a:uFill>
                  <a:solidFill/>
                </a:uFill>
                <a:latin typeface="Arial"/>
                <a:ea typeface="Arial"/>
                <a:cs typeface="Arial"/>
                <a:sym typeface="Arial"/>
              </a:rPr>
              <a:t>- Marshall Plan for L. America</a:t>
            </a:r>
          </a:p>
          <a:p>
            <a:pPr marL="430805" marR="40639" indent="-430805" defTabSz="914400">
              <a:lnSpc>
                <a:spcPct val="20000"/>
              </a:lnSpc>
              <a:spcBef>
                <a:spcPts val="700"/>
              </a:spcBef>
              <a:buClr>
                <a:srgbClr val="EC286F"/>
              </a:buClr>
              <a:buFont typeface="Wingdings"/>
              <a:buNone/>
              <a:defRPr sz="1800"/>
            </a:pPr>
            <a:endParaRPr sz="3000">
              <a:effectLst>
                <a:outerShdw blurRad="12700" dist="25400" dir="2700000" rotWithShape="0">
                  <a:srgbClr val="FFFFFF"/>
                </a:outerShdw>
              </a:effectLst>
              <a:uFill>
                <a:solidFill/>
              </a:uFill>
              <a:latin typeface="Arial"/>
              <a:ea typeface="Arial"/>
              <a:cs typeface="Arial"/>
              <a:sym typeface="Arial"/>
            </a:endParaRPr>
          </a:p>
          <a:p>
            <a:pPr marL="430805" marR="40639" indent="-430805" defTabSz="914400">
              <a:lnSpc>
                <a:spcPct val="80000"/>
              </a:lnSpc>
              <a:spcBef>
                <a:spcPts val="700"/>
              </a:spcBef>
              <a:buClr>
                <a:srgbClr val="EC286F"/>
              </a:buClr>
              <a:buFont typeface="Wingdings"/>
              <a:buNone/>
              <a:defRPr sz="1800"/>
            </a:pPr>
            <a:r>
              <a:rPr sz="3000" b="1">
                <a:effectLst>
                  <a:outerShdw blurRad="12700" dist="25400" dir="2700000" rotWithShape="0">
                    <a:srgbClr val="FFFFFF"/>
                  </a:outerShdw>
                </a:effectLst>
                <a:uFill>
                  <a:solidFill/>
                </a:uFill>
                <a:latin typeface="Arial"/>
                <a:ea typeface="Arial"/>
                <a:cs typeface="Arial"/>
                <a:sym typeface="Arial"/>
              </a:rPr>
              <a:t>Results</a:t>
            </a:r>
          </a:p>
          <a:p>
            <a:pPr marL="430805" marR="40639" indent="-430805" defTabSz="914400">
              <a:lnSpc>
                <a:spcPct val="80000"/>
              </a:lnSpc>
              <a:spcBef>
                <a:spcPts val="700"/>
              </a:spcBef>
              <a:buClr>
                <a:srgbClr val="EC286F"/>
              </a:buClr>
              <a:buFont typeface="Wingdings"/>
              <a:buNone/>
              <a:defRPr sz="1800"/>
            </a:pPr>
            <a:r>
              <a:rPr sz="3000">
                <a:effectLst>
                  <a:outerShdw blurRad="12700" dist="25400" dir="2700000" rotWithShape="0">
                    <a:srgbClr val="FFFFFF"/>
                  </a:outerShdw>
                </a:effectLst>
                <a:uFill>
                  <a:solidFill/>
                </a:uFill>
                <a:latin typeface="Arial"/>
                <a:ea typeface="Arial"/>
                <a:cs typeface="Arial"/>
                <a:sym typeface="Arial"/>
              </a:rPr>
              <a:t> - Some progress made</a:t>
            </a:r>
          </a:p>
          <a:p>
            <a:pPr marL="430805" marR="40639" indent="-430805" defTabSz="914400">
              <a:lnSpc>
                <a:spcPct val="80000"/>
              </a:lnSpc>
              <a:spcBef>
                <a:spcPts val="700"/>
              </a:spcBef>
              <a:buClr>
                <a:srgbClr val="EC286F"/>
              </a:buClr>
              <a:buFont typeface="Wingdings"/>
              <a:buNone/>
              <a:defRPr sz="1800"/>
            </a:pPr>
            <a:r>
              <a:rPr sz="3000">
                <a:effectLst>
                  <a:outerShdw blurRad="12700" dist="25400" dir="2700000" rotWithShape="0">
                    <a:srgbClr val="FFFFFF"/>
                  </a:outerShdw>
                </a:effectLst>
                <a:uFill>
                  <a:solidFill/>
                </a:uFill>
                <a:latin typeface="Arial"/>
                <a:ea typeface="Arial"/>
                <a:cs typeface="Arial"/>
                <a:sym typeface="Arial"/>
              </a:rPr>
              <a:t> - By 1970, considered failure</a:t>
            </a:r>
          </a:p>
          <a:p>
            <a:pPr marL="430805" marR="40639" indent="-430805" defTabSz="914400">
              <a:lnSpc>
                <a:spcPct val="80000"/>
              </a:lnSpc>
              <a:spcBef>
                <a:spcPts val="700"/>
              </a:spcBef>
              <a:buClr>
                <a:srgbClr val="EC286F"/>
              </a:buClr>
              <a:buFont typeface="Wingdings"/>
              <a:buNone/>
              <a:defRPr sz="1800"/>
            </a:pPr>
            <a:r>
              <a:rPr sz="3000">
                <a:effectLst>
                  <a:outerShdw blurRad="12700" dist="25400" dir="2700000" rotWithShape="0">
                    <a:srgbClr val="FFFFFF"/>
                  </a:outerShdw>
                </a:effectLst>
                <a:uFill>
                  <a:solidFill/>
                </a:uFill>
                <a:latin typeface="Arial"/>
                <a:ea typeface="Arial"/>
                <a:cs typeface="Arial"/>
                <a:sym typeface="Arial"/>
              </a:rPr>
              <a:t>   - 13 military dictators replaced  gov.s, </a:t>
            </a:r>
          </a:p>
          <a:p>
            <a:pPr marL="430805" marR="40639" indent="-430805" defTabSz="914400">
              <a:lnSpc>
                <a:spcPct val="80000"/>
              </a:lnSpc>
              <a:spcBef>
                <a:spcPts val="700"/>
              </a:spcBef>
              <a:buClr>
                <a:srgbClr val="EC286F"/>
              </a:buClr>
              <a:buFont typeface="Wingdings"/>
              <a:buNone/>
              <a:defRPr sz="1800"/>
            </a:pPr>
            <a:r>
              <a:rPr sz="3000" b="1">
                <a:effectLst>
                  <a:outerShdw blurRad="12700" dist="25400" dir="2700000" rotWithShape="0">
                    <a:srgbClr val="FFFFFF"/>
                  </a:outerShdw>
                </a:effectLst>
                <a:uFill>
                  <a:solidFill/>
                </a:uFill>
                <a:latin typeface="Arial"/>
                <a:ea typeface="Arial"/>
                <a:cs typeface="Arial"/>
                <a:sym typeface="Arial"/>
              </a:rPr>
              <a:t>Why fai</a:t>
            </a:r>
            <a:r>
              <a:rPr sz="3000">
                <a:effectLst>
                  <a:outerShdw blurRad="12700" dist="25400" dir="2700000" rotWithShape="0">
                    <a:srgbClr val="FFFFFF"/>
                  </a:outerShdw>
                </a:effectLst>
                <a:uFill>
                  <a:solidFill/>
                </a:uFill>
                <a:latin typeface="Arial"/>
                <a:ea typeface="Arial"/>
                <a:cs typeface="Arial"/>
                <a:sym typeface="Arial"/>
              </a:rPr>
              <a:t>l: 20 billion not enough for entire hemisphere, Kennedy dies.</a:t>
            </a:r>
          </a:p>
        </p:txBody>
      </p:sp>
      <p:sp>
        <p:nvSpPr>
          <p:cNvPr id="267" name="Shape 267"/>
          <p:cNvSpPr/>
          <p:nvPr/>
        </p:nvSpPr>
        <p:spPr>
          <a:xfrm>
            <a:off x="-25400" y="-762000"/>
            <a:ext cx="13055600" cy="17907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grpSp>
        <p:nvGrpSpPr>
          <p:cNvPr id="270" name="Group 270"/>
          <p:cNvGrpSpPr/>
          <p:nvPr/>
        </p:nvGrpSpPr>
        <p:grpSpPr>
          <a:xfrm>
            <a:off x="7023100" y="3937000"/>
            <a:ext cx="5803900" cy="5207000"/>
            <a:chOff x="0" y="0"/>
            <a:chExt cx="5803900" cy="5207000"/>
          </a:xfrm>
        </p:grpSpPr>
        <p:sp>
          <p:nvSpPr>
            <p:cNvPr id="268" name="Shape 268"/>
            <p:cNvSpPr/>
            <p:nvPr/>
          </p:nvSpPr>
          <p:spPr>
            <a:xfrm>
              <a:off x="0" y="0"/>
              <a:ext cx="5803900" cy="5207000"/>
            </a:xfrm>
            <a:prstGeom prst="rect">
              <a:avLst/>
            </a:prstGeom>
            <a:solidFill>
              <a:srgbClr val="C6E6E9"/>
            </a:solidFill>
            <a:ln w="25400" cap="flat">
              <a:solidFill>
                <a:srgbClr val="000000"/>
              </a:solidFill>
              <a:prstDash val="solid"/>
              <a:miter lim="400000"/>
            </a:ln>
            <a:effectLst>
              <a:outerShdw blurRad="12700" dist="76200" dir="2340000" rotWithShape="0">
                <a:srgbClr val="000000"/>
              </a:outerShdw>
            </a:effectLst>
          </p:spPr>
          <p:txBody>
            <a:bodyPr wrap="square" lIns="38100" tIns="38100" rIns="38100" bIns="38100" numCol="1" anchor="ctr">
              <a:noAutofit/>
            </a:bodyP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sp>
          <p:nvSpPr>
            <p:cNvPr id="269" name="Shape 269"/>
            <p:cNvSpPr/>
            <p:nvPr/>
          </p:nvSpPr>
          <p:spPr>
            <a:xfrm>
              <a:off x="113700" y="131489"/>
              <a:ext cx="5575301" cy="475993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p>
              <a:pPr marL="457200" indent="-457200" defTabSz="647700">
                <a:lnSpc>
                  <a:spcPts val="4900"/>
                </a:lnSpc>
                <a:spcBef>
                  <a:spcPts val="100"/>
                </a:spcBef>
                <a:tabLst>
                  <a:tab pos="139700" algn="l"/>
                  <a:tab pos="457200" algn="l"/>
                </a:tabLst>
                <a:defRPr sz="1800"/>
              </a:pPr>
              <a:r>
                <a:rPr sz="2500" b="1"/>
                <a:t>GOALS:	</a:t>
              </a:r>
              <a:endParaRPr sz="2500"/>
            </a:p>
            <a:p>
              <a:pPr marL="457200" indent="-457200" defTabSz="647700">
                <a:lnSpc>
                  <a:spcPts val="4900"/>
                </a:lnSpc>
                <a:spcBef>
                  <a:spcPts val="100"/>
                </a:spcBef>
                <a:tabLst>
                  <a:tab pos="139700" algn="l"/>
                  <a:tab pos="457200" algn="l"/>
                </a:tabLst>
                <a:defRPr sz="1800"/>
              </a:pPr>
              <a:r>
                <a:rPr sz="2500"/>
                <a:t>▪	an annual increase of 2.5% in per capita income,</a:t>
              </a:r>
            </a:p>
            <a:p>
              <a:pPr marL="457200" indent="-457200" defTabSz="647700">
                <a:lnSpc>
                  <a:spcPts val="4900"/>
                </a:lnSpc>
                <a:spcBef>
                  <a:spcPts val="100"/>
                </a:spcBef>
                <a:tabLst>
                  <a:tab pos="139700" algn="l"/>
                  <a:tab pos="457200" algn="l"/>
                </a:tabLst>
                <a:defRPr sz="1800"/>
              </a:pPr>
              <a:r>
                <a:rPr sz="2500"/>
                <a:t>	▪	the establishment of democratic governments,</a:t>
              </a:r>
            </a:p>
            <a:p>
              <a:pPr marL="457200" indent="-457200" defTabSz="647700">
                <a:lnSpc>
                  <a:spcPts val="4900"/>
                </a:lnSpc>
                <a:spcBef>
                  <a:spcPts val="100"/>
                </a:spcBef>
                <a:tabLst>
                  <a:tab pos="139700" algn="l"/>
                  <a:tab pos="457200" algn="l"/>
                </a:tabLst>
                <a:defRPr sz="1800"/>
              </a:pPr>
              <a:r>
                <a:rPr sz="2500"/>
                <a:t>	▪	the elimination of adult illiteracy by 1970</a:t>
              </a:r>
            </a:p>
            <a:p>
              <a:pPr marL="457200" indent="-457200" defTabSz="647700">
                <a:lnSpc>
                  <a:spcPts val="4900"/>
                </a:lnSpc>
                <a:spcBef>
                  <a:spcPts val="100"/>
                </a:spcBef>
                <a:tabLst>
                  <a:tab pos="139700" algn="l"/>
                  <a:tab pos="457200" algn="l"/>
                </a:tabLst>
                <a:defRPr sz="1800"/>
              </a:pPr>
              <a:r>
                <a:rPr sz="2500"/>
                <a:t>	▪	price stability, to avoid inflation or deflation</a:t>
              </a:r>
            </a:p>
            <a:p>
              <a:pPr marL="457200" indent="-457200" defTabSz="647700">
                <a:lnSpc>
                  <a:spcPts val="4900"/>
                </a:lnSpc>
                <a:spcBef>
                  <a:spcPts val="100"/>
                </a:spcBef>
                <a:tabLst>
                  <a:tab pos="139700" algn="l"/>
                  <a:tab pos="457200" algn="l"/>
                </a:tabLst>
                <a:defRPr sz="1800"/>
              </a:pPr>
              <a:r>
                <a:rPr sz="2500"/>
                <a:t>	▪	more equitable income distribution, land reform, and</a:t>
              </a:r>
            </a:p>
            <a:p>
              <a:pPr marL="457200" indent="-457200" defTabSz="647700">
                <a:lnSpc>
                  <a:spcPts val="4900"/>
                </a:lnSpc>
                <a:spcBef>
                  <a:spcPts val="100"/>
                </a:spcBef>
                <a:tabLst>
                  <a:tab pos="139700" algn="l"/>
                  <a:tab pos="457200" algn="l"/>
                </a:tabLst>
                <a:defRPr sz="1800"/>
              </a:pPr>
              <a:r>
                <a:rPr sz="2500"/>
                <a:t>	▪	economic and social planning</a:t>
              </a:r>
            </a:p>
          </p:txBody>
        </p:sp>
      </p:grpSp>
      <p:pic>
        <p:nvPicPr>
          <p:cNvPr id="271" name="Johnson_Kennedy Titles.png"/>
          <p:cNvPicPr/>
          <p:nvPr/>
        </p:nvPicPr>
        <p:blipFill>
          <a:blip r:embed="rId5">
            <a:extLst/>
          </a:blip>
          <a:srcRect t="58531" r="48669" b="21297"/>
          <a:stretch>
            <a:fillRect/>
          </a:stretch>
        </p:blipFill>
        <p:spPr>
          <a:xfrm>
            <a:off x="-148630" y="-97384"/>
            <a:ext cx="8731808" cy="1419115"/>
          </a:xfrm>
          <a:prstGeom prst="rect">
            <a:avLst/>
          </a:prstGeom>
          <a:ln w="12700">
            <a:miter lim="400000"/>
          </a:ln>
          <a:effectLst>
            <a:outerShdw blurRad="139700" dist="33931" dir="4084839" rotWithShape="0">
              <a:srgbClr val="000000"/>
            </a:outerShdw>
          </a:effectLst>
        </p:spPr>
      </p:pic>
    </p:spTree>
    <p:extLst>
      <p:ext uri="{BB962C8B-B14F-4D97-AF65-F5344CB8AC3E}">
        <p14:creationId xmlns:p14="http://schemas.microsoft.com/office/powerpoint/2010/main" val="5571108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iterate type="lt">
                                    <p:tmAbs val="0"/>
                                  </p:iterate>
                                  <p:childTnLst>
                                    <p:set>
                                      <p:cBhvr>
                                        <p:cTn id="6" fill="hold"/>
                                        <p:tgtEl>
                                          <p:spTgt spid="264"/>
                                        </p:tgtEl>
                                        <p:attrNameLst>
                                          <p:attrName>style.visibility</p:attrName>
                                        </p:attrNameLst>
                                      </p:cBhvr>
                                      <p:to>
                                        <p:strVal val="visible"/>
                                      </p:to>
                                    </p:set>
                                    <p:animEffect transition="in" filter="dissolve">
                                      <p:cBhvr>
                                        <p:cTn id="7" dur="2000"/>
                                        <p:tgtEl>
                                          <p:spTgt spid="264"/>
                                        </p:tgtEl>
                                      </p:cBhvr>
                                    </p:animEffect>
                                  </p:childTnLst>
                                </p:cTn>
                              </p:par>
                            </p:childTnLst>
                          </p:cTn>
                        </p:par>
                        <p:par>
                          <p:cTn id="8" fill="hold">
                            <p:stCondLst>
                              <p:cond delay="2000"/>
                            </p:stCondLst>
                            <p:childTnLst>
                              <p:par>
                                <p:cTn id="9" presetID="9" presetClass="entr" presetSubtype="0" fill="hold" grpId="0" nodeType="afterEffect">
                                  <p:stCondLst>
                                    <p:cond delay="0"/>
                                  </p:stCondLst>
                                  <p:iterate type="lt">
                                    <p:tmAbs val="0"/>
                                  </p:iterate>
                                  <p:childTnLst>
                                    <p:set>
                                      <p:cBhvr>
                                        <p:cTn id="10" fill="hold"/>
                                        <p:tgtEl>
                                          <p:spTgt spid="266"/>
                                        </p:tgtEl>
                                        <p:attrNameLst>
                                          <p:attrName>style.visibility</p:attrName>
                                        </p:attrNameLst>
                                      </p:cBhvr>
                                      <p:to>
                                        <p:strVal val="visible"/>
                                      </p:to>
                                    </p:set>
                                    <p:animEffect transition="in" filter="dissolve">
                                      <p:cBhvr>
                                        <p:cTn id="11" dur="2000"/>
                                        <p:tgtEl>
                                          <p:spTgt spid="266"/>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iterate>
                                    <p:tmAbs val="0"/>
                                  </p:iterate>
                                  <p:childTnLst>
                                    <p:set>
                                      <p:cBhvr>
                                        <p:cTn id="15" fill="hold"/>
                                        <p:tgtEl>
                                          <p:spTgt spid="270"/>
                                        </p:tgtEl>
                                        <p:attrNameLst>
                                          <p:attrName>style.visibility</p:attrName>
                                        </p:attrNameLst>
                                      </p:cBhvr>
                                      <p:to>
                                        <p:strVal val="visible"/>
                                      </p:to>
                                    </p:set>
                                    <p:anim calcmode="lin" valueType="num">
                                      <p:cBhvr>
                                        <p:cTn id="16" dur="750" fill="hold"/>
                                        <p:tgtEl>
                                          <p:spTgt spid="270"/>
                                        </p:tgtEl>
                                        <p:attrNameLst>
                                          <p:attrName>ppt_w</p:attrName>
                                        </p:attrNameLst>
                                      </p:cBhvr>
                                      <p:tavLst>
                                        <p:tav tm="0">
                                          <p:val>
                                            <p:fltVal val="0"/>
                                          </p:val>
                                        </p:tav>
                                        <p:tav tm="100000">
                                          <p:val>
                                            <p:strVal val="#ppt_w"/>
                                          </p:val>
                                        </p:tav>
                                      </p:tavLst>
                                    </p:anim>
                                    <p:anim calcmode="lin" valueType="num">
                                      <p:cBhvr>
                                        <p:cTn id="17" dur="750" fill="hold"/>
                                        <p:tgtEl>
                                          <p:spTgt spid="27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animBg="1" advAuto="0"/>
      <p:bldP spid="266" grpId="0" animBg="1" advAuto="0"/>
      <p:bldP spid="270" grpId="0"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hape 44"/>
          <p:cNvSpPr/>
          <p:nvPr/>
        </p:nvSpPr>
        <p:spPr>
          <a:xfrm>
            <a:off x="-63500" y="-190500"/>
            <a:ext cx="13169900" cy="17907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pic>
        <p:nvPicPr>
          <p:cNvPr id="45" name="Picture 44"/>
          <p:cNvPicPr/>
          <p:nvPr/>
        </p:nvPicPr>
        <p:blipFill>
          <a:blip r:embed="rId5">
            <a:extLst/>
          </a:blip>
          <a:stretch>
            <a:fillRect/>
          </a:stretch>
        </p:blipFill>
        <p:spPr>
          <a:xfrm>
            <a:off x="-50800" y="800100"/>
            <a:ext cx="6146800" cy="4597400"/>
          </a:xfrm>
          <a:prstGeom prst="rect">
            <a:avLst/>
          </a:prstGeom>
          <a:effectLst>
            <a:outerShdw blurRad="50800" dist="50800" dir="16080000" rotWithShape="0">
              <a:srgbClr val="000000"/>
            </a:outerShdw>
          </a:effectLst>
        </p:spPr>
      </p:pic>
      <p:pic>
        <p:nvPicPr>
          <p:cNvPr id="46" name="Picture 45"/>
          <p:cNvPicPr/>
          <p:nvPr/>
        </p:nvPicPr>
        <p:blipFill>
          <a:blip r:embed="rId6">
            <a:extLst/>
          </a:blip>
          <a:stretch>
            <a:fillRect/>
          </a:stretch>
        </p:blipFill>
        <p:spPr>
          <a:xfrm>
            <a:off x="5943600" y="788533"/>
            <a:ext cx="7010400" cy="4445001"/>
          </a:xfrm>
          <a:prstGeom prst="rect">
            <a:avLst/>
          </a:prstGeom>
          <a:effectLst>
            <a:outerShdw blurRad="50800" dist="50800" dir="16080000" rotWithShape="0">
              <a:srgbClr val="000000"/>
            </a:outerShdw>
          </a:effectLst>
        </p:spPr>
      </p:pic>
      <p:pic>
        <p:nvPicPr>
          <p:cNvPr id="47" name="Picture 46"/>
          <p:cNvPicPr/>
          <p:nvPr/>
        </p:nvPicPr>
        <p:blipFill>
          <a:blip r:embed="rId7">
            <a:extLst/>
          </a:blip>
          <a:stretch>
            <a:fillRect/>
          </a:stretch>
        </p:blipFill>
        <p:spPr>
          <a:xfrm>
            <a:off x="-38100" y="5110534"/>
            <a:ext cx="13017500" cy="4826001"/>
          </a:xfrm>
          <a:prstGeom prst="rect">
            <a:avLst/>
          </a:prstGeom>
          <a:effectLst>
            <a:outerShdw blurRad="12700" dist="12700" dir="16080000" rotWithShape="0">
              <a:srgbClr val="000000"/>
            </a:outerShdw>
          </a:effectLst>
        </p:spPr>
      </p:pic>
      <p:sp>
        <p:nvSpPr>
          <p:cNvPr id="48" name="Shape 48"/>
          <p:cNvSpPr/>
          <p:nvPr/>
        </p:nvSpPr>
        <p:spPr>
          <a:xfrm>
            <a:off x="254000" y="7391400"/>
            <a:ext cx="12725400" cy="2197100"/>
          </a:xfrm>
          <a:prstGeom prst="rect">
            <a:avLst/>
          </a:prstGeom>
          <a:ln w="12700">
            <a:miter lim="400000"/>
          </a:ln>
          <a:effectLst>
            <a:outerShdw blurRad="177800" dist="12700" dir="1608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p>
            <a:pPr marL="458772" marR="57799" indent="-458772" defTabSz="1295400">
              <a:lnSpc>
                <a:spcPct val="90000"/>
              </a:lnSpc>
              <a:spcBef>
                <a:spcPts val="700"/>
              </a:spcBef>
              <a:tabLst>
                <a:tab pos="558800" algn="l"/>
                <a:tab pos="1333500" algn="l"/>
              </a:tabLst>
              <a:defRPr sz="1800"/>
            </a:pPr>
            <a:r>
              <a:rPr sz="36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A. Nov. 22, 1963 JFK Assassinated</a:t>
            </a:r>
          </a:p>
          <a:p>
            <a:pPr marL="458772" marR="57799" indent="-458772" defTabSz="1295400">
              <a:lnSpc>
                <a:spcPct val="90000"/>
              </a:lnSpc>
              <a:spcBef>
                <a:spcPts val="700"/>
              </a:spcBef>
              <a:tabLst>
                <a:tab pos="558800" algn="l"/>
                <a:tab pos="1333500" algn="l"/>
              </a:tabLst>
              <a:defRPr sz="1800"/>
            </a:pPr>
            <a:r>
              <a:rPr sz="32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By Lee Harvey Oswald in Dallas, TX</a:t>
            </a:r>
          </a:p>
          <a:p>
            <a:pPr marL="458772" marR="57799" indent="-458772" defTabSz="1295400">
              <a:lnSpc>
                <a:spcPct val="90000"/>
              </a:lnSpc>
              <a:spcBef>
                <a:spcPts val="700"/>
              </a:spcBef>
              <a:tabLst>
                <a:tab pos="558800" algn="l"/>
                <a:tab pos="1333500" algn="l"/>
              </a:tabLst>
              <a:defRPr sz="1800"/>
            </a:pPr>
            <a:r>
              <a:rPr sz="32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- 2 days later, Oswald shot by Jack Ruby</a:t>
            </a:r>
          </a:p>
          <a:p>
            <a:pPr marL="458772" marR="57799" indent="-458772" defTabSz="1295400">
              <a:lnSpc>
                <a:spcPct val="90000"/>
              </a:lnSpc>
              <a:spcBef>
                <a:spcPts val="700"/>
              </a:spcBef>
              <a:tabLst>
                <a:tab pos="558800" algn="l"/>
                <a:tab pos="1333500" algn="l"/>
              </a:tabLst>
              <a:defRPr sz="1800"/>
            </a:pPr>
            <a:r>
              <a:rPr sz="32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Chief Earl Warren led commission ruling Oswald acted alone</a:t>
            </a:r>
          </a:p>
        </p:txBody>
      </p:sp>
      <p:pic>
        <p:nvPicPr>
          <p:cNvPr id="49" name="completeZAPRUDER.mp4"/>
          <p:cNvPicPr/>
          <p:nvPr>
            <a:videoFile r:link="rId2"/>
            <p:extLst>
              <p:ext uri="{DAA4B4D4-6D71-4841-9C94-3DE7FCFB9230}">
                <p14:media xmlns:p14="http://schemas.microsoft.com/office/powerpoint/2010/main" r:embed="rId1"/>
              </p:ext>
            </p:extLst>
          </p:nvPr>
        </p:nvPicPr>
        <p:blipFill>
          <a:blip r:embed="rId8">
            <a:extLst/>
          </a:blip>
          <a:stretch>
            <a:fillRect/>
          </a:stretch>
        </p:blipFill>
        <p:spPr>
          <a:xfrm>
            <a:off x="183513" y="938678"/>
            <a:ext cx="12574274" cy="4093911"/>
          </a:xfrm>
          <a:prstGeom prst="rect">
            <a:avLst/>
          </a:prstGeom>
        </p:spPr>
      </p:pic>
      <p:pic>
        <p:nvPicPr>
          <p:cNvPr id="50" name="Johnson_Kennedy Titles.png"/>
          <p:cNvPicPr/>
          <p:nvPr/>
        </p:nvPicPr>
        <p:blipFill>
          <a:blip r:embed="rId9">
            <a:extLst/>
          </a:blip>
          <a:srcRect t="78153" r="1701" b="2631"/>
          <a:stretch>
            <a:fillRect/>
          </a:stretch>
        </p:blipFill>
        <p:spPr>
          <a:xfrm>
            <a:off x="210542" y="202406"/>
            <a:ext cx="12431405" cy="1005028"/>
          </a:xfrm>
          <a:prstGeom prst="rect">
            <a:avLst/>
          </a:prstGeom>
          <a:ln w="12700">
            <a:miter lim="400000"/>
          </a:ln>
          <a:effectLst>
            <a:outerShdw blurRad="139700" dist="33931" dir="4084839" rotWithShape="0">
              <a:srgbClr val="000000"/>
            </a:outerShdw>
          </a:effectLst>
        </p:spPr>
      </p:pic>
    </p:spTree>
    <p:extLst>
      <p:ext uri="{BB962C8B-B14F-4D97-AF65-F5344CB8AC3E}">
        <p14:creationId xmlns:p14="http://schemas.microsoft.com/office/powerpoint/2010/main" val="3978740197"/>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44"/>
                                        </p:tgtEl>
                                        <p:attrNameLst>
                                          <p:attrName>style.visibility</p:attrName>
                                        </p:attrNameLst>
                                      </p:cBhvr>
                                      <p:to>
                                        <p:strVal val="visible"/>
                                      </p:to>
                                    </p:set>
                                    <p:animEffect transition="in" filter="wipe(left)">
                                      <p:cBhvr>
                                        <p:cTn id="7" dur="1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p:tmAbs val="0"/>
                                  </p:iterate>
                                  <p:childTnLst>
                                    <p:set>
                                      <p:cBhvr>
                                        <p:cTn id="11" fill="hold"/>
                                        <p:tgtEl>
                                          <p:spTgt spid="45"/>
                                        </p:tgtEl>
                                        <p:attrNameLst>
                                          <p:attrName>style.visibility</p:attrName>
                                        </p:attrNameLst>
                                      </p:cBhvr>
                                      <p:to>
                                        <p:strVal val="visible"/>
                                      </p:to>
                                    </p:set>
                                    <p:animEffect transition="in" filter="fade">
                                      <p:cBhvr>
                                        <p:cTn id="12" dur="1000"/>
                                        <p:tgtEl>
                                          <p:spTgt spid="45"/>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p:tmAbs val="0"/>
                                  </p:iterate>
                                  <p:childTnLst>
                                    <p:set>
                                      <p:cBhvr>
                                        <p:cTn id="15" fill="hold"/>
                                        <p:tgtEl>
                                          <p:spTgt spid="46"/>
                                        </p:tgtEl>
                                        <p:attrNameLst>
                                          <p:attrName>style.visibility</p:attrName>
                                        </p:attrNameLst>
                                      </p:cBhvr>
                                      <p:to>
                                        <p:strVal val="visible"/>
                                      </p:to>
                                    </p:set>
                                    <p:animEffect transition="in" filter="fade">
                                      <p:cBhvr>
                                        <p:cTn id="16" dur="1000"/>
                                        <p:tgtEl>
                                          <p:spTgt spid="46"/>
                                        </p:tgtEl>
                                      </p:cBhvr>
                                    </p:animEffect>
                                  </p:childTnLst>
                                </p:cTn>
                              </p:par>
                            </p:childTnLst>
                          </p:cTn>
                        </p:par>
                        <p:par>
                          <p:cTn id="17" fill="hold">
                            <p:stCondLst>
                              <p:cond delay="2000"/>
                            </p:stCondLst>
                            <p:childTnLst>
                              <p:par>
                                <p:cTn id="18" presetID="10" presetClass="entr" presetSubtype="0" fill="hold" grpId="0" nodeType="afterEffect">
                                  <p:stCondLst>
                                    <p:cond delay="0"/>
                                  </p:stCondLst>
                                  <p:iterate>
                                    <p:tmAbs val="0"/>
                                  </p:iterate>
                                  <p:childTnLst>
                                    <p:set>
                                      <p:cBhvr>
                                        <p:cTn id="19" fill="hold"/>
                                        <p:tgtEl>
                                          <p:spTgt spid="47"/>
                                        </p:tgtEl>
                                        <p:attrNameLst>
                                          <p:attrName>style.visibility</p:attrName>
                                        </p:attrNameLst>
                                      </p:cBhvr>
                                      <p:to>
                                        <p:strVal val="visible"/>
                                      </p:to>
                                    </p:set>
                                    <p:animEffect transition="in" filter="fade">
                                      <p:cBhvr>
                                        <p:cTn id="20" dur="1000"/>
                                        <p:tgtEl>
                                          <p:spTgt spid="47"/>
                                        </p:tgtEl>
                                      </p:cBhvr>
                                    </p:animEffect>
                                  </p:childTnLst>
                                </p:cTn>
                              </p:par>
                            </p:childTnLst>
                          </p:cTn>
                        </p:par>
                        <p:par>
                          <p:cTn id="21" fill="hold">
                            <p:stCondLst>
                              <p:cond delay="3000"/>
                            </p:stCondLst>
                            <p:childTnLst>
                              <p:par>
                                <p:cTn id="22" presetID="19" presetClass="entr" presetSubtype="10" fill="hold" grpId="0" nodeType="afterEffect">
                                  <p:stCondLst>
                                    <p:cond delay="0"/>
                                  </p:stCondLst>
                                  <p:iterate type="lt">
                                    <p:tmAbs val="0"/>
                                  </p:iterate>
                                  <p:childTnLst>
                                    <p:set>
                                      <p:cBhvr>
                                        <p:cTn id="23" fill="hold"/>
                                        <p:tgtEl>
                                          <p:spTgt spid="48"/>
                                        </p:tgtEl>
                                        <p:attrNameLst>
                                          <p:attrName>style.visibility</p:attrName>
                                        </p:attrNameLst>
                                      </p:cBhvr>
                                      <p:to>
                                        <p:strVal val="visible"/>
                                      </p:to>
                                    </p:set>
                                    <p:anim calcmode="lin" valueType="num">
                                      <p:cBhvr>
                                        <p:cTn id="24" dur="1500" fill="hold"/>
                                        <p:tgtEl>
                                          <p:spTgt spid="48"/>
                                        </p:tgtEl>
                                        <p:attrNameLst>
                                          <p:attrName>ppt_w</p:attrName>
                                        </p:attrNameLst>
                                      </p:cBhvr>
                                      <p:tavLst>
                                        <p:tav tm="0" fmla="#ppt_w*sin(2.5*pi*$)">
                                          <p:val>
                                            <p:fltVal val="0"/>
                                          </p:val>
                                        </p:tav>
                                        <p:tav tm="100000">
                                          <p:val>
                                            <p:fltVal val="1"/>
                                          </p:val>
                                        </p:tav>
                                      </p:tavLst>
                                    </p:anim>
                                    <p:anim calcmode="lin" valueType="num">
                                      <p:cBhvr>
                                        <p:cTn id="25" dur="1500" fill="hold"/>
                                        <p:tgtEl>
                                          <p:spTgt spid="48"/>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500"/>
                                        <p:tgtEl>
                                          <p:spTgt spid="49"/>
                                        </p:tgtEl>
                                      </p:cBhvr>
                                    </p:animEffect>
                                  </p:childTnLst>
                                </p:cTn>
                              </p:par>
                            </p:childTnLst>
                          </p:cTn>
                        </p:par>
                        <p:par>
                          <p:cTn id="31" fill="hold">
                            <p:stCondLst>
                              <p:cond delay="500"/>
                            </p:stCondLst>
                            <p:childTnLst>
                              <p:par>
                                <p:cTn id="32" presetID="1" presetClass="mediacall" presetSubtype="0" fill="hold" nodeType="afterEffect">
                                  <p:stCondLst>
                                    <p:cond delay="0"/>
                                  </p:stCondLst>
                                  <p:childTnLst>
                                    <p:cmd type="call" cmd="playFrom(0.0)">
                                      <p:cBhvr>
                                        <p:cTn id="33" dur="26533" fill="hold"/>
                                        <p:tgtEl>
                                          <p:spTgt spid="4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34" fill="hold" display="0">
                  <p:stCondLst>
                    <p:cond delay="indefinite"/>
                  </p:stCondLst>
                </p:cTn>
                <p:tgtEl>
                  <p:spTgt spid="49"/>
                </p:tgtEl>
              </p:cMediaNode>
            </p:video>
          </p:childTnLst>
        </p:cTn>
      </p:par>
    </p:tnLst>
    <p:bldLst>
      <p:bldP spid="44" grpId="0" animBg="1" advAuto="0"/>
      <p:bldP spid="45" grpId="0" animBg="1" advAuto="0"/>
      <p:bldP spid="46" grpId="0" animBg="1" advAuto="0"/>
      <p:bldP spid="47" grpId="0" animBg="1" advAuto="0"/>
      <p:bldP spid="48" grpId="0"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hape 54"/>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a:defRPr sz="1800">
                <a:solidFill>
                  <a:srgbClr val="000000"/>
                </a:solidFill>
                <a:effectLst/>
              </a:defRPr>
            </a:pPr>
            <a:r>
              <a:t>II. Europe Goes to War</a:t>
            </a:r>
          </a:p>
        </p:txBody>
      </p:sp>
      <p:pic>
        <p:nvPicPr>
          <p:cNvPr id="55" name="Picture 54"/>
          <p:cNvPicPr/>
          <p:nvPr/>
        </p:nvPicPr>
        <p:blipFill>
          <a:blip r:embed="rId5">
            <a:extLst/>
          </a:blip>
          <a:stretch>
            <a:fillRect/>
          </a:stretch>
        </p:blipFill>
        <p:spPr>
          <a:xfrm>
            <a:off x="-38100" y="5110534"/>
            <a:ext cx="13017500" cy="4826001"/>
          </a:xfrm>
          <a:prstGeom prst="rect">
            <a:avLst/>
          </a:prstGeom>
          <a:effectLst>
            <a:outerShdw blurRad="12700" dist="12700" dir="16080000" rotWithShape="0">
              <a:srgbClr val="000000"/>
            </a:outerShdw>
          </a:effectLst>
        </p:spPr>
      </p:pic>
      <p:sp>
        <p:nvSpPr>
          <p:cNvPr id="56" name="Shape 56"/>
          <p:cNvSpPr/>
          <p:nvPr/>
        </p:nvSpPr>
        <p:spPr>
          <a:xfrm>
            <a:off x="863600" y="609599"/>
            <a:ext cx="165100" cy="1778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C6E6E9"/>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sp>
        <p:nvSpPr>
          <p:cNvPr id="57" name="Shape 57"/>
          <p:cNvSpPr/>
          <p:nvPr/>
        </p:nvSpPr>
        <p:spPr>
          <a:xfrm>
            <a:off x="-25400" y="-88900"/>
            <a:ext cx="13055600" cy="11176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pic>
        <p:nvPicPr>
          <p:cNvPr id="58" name="Picture 57"/>
          <p:cNvPicPr/>
          <p:nvPr/>
        </p:nvPicPr>
        <p:blipFill>
          <a:blip r:embed="rId6">
            <a:extLst/>
          </a:blip>
          <a:stretch>
            <a:fillRect/>
          </a:stretch>
        </p:blipFill>
        <p:spPr>
          <a:xfrm>
            <a:off x="-50800" y="800100"/>
            <a:ext cx="6146800" cy="4597400"/>
          </a:xfrm>
          <a:prstGeom prst="rect">
            <a:avLst/>
          </a:prstGeom>
          <a:effectLst>
            <a:outerShdw blurRad="50800" dist="50800" dir="16080000" rotWithShape="0">
              <a:srgbClr val="000000"/>
            </a:outerShdw>
          </a:effectLst>
        </p:spPr>
      </p:pic>
      <p:pic>
        <p:nvPicPr>
          <p:cNvPr id="59" name="Picture 58"/>
          <p:cNvPicPr/>
          <p:nvPr/>
        </p:nvPicPr>
        <p:blipFill>
          <a:blip r:embed="rId7">
            <a:extLst/>
          </a:blip>
          <a:stretch>
            <a:fillRect/>
          </a:stretch>
        </p:blipFill>
        <p:spPr>
          <a:xfrm>
            <a:off x="5943600" y="788533"/>
            <a:ext cx="7010400" cy="4445001"/>
          </a:xfrm>
          <a:prstGeom prst="rect">
            <a:avLst/>
          </a:prstGeom>
          <a:effectLst>
            <a:outerShdw blurRad="50800" dist="50800" dir="16080000" rotWithShape="0">
              <a:srgbClr val="000000"/>
            </a:outerShdw>
          </a:effectLst>
        </p:spPr>
      </p:pic>
      <p:sp>
        <p:nvSpPr>
          <p:cNvPr id="60" name="Shape 60"/>
          <p:cNvSpPr/>
          <p:nvPr/>
        </p:nvSpPr>
        <p:spPr>
          <a:xfrm>
            <a:off x="254000" y="7391400"/>
            <a:ext cx="12725400" cy="2197100"/>
          </a:xfrm>
          <a:prstGeom prst="rect">
            <a:avLst/>
          </a:prstGeom>
          <a:ln w="12700">
            <a:miter lim="400000"/>
          </a:ln>
          <a:effectLst>
            <a:outerShdw blurRad="177800" dist="12700" dir="1608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p>
            <a:pPr marL="458772" marR="57799" indent="-458772" defTabSz="1295400">
              <a:lnSpc>
                <a:spcPct val="90000"/>
              </a:lnSpc>
              <a:spcBef>
                <a:spcPts val="700"/>
              </a:spcBef>
              <a:tabLst>
                <a:tab pos="558800" algn="l"/>
                <a:tab pos="1333500" algn="l"/>
              </a:tabLst>
              <a:defRPr sz="1800"/>
            </a:pPr>
            <a:r>
              <a:rPr sz="36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A. Nov. 22, 1963 JFK Assassinated</a:t>
            </a:r>
          </a:p>
          <a:p>
            <a:pPr marL="458772" marR="57799" indent="-458772" defTabSz="1295400">
              <a:lnSpc>
                <a:spcPct val="90000"/>
              </a:lnSpc>
              <a:spcBef>
                <a:spcPts val="700"/>
              </a:spcBef>
              <a:tabLst>
                <a:tab pos="558800" algn="l"/>
                <a:tab pos="1333500" algn="l"/>
              </a:tabLst>
              <a:defRPr sz="1800"/>
            </a:pPr>
            <a:r>
              <a:rPr sz="32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By Lee Harvey Oswald in Dallas, TX</a:t>
            </a:r>
          </a:p>
          <a:p>
            <a:pPr marL="458772" marR="57799" indent="-458772" defTabSz="1295400">
              <a:lnSpc>
                <a:spcPct val="90000"/>
              </a:lnSpc>
              <a:spcBef>
                <a:spcPts val="700"/>
              </a:spcBef>
              <a:tabLst>
                <a:tab pos="558800" algn="l"/>
                <a:tab pos="1333500" algn="l"/>
              </a:tabLst>
              <a:defRPr sz="1800"/>
            </a:pPr>
            <a:r>
              <a:rPr sz="32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- 2 days later, Oswald shot by Jack Ruby</a:t>
            </a:r>
          </a:p>
          <a:p>
            <a:pPr marL="458772" marR="57799" indent="-458772" defTabSz="1295400">
              <a:lnSpc>
                <a:spcPct val="90000"/>
              </a:lnSpc>
              <a:spcBef>
                <a:spcPts val="700"/>
              </a:spcBef>
              <a:tabLst>
                <a:tab pos="558800" algn="l"/>
                <a:tab pos="1333500" algn="l"/>
              </a:tabLst>
              <a:defRPr sz="1800"/>
            </a:pPr>
            <a:r>
              <a:rPr sz="32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Chief Earl Warren led commission ruling Oswald acted alone</a:t>
            </a:r>
          </a:p>
        </p:txBody>
      </p:sp>
      <p:sp>
        <p:nvSpPr>
          <p:cNvPr id="61" name="Shape 61">
            <a:hlinkClick r:id="rId8"/>
          </p:cNvPr>
          <p:cNvSpPr/>
          <p:nvPr/>
        </p:nvSpPr>
        <p:spPr>
          <a:xfrm>
            <a:off x="11865340" y="8119722"/>
            <a:ext cx="932708" cy="9179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ln w="3175">
            <a:solidFill/>
            <a:miter lim="400000"/>
          </a:ln>
          <a:effectLst>
            <a:outerShdw blurRad="190500" dir="18900000" rotWithShape="0">
              <a:srgbClr val="FFFFFF"/>
            </a:outerShdw>
          </a:effectLst>
        </p:spPr>
        <p:txBody>
          <a:bodyPr lIns="72248" tIns="72248" rIns="72248" bIns="72248" anchor="ctr"/>
          <a:lstStyle/>
          <a:p>
            <a:pPr algn="ctr" defTabSz="406400">
              <a:defRPr sz="28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sz="2800">
              <a:solidFill>
                <a:srgbClr val="FFFFFF"/>
              </a:solidFill>
              <a:effectLst>
                <a:outerShdw blurRad="38100" dist="12700" dir="5400000" rotWithShape="0">
                  <a:srgbClr val="000000">
                    <a:alpha val="50000"/>
                  </a:srgbClr>
                </a:outerShdw>
              </a:effectLst>
              <a:latin typeface="Gill Sans"/>
              <a:ea typeface="+mn-ea"/>
              <a:cs typeface="+mn-cs"/>
              <a:sym typeface="Gill Sans"/>
            </a:endParaRPr>
          </a:p>
        </p:txBody>
      </p:sp>
      <p:pic>
        <p:nvPicPr>
          <p:cNvPr id="62" name="Johnson_Kennedy Titles.png"/>
          <p:cNvPicPr/>
          <p:nvPr/>
        </p:nvPicPr>
        <p:blipFill>
          <a:blip r:embed="rId9">
            <a:extLst/>
          </a:blip>
          <a:srcRect t="78153" r="1701" b="2631"/>
          <a:stretch>
            <a:fillRect/>
          </a:stretch>
        </p:blipFill>
        <p:spPr>
          <a:xfrm>
            <a:off x="210542" y="202406"/>
            <a:ext cx="12431405" cy="1005028"/>
          </a:xfrm>
          <a:prstGeom prst="rect">
            <a:avLst/>
          </a:prstGeom>
          <a:ln w="12700">
            <a:miter lim="400000"/>
          </a:ln>
          <a:effectLst>
            <a:outerShdw blurRad="139700" dist="33931" dir="4084839" rotWithShape="0">
              <a:srgbClr val="000000"/>
            </a:outerShdw>
          </a:effectLst>
        </p:spPr>
      </p:pic>
    </p:spTree>
    <p:controls>
      <mc:AlternateContent xmlns:mc="http://schemas.openxmlformats.org/markup-compatibility/2006">
        <mc:Choice xmlns:v="urn:schemas-microsoft-com:vml" Requires="v">
          <p:control spid="4099" name="ShockwaveFlash1" r:id="rId2" imgW="9906120" imgH="6248520"/>
        </mc:Choice>
        <mc:Fallback>
          <p:control name="ShockwaveFlash1" r:id="rId2" imgW="9906120" imgH="6248520">
            <p:pic>
              <p:nvPicPr>
                <p:cNvPr id="2" name="ShockwaveFlash1"/>
                <p:cNvPicPr preferRelativeResize="0">
                  <a:picLocks noChangeArrowheads="1" noChangeShapeType="1"/>
                </p:cNvPicPr>
                <p:nvPr/>
              </p:nvPicPr>
              <p:blipFill>
                <a:blip r:embed="rId10"/>
                <a:srcRect/>
                <a:stretch>
                  <a:fillRect/>
                </a:stretch>
              </p:blipFill>
              <p:spPr bwMode="auto">
                <a:xfrm>
                  <a:off x="1549400" y="1066800"/>
                  <a:ext cx="9906000" cy="62484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120792528"/>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Shape 66"/>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a:defRPr sz="1800">
                <a:solidFill>
                  <a:srgbClr val="000000"/>
                </a:solidFill>
                <a:effectLst/>
              </a:defRPr>
            </a:pPr>
            <a:r>
              <a:t>II. Europe Goes to War</a:t>
            </a:r>
          </a:p>
        </p:txBody>
      </p:sp>
      <p:sp>
        <p:nvSpPr>
          <p:cNvPr id="67" name="Shape 67"/>
          <p:cNvSpPr/>
          <p:nvPr/>
        </p:nvSpPr>
        <p:spPr>
          <a:xfrm>
            <a:off x="-25400" y="-762000"/>
            <a:ext cx="13055600" cy="17907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pic>
        <p:nvPicPr>
          <p:cNvPr id="68" name="Picture 67"/>
          <p:cNvPicPr/>
          <p:nvPr/>
        </p:nvPicPr>
        <p:blipFill>
          <a:blip r:embed="rId5">
            <a:extLst/>
          </a:blip>
          <a:stretch>
            <a:fillRect/>
          </a:stretch>
        </p:blipFill>
        <p:spPr>
          <a:xfrm>
            <a:off x="-50800" y="800100"/>
            <a:ext cx="6146800" cy="4597400"/>
          </a:xfrm>
          <a:prstGeom prst="rect">
            <a:avLst/>
          </a:prstGeom>
          <a:effectLst>
            <a:outerShdw blurRad="50800" dist="50800" dir="16080000" rotWithShape="0">
              <a:srgbClr val="000000"/>
            </a:outerShdw>
          </a:effectLst>
        </p:spPr>
      </p:pic>
      <p:pic>
        <p:nvPicPr>
          <p:cNvPr id="69" name="Picture 68"/>
          <p:cNvPicPr/>
          <p:nvPr/>
        </p:nvPicPr>
        <p:blipFill>
          <a:blip r:embed="rId6">
            <a:extLst/>
          </a:blip>
          <a:stretch>
            <a:fillRect/>
          </a:stretch>
        </p:blipFill>
        <p:spPr>
          <a:xfrm>
            <a:off x="5943600" y="788533"/>
            <a:ext cx="7010400" cy="4445001"/>
          </a:xfrm>
          <a:prstGeom prst="rect">
            <a:avLst/>
          </a:prstGeom>
          <a:effectLst>
            <a:outerShdw blurRad="50800" dist="50800" dir="16080000" rotWithShape="0">
              <a:srgbClr val="000000"/>
            </a:outerShdw>
          </a:effectLst>
        </p:spPr>
      </p:pic>
      <p:pic>
        <p:nvPicPr>
          <p:cNvPr id="70" name="Picture 69"/>
          <p:cNvPicPr/>
          <p:nvPr/>
        </p:nvPicPr>
        <p:blipFill>
          <a:blip r:embed="rId7">
            <a:extLst/>
          </a:blip>
          <a:stretch>
            <a:fillRect/>
          </a:stretch>
        </p:blipFill>
        <p:spPr>
          <a:xfrm>
            <a:off x="-38100" y="5110534"/>
            <a:ext cx="13017500" cy="4826001"/>
          </a:xfrm>
          <a:prstGeom prst="rect">
            <a:avLst/>
          </a:prstGeom>
          <a:effectLst>
            <a:outerShdw blurRad="12700" dist="12700" dir="16080000" rotWithShape="0">
              <a:srgbClr val="000000"/>
            </a:outerShdw>
          </a:effectLst>
        </p:spPr>
      </p:pic>
      <p:pic>
        <p:nvPicPr>
          <p:cNvPr id="71" name="Lyndon_B._Johnson_taking_the_oath_of_office,_November_1963.jpg"/>
          <p:cNvPicPr/>
          <p:nvPr/>
        </p:nvPicPr>
        <p:blipFill>
          <a:blip r:embed="rId8">
            <a:extLst/>
          </a:blip>
          <a:stretch>
            <a:fillRect/>
          </a:stretch>
        </p:blipFill>
        <p:spPr>
          <a:xfrm>
            <a:off x="-25400" y="-266700"/>
            <a:ext cx="13004800" cy="10287000"/>
          </a:xfrm>
          <a:prstGeom prst="rect">
            <a:avLst/>
          </a:prstGeom>
          <a:ln w="12700">
            <a:miter lim="400000"/>
          </a:ln>
        </p:spPr>
      </p:pic>
      <p:sp>
        <p:nvSpPr>
          <p:cNvPr id="72" name="Shape 72"/>
          <p:cNvSpPr/>
          <p:nvPr/>
        </p:nvSpPr>
        <p:spPr>
          <a:xfrm>
            <a:off x="114300" y="7975600"/>
            <a:ext cx="12725400" cy="1676400"/>
          </a:xfrm>
          <a:prstGeom prst="rect">
            <a:avLst/>
          </a:prstGeom>
          <a:ln w="12700">
            <a:miter lim="400000"/>
          </a:ln>
          <a:effectLst>
            <a:outerShdw blurRad="177800" dist="12700" dir="1608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p>
            <a:pPr marL="458772" marR="57799" indent="-458772" defTabSz="1295400">
              <a:lnSpc>
                <a:spcPct val="90000"/>
              </a:lnSpc>
              <a:spcBef>
                <a:spcPts val="700"/>
              </a:spcBef>
              <a:tabLst>
                <a:tab pos="558800" algn="l"/>
                <a:tab pos="1333500" algn="l"/>
              </a:tabLst>
              <a:defRPr sz="1800"/>
            </a:pPr>
            <a:r>
              <a:rPr sz="36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B. Lyndon B. Johnson</a:t>
            </a:r>
          </a:p>
          <a:p>
            <a:pPr marL="458772" marR="57799" indent="-458772" defTabSz="1295400">
              <a:lnSpc>
                <a:spcPct val="90000"/>
              </a:lnSpc>
              <a:spcBef>
                <a:spcPts val="700"/>
              </a:spcBef>
              <a:tabLst>
                <a:tab pos="558800" algn="l"/>
                <a:tab pos="1333500" algn="l"/>
              </a:tabLst>
              <a:defRPr sz="1800"/>
            </a:pPr>
            <a:r>
              <a:rPr sz="32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- 24 years in House &amp; Senate - experienced</a:t>
            </a:r>
          </a:p>
          <a:p>
            <a:pPr marL="458772" marR="57799" indent="-458772" defTabSz="1295400">
              <a:lnSpc>
                <a:spcPct val="90000"/>
              </a:lnSpc>
              <a:spcBef>
                <a:spcPts val="700"/>
              </a:spcBef>
              <a:tabLst>
                <a:tab pos="558800" algn="l"/>
                <a:tab pos="1333500" algn="l"/>
              </a:tabLst>
              <a:defRPr sz="1800"/>
            </a:pPr>
            <a:r>
              <a:rPr sz="32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From TX, chosen V.P. for Southern vote </a:t>
            </a:r>
          </a:p>
        </p:txBody>
      </p:sp>
      <p:sp>
        <p:nvSpPr>
          <p:cNvPr id="73" name="Shape 73"/>
          <p:cNvSpPr/>
          <p:nvPr/>
        </p:nvSpPr>
        <p:spPr>
          <a:xfrm>
            <a:off x="863600" y="609599"/>
            <a:ext cx="165100" cy="1778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C6E6E9"/>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pic>
        <p:nvPicPr>
          <p:cNvPr id="74" name="kennedy shot newpaper.jpg"/>
          <p:cNvPicPr/>
          <p:nvPr/>
        </p:nvPicPr>
        <p:blipFill>
          <a:blip r:embed="rId9">
            <a:extLst/>
          </a:blip>
          <a:stretch>
            <a:fillRect/>
          </a:stretch>
        </p:blipFill>
        <p:spPr>
          <a:xfrm>
            <a:off x="203200" y="631491"/>
            <a:ext cx="4838700" cy="7010401"/>
          </a:xfrm>
          <a:prstGeom prst="rect">
            <a:avLst/>
          </a:prstGeom>
          <a:ln w="12700">
            <a:miter lim="400000"/>
          </a:ln>
          <a:effectLst>
            <a:outerShdw blurRad="177800" dist="114300" dir="2580000" rotWithShape="0">
              <a:srgbClr val="000000"/>
            </a:outerShdw>
          </a:effectLst>
        </p:spPr>
      </p:pic>
      <p:pic>
        <p:nvPicPr>
          <p:cNvPr id="75" name="Kennedy shot onion piece.jpg"/>
          <p:cNvPicPr/>
          <p:nvPr/>
        </p:nvPicPr>
        <p:blipFill>
          <a:blip r:embed="rId10">
            <a:extLst/>
          </a:blip>
          <a:srcRect b="16692"/>
          <a:stretch>
            <a:fillRect/>
          </a:stretch>
        </p:blipFill>
        <p:spPr>
          <a:xfrm>
            <a:off x="37305" y="532545"/>
            <a:ext cx="5169843" cy="7098362"/>
          </a:xfrm>
          <a:prstGeom prst="rect">
            <a:avLst/>
          </a:prstGeom>
          <a:ln w="12700">
            <a:miter lim="400000"/>
          </a:ln>
          <a:effectLst>
            <a:outerShdw blurRad="177800" dist="114300" dir="2580000" rotWithShape="0">
              <a:srgbClr val="000000"/>
            </a:outerShdw>
          </a:effectLst>
        </p:spPr>
      </p:pic>
      <p:pic>
        <p:nvPicPr>
          <p:cNvPr id="76" name="Jack Ruby Newsreel-5-150.mp4"/>
          <p:cNvPicPr/>
          <p:nvPr>
            <a:videoFile r:link="rId2"/>
            <p:extLst>
              <p:ext uri="{DAA4B4D4-6D71-4841-9C94-3DE7FCFB9230}">
                <p14:media xmlns:p14="http://schemas.microsoft.com/office/powerpoint/2010/main" r:embed="rId1"/>
              </p:ext>
            </p:extLst>
          </p:nvPr>
        </p:nvPicPr>
        <p:blipFill>
          <a:blip r:embed="rId11">
            <a:extLst/>
          </a:blip>
          <a:stretch>
            <a:fillRect/>
          </a:stretch>
        </p:blipFill>
        <p:spPr>
          <a:xfrm>
            <a:off x="46357" y="1188880"/>
            <a:ext cx="5431786" cy="4073840"/>
          </a:xfrm>
          <a:prstGeom prst="rect">
            <a:avLst/>
          </a:prstGeom>
        </p:spPr>
      </p:pic>
      <p:pic>
        <p:nvPicPr>
          <p:cNvPr id="77" name="Johnson_Kennedy Titles.png"/>
          <p:cNvPicPr/>
          <p:nvPr/>
        </p:nvPicPr>
        <p:blipFill>
          <a:blip r:embed="rId12">
            <a:extLst/>
          </a:blip>
          <a:srcRect t="78153" r="1701" b="2631"/>
          <a:stretch>
            <a:fillRect/>
          </a:stretch>
        </p:blipFill>
        <p:spPr>
          <a:xfrm>
            <a:off x="210542" y="202406"/>
            <a:ext cx="12431405" cy="1005028"/>
          </a:xfrm>
          <a:prstGeom prst="rect">
            <a:avLst/>
          </a:prstGeom>
          <a:ln w="12700">
            <a:miter lim="400000"/>
          </a:ln>
          <a:effectLst>
            <a:outerShdw blurRad="139700" dist="33931" dir="4084839" rotWithShape="0">
              <a:srgbClr val="000000"/>
            </a:outerShdw>
          </a:effectLst>
        </p:spPr>
      </p:pic>
    </p:spTree>
    <p:extLst>
      <p:ext uri="{BB962C8B-B14F-4D97-AF65-F5344CB8AC3E}">
        <p14:creationId xmlns:p14="http://schemas.microsoft.com/office/powerpoint/2010/main" val="30125870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iterate>
                                    <p:tmAbs val="0"/>
                                  </p:iterate>
                                  <p:childTnLst>
                                    <p:set>
                                      <p:cBhvr>
                                        <p:cTn id="6" fill="hold"/>
                                        <p:tgtEl>
                                          <p:spTgt spid="74"/>
                                        </p:tgtEl>
                                        <p:attrNameLst>
                                          <p:attrName>style.visibility</p:attrName>
                                        </p:attrNameLst>
                                      </p:cBhvr>
                                      <p:to>
                                        <p:strVal val="visible"/>
                                      </p:to>
                                    </p:set>
                                    <p:anim calcmode="lin" valueType="num">
                                      <p:cBhvr>
                                        <p:cTn id="7" dur="750" fill="hold"/>
                                        <p:tgtEl>
                                          <p:spTgt spid="74"/>
                                        </p:tgtEl>
                                        <p:attrNameLst>
                                          <p:attrName>ppt_w</p:attrName>
                                        </p:attrNameLst>
                                      </p:cBhvr>
                                      <p:tavLst>
                                        <p:tav tm="0">
                                          <p:val>
                                            <p:fltVal val="0"/>
                                          </p:val>
                                        </p:tav>
                                        <p:tav tm="100000">
                                          <p:val>
                                            <p:strVal val="#ppt_w"/>
                                          </p:val>
                                        </p:tav>
                                      </p:tavLst>
                                    </p:anim>
                                    <p:anim calcmode="lin" valueType="num">
                                      <p:cBhvr>
                                        <p:cTn id="8" dur="750" fill="hold"/>
                                        <p:tgtEl>
                                          <p:spTgt spid="7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3" presetClass="exit" presetSubtype="32" fill="hold" grpId="1" nodeType="clickEffect">
                                  <p:stCondLst>
                                    <p:cond delay="0"/>
                                  </p:stCondLst>
                                  <p:childTnLst>
                                    <p:anim calcmode="lin" valueType="num">
                                      <p:cBhvr>
                                        <p:cTn id="12" dur="500"/>
                                        <p:tgtEl>
                                          <p:spTgt spid="74"/>
                                        </p:tgtEl>
                                        <p:attrNameLst>
                                          <p:attrName>ppt_w</p:attrName>
                                        </p:attrNameLst>
                                      </p:cBhvr>
                                      <p:tavLst>
                                        <p:tav tm="0">
                                          <p:val>
                                            <p:strVal val="ppt_w"/>
                                          </p:val>
                                        </p:tav>
                                        <p:tav tm="100000">
                                          <p:val>
                                            <p:fltVal val="0"/>
                                          </p:val>
                                        </p:tav>
                                      </p:tavLst>
                                    </p:anim>
                                    <p:anim calcmode="lin" valueType="num">
                                      <p:cBhvr>
                                        <p:cTn id="13" dur="500"/>
                                        <p:tgtEl>
                                          <p:spTgt spid="74"/>
                                        </p:tgtEl>
                                        <p:attrNameLst>
                                          <p:attrName>ppt_h</p:attrName>
                                        </p:attrNameLst>
                                      </p:cBhvr>
                                      <p:tavLst>
                                        <p:tav tm="0">
                                          <p:val>
                                            <p:strVal val="ppt_h"/>
                                          </p:val>
                                        </p:tav>
                                        <p:tav tm="100000">
                                          <p:val>
                                            <p:fltVal val="0"/>
                                          </p:val>
                                        </p:tav>
                                      </p:tavLst>
                                    </p:anim>
                                    <p:animEffect transition="out" filter="fade">
                                      <p:cBhvr>
                                        <p:cTn id="14" dur="500"/>
                                        <p:tgtEl>
                                          <p:spTgt spid="74"/>
                                        </p:tgtEl>
                                      </p:cBhvr>
                                    </p:animEffect>
                                    <p:set>
                                      <p:cBhvr>
                                        <p:cTn id="15" dur="1" fill="hold">
                                          <p:stCondLst>
                                            <p:cond delay="499"/>
                                          </p:stCondLst>
                                        </p:cTn>
                                        <p:tgtEl>
                                          <p:spTgt spid="74"/>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barn(inVertical)">
                                      <p:cBhvr>
                                        <p:cTn id="20" dur="500"/>
                                        <p:tgtEl>
                                          <p:spTgt spid="76"/>
                                        </p:tgtEl>
                                      </p:cBhvr>
                                    </p:animEffect>
                                  </p:childTnLst>
                                </p:cTn>
                              </p:par>
                            </p:childTnLst>
                          </p:cTn>
                        </p:par>
                        <p:par>
                          <p:cTn id="21" fill="hold">
                            <p:stCondLst>
                              <p:cond delay="500"/>
                            </p:stCondLst>
                            <p:childTnLst>
                              <p:par>
                                <p:cTn id="22" presetID="1" presetClass="mediacall" presetSubtype="0" fill="hold" grpId="0" nodeType="afterEffect">
                                  <p:stCondLst>
                                    <p:cond delay="0"/>
                                  </p:stCondLst>
                                  <p:childTnLst>
                                    <p:cmd type="call" cmd="playFrom(0.0)">
                                      <p:cBhvr>
                                        <p:cTn id="23" dur="64958" fill="hold"/>
                                        <p:tgtEl>
                                          <p:spTgt spid="76"/>
                                        </p:tgtEl>
                                      </p:cBhvr>
                                    </p:cmd>
                                  </p:childTnLst>
                                </p:cTn>
                              </p:par>
                            </p:childTnLst>
                          </p:cTn>
                        </p:par>
                      </p:childTnLst>
                    </p:cTn>
                  </p:par>
                  <p:par>
                    <p:cTn id="24" fill="hold">
                      <p:stCondLst>
                        <p:cond delay="indefinite"/>
                      </p:stCondLst>
                      <p:childTnLst>
                        <p:par>
                          <p:cTn id="25" fill="hold">
                            <p:stCondLst>
                              <p:cond delay="0"/>
                            </p:stCondLst>
                            <p:childTnLst>
                              <p:par>
                                <p:cTn id="26" presetID="3" presetClass="mediacall" presetSubtype="0" fill="hold" nodeType="clickEffect">
                                  <p:stCondLst>
                                    <p:cond delay="0"/>
                                  </p:stCondLst>
                                  <p:childTnLst>
                                    <p:cmd type="call" cmd="stop">
                                      <p:cBhvr>
                                        <p:cTn id="27" dur="1" fill="hold"/>
                                        <p:tgtEl>
                                          <p:spTgt spid="76"/>
                                        </p:tgtEl>
                                      </p:cBhvr>
                                    </p:cmd>
                                  </p:childTnLst>
                                </p:cTn>
                              </p:par>
                              <p:par>
                                <p:cTn id="28" presetID="53" presetClass="exit" presetSubtype="32" fill="hold" grpId="1" nodeType="withEffect">
                                  <p:stCondLst>
                                    <p:cond delay="0"/>
                                  </p:stCondLst>
                                  <p:childTnLst>
                                    <p:anim calcmode="lin" valueType="num">
                                      <p:cBhvr>
                                        <p:cTn id="29" dur="500"/>
                                        <p:tgtEl>
                                          <p:spTgt spid="76"/>
                                        </p:tgtEl>
                                        <p:attrNameLst>
                                          <p:attrName>ppt_w</p:attrName>
                                        </p:attrNameLst>
                                      </p:cBhvr>
                                      <p:tavLst>
                                        <p:tav tm="0">
                                          <p:val>
                                            <p:strVal val="ppt_w"/>
                                          </p:val>
                                        </p:tav>
                                        <p:tav tm="100000">
                                          <p:val>
                                            <p:fltVal val="0"/>
                                          </p:val>
                                        </p:tav>
                                      </p:tavLst>
                                    </p:anim>
                                    <p:anim calcmode="lin" valueType="num">
                                      <p:cBhvr>
                                        <p:cTn id="30" dur="500"/>
                                        <p:tgtEl>
                                          <p:spTgt spid="76"/>
                                        </p:tgtEl>
                                        <p:attrNameLst>
                                          <p:attrName>ppt_h</p:attrName>
                                        </p:attrNameLst>
                                      </p:cBhvr>
                                      <p:tavLst>
                                        <p:tav tm="0">
                                          <p:val>
                                            <p:strVal val="ppt_h"/>
                                          </p:val>
                                        </p:tav>
                                        <p:tav tm="100000">
                                          <p:val>
                                            <p:fltVal val="0"/>
                                          </p:val>
                                        </p:tav>
                                      </p:tavLst>
                                    </p:anim>
                                    <p:animEffect transition="out" filter="fade">
                                      <p:cBhvr>
                                        <p:cTn id="31" dur="500"/>
                                        <p:tgtEl>
                                          <p:spTgt spid="76"/>
                                        </p:tgtEl>
                                      </p:cBhvr>
                                    </p:animEffect>
                                    <p:set>
                                      <p:cBhvr>
                                        <p:cTn id="32" dur="1" fill="hold">
                                          <p:stCondLst>
                                            <p:cond delay="499"/>
                                          </p:stCondLst>
                                        </p:cTn>
                                        <p:tgtEl>
                                          <p:spTgt spid="76"/>
                                        </p:tgtEl>
                                        <p:attrNameLst>
                                          <p:attrName>style.visibility</p:attrName>
                                        </p:attrNameLst>
                                      </p:cBhvr>
                                      <p:to>
                                        <p:strVal val="hidden"/>
                                      </p:to>
                                    </p:set>
                                    <p:cmd type="call" cmd="stop">
                                      <p:cBhvr>
                                        <p:cTn id="33" dur="1">
                                          <p:stCondLst>
                                            <p:cond delay="499"/>
                                          </p:stCondLst>
                                        </p:cTn>
                                        <p:tgtEl>
                                          <p:spTgt spid="76"/>
                                        </p:tgtEl>
                                      </p:cBhvr>
                                    </p:cmd>
                                  </p:childTnLst>
                                </p:cTn>
                              </p:par>
                            </p:childTnLst>
                          </p:cTn>
                        </p:par>
                      </p:childTnLst>
                    </p:cTn>
                  </p:par>
                  <p:par>
                    <p:cTn id="34" fill="hold">
                      <p:stCondLst>
                        <p:cond delay="indefinite"/>
                      </p:stCondLst>
                      <p:childTnLst>
                        <p:par>
                          <p:cTn id="35" fill="hold">
                            <p:stCondLst>
                              <p:cond delay="0"/>
                            </p:stCondLst>
                            <p:childTnLst>
                              <p:par>
                                <p:cTn id="36" presetID="23" presetClass="entr" presetSubtype="16" fill="hold" grpId="0" nodeType="clickEffect">
                                  <p:stCondLst>
                                    <p:cond delay="0"/>
                                  </p:stCondLst>
                                  <p:iterate>
                                    <p:tmAbs val="0"/>
                                  </p:iterate>
                                  <p:childTnLst>
                                    <p:set>
                                      <p:cBhvr>
                                        <p:cTn id="37" fill="hold"/>
                                        <p:tgtEl>
                                          <p:spTgt spid="75"/>
                                        </p:tgtEl>
                                        <p:attrNameLst>
                                          <p:attrName>style.visibility</p:attrName>
                                        </p:attrNameLst>
                                      </p:cBhvr>
                                      <p:to>
                                        <p:strVal val="visible"/>
                                      </p:to>
                                    </p:set>
                                    <p:anim calcmode="lin" valueType="num">
                                      <p:cBhvr>
                                        <p:cTn id="38" dur="750" fill="hold"/>
                                        <p:tgtEl>
                                          <p:spTgt spid="75"/>
                                        </p:tgtEl>
                                        <p:attrNameLst>
                                          <p:attrName>ppt_w</p:attrName>
                                        </p:attrNameLst>
                                      </p:cBhvr>
                                      <p:tavLst>
                                        <p:tav tm="0">
                                          <p:val>
                                            <p:fltVal val="0"/>
                                          </p:val>
                                        </p:tav>
                                        <p:tav tm="100000">
                                          <p:val>
                                            <p:strVal val="#ppt_w"/>
                                          </p:val>
                                        </p:tav>
                                      </p:tavLst>
                                    </p:anim>
                                    <p:anim calcmode="lin" valueType="num">
                                      <p:cBhvr>
                                        <p:cTn id="39" dur="750" fill="hold"/>
                                        <p:tgtEl>
                                          <p:spTgt spid="7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100000">
                <p:cTn id="40" fill="hold" display="0">
                  <p:stCondLst>
                    <p:cond delay="indefinite"/>
                  </p:stCondLst>
                </p:cTn>
                <p:tgtEl>
                  <p:spTgt spid="76"/>
                </p:tgtEl>
              </p:cMediaNode>
            </p:video>
          </p:childTnLst>
        </p:cTn>
      </p:par>
    </p:tnLst>
    <p:bldLst>
      <p:bldP spid="74" grpId="0" animBg="1" advAuto="0"/>
      <p:bldP spid="74" grpId="1" animBg="1" advAuto="0"/>
      <p:bldP spid="75" grpId="0" animBg="1" advAuto="0"/>
      <p:bldP spid="76" grpId="0" animBg="1" advAuto="0"/>
      <p:bldP spid="76" grpId="1"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Shape 83"/>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a:defRPr sz="1800">
                <a:solidFill>
                  <a:srgbClr val="000000"/>
                </a:solidFill>
                <a:effectLst/>
              </a:defRPr>
            </a:pPr>
            <a:r>
              <a:t>II. Europe Goes to War</a:t>
            </a:r>
          </a:p>
        </p:txBody>
      </p:sp>
      <p:sp>
        <p:nvSpPr>
          <p:cNvPr id="84" name="Shape 84"/>
          <p:cNvSpPr/>
          <p:nvPr/>
        </p:nvSpPr>
        <p:spPr>
          <a:xfrm>
            <a:off x="-25400" y="-762000"/>
            <a:ext cx="13055600" cy="17907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grpSp>
        <p:nvGrpSpPr>
          <p:cNvPr id="89" name="Group 89"/>
          <p:cNvGrpSpPr/>
          <p:nvPr/>
        </p:nvGrpSpPr>
        <p:grpSpPr>
          <a:xfrm>
            <a:off x="-25400" y="9469916"/>
            <a:ext cx="13055600" cy="484701"/>
            <a:chOff x="0" y="0"/>
            <a:chExt cx="13055600" cy="484700"/>
          </a:xfrm>
        </p:grpSpPr>
        <p:sp>
          <p:nvSpPr>
            <p:cNvPr id="87" name="Shape 87"/>
            <p:cNvSpPr/>
            <p:nvPr/>
          </p:nvSpPr>
          <p:spPr>
            <a:xfrm>
              <a:off x="0" y="0"/>
              <a:ext cx="13055600" cy="484701"/>
            </a:xfrm>
            <a:prstGeom prst="rect">
              <a:avLst/>
            </a:prstGeom>
            <a:solidFill>
              <a:srgbClr val="020202"/>
            </a:solidFill>
            <a:ln w="12700" cap="flat">
              <a:solidFill>
                <a:srgbClr val="000000"/>
              </a:solidFill>
              <a:prstDash val="solid"/>
              <a:miter lim="400000"/>
            </a:ln>
            <a:effectLst/>
          </p:spPr>
          <p:txBody>
            <a:bodyPr wrap="square" lIns="38100" tIns="38100" rIns="38100" bIns="38100" numCol="1" anchor="ctr">
              <a:noAutofit/>
            </a:bodyP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pic>
          <p:nvPicPr>
            <p:cNvPr id="88" name="Burt Brock Tag white.png"/>
            <p:cNvPicPr/>
            <p:nvPr/>
          </p:nvPicPr>
          <p:blipFill>
            <a:blip r:embed="rId5">
              <a:extLst/>
            </a:blip>
            <a:stretch>
              <a:fillRect/>
            </a:stretch>
          </p:blipFill>
          <p:spPr>
            <a:xfrm>
              <a:off x="11775664" y="79399"/>
              <a:ext cx="1033100" cy="180844"/>
            </a:xfrm>
            <a:prstGeom prst="rect">
              <a:avLst/>
            </a:prstGeom>
            <a:ln w="12700" cap="flat">
              <a:noFill/>
              <a:miter lim="400000"/>
            </a:ln>
            <a:effectLst/>
          </p:spPr>
        </p:pic>
      </p:grpSp>
      <p:pic>
        <p:nvPicPr>
          <p:cNvPr id="90" name="Johnson_Kennedy Titles.png"/>
          <p:cNvPicPr/>
          <p:nvPr/>
        </p:nvPicPr>
        <p:blipFill>
          <a:blip r:embed="rId6">
            <a:extLst/>
          </a:blip>
          <a:srcRect t="78153" r="1701" b="2631"/>
          <a:stretch>
            <a:fillRect/>
          </a:stretch>
        </p:blipFill>
        <p:spPr>
          <a:xfrm>
            <a:off x="210542" y="100806"/>
            <a:ext cx="12431405" cy="1005028"/>
          </a:xfrm>
          <a:prstGeom prst="rect">
            <a:avLst/>
          </a:prstGeom>
          <a:ln w="12700">
            <a:miter lim="400000"/>
          </a:ln>
          <a:effectLst>
            <a:outerShdw blurRad="139700" dist="33931" dir="4084839" rotWithShape="0">
              <a:srgbClr val="000000"/>
            </a:outerShdw>
          </a:effectLst>
        </p:spPr>
      </p:pic>
    </p:spTree>
    <p:controls>
      <mc:AlternateContent xmlns:mc="http://schemas.openxmlformats.org/markup-compatibility/2006">
        <mc:Choice xmlns:v="urn:schemas-microsoft-com:vml" Requires="v">
          <p:control spid="5123" name="ShockwaveFlash1" r:id="rId2" imgW="13006440" imgH="8380440"/>
        </mc:Choice>
        <mc:Fallback>
          <p:control name="ShockwaveFlash1" r:id="rId2" imgW="13006440" imgH="8380440">
            <p:pic>
              <p:nvPicPr>
                <p:cNvPr id="2" name="ShockwaveFlash1"/>
                <p:cNvPicPr preferRelativeResize="0">
                  <a:picLocks noChangeArrowheads="1" noChangeShapeType="1"/>
                </p:cNvPicPr>
                <p:nvPr/>
              </p:nvPicPr>
              <p:blipFill>
                <a:blip r:embed="rId7"/>
                <a:srcRect/>
                <a:stretch>
                  <a:fillRect/>
                </a:stretch>
              </p:blipFill>
              <p:spPr bwMode="auto">
                <a:xfrm>
                  <a:off x="0" y="1066800"/>
                  <a:ext cx="13006388" cy="8380413"/>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37727401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fill="hold"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At times, LBJ’s fighting style could be a little too over-the-top even for the cool, reserved President Kennedy.jpg"/>
          <p:cNvPicPr/>
          <p:nvPr/>
        </p:nvPicPr>
        <p:blipFill>
          <a:blip r:embed="rId3">
            <a:extLst/>
          </a:blip>
          <a:stretch>
            <a:fillRect/>
          </a:stretch>
        </p:blipFill>
        <p:spPr>
          <a:xfrm>
            <a:off x="0" y="-1273253"/>
            <a:ext cx="12980832" cy="11239501"/>
          </a:xfrm>
          <a:prstGeom prst="rect">
            <a:avLst/>
          </a:prstGeom>
          <a:ln w="12700">
            <a:miter lim="400000"/>
          </a:ln>
        </p:spPr>
      </p:pic>
      <p:pic>
        <p:nvPicPr>
          <p:cNvPr id="82" name="LBJ gives Senator Richard Russell the infamous “Johnson Treatment.”.jpg"/>
          <p:cNvPicPr/>
          <p:nvPr/>
        </p:nvPicPr>
        <p:blipFill>
          <a:blip r:embed="rId4">
            <a:extLst/>
          </a:blip>
          <a:stretch>
            <a:fillRect/>
          </a:stretch>
        </p:blipFill>
        <p:spPr>
          <a:xfrm>
            <a:off x="-50800" y="251459"/>
            <a:ext cx="13038667" cy="9245601"/>
          </a:xfrm>
          <a:prstGeom prst="rect">
            <a:avLst/>
          </a:prstGeom>
          <a:ln w="12700">
            <a:miter lim="400000"/>
          </a:ln>
        </p:spPr>
      </p:pic>
      <p:sp>
        <p:nvSpPr>
          <p:cNvPr id="83" name="Shape 83"/>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a:defRPr sz="1800">
                <a:solidFill>
                  <a:srgbClr val="000000"/>
                </a:solidFill>
                <a:effectLst/>
              </a:defRPr>
            </a:pPr>
            <a:r>
              <a:t>II. Europe Goes to War</a:t>
            </a:r>
          </a:p>
        </p:txBody>
      </p:sp>
      <p:sp>
        <p:nvSpPr>
          <p:cNvPr id="84" name="Shape 84"/>
          <p:cNvSpPr/>
          <p:nvPr/>
        </p:nvSpPr>
        <p:spPr>
          <a:xfrm>
            <a:off x="-25400" y="-762000"/>
            <a:ext cx="13055600" cy="17907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sp>
        <p:nvSpPr>
          <p:cNvPr id="85" name="Shape 85"/>
          <p:cNvSpPr/>
          <p:nvPr/>
        </p:nvSpPr>
        <p:spPr>
          <a:xfrm>
            <a:off x="6858000" y="8902700"/>
            <a:ext cx="6096000" cy="381000"/>
          </a:xfrm>
          <a:prstGeom prst="rect">
            <a:avLst/>
          </a:prstGeom>
          <a:ln w="12700">
            <a:miter lim="400000"/>
          </a:ln>
          <a:effectLst>
            <a:outerShdw blurRad="177800" dist="25400" dir="186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lvl1pPr defTabSz="647700">
              <a:spcBef>
                <a:spcPts val="1300"/>
              </a:spcBef>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800" b="1">
                <a:solidFill>
                  <a:srgbClr val="FFFFFF"/>
                </a:solidFill>
                <a:effectLst>
                  <a:outerShdw blurRad="177800" dist="25400" dir="1860000" rotWithShape="0">
                    <a:srgbClr val="000000"/>
                  </a:outerShdw>
                </a:effectLst>
                <a:latin typeface="Verdana"/>
                <a:ea typeface="Verdana"/>
                <a:cs typeface="Verdana"/>
                <a:sym typeface="Verdana"/>
              </a:defRPr>
            </a:lvl1pPr>
          </a:lstStyle>
          <a:p>
            <a:pPr>
              <a:defRPr b="0">
                <a:solidFill>
                  <a:srgbClr val="000000"/>
                </a:solidFill>
                <a:effectLst/>
              </a:defRPr>
            </a:pPr>
            <a:r>
              <a:t>Johnson Treatment with Sen. Richard Russell </a:t>
            </a:r>
          </a:p>
        </p:txBody>
      </p:sp>
      <p:sp>
        <p:nvSpPr>
          <p:cNvPr id="86" name="Shape 86"/>
          <p:cNvSpPr/>
          <p:nvPr/>
        </p:nvSpPr>
        <p:spPr>
          <a:xfrm>
            <a:off x="114300" y="1066800"/>
            <a:ext cx="9131300" cy="3898900"/>
          </a:xfrm>
          <a:prstGeom prst="rect">
            <a:avLst/>
          </a:prstGeom>
          <a:ln w="12700">
            <a:miter lim="400000"/>
          </a:ln>
          <a:effectLst>
            <a:outerShdw blurRad="50800" dir="1608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p>
            <a:pPr marL="458772" marR="57799" indent="-458772" defTabSz="1295400">
              <a:lnSpc>
                <a:spcPct val="90000"/>
              </a:lnSpc>
              <a:spcBef>
                <a:spcPts val="700"/>
              </a:spcBef>
              <a:tabLst>
                <a:tab pos="558800" algn="l"/>
                <a:tab pos="1333500" algn="l"/>
              </a:tabLst>
              <a:defRPr sz="1800"/>
            </a:pPr>
            <a:r>
              <a:rPr sz="42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C. The Great Society - </a:t>
            </a:r>
          </a:p>
          <a:p>
            <a:pPr marL="458772" marR="57799" indent="-458772" defTabSz="1295400">
              <a:lnSpc>
                <a:spcPct val="90000"/>
              </a:lnSpc>
              <a:spcBef>
                <a:spcPts val="700"/>
              </a:spcBef>
              <a:tabLst>
                <a:tab pos="558800" algn="l"/>
                <a:tab pos="1333500" algn="l"/>
              </a:tabLst>
              <a:defRPr sz="1800"/>
            </a:pPr>
            <a:r>
              <a:rPr sz="39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1. Goals</a:t>
            </a:r>
            <a:r>
              <a:rPr sz="3900" b="1"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29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p>
          <a:p>
            <a:pPr marL="458772" marR="57799" lvl="1" indent="-115872" defTabSz="1295400">
              <a:lnSpc>
                <a:spcPct val="90000"/>
              </a:lnSpc>
              <a:spcBef>
                <a:spcPts val="700"/>
              </a:spcBef>
              <a:tabLst>
                <a:tab pos="558800" algn="l"/>
                <a:tab pos="1333500"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JFK’s civil rights &amp; tax-cut bills, public education, medical care </a:t>
            </a:r>
          </a:p>
          <a:p>
            <a:pPr marL="458772" marR="57799" lvl="1" indent="-115872" defTabSz="1295400">
              <a:lnSpc>
                <a:spcPct val="90000"/>
              </a:lnSpc>
              <a:spcBef>
                <a:spcPts val="700"/>
              </a:spcBef>
              <a:tabLst>
                <a:tab pos="558800" algn="l"/>
                <a:tab pos="1333500"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for the elderly &amp; eliminate poverty.</a:t>
            </a:r>
          </a:p>
          <a:p>
            <a:pPr marL="458772" marR="57799" lvl="1" indent="-115872" defTabSz="1295400">
              <a:lnSpc>
                <a:spcPct val="90000"/>
              </a:lnSpc>
              <a:spcBef>
                <a:spcPts val="700"/>
              </a:spcBef>
              <a:tabLst>
                <a:tab pos="558800" algn="l"/>
                <a:tab pos="1333500"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Also, voting rights, economic development in poor areas</a:t>
            </a:r>
          </a:p>
        </p:txBody>
      </p:sp>
      <p:grpSp>
        <p:nvGrpSpPr>
          <p:cNvPr id="89" name="Group 89"/>
          <p:cNvGrpSpPr/>
          <p:nvPr/>
        </p:nvGrpSpPr>
        <p:grpSpPr>
          <a:xfrm>
            <a:off x="-25400" y="9469916"/>
            <a:ext cx="13055600" cy="484701"/>
            <a:chOff x="0" y="0"/>
            <a:chExt cx="13055600" cy="484700"/>
          </a:xfrm>
        </p:grpSpPr>
        <p:sp>
          <p:nvSpPr>
            <p:cNvPr id="87" name="Shape 87"/>
            <p:cNvSpPr/>
            <p:nvPr/>
          </p:nvSpPr>
          <p:spPr>
            <a:xfrm>
              <a:off x="0" y="0"/>
              <a:ext cx="13055600" cy="484701"/>
            </a:xfrm>
            <a:prstGeom prst="rect">
              <a:avLst/>
            </a:prstGeom>
            <a:solidFill>
              <a:srgbClr val="020202"/>
            </a:solidFill>
            <a:ln w="12700" cap="flat">
              <a:solidFill>
                <a:srgbClr val="000000"/>
              </a:solidFill>
              <a:prstDash val="solid"/>
              <a:miter lim="400000"/>
            </a:ln>
            <a:effectLst/>
          </p:spPr>
          <p:txBody>
            <a:bodyPr wrap="square" lIns="38100" tIns="38100" rIns="38100" bIns="38100" numCol="1" anchor="ctr">
              <a:noAutofit/>
            </a:bodyP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pic>
          <p:nvPicPr>
            <p:cNvPr id="88" name="Burt Brock Tag white.png"/>
            <p:cNvPicPr/>
            <p:nvPr/>
          </p:nvPicPr>
          <p:blipFill>
            <a:blip r:embed="rId5">
              <a:extLst/>
            </a:blip>
            <a:stretch>
              <a:fillRect/>
            </a:stretch>
          </p:blipFill>
          <p:spPr>
            <a:xfrm>
              <a:off x="11775664" y="79399"/>
              <a:ext cx="1033100" cy="180844"/>
            </a:xfrm>
            <a:prstGeom prst="rect">
              <a:avLst/>
            </a:prstGeom>
            <a:ln w="12700" cap="flat">
              <a:noFill/>
              <a:miter lim="400000"/>
            </a:ln>
            <a:effectLst/>
          </p:spPr>
        </p:pic>
      </p:grpSp>
      <p:pic>
        <p:nvPicPr>
          <p:cNvPr id="90" name="Johnson_Kennedy Titles.png"/>
          <p:cNvPicPr/>
          <p:nvPr/>
        </p:nvPicPr>
        <p:blipFill>
          <a:blip r:embed="rId6">
            <a:extLst/>
          </a:blip>
          <a:srcRect t="78153" r="1701" b="2631"/>
          <a:stretch>
            <a:fillRect/>
          </a:stretch>
        </p:blipFill>
        <p:spPr>
          <a:xfrm>
            <a:off x="210542" y="100806"/>
            <a:ext cx="12431405" cy="1005028"/>
          </a:xfrm>
          <a:prstGeom prst="rect">
            <a:avLst/>
          </a:prstGeom>
          <a:ln w="12700">
            <a:miter lim="400000"/>
          </a:ln>
          <a:effectLst>
            <a:outerShdw blurRad="139700" dist="33931" dir="4084839" rotWithShape="0">
              <a:srgbClr val="000000"/>
            </a:outerShdw>
          </a:effectLst>
        </p:spPr>
      </p:pic>
    </p:spTree>
    <p:extLst>
      <p:ext uri="{BB962C8B-B14F-4D97-AF65-F5344CB8AC3E}">
        <p14:creationId xmlns:p14="http://schemas.microsoft.com/office/powerpoint/2010/main" val="29713852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82"/>
                                        </p:tgtEl>
                                        <p:attrNameLst>
                                          <p:attrName>style.visibility</p:attrName>
                                        </p:attrNameLst>
                                      </p:cBhvr>
                                      <p:to>
                                        <p:strVal val="visible"/>
                                      </p:to>
                                    </p:set>
                                    <p:anim calcmode="lin" valueType="num">
                                      <p:cBhvr>
                                        <p:cTn id="7" dur="1000" fill="hold"/>
                                        <p:tgtEl>
                                          <p:spTgt spid="82"/>
                                        </p:tgtEl>
                                        <p:attrNameLst>
                                          <p:attrName>ppt_x</p:attrName>
                                        </p:attrNameLst>
                                      </p:cBhvr>
                                      <p:tavLst>
                                        <p:tav tm="0">
                                          <p:val>
                                            <p:strVal val="0-#ppt_w/2"/>
                                          </p:val>
                                        </p:tav>
                                        <p:tav tm="100000">
                                          <p:val>
                                            <p:strVal val="#ppt_x"/>
                                          </p:val>
                                        </p:tav>
                                      </p:tavLst>
                                    </p:anim>
                                    <p:anim calcmode="lin" valueType="num">
                                      <p:cBhvr>
                                        <p:cTn id="8" dur="1000" fill="hold"/>
                                        <p:tgtEl>
                                          <p:spTgt spid="8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iterate>
                                    <p:tmAbs val="0"/>
                                  </p:iterate>
                                  <p:childTnLst>
                                    <p:set>
                                      <p:cBhvr>
                                        <p:cTn id="11" fill="hold"/>
                                        <p:tgtEl>
                                          <p:spTgt spid="85"/>
                                        </p:tgtEl>
                                        <p:attrNameLst>
                                          <p:attrName>style.visibility</p:attrName>
                                        </p:attrNameLst>
                                      </p:cBhvr>
                                      <p:to>
                                        <p:strVal val="visible"/>
                                      </p:to>
                                    </p:set>
                                    <p:anim calcmode="lin" valueType="num">
                                      <p:cBhvr>
                                        <p:cTn id="12" dur="1000" fill="hold"/>
                                        <p:tgtEl>
                                          <p:spTgt spid="85"/>
                                        </p:tgtEl>
                                        <p:attrNameLst>
                                          <p:attrName>ppt_x</p:attrName>
                                        </p:attrNameLst>
                                      </p:cBhvr>
                                      <p:tavLst>
                                        <p:tav tm="0">
                                          <p:val>
                                            <p:strVal val="0-#ppt_w/2"/>
                                          </p:val>
                                        </p:tav>
                                        <p:tav tm="100000">
                                          <p:val>
                                            <p:strVal val="#ppt_x"/>
                                          </p:val>
                                        </p:tav>
                                      </p:tavLst>
                                    </p:anim>
                                    <p:anim calcmode="lin" valueType="num">
                                      <p:cBhvr>
                                        <p:cTn id="13" dur="1000" fill="hold"/>
                                        <p:tgtEl>
                                          <p:spTgt spid="85"/>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9" presetClass="entr" presetSubtype="0" fill="hold" grpId="0" nodeType="afterEffect">
                                  <p:stCondLst>
                                    <p:cond delay="0"/>
                                  </p:stCondLst>
                                  <p:iterate>
                                    <p:tmAbs val="0"/>
                                  </p:iterate>
                                  <p:childTnLst>
                                    <p:set>
                                      <p:cBhvr>
                                        <p:cTn id="16" fill="hold"/>
                                        <p:tgtEl>
                                          <p:spTgt spid="86"/>
                                        </p:tgtEl>
                                        <p:attrNameLst>
                                          <p:attrName>style.visibility</p:attrName>
                                        </p:attrNameLst>
                                      </p:cBhvr>
                                      <p:to>
                                        <p:strVal val="visible"/>
                                      </p:to>
                                    </p:set>
                                    <p:animEffect transition="in" filter="dissolve">
                                      <p:cBhvr>
                                        <p:cTn id="17" dur="10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advAuto="0"/>
      <p:bldP spid="85" grpId="0" animBg="1" advAuto="0"/>
      <p:bldP spid="86"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At times, LBJ’s fighting style could be a little too over-the-top even for the cool, reserved President Kennedy.jpg"/>
          <p:cNvPicPr/>
          <p:nvPr/>
        </p:nvPicPr>
        <p:blipFill>
          <a:blip r:embed="rId3">
            <a:extLst/>
          </a:blip>
          <a:srcRect t="9436"/>
          <a:stretch>
            <a:fillRect/>
          </a:stretch>
        </p:blipFill>
        <p:spPr>
          <a:xfrm>
            <a:off x="0" y="-212648"/>
            <a:ext cx="12980832" cy="10178896"/>
          </a:xfrm>
          <a:prstGeom prst="rect">
            <a:avLst/>
          </a:prstGeom>
          <a:ln w="12700">
            <a:miter lim="400000"/>
          </a:ln>
        </p:spPr>
      </p:pic>
      <p:pic>
        <p:nvPicPr>
          <p:cNvPr id="95" name="LBJ gives Senator Richard Russell the infamous “Johnson Treatment.”.jpg"/>
          <p:cNvPicPr/>
          <p:nvPr/>
        </p:nvPicPr>
        <p:blipFill>
          <a:blip r:embed="rId4">
            <a:extLst/>
          </a:blip>
          <a:stretch>
            <a:fillRect/>
          </a:stretch>
        </p:blipFill>
        <p:spPr>
          <a:xfrm>
            <a:off x="-50800" y="251459"/>
            <a:ext cx="13038667" cy="9245601"/>
          </a:xfrm>
          <a:prstGeom prst="rect">
            <a:avLst/>
          </a:prstGeom>
          <a:ln w="12700">
            <a:miter lim="400000"/>
          </a:ln>
        </p:spPr>
      </p:pic>
      <p:sp>
        <p:nvSpPr>
          <p:cNvPr id="96" name="Shape 96"/>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a:defRPr sz="1800">
                <a:solidFill>
                  <a:srgbClr val="000000"/>
                </a:solidFill>
                <a:effectLst/>
              </a:defRPr>
            </a:pPr>
            <a:r>
              <a:t>II. Europe Goes to War</a:t>
            </a:r>
          </a:p>
        </p:txBody>
      </p:sp>
      <p:sp>
        <p:nvSpPr>
          <p:cNvPr id="97" name="Shape 97"/>
          <p:cNvSpPr/>
          <p:nvPr/>
        </p:nvSpPr>
        <p:spPr>
          <a:xfrm>
            <a:off x="-25400" y="-88900"/>
            <a:ext cx="13055600" cy="11176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sp>
        <p:nvSpPr>
          <p:cNvPr id="98" name="Shape 98"/>
          <p:cNvSpPr/>
          <p:nvPr/>
        </p:nvSpPr>
        <p:spPr>
          <a:xfrm>
            <a:off x="6858000" y="8902700"/>
            <a:ext cx="6096000" cy="381000"/>
          </a:xfrm>
          <a:prstGeom prst="rect">
            <a:avLst/>
          </a:prstGeom>
          <a:ln w="12700">
            <a:miter lim="400000"/>
          </a:ln>
          <a:effectLst>
            <a:outerShdw blurRad="177800" dist="25400" dir="186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lvl1pPr defTabSz="647700">
              <a:spcBef>
                <a:spcPts val="1300"/>
              </a:spcBef>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800" b="1">
                <a:solidFill>
                  <a:srgbClr val="FFFFFF"/>
                </a:solidFill>
                <a:effectLst>
                  <a:outerShdw blurRad="177800" dist="25400" dir="1860000" rotWithShape="0">
                    <a:srgbClr val="000000"/>
                  </a:outerShdw>
                </a:effectLst>
                <a:latin typeface="Verdana"/>
                <a:ea typeface="Verdana"/>
                <a:cs typeface="Verdana"/>
                <a:sym typeface="Verdana"/>
              </a:defRPr>
            </a:lvl1pPr>
          </a:lstStyle>
          <a:p>
            <a:pPr>
              <a:defRPr b="0">
                <a:solidFill>
                  <a:srgbClr val="000000"/>
                </a:solidFill>
                <a:effectLst/>
              </a:defRPr>
            </a:pPr>
            <a:r>
              <a:t>Johnson Treatment with Sen. Richard Russell </a:t>
            </a:r>
          </a:p>
        </p:txBody>
      </p:sp>
      <p:grpSp>
        <p:nvGrpSpPr>
          <p:cNvPr id="101" name="Group 101"/>
          <p:cNvGrpSpPr/>
          <p:nvPr/>
        </p:nvGrpSpPr>
        <p:grpSpPr>
          <a:xfrm>
            <a:off x="279400" y="5359400"/>
            <a:ext cx="5803900" cy="4000500"/>
            <a:chOff x="0" y="0"/>
            <a:chExt cx="5803900" cy="4000500"/>
          </a:xfrm>
        </p:grpSpPr>
        <p:sp>
          <p:nvSpPr>
            <p:cNvPr id="99" name="Shape 99"/>
            <p:cNvSpPr/>
            <p:nvPr/>
          </p:nvSpPr>
          <p:spPr>
            <a:xfrm>
              <a:off x="0" y="0"/>
              <a:ext cx="5803900" cy="4000500"/>
            </a:xfrm>
            <a:prstGeom prst="rect">
              <a:avLst/>
            </a:prstGeom>
            <a:solidFill>
              <a:srgbClr val="C6E6E9"/>
            </a:solidFill>
            <a:ln w="25400" cap="flat">
              <a:solidFill>
                <a:srgbClr val="000000"/>
              </a:solidFill>
              <a:prstDash val="solid"/>
              <a:miter lim="400000"/>
            </a:ln>
            <a:effectLst>
              <a:outerShdw blurRad="12700" dist="76200" dir="2340000" rotWithShape="0">
                <a:srgbClr val="000000"/>
              </a:outerShdw>
            </a:effectLst>
          </p:spPr>
          <p:txBody>
            <a:bodyPr wrap="square" lIns="38100" tIns="38100" rIns="38100" bIns="38100" numCol="1" anchor="ctr">
              <a:noAutofit/>
            </a:bodyP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sp>
          <p:nvSpPr>
            <p:cNvPr id="100" name="Shape 100"/>
            <p:cNvSpPr/>
            <p:nvPr/>
          </p:nvSpPr>
          <p:spPr>
            <a:xfrm>
              <a:off x="113700" y="129886"/>
              <a:ext cx="5575301" cy="387061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defTabSz="647700">
                <a:lnSpc>
                  <a:spcPts val="28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i="1"/>
              </a:lvl1pPr>
            </a:lstStyle>
            <a:p>
              <a:pPr>
                <a:defRPr sz="1800" i="0"/>
              </a:pPr>
              <a:r>
                <a:t>“Your imagination, your initiative, and your indignation will determine whether we build a society where progress is the servant of our need, or a society where old values and new visions are buried under unbridled growth.  For in your time we have the opportunity to move not only toward the rich society and the powerful society, but upward toward the Great Society.” ---Lyndon Johnson, 1964</a:t>
              </a:r>
            </a:p>
          </p:txBody>
        </p:sp>
      </p:grpSp>
      <p:grpSp>
        <p:nvGrpSpPr>
          <p:cNvPr id="104" name="Group 104"/>
          <p:cNvGrpSpPr/>
          <p:nvPr/>
        </p:nvGrpSpPr>
        <p:grpSpPr>
          <a:xfrm>
            <a:off x="-25400" y="9469916"/>
            <a:ext cx="13055600" cy="484701"/>
            <a:chOff x="0" y="0"/>
            <a:chExt cx="13055600" cy="484700"/>
          </a:xfrm>
        </p:grpSpPr>
        <p:sp>
          <p:nvSpPr>
            <p:cNvPr id="102" name="Shape 102"/>
            <p:cNvSpPr/>
            <p:nvPr/>
          </p:nvSpPr>
          <p:spPr>
            <a:xfrm>
              <a:off x="0" y="0"/>
              <a:ext cx="13055600" cy="484701"/>
            </a:xfrm>
            <a:prstGeom prst="rect">
              <a:avLst/>
            </a:prstGeom>
            <a:solidFill>
              <a:srgbClr val="020202"/>
            </a:solidFill>
            <a:ln w="12700" cap="flat">
              <a:solidFill>
                <a:srgbClr val="000000"/>
              </a:solidFill>
              <a:prstDash val="solid"/>
              <a:miter lim="400000"/>
            </a:ln>
            <a:effectLst/>
          </p:spPr>
          <p:txBody>
            <a:bodyPr wrap="square" lIns="38100" tIns="38100" rIns="38100" bIns="38100" numCol="1" anchor="ctr">
              <a:noAutofit/>
            </a:bodyP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pic>
          <p:nvPicPr>
            <p:cNvPr id="103" name="Burt Brock Tag white.png"/>
            <p:cNvPicPr/>
            <p:nvPr/>
          </p:nvPicPr>
          <p:blipFill>
            <a:blip r:embed="rId5">
              <a:extLst/>
            </a:blip>
            <a:stretch>
              <a:fillRect/>
            </a:stretch>
          </p:blipFill>
          <p:spPr>
            <a:xfrm>
              <a:off x="11775664" y="79399"/>
              <a:ext cx="1033100" cy="180844"/>
            </a:xfrm>
            <a:prstGeom prst="rect">
              <a:avLst/>
            </a:prstGeom>
            <a:ln w="12700" cap="flat">
              <a:noFill/>
              <a:miter lim="400000"/>
            </a:ln>
            <a:effectLst/>
          </p:spPr>
        </p:pic>
      </p:grpSp>
      <p:pic>
        <p:nvPicPr>
          <p:cNvPr id="105" name="Johnson_Kennedy Titles.png"/>
          <p:cNvPicPr/>
          <p:nvPr/>
        </p:nvPicPr>
        <p:blipFill>
          <a:blip r:embed="rId6">
            <a:extLst/>
          </a:blip>
          <a:srcRect t="78153" r="1701" b="2631"/>
          <a:stretch>
            <a:fillRect/>
          </a:stretch>
        </p:blipFill>
        <p:spPr>
          <a:xfrm>
            <a:off x="210542" y="202406"/>
            <a:ext cx="12431405" cy="1005028"/>
          </a:xfrm>
          <a:prstGeom prst="rect">
            <a:avLst/>
          </a:prstGeom>
          <a:ln w="12700">
            <a:miter lim="400000"/>
          </a:ln>
          <a:effectLst>
            <a:outerShdw blurRad="139700" dist="33931" dir="4084839" rotWithShape="0">
              <a:srgbClr val="000000"/>
            </a:outerShdw>
          </a:effectLst>
        </p:spPr>
      </p:pic>
      <p:pic>
        <p:nvPicPr>
          <p:cNvPr id="106" name="Goldwater2.jpg"/>
          <p:cNvPicPr/>
          <p:nvPr/>
        </p:nvPicPr>
        <p:blipFill>
          <a:blip r:embed="rId7">
            <a:extLst/>
          </a:blip>
          <a:stretch>
            <a:fillRect/>
          </a:stretch>
        </p:blipFill>
        <p:spPr>
          <a:xfrm>
            <a:off x="6756400" y="107950"/>
            <a:ext cx="5985875" cy="8559800"/>
          </a:xfrm>
          <a:prstGeom prst="rect">
            <a:avLst/>
          </a:prstGeom>
          <a:ln w="12700">
            <a:miter lim="400000"/>
          </a:ln>
          <a:effectLst>
            <a:outerShdw blurRad="203200" dist="139700" dir="2400000" rotWithShape="0">
              <a:srgbClr val="000000"/>
            </a:outerShdw>
          </a:effectLst>
        </p:spPr>
      </p:pic>
      <p:sp>
        <p:nvSpPr>
          <p:cNvPr id="107" name="Shape 107"/>
          <p:cNvSpPr/>
          <p:nvPr/>
        </p:nvSpPr>
        <p:spPr>
          <a:xfrm>
            <a:off x="114300" y="1066800"/>
            <a:ext cx="9131300" cy="3898900"/>
          </a:xfrm>
          <a:prstGeom prst="rect">
            <a:avLst/>
          </a:prstGeom>
          <a:ln w="12700">
            <a:miter lim="400000"/>
          </a:ln>
          <a:effectLst>
            <a:outerShdw blurRad="50800" dir="1608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p>
            <a:pPr marL="458772" marR="57799" indent="-458772" defTabSz="1295400">
              <a:lnSpc>
                <a:spcPct val="90000"/>
              </a:lnSpc>
              <a:spcBef>
                <a:spcPts val="700"/>
              </a:spcBef>
              <a:tabLst>
                <a:tab pos="558800" algn="l"/>
                <a:tab pos="1333500" algn="l"/>
              </a:tabLst>
              <a:defRPr sz="1800"/>
            </a:pPr>
            <a:r>
              <a:rPr sz="42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C. The Great Society - </a:t>
            </a:r>
          </a:p>
          <a:p>
            <a:pPr marL="458772" marR="57799" indent="-458772" defTabSz="1295400">
              <a:lnSpc>
                <a:spcPct val="90000"/>
              </a:lnSpc>
              <a:spcBef>
                <a:spcPts val="700"/>
              </a:spcBef>
              <a:tabLst>
                <a:tab pos="558800" algn="l"/>
                <a:tab pos="1333500" algn="l"/>
              </a:tabLst>
              <a:defRPr sz="1800"/>
            </a:pPr>
            <a:r>
              <a:rPr sz="39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1. Goals</a:t>
            </a:r>
            <a:r>
              <a:rPr sz="3900" b="1"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29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p>
          <a:p>
            <a:pPr marL="458772" marR="57799" lvl="1" indent="-115872" defTabSz="1295400">
              <a:lnSpc>
                <a:spcPct val="90000"/>
              </a:lnSpc>
              <a:spcBef>
                <a:spcPts val="700"/>
              </a:spcBef>
              <a:tabLst>
                <a:tab pos="558800" algn="l"/>
                <a:tab pos="1333500"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JFK’s civil rights &amp; tax-cut bills, public education, medical care </a:t>
            </a:r>
          </a:p>
          <a:p>
            <a:pPr marL="458772" marR="57799" lvl="1" indent="-115872" defTabSz="1295400">
              <a:lnSpc>
                <a:spcPct val="90000"/>
              </a:lnSpc>
              <a:spcBef>
                <a:spcPts val="700"/>
              </a:spcBef>
              <a:tabLst>
                <a:tab pos="558800" algn="l"/>
                <a:tab pos="1333500"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for the elderly &amp; eliminate poverty.</a:t>
            </a:r>
          </a:p>
          <a:p>
            <a:pPr marL="458772" marR="57799" lvl="1" indent="-115872" defTabSz="1295400">
              <a:lnSpc>
                <a:spcPct val="90000"/>
              </a:lnSpc>
              <a:spcBef>
                <a:spcPts val="700"/>
              </a:spcBef>
              <a:tabLst>
                <a:tab pos="558800" algn="l"/>
                <a:tab pos="1333500"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Also, voting rights, economic development in poor areas</a:t>
            </a:r>
          </a:p>
        </p:txBody>
      </p:sp>
    </p:spTree>
    <p:extLst>
      <p:ext uri="{BB962C8B-B14F-4D97-AF65-F5344CB8AC3E}">
        <p14:creationId xmlns:p14="http://schemas.microsoft.com/office/powerpoint/2010/main" val="203041269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iterate>
                                    <p:tmAbs val="0"/>
                                  </p:iterate>
                                  <p:childTnLst>
                                    <p:set>
                                      <p:cBhvr>
                                        <p:cTn id="6" fill="hold"/>
                                        <p:tgtEl>
                                          <p:spTgt spid="101"/>
                                        </p:tgtEl>
                                        <p:attrNameLst>
                                          <p:attrName>style.visibility</p:attrName>
                                        </p:attrNameLst>
                                      </p:cBhvr>
                                      <p:to>
                                        <p:strVal val="visible"/>
                                      </p:to>
                                    </p:set>
                                    <p:anim calcmode="lin" valueType="num">
                                      <p:cBhvr>
                                        <p:cTn id="7" dur="750" fill="hold"/>
                                        <p:tgtEl>
                                          <p:spTgt spid="101"/>
                                        </p:tgtEl>
                                        <p:attrNameLst>
                                          <p:attrName>ppt_w</p:attrName>
                                        </p:attrNameLst>
                                      </p:cBhvr>
                                      <p:tavLst>
                                        <p:tav tm="0">
                                          <p:val>
                                            <p:fltVal val="0"/>
                                          </p:val>
                                        </p:tav>
                                        <p:tav tm="100000">
                                          <p:val>
                                            <p:strVal val="#ppt_w"/>
                                          </p:val>
                                        </p:tav>
                                      </p:tavLst>
                                    </p:anim>
                                    <p:anim calcmode="lin" valueType="num">
                                      <p:cBhvr>
                                        <p:cTn id="8" dur="750" fill="hold"/>
                                        <p:tgtEl>
                                          <p:spTgt spid="10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3" presetClass="exit" presetSubtype="32" fill="hold" grpId="1" nodeType="clickEffect">
                                  <p:stCondLst>
                                    <p:cond delay="0"/>
                                  </p:stCondLst>
                                  <p:childTnLst>
                                    <p:anim calcmode="lin" valueType="num">
                                      <p:cBhvr>
                                        <p:cTn id="12" dur="500"/>
                                        <p:tgtEl>
                                          <p:spTgt spid="101"/>
                                        </p:tgtEl>
                                        <p:attrNameLst>
                                          <p:attrName>ppt_w</p:attrName>
                                        </p:attrNameLst>
                                      </p:cBhvr>
                                      <p:tavLst>
                                        <p:tav tm="0">
                                          <p:val>
                                            <p:strVal val="ppt_w"/>
                                          </p:val>
                                        </p:tav>
                                        <p:tav tm="100000">
                                          <p:val>
                                            <p:fltVal val="0"/>
                                          </p:val>
                                        </p:tav>
                                      </p:tavLst>
                                    </p:anim>
                                    <p:anim calcmode="lin" valueType="num">
                                      <p:cBhvr>
                                        <p:cTn id="13" dur="500"/>
                                        <p:tgtEl>
                                          <p:spTgt spid="101"/>
                                        </p:tgtEl>
                                        <p:attrNameLst>
                                          <p:attrName>ppt_h</p:attrName>
                                        </p:attrNameLst>
                                      </p:cBhvr>
                                      <p:tavLst>
                                        <p:tav tm="0">
                                          <p:val>
                                            <p:strVal val="ppt_h"/>
                                          </p:val>
                                        </p:tav>
                                        <p:tav tm="100000">
                                          <p:val>
                                            <p:fltVal val="0"/>
                                          </p:val>
                                        </p:tav>
                                      </p:tavLst>
                                    </p:anim>
                                    <p:animEffect transition="out" filter="fade">
                                      <p:cBhvr>
                                        <p:cTn id="14" dur="500"/>
                                        <p:tgtEl>
                                          <p:spTgt spid="101"/>
                                        </p:tgtEl>
                                      </p:cBhvr>
                                    </p:animEffect>
                                    <p:set>
                                      <p:cBhvr>
                                        <p:cTn id="15" dur="1" fill="hold">
                                          <p:stCondLst>
                                            <p:cond delay="499"/>
                                          </p:stCondLst>
                                        </p:cTn>
                                        <p:tgtEl>
                                          <p:spTgt spid="101"/>
                                        </p:tgtEl>
                                        <p:attrNameLst>
                                          <p:attrName>style.visibility</p:attrName>
                                        </p:attrNameLst>
                                      </p:cBhvr>
                                      <p:to>
                                        <p:strVal val="hidden"/>
                                      </p:to>
                                    </p:set>
                                  </p:childTnLst>
                                </p:cTn>
                              </p:par>
                            </p:childTnLst>
                          </p:cTn>
                        </p:par>
                        <p:par>
                          <p:cTn id="16" fill="hold">
                            <p:stCondLst>
                              <p:cond delay="500"/>
                            </p:stCondLst>
                            <p:childTnLst>
                              <p:par>
                                <p:cTn id="17" presetID="23" presetClass="entr" presetSubtype="16" fill="hold" grpId="0" nodeType="afterEffect">
                                  <p:stCondLst>
                                    <p:cond delay="0"/>
                                  </p:stCondLst>
                                  <p:iterate>
                                    <p:tmAbs val="0"/>
                                  </p:iterate>
                                  <p:childTnLst>
                                    <p:set>
                                      <p:cBhvr>
                                        <p:cTn id="18" fill="hold"/>
                                        <p:tgtEl>
                                          <p:spTgt spid="106"/>
                                        </p:tgtEl>
                                        <p:attrNameLst>
                                          <p:attrName>style.visibility</p:attrName>
                                        </p:attrNameLst>
                                      </p:cBhvr>
                                      <p:to>
                                        <p:strVal val="visible"/>
                                      </p:to>
                                    </p:set>
                                    <p:anim calcmode="lin" valueType="num">
                                      <p:cBhvr>
                                        <p:cTn id="19" dur="750" fill="hold"/>
                                        <p:tgtEl>
                                          <p:spTgt spid="106"/>
                                        </p:tgtEl>
                                        <p:attrNameLst>
                                          <p:attrName>ppt_w</p:attrName>
                                        </p:attrNameLst>
                                      </p:cBhvr>
                                      <p:tavLst>
                                        <p:tav tm="0">
                                          <p:val>
                                            <p:fltVal val="0"/>
                                          </p:val>
                                        </p:tav>
                                        <p:tav tm="100000">
                                          <p:val>
                                            <p:strVal val="#ppt_w"/>
                                          </p:val>
                                        </p:tav>
                                      </p:tavLst>
                                    </p:anim>
                                    <p:anim calcmode="lin" valueType="num">
                                      <p:cBhvr>
                                        <p:cTn id="20" dur="750" fill="hold"/>
                                        <p:tgtEl>
                                          <p:spTgt spid="10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advAuto="0"/>
      <p:bldP spid="101" grpId="1" animBg="1" advAuto="0"/>
      <p:bldP spid="106" grpId="0"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At times, LBJ’s fighting style could be a little too over-the-top even for the cool, reserved President Kennedy.jpg"/>
          <p:cNvPicPr/>
          <p:nvPr/>
        </p:nvPicPr>
        <p:blipFill>
          <a:blip r:embed="rId5">
            <a:extLst/>
          </a:blip>
          <a:stretch>
            <a:fillRect/>
          </a:stretch>
        </p:blipFill>
        <p:spPr>
          <a:xfrm>
            <a:off x="0" y="-1273253"/>
            <a:ext cx="12980832" cy="11239501"/>
          </a:xfrm>
          <a:prstGeom prst="rect">
            <a:avLst/>
          </a:prstGeom>
          <a:ln w="12700">
            <a:miter lim="400000"/>
          </a:ln>
        </p:spPr>
      </p:pic>
      <p:pic>
        <p:nvPicPr>
          <p:cNvPr id="112" name="LBJ gives Senator Richard Russell the infamous “Johnson Treatment.”.jpg"/>
          <p:cNvPicPr/>
          <p:nvPr/>
        </p:nvPicPr>
        <p:blipFill>
          <a:blip r:embed="rId6">
            <a:extLst/>
          </a:blip>
          <a:stretch>
            <a:fillRect/>
          </a:stretch>
        </p:blipFill>
        <p:spPr>
          <a:xfrm>
            <a:off x="-50800" y="251459"/>
            <a:ext cx="13038667" cy="9245601"/>
          </a:xfrm>
          <a:prstGeom prst="rect">
            <a:avLst/>
          </a:prstGeom>
          <a:ln w="12700">
            <a:miter lim="400000"/>
          </a:ln>
        </p:spPr>
      </p:pic>
      <p:sp>
        <p:nvSpPr>
          <p:cNvPr id="113" name="Shape 113"/>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lvl1pPr marL="165100"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solidFill>
                  <a:srgbClr val="FFFFFF"/>
                </a:solidFill>
                <a:effectLst>
                  <a:outerShdw blurRad="152400" dir="16080000" rotWithShape="0">
                    <a:srgbClr val="000000"/>
                  </a:outerShdw>
                </a:effectLst>
                <a:latin typeface="Arial"/>
                <a:ea typeface="Arial"/>
                <a:cs typeface="Arial"/>
                <a:sym typeface="Arial"/>
              </a:defRPr>
            </a:lvl1pPr>
          </a:lstStyle>
          <a:p>
            <a:pPr>
              <a:defRPr sz="1800">
                <a:solidFill>
                  <a:srgbClr val="000000"/>
                </a:solidFill>
                <a:effectLst/>
              </a:defRPr>
            </a:pPr>
            <a:r>
              <a:t>II. Europe Goes to War</a:t>
            </a:r>
          </a:p>
        </p:txBody>
      </p:sp>
      <p:sp>
        <p:nvSpPr>
          <p:cNvPr id="114" name="Shape 114"/>
          <p:cNvSpPr/>
          <p:nvPr/>
        </p:nvSpPr>
        <p:spPr>
          <a:xfrm>
            <a:off x="-25400" y="-114300"/>
            <a:ext cx="13055600" cy="11430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sp>
        <p:nvSpPr>
          <p:cNvPr id="115" name="Shape 115"/>
          <p:cNvSpPr/>
          <p:nvPr/>
        </p:nvSpPr>
        <p:spPr>
          <a:xfrm>
            <a:off x="6858000" y="8902700"/>
            <a:ext cx="6096000" cy="381000"/>
          </a:xfrm>
          <a:prstGeom prst="rect">
            <a:avLst/>
          </a:prstGeom>
          <a:ln w="12700">
            <a:miter lim="400000"/>
          </a:ln>
          <a:effectLst>
            <a:outerShdw blurRad="177800" dist="25400" dir="186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lvl1pPr defTabSz="647700">
              <a:spcBef>
                <a:spcPts val="1300"/>
              </a:spcBef>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800" b="1">
                <a:solidFill>
                  <a:srgbClr val="FFFFFF"/>
                </a:solidFill>
                <a:effectLst>
                  <a:outerShdw blurRad="177800" dist="25400" dir="1860000" rotWithShape="0">
                    <a:srgbClr val="000000"/>
                  </a:outerShdw>
                </a:effectLst>
                <a:latin typeface="Verdana"/>
                <a:ea typeface="Verdana"/>
                <a:cs typeface="Verdana"/>
                <a:sym typeface="Verdana"/>
              </a:defRPr>
            </a:lvl1pPr>
          </a:lstStyle>
          <a:p>
            <a:pPr>
              <a:defRPr b="0">
                <a:solidFill>
                  <a:srgbClr val="000000"/>
                </a:solidFill>
                <a:effectLst/>
              </a:defRPr>
            </a:pPr>
            <a:r>
              <a:t>Johnson Treatment with Sen. Richard Russell </a:t>
            </a:r>
          </a:p>
        </p:txBody>
      </p:sp>
      <p:grpSp>
        <p:nvGrpSpPr>
          <p:cNvPr id="118" name="Group 118"/>
          <p:cNvGrpSpPr/>
          <p:nvPr/>
        </p:nvGrpSpPr>
        <p:grpSpPr>
          <a:xfrm>
            <a:off x="-25400" y="9469916"/>
            <a:ext cx="13055600" cy="484701"/>
            <a:chOff x="0" y="0"/>
            <a:chExt cx="13055600" cy="484700"/>
          </a:xfrm>
        </p:grpSpPr>
        <p:sp>
          <p:nvSpPr>
            <p:cNvPr id="116" name="Shape 116"/>
            <p:cNvSpPr/>
            <p:nvPr/>
          </p:nvSpPr>
          <p:spPr>
            <a:xfrm>
              <a:off x="0" y="0"/>
              <a:ext cx="13055600" cy="484701"/>
            </a:xfrm>
            <a:prstGeom prst="rect">
              <a:avLst/>
            </a:prstGeom>
            <a:solidFill>
              <a:srgbClr val="020202"/>
            </a:solidFill>
            <a:ln w="12700" cap="flat">
              <a:solidFill>
                <a:srgbClr val="000000"/>
              </a:solidFill>
              <a:prstDash val="solid"/>
              <a:miter lim="400000"/>
            </a:ln>
            <a:effectLst/>
          </p:spPr>
          <p:txBody>
            <a:bodyPr wrap="square" lIns="38100" tIns="38100" rIns="38100" bIns="38100" numCol="1" anchor="ctr">
              <a:noAutofit/>
            </a:bodyP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pic>
          <p:nvPicPr>
            <p:cNvPr id="117" name="Burt Brock Tag white.png"/>
            <p:cNvPicPr/>
            <p:nvPr/>
          </p:nvPicPr>
          <p:blipFill>
            <a:blip r:embed="rId7">
              <a:extLst/>
            </a:blip>
            <a:stretch>
              <a:fillRect/>
            </a:stretch>
          </p:blipFill>
          <p:spPr>
            <a:xfrm>
              <a:off x="11775664" y="79399"/>
              <a:ext cx="1033100" cy="180844"/>
            </a:xfrm>
            <a:prstGeom prst="rect">
              <a:avLst/>
            </a:prstGeom>
            <a:ln w="12700" cap="flat">
              <a:noFill/>
              <a:miter lim="400000"/>
            </a:ln>
            <a:effectLst/>
          </p:spPr>
        </p:pic>
      </p:grpSp>
      <p:sp>
        <p:nvSpPr>
          <p:cNvPr id="119" name="Shape 119"/>
          <p:cNvSpPr/>
          <p:nvPr/>
        </p:nvSpPr>
        <p:spPr>
          <a:xfrm>
            <a:off x="7213600" y="5676900"/>
            <a:ext cx="5626100" cy="4216400"/>
          </a:xfrm>
          <a:prstGeom prst="rect">
            <a:avLst/>
          </a:prstGeom>
          <a:solidFill>
            <a:srgbClr val="8B8E83">
              <a:alpha val="72000"/>
            </a:srgbClr>
          </a:solidFill>
          <a:ln w="12700">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sp>
        <p:nvSpPr>
          <p:cNvPr id="120" name="Shape 120"/>
          <p:cNvSpPr/>
          <p:nvPr/>
        </p:nvSpPr>
        <p:spPr>
          <a:xfrm>
            <a:off x="6845300" y="5791200"/>
            <a:ext cx="6121400" cy="3987800"/>
          </a:xfrm>
          <a:prstGeom prst="rect">
            <a:avLst/>
          </a:prstGeom>
          <a:ln w="12700">
            <a:miter lim="400000"/>
          </a:ln>
          <a:effectLst>
            <a:outerShdw blurRad="50800" dir="1608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p>
            <a:pPr marL="458772" marR="57799" indent="-458772" defTabSz="1295400">
              <a:lnSpc>
                <a:spcPct val="90000"/>
              </a:lnSpc>
              <a:spcBef>
                <a:spcPts val="100"/>
              </a:spcBef>
              <a:tabLst>
                <a:tab pos="558800" algn="l"/>
                <a:tab pos="1333500" algn="l"/>
              </a:tabLst>
              <a:defRPr sz="1800"/>
            </a:pPr>
            <a:r>
              <a:rPr sz="39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2. Election of ’64</a:t>
            </a:r>
          </a:p>
          <a:p>
            <a:pPr marL="458772" marR="57799" lvl="1" indent="-115872" defTabSz="1295400">
              <a:lnSpc>
                <a:spcPct val="90000"/>
              </a:lnSpc>
              <a:spcBef>
                <a:spcPts val="100"/>
              </a:spcBef>
              <a:tabLst>
                <a:tab pos="558800" algn="l"/>
                <a:tab pos="1333500" algn="l"/>
              </a:tabLst>
              <a:defRPr sz="1800"/>
            </a:pPr>
            <a:r>
              <a:rPr sz="3500" spc="-175">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Johnson v. Barry Goldwater       </a:t>
            </a:r>
          </a:p>
          <a:p>
            <a:pPr marL="458772" marR="57799" lvl="1" indent="-115872" defTabSz="1295400">
              <a:lnSpc>
                <a:spcPct val="90000"/>
              </a:lnSpc>
              <a:spcBef>
                <a:spcPts val="100"/>
              </a:spcBef>
              <a:tabLst>
                <a:tab pos="558800" algn="l"/>
                <a:tab pos="1333500" algn="l"/>
              </a:tabLst>
              <a:defRPr sz="1800"/>
            </a:pPr>
            <a:r>
              <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Landslide for Dems</a:t>
            </a:r>
          </a:p>
          <a:p>
            <a:pPr marL="458772" marR="57799" lvl="1" indent="-115872" defTabSz="1295400">
              <a:lnSpc>
                <a:spcPct val="90000"/>
              </a:lnSpc>
              <a:spcBef>
                <a:spcPts val="100"/>
              </a:spcBef>
              <a:tabLst>
                <a:tab pos="558800" algn="l"/>
                <a:tab pos="1333500" algn="l"/>
              </a:tabLst>
              <a:defRPr sz="1800"/>
            </a:pPr>
            <a:r>
              <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 Electoral college win 486 to 52</a:t>
            </a:r>
          </a:p>
          <a:p>
            <a:pPr marL="458772" marR="57799" lvl="1" indent="-115872" defTabSz="1295400">
              <a:lnSpc>
                <a:spcPct val="90000"/>
              </a:lnSpc>
              <a:spcBef>
                <a:spcPts val="100"/>
              </a:spcBef>
              <a:tabLst>
                <a:tab pos="558800" algn="l"/>
                <a:tab pos="1333500" algn="l"/>
              </a:tabLst>
              <a:defRPr sz="1800"/>
            </a:pPr>
            <a:r>
              <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win House &amp; Senate</a:t>
            </a:r>
          </a:p>
          <a:p>
            <a:pPr marL="458772" marR="57799" lvl="1" indent="-115872" defTabSz="1295400">
              <a:lnSpc>
                <a:spcPct val="90000"/>
              </a:lnSpc>
              <a:spcBef>
                <a:spcPts val="100"/>
              </a:spcBef>
              <a:tabLst>
                <a:tab pos="558800" algn="l"/>
                <a:tab pos="1333500" algn="l"/>
              </a:tabLst>
              <a:defRPr sz="1800"/>
            </a:pPr>
            <a:r>
              <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Johnson gets </a:t>
            </a:r>
            <a:r>
              <a:rPr sz="3500" u="sng">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MANDATE</a:t>
            </a:r>
            <a:r>
              <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for his programs</a:t>
            </a:r>
          </a:p>
        </p:txBody>
      </p:sp>
      <p:pic>
        <p:nvPicPr>
          <p:cNvPr id="121" name="Johnson_Kennedy Titles.png"/>
          <p:cNvPicPr/>
          <p:nvPr/>
        </p:nvPicPr>
        <p:blipFill>
          <a:blip r:embed="rId8">
            <a:extLst/>
          </a:blip>
          <a:srcRect t="78153" r="1701" b="2631"/>
          <a:stretch>
            <a:fillRect/>
          </a:stretch>
        </p:blipFill>
        <p:spPr>
          <a:xfrm>
            <a:off x="210542" y="202406"/>
            <a:ext cx="12431405" cy="1005028"/>
          </a:xfrm>
          <a:prstGeom prst="rect">
            <a:avLst/>
          </a:prstGeom>
          <a:ln w="12700">
            <a:miter lim="400000"/>
          </a:ln>
          <a:effectLst>
            <a:outerShdw blurRad="139700" dist="33931" dir="4084839" rotWithShape="0">
              <a:srgbClr val="000000"/>
            </a:outerShdw>
          </a:effectLst>
        </p:spPr>
      </p:pic>
      <p:pic>
        <p:nvPicPr>
          <p:cNvPr id="122" name="Goldwater2.jpg"/>
          <p:cNvPicPr/>
          <p:nvPr/>
        </p:nvPicPr>
        <p:blipFill>
          <a:blip r:embed="rId9">
            <a:extLst/>
          </a:blip>
          <a:stretch>
            <a:fillRect/>
          </a:stretch>
        </p:blipFill>
        <p:spPr>
          <a:xfrm>
            <a:off x="6756400" y="107950"/>
            <a:ext cx="5985875" cy="8559800"/>
          </a:xfrm>
          <a:prstGeom prst="rect">
            <a:avLst/>
          </a:prstGeom>
          <a:ln w="12700">
            <a:miter lim="400000"/>
          </a:ln>
          <a:effectLst>
            <a:outerShdw blurRad="203200" dist="139700" dir="2400000" rotWithShape="0">
              <a:srgbClr val="000000"/>
            </a:outerShdw>
          </a:effectLst>
        </p:spPr>
      </p:pic>
      <p:sp>
        <p:nvSpPr>
          <p:cNvPr id="123" name="Shape 123"/>
          <p:cNvSpPr/>
          <p:nvPr/>
        </p:nvSpPr>
        <p:spPr>
          <a:xfrm>
            <a:off x="114300" y="1066800"/>
            <a:ext cx="9131300" cy="4658711"/>
          </a:xfrm>
          <a:prstGeom prst="rect">
            <a:avLst/>
          </a:prstGeom>
          <a:ln w="12700">
            <a:miter lim="400000"/>
          </a:ln>
          <a:effectLst>
            <a:outerShdw blurRad="50800" dir="1608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p>
            <a:pPr marL="458772" marR="57799" indent="-458772" defTabSz="1295400">
              <a:lnSpc>
                <a:spcPct val="90000"/>
              </a:lnSpc>
              <a:spcBef>
                <a:spcPts val="700"/>
              </a:spcBef>
              <a:tabLst>
                <a:tab pos="558800" algn="l"/>
                <a:tab pos="1333500" algn="l"/>
              </a:tabLst>
              <a:defRPr sz="1800"/>
            </a:pPr>
            <a:r>
              <a:rPr sz="42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C. The Great Society - </a:t>
            </a:r>
          </a:p>
          <a:p>
            <a:pPr marL="458772" marR="57799" indent="-458772" defTabSz="1295400">
              <a:lnSpc>
                <a:spcPct val="90000"/>
              </a:lnSpc>
              <a:spcBef>
                <a:spcPts val="700"/>
              </a:spcBef>
              <a:tabLst>
                <a:tab pos="558800" algn="l"/>
                <a:tab pos="1333500" algn="l"/>
              </a:tabLst>
              <a:defRPr sz="1800"/>
            </a:pPr>
            <a:r>
              <a:rPr sz="39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1. Goals</a:t>
            </a:r>
            <a:r>
              <a:rPr sz="3900" b="1"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29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p>
          <a:p>
            <a:pPr marL="458772" marR="57799" lvl="1" indent="-115872" defTabSz="1295400">
              <a:lnSpc>
                <a:spcPct val="90000"/>
              </a:lnSpc>
              <a:spcBef>
                <a:spcPts val="700"/>
              </a:spcBef>
              <a:tabLst>
                <a:tab pos="558800" algn="l"/>
                <a:tab pos="1333500"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JFK’s civil rights &amp; tax-cut bills, </a:t>
            </a:r>
            <a:endParaRPr lang="en-US" sz="3500" dirty="0" smtClean="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1" indent="-115872" defTabSz="1295400">
              <a:lnSpc>
                <a:spcPct val="90000"/>
              </a:lnSpc>
              <a:spcBef>
                <a:spcPts val="700"/>
              </a:spcBef>
              <a:tabLst>
                <a:tab pos="558800" algn="l"/>
                <a:tab pos="1333500" algn="l"/>
              </a:tabLst>
              <a:defRPr sz="1800"/>
            </a:pPr>
            <a:r>
              <a:rPr lang="en-US"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lang="en-US" sz="3500" dirty="0" smtClean="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3500" dirty="0" smtClean="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public </a:t>
            </a: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education, medical care </a:t>
            </a:r>
          </a:p>
          <a:p>
            <a:pPr marL="458772" marR="57799" lvl="1" indent="-115872" defTabSz="1295400">
              <a:lnSpc>
                <a:spcPct val="90000"/>
              </a:lnSpc>
              <a:spcBef>
                <a:spcPts val="700"/>
              </a:spcBef>
              <a:tabLst>
                <a:tab pos="558800" algn="l"/>
                <a:tab pos="1333500"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for the elderly &amp; eliminate </a:t>
            </a:r>
            <a:endParaRPr lang="en-US" sz="3500" dirty="0" smtClean="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1" indent="-115872" defTabSz="1295400">
              <a:lnSpc>
                <a:spcPct val="90000"/>
              </a:lnSpc>
              <a:spcBef>
                <a:spcPts val="700"/>
              </a:spcBef>
              <a:tabLst>
                <a:tab pos="558800" algn="l"/>
                <a:tab pos="1333500" algn="l"/>
              </a:tabLst>
              <a:defRPr sz="1800"/>
            </a:pPr>
            <a:r>
              <a:rPr lang="en-US"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lang="en-US" sz="3500" dirty="0" smtClean="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3500" dirty="0" smtClean="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poverty</a:t>
            </a: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a:t>
            </a:r>
          </a:p>
          <a:p>
            <a:pPr marL="458772" marR="57799" lvl="1" indent="-115872" defTabSz="1295400">
              <a:lnSpc>
                <a:spcPct val="90000"/>
              </a:lnSpc>
              <a:spcBef>
                <a:spcPts val="700"/>
              </a:spcBef>
              <a:tabLst>
                <a:tab pos="558800" algn="l"/>
                <a:tab pos="1333500"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Also, voting rights, economic </a:t>
            </a:r>
            <a:endParaRPr lang="en-US" sz="3500" dirty="0" smtClean="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1" indent="-115872" defTabSz="1295400">
              <a:lnSpc>
                <a:spcPct val="90000"/>
              </a:lnSpc>
              <a:spcBef>
                <a:spcPts val="700"/>
              </a:spcBef>
              <a:tabLst>
                <a:tab pos="558800" algn="l"/>
                <a:tab pos="1333500" algn="l"/>
              </a:tabLst>
              <a:defRPr sz="1800"/>
            </a:pPr>
            <a:r>
              <a:rPr lang="en-US"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lang="en-US" sz="3500" dirty="0" smtClean="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3500" dirty="0" smtClean="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development </a:t>
            </a: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in poor areas</a:t>
            </a:r>
          </a:p>
        </p:txBody>
      </p:sp>
      <p:pic>
        <p:nvPicPr>
          <p:cNvPr id="124" name="Goldwater Ad-31-163.mp4"/>
          <p:cNvPicPr/>
          <p:nvPr>
            <a:videoFile r:link="rId2"/>
            <p:extLst>
              <p:ext uri="{DAA4B4D4-6D71-4841-9C94-3DE7FCFB9230}">
                <p14:media xmlns:p14="http://schemas.microsoft.com/office/powerpoint/2010/main" r:embed="rId1"/>
              </p:ext>
            </p:extLst>
          </p:nvPr>
        </p:nvPicPr>
        <p:blipFill>
          <a:blip r:embed="rId10">
            <a:extLst/>
          </a:blip>
          <a:stretch>
            <a:fillRect/>
          </a:stretch>
        </p:blipFill>
        <p:spPr>
          <a:xfrm>
            <a:off x="159683" y="76320"/>
            <a:ext cx="6197601" cy="4572001"/>
          </a:xfrm>
          <a:prstGeom prst="rect">
            <a:avLst/>
          </a:prstGeom>
        </p:spPr>
      </p:pic>
    </p:spTree>
    <p:extLst>
      <p:ext uri="{BB962C8B-B14F-4D97-AF65-F5344CB8AC3E}">
        <p14:creationId xmlns:p14="http://schemas.microsoft.com/office/powerpoint/2010/main" val="3129310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afterEffect">
                                  <p:stCondLst>
                                    <p:cond delay="0"/>
                                  </p:stCondLst>
                                  <p:childTnLst>
                                    <p:animMotion origin="layout" path="M -0.00049 0.03469 L -0.00049 0.37085 " pathEditMode="relative" rAng="0" ptsTypes="AA">
                                      <p:cBhvr>
                                        <p:cTn id="6" dur="750" fill="hold"/>
                                        <p:tgtEl>
                                          <p:spTgt spid="123"/>
                                        </p:tgtEl>
                                        <p:attrNameLst>
                                          <p:attrName>ppt_x</p:attrName>
                                          <p:attrName>ppt_y</p:attrName>
                                        </p:attrNameLst>
                                      </p:cBhvr>
                                      <p:rCtr x="0" y="16808"/>
                                    </p:animMotion>
                                  </p:childTnLst>
                                </p:cTn>
                              </p:par>
                            </p:childTnLst>
                          </p:cTn>
                        </p:par>
                        <p:par>
                          <p:cTn id="7" fill="hold">
                            <p:stCondLst>
                              <p:cond delay="750"/>
                            </p:stCondLst>
                            <p:childTnLst>
                              <p:par>
                                <p:cTn id="8" presetID="16" presetClass="entr" presetSubtype="21" fill="hold" nodeType="afterEffect">
                                  <p:stCondLst>
                                    <p:cond delay="0"/>
                                  </p:stCondLst>
                                  <p:childTnLst>
                                    <p:set>
                                      <p:cBhvr>
                                        <p:cTn id="9" dur="1" fill="hold">
                                          <p:stCondLst>
                                            <p:cond delay="0"/>
                                          </p:stCondLst>
                                        </p:cTn>
                                        <p:tgtEl>
                                          <p:spTgt spid="124"/>
                                        </p:tgtEl>
                                        <p:attrNameLst>
                                          <p:attrName>style.visibility</p:attrName>
                                        </p:attrNameLst>
                                      </p:cBhvr>
                                      <p:to>
                                        <p:strVal val="visible"/>
                                      </p:to>
                                    </p:set>
                                    <p:animEffect transition="in" filter="barn(inVertical)">
                                      <p:cBhvr>
                                        <p:cTn id="10" dur="1000"/>
                                        <p:tgtEl>
                                          <p:spTgt spid="124"/>
                                        </p:tgtEl>
                                      </p:cBhvr>
                                    </p:animEffect>
                                  </p:childTnLst>
                                </p:cTn>
                              </p:par>
                            </p:childTnLst>
                          </p:cTn>
                        </p:par>
                        <p:par>
                          <p:cTn id="11" fill="hold">
                            <p:stCondLst>
                              <p:cond delay="1750"/>
                            </p:stCondLst>
                            <p:childTnLst>
                              <p:par>
                                <p:cTn id="12" presetID="1" presetClass="mediacall" presetSubtype="0" fill="hold" grpId="0" nodeType="afterEffect">
                                  <p:stCondLst>
                                    <p:cond delay="0"/>
                                  </p:stCondLst>
                                  <p:childTnLst>
                                    <p:cmd type="call" cmd="playFrom(0.0)">
                                      <p:cBhvr>
                                        <p:cTn id="13" dur="57285" fill="hold"/>
                                        <p:tgtEl>
                                          <p:spTgt spid="124"/>
                                        </p:tgtEl>
                                      </p:cBhvr>
                                    </p:cmd>
                                  </p:childTnLst>
                                </p:cTn>
                              </p:par>
                            </p:childTnLst>
                          </p:cTn>
                        </p:par>
                        <p:par>
                          <p:cTn id="14" fill="hold">
                            <p:stCondLst>
                              <p:cond delay="59035"/>
                            </p:stCondLst>
                            <p:childTnLst>
                              <p:par>
                                <p:cTn id="15" presetID="9" presetClass="entr" presetSubtype="0" fill="hold" grpId="0" nodeType="afterEffect">
                                  <p:stCondLst>
                                    <p:cond delay="0"/>
                                  </p:stCondLst>
                                  <p:iterate>
                                    <p:tmAbs val="0"/>
                                  </p:iterate>
                                  <p:childTnLst>
                                    <p:set>
                                      <p:cBhvr>
                                        <p:cTn id="16" fill="hold"/>
                                        <p:tgtEl>
                                          <p:spTgt spid="119"/>
                                        </p:tgtEl>
                                        <p:attrNameLst>
                                          <p:attrName>style.visibility</p:attrName>
                                        </p:attrNameLst>
                                      </p:cBhvr>
                                      <p:to>
                                        <p:strVal val="visible"/>
                                      </p:to>
                                    </p:set>
                                    <p:animEffect transition="in" filter="dissolve">
                                      <p:cBhvr>
                                        <p:cTn id="17" dur="1000"/>
                                        <p:tgtEl>
                                          <p:spTgt spid="119"/>
                                        </p:tgtEl>
                                      </p:cBhvr>
                                    </p:animEffect>
                                  </p:childTnLst>
                                </p:cTn>
                              </p:par>
                            </p:childTnLst>
                          </p:cTn>
                        </p:par>
                        <p:par>
                          <p:cTn id="18" fill="hold">
                            <p:stCondLst>
                              <p:cond delay="60035"/>
                            </p:stCondLst>
                            <p:childTnLst>
                              <p:par>
                                <p:cTn id="19" presetID="9" presetClass="entr" presetSubtype="0" fill="hold" grpId="0" nodeType="afterEffect">
                                  <p:stCondLst>
                                    <p:cond delay="0"/>
                                  </p:stCondLst>
                                  <p:iterate>
                                    <p:tmAbs val="0"/>
                                  </p:iterate>
                                  <p:childTnLst>
                                    <p:set>
                                      <p:cBhvr>
                                        <p:cTn id="20" fill="hold"/>
                                        <p:tgtEl>
                                          <p:spTgt spid="120"/>
                                        </p:tgtEl>
                                        <p:attrNameLst>
                                          <p:attrName>style.visibility</p:attrName>
                                        </p:attrNameLst>
                                      </p:cBhvr>
                                      <p:to>
                                        <p:strVal val="visible"/>
                                      </p:to>
                                    </p:set>
                                    <p:animEffect transition="in" filter="dissolve">
                                      <p:cBhvr>
                                        <p:cTn id="21" dur="1000"/>
                                        <p:tgtEl>
                                          <p:spTgt spid="120"/>
                                        </p:tgtEl>
                                      </p:cBhvr>
                                    </p:animEffect>
                                  </p:childTnLst>
                                </p:cTn>
                              </p:par>
                            </p:childTnLst>
                          </p:cTn>
                        </p:par>
                        <p:par>
                          <p:cTn id="22" fill="hold">
                            <p:stCondLst>
                              <p:cond delay="61035"/>
                            </p:stCondLst>
                            <p:childTnLst>
                              <p:par>
                                <p:cTn id="23" presetID="16" presetClass="exit" presetSubtype="21" fill="hold" nodeType="afterEffect">
                                  <p:stCondLst>
                                    <p:cond delay="0"/>
                                  </p:stCondLst>
                                  <p:childTnLst>
                                    <p:animEffect transition="out" filter="barn(inVertical)">
                                      <p:cBhvr>
                                        <p:cTn id="24" dur="500"/>
                                        <p:tgtEl>
                                          <p:spTgt spid="122"/>
                                        </p:tgtEl>
                                      </p:cBhvr>
                                    </p:animEffect>
                                    <p:set>
                                      <p:cBhvr>
                                        <p:cTn id="25" dur="1" fill="hold">
                                          <p:stCondLst>
                                            <p:cond delay="499"/>
                                          </p:stCondLst>
                                        </p:cTn>
                                        <p:tgtEl>
                                          <p:spTgt spid="122"/>
                                        </p:tgtEl>
                                        <p:attrNameLst>
                                          <p:attrName>style.visibility</p:attrName>
                                        </p:attrNameLst>
                                      </p:cBhvr>
                                      <p:to>
                                        <p:strVal val="hidden"/>
                                      </p:to>
                                    </p:set>
                                  </p:childTnLst>
                                </p:cTn>
                              </p:par>
                            </p:childTnLst>
                          </p:cTn>
                        </p:par>
                        <p:par>
                          <p:cTn id="26" fill="hold">
                            <p:stCondLst>
                              <p:cond delay="61535"/>
                            </p:stCondLst>
                            <p:childTnLst>
                              <p:par>
                                <p:cTn id="27" presetID="9" presetClass="exit" presetSubtype="0" fill="hold" grpId="0" nodeType="afterEffect">
                                  <p:stCondLst>
                                    <p:cond delay="0"/>
                                  </p:stCondLst>
                                  <p:iterate>
                                    <p:tmAbs val="0"/>
                                  </p:iterate>
                                  <p:childTnLst>
                                    <p:animEffect transition="out" filter="dissolve">
                                      <p:cBhvr>
                                        <p:cTn id="28" dur="2000" fill="hold"/>
                                        <p:tgtEl>
                                          <p:spTgt spid="115"/>
                                        </p:tgtEl>
                                      </p:cBhvr>
                                    </p:animEffect>
                                    <p:set>
                                      <p:cBhvr>
                                        <p:cTn id="29" fill="hold">
                                          <p:stCondLst>
                                            <p:cond delay="1999"/>
                                          </p:stCondLst>
                                        </p:cTn>
                                        <p:tgtEl>
                                          <p:spTgt spid="1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30" fill="hold" display="0">
                  <p:stCondLst>
                    <p:cond delay="indefinite"/>
                  </p:stCondLst>
                </p:cTn>
                <p:tgtEl>
                  <p:spTgt spid="124"/>
                </p:tgtEl>
              </p:cMediaNode>
            </p:video>
          </p:childTnLst>
        </p:cTn>
      </p:par>
    </p:tnLst>
    <p:bldLst>
      <p:bldP spid="115" grpId="0" animBg="1" advAuto="0"/>
      <p:bldP spid="119" grpId="0" animBg="1" advAuto="0"/>
      <p:bldP spid="120" grpId="0" animBg="1" advAuto="0"/>
      <p:bldP spid="123" grpId="0" animBg="1"/>
      <p:bldP spid="124" grpId="0"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Shape 135"/>
          <p:cNvSpPr/>
          <p:nvPr/>
        </p:nvSpPr>
        <p:spPr>
          <a:xfrm>
            <a:off x="-25400" y="-228600"/>
            <a:ext cx="13055600" cy="1257300"/>
          </a:xfrm>
          <a:prstGeom prst="rect">
            <a:avLst/>
          </a:prstGeom>
          <a:solidFill>
            <a:srgbClr val="020202"/>
          </a:solidFill>
          <a:ln w="12700">
            <a:miter lim="400000"/>
          </a:ln>
        </p:spPr>
        <p:txBody>
          <a:bodyPr lIns="0" tIns="0" rIns="0" bIns="0" anchor="ctr"/>
          <a:lstStyle/>
          <a:p>
            <a:pPr algn="ctr" defTabSz="584200">
              <a:defRPr sz="30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sz="3000">
              <a:solidFill>
                <a:srgbClr val="FFFFFF"/>
              </a:solidFill>
              <a:effectLst>
                <a:outerShdw blurRad="38100" dist="12700" dir="5400000" rotWithShape="0">
                  <a:srgbClr val="000000">
                    <a:alpha val="50000"/>
                  </a:srgbClr>
                </a:outerShdw>
              </a:effectLst>
              <a:latin typeface="Gill Sans"/>
              <a:ea typeface="+mn-ea"/>
              <a:cs typeface="+mn-cs"/>
              <a:sym typeface="Gill Sans"/>
            </a:endParaRPr>
          </a:p>
        </p:txBody>
      </p:sp>
      <p:pic>
        <p:nvPicPr>
          <p:cNvPr id="136" name="Johnson_Kennedy Titles.png"/>
          <p:cNvPicPr/>
          <p:nvPr/>
        </p:nvPicPr>
        <p:blipFill>
          <a:blip r:embed="rId3">
            <a:extLst/>
          </a:blip>
          <a:srcRect t="78153" r="1701" b="2631"/>
          <a:stretch>
            <a:fillRect/>
          </a:stretch>
        </p:blipFill>
        <p:spPr>
          <a:xfrm>
            <a:off x="210542" y="202406"/>
            <a:ext cx="12431405" cy="1005028"/>
          </a:xfrm>
          <a:prstGeom prst="rect">
            <a:avLst/>
          </a:prstGeom>
          <a:ln w="12700">
            <a:miter lim="400000"/>
          </a:ln>
          <a:effectLst>
            <a:outerShdw blurRad="139700" dist="33931" dir="4084839" rotWithShape="0">
              <a:srgbClr val="000000"/>
            </a:outerShdw>
          </a:effectLst>
        </p:spPr>
      </p:pic>
      <p:pic>
        <p:nvPicPr>
          <p:cNvPr id="137" name="Picture 136"/>
          <p:cNvPicPr/>
          <p:nvPr/>
        </p:nvPicPr>
        <p:blipFill>
          <a:blip r:embed="rId4">
            <a:extLst/>
          </a:blip>
          <a:stretch>
            <a:fillRect/>
          </a:stretch>
        </p:blipFill>
        <p:spPr>
          <a:xfrm>
            <a:off x="7023100" y="849094"/>
            <a:ext cx="5983034" cy="8877301"/>
          </a:xfrm>
          <a:prstGeom prst="rect">
            <a:avLst/>
          </a:prstGeom>
          <a:effectLst>
            <a:outerShdw blurRad="50800" dir="2820000" rotWithShape="0">
              <a:srgbClr val="000000"/>
            </a:outerShdw>
          </a:effectLst>
        </p:spPr>
      </p:pic>
      <p:pic>
        <p:nvPicPr>
          <p:cNvPr id="138" name="Picture 137"/>
          <p:cNvPicPr/>
          <p:nvPr/>
        </p:nvPicPr>
        <p:blipFill>
          <a:blip r:embed="rId5">
            <a:extLst/>
          </a:blip>
          <a:stretch>
            <a:fillRect/>
          </a:stretch>
        </p:blipFill>
        <p:spPr>
          <a:xfrm>
            <a:off x="7823200" y="342900"/>
            <a:ext cx="4800600" cy="3136900"/>
          </a:xfrm>
          <a:prstGeom prst="rect">
            <a:avLst/>
          </a:prstGeom>
          <a:effectLst>
            <a:outerShdw blurRad="50800" dir="2820000" rotWithShape="0">
              <a:srgbClr val="000000"/>
            </a:outerShdw>
          </a:effectLst>
        </p:spPr>
      </p:pic>
      <p:sp>
        <p:nvSpPr>
          <p:cNvPr id="139" name="Shape 139"/>
          <p:cNvSpPr/>
          <p:nvPr/>
        </p:nvSpPr>
        <p:spPr>
          <a:xfrm>
            <a:off x="-63500" y="4156945"/>
            <a:ext cx="12661900" cy="5046510"/>
          </a:xfrm>
          <a:prstGeom prst="rect">
            <a:avLst/>
          </a:prstGeom>
          <a:ln w="12700">
            <a:miter lim="400000"/>
          </a:ln>
          <a:effectLst>
            <a:outerShdw blurRad="50800" dir="1608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p>
            <a:pPr marL="458772" marR="57799" indent="-458772" defTabSz="1295400">
              <a:lnSpc>
                <a:spcPct val="90000"/>
              </a:lnSpc>
              <a:spcBef>
                <a:spcPts val="700"/>
              </a:spcBef>
              <a:tabLst>
                <a:tab pos="1138238" algn="l"/>
              </a:tabLst>
              <a:defRPr sz="1800"/>
            </a:pPr>
            <a:r>
              <a:rPr sz="39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4. </a:t>
            </a:r>
            <a:r>
              <a:rPr sz="39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War </a:t>
            </a:r>
            <a:r>
              <a:rPr lang="en-US" sz="3900" dirty="0" err="1" smtClean="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on</a:t>
            </a:r>
            <a:r>
              <a:rPr sz="3900" dirty="0" err="1" smtClean="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Poverty</a:t>
            </a:r>
            <a:endParaRPr sz="29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1" indent="-115872" defTabSz="1295400">
              <a:lnSpc>
                <a:spcPct val="90000"/>
              </a:lnSpc>
              <a:spcBef>
                <a:spcPts val="700"/>
              </a:spcBef>
              <a:tabLst>
                <a:tab pos="1138238"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A. </a:t>
            </a:r>
            <a:r>
              <a:rPr sz="3500" u="sng"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Economic Opportunity Act (’64)</a:t>
            </a: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endParaRPr sz="3500" u="sng"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1" indent="-115872" defTabSz="1295400">
              <a:lnSpc>
                <a:spcPct val="90000"/>
              </a:lnSpc>
              <a:spcBef>
                <a:spcPts val="700"/>
              </a:spcBef>
              <a:tabLst>
                <a:tab pos="1138238"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1. attacked causes of poverty: </a:t>
            </a:r>
          </a:p>
          <a:p>
            <a:pPr marL="458772" marR="57799" lvl="1" indent="-115872" defTabSz="1295400">
              <a:lnSpc>
                <a:spcPct val="90000"/>
              </a:lnSpc>
              <a:spcBef>
                <a:spcPts val="700"/>
              </a:spcBef>
              <a:tabLst>
                <a:tab pos="1138238"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 illiteracy, unemployment</a:t>
            </a:r>
          </a:p>
          <a:p>
            <a:pPr marL="458772" marR="57799" lvl="1" indent="-115872" defTabSz="1295400">
              <a:lnSpc>
                <a:spcPct val="90000"/>
              </a:lnSpc>
              <a:spcBef>
                <a:spcPts val="700"/>
              </a:spcBef>
              <a:tabLst>
                <a:tab pos="1138238"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 $950 million - worker training programs</a:t>
            </a:r>
          </a:p>
          <a:p>
            <a:pPr marL="458772" marR="57799" lvl="1" indent="-115872" defTabSz="1295400">
              <a:lnSpc>
                <a:spcPct val="90000"/>
              </a:lnSpc>
              <a:spcBef>
                <a:spcPts val="700"/>
              </a:spcBef>
              <a:tabLst>
                <a:tab pos="1138238"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2. </a:t>
            </a:r>
            <a:r>
              <a:rPr sz="3500" u="sng"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Head Start </a:t>
            </a: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preschool for children from low-income </a:t>
            </a:r>
            <a:endParaRPr lang="en-US" sz="3500" dirty="0" smtClean="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1" indent="-115872" defTabSz="1295400">
              <a:lnSpc>
                <a:spcPct val="90000"/>
              </a:lnSpc>
              <a:spcBef>
                <a:spcPts val="700"/>
              </a:spcBef>
              <a:tabLst>
                <a:tab pos="1138238" algn="l"/>
              </a:tabLst>
              <a:defRPr sz="1800"/>
            </a:pPr>
            <a:r>
              <a:rPr lang="en-US"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lang="en-US" sz="3500" dirty="0" smtClean="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3500" dirty="0" smtClean="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families </a:t>
            </a: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w/healthcare &amp; nutrition</a:t>
            </a:r>
          </a:p>
          <a:p>
            <a:pPr marL="458772" marR="57799" lvl="1" indent="-115872" defTabSz="1295400">
              <a:lnSpc>
                <a:spcPct val="90000"/>
              </a:lnSpc>
              <a:spcBef>
                <a:spcPts val="700"/>
              </a:spcBef>
              <a:tabLst>
                <a:tab pos="1138238"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3.</a:t>
            </a:r>
            <a:r>
              <a:rPr sz="3500" u="sng"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Volunteers in Service to America(VISTA)</a:t>
            </a: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 sent people in </a:t>
            </a:r>
            <a:r>
              <a:rPr lang="en-US"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3500" dirty="0" smtClean="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poor </a:t>
            </a: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communities for aid.</a:t>
            </a:r>
          </a:p>
        </p:txBody>
      </p:sp>
      <p:sp>
        <p:nvSpPr>
          <p:cNvPr id="128" name="Shape 128"/>
          <p:cNvSpPr/>
          <p:nvPr/>
        </p:nvSpPr>
        <p:spPr>
          <a:xfrm>
            <a:off x="-63500" y="1346200"/>
            <a:ext cx="11061700" cy="2324100"/>
          </a:xfrm>
          <a:prstGeom prst="rect">
            <a:avLst/>
          </a:prstGeom>
          <a:ln w="12700">
            <a:miter lim="400000"/>
          </a:ln>
          <a:effectLst>
            <a:outerShdw blurRad="50800" dir="1608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p>
            <a:pPr marL="458772" marR="57799" indent="-458772" defTabSz="1295400">
              <a:lnSpc>
                <a:spcPct val="90000"/>
              </a:lnSpc>
              <a:spcBef>
                <a:spcPts val="700"/>
              </a:spcBef>
              <a:tabLst>
                <a:tab pos="558800" algn="l"/>
                <a:tab pos="1333500" algn="l"/>
              </a:tabLst>
              <a:defRPr sz="1800"/>
            </a:pPr>
            <a:r>
              <a:rPr sz="39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3. Tax Cut</a:t>
            </a:r>
            <a:r>
              <a:rPr sz="3900" b="1"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29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p>
          <a:p>
            <a:pPr marL="458772" marR="57799" lvl="1" indent="-115872" defTabSz="1295400">
              <a:lnSpc>
                <a:spcPct val="90000"/>
              </a:lnSpc>
              <a:spcBef>
                <a:spcPts val="700"/>
              </a:spcBef>
              <a:tabLst>
                <a:tab pos="558800" algn="l"/>
                <a:tab pos="1333500"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Cut income tax &amp; gov. spending</a:t>
            </a:r>
          </a:p>
          <a:p>
            <a:pPr marL="458772" marR="57799" lvl="1" indent="-115872" defTabSz="1295400">
              <a:lnSpc>
                <a:spcPct val="90000"/>
              </a:lnSpc>
              <a:spcBef>
                <a:spcPts val="700"/>
              </a:spcBef>
              <a:tabLst>
                <a:tab pos="558800" algn="l"/>
                <a:tab pos="1333500"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Effects: - Deficit declined</a:t>
            </a:r>
          </a:p>
          <a:p>
            <a:pPr marL="458772" marR="57799" lvl="1" indent="-115872" defTabSz="1295400">
              <a:lnSpc>
                <a:spcPct val="90000"/>
              </a:lnSpc>
              <a:spcBef>
                <a:spcPts val="700"/>
              </a:spcBef>
              <a:tabLst>
                <a:tab pos="558800" algn="l"/>
                <a:tab pos="1333500" algn="l"/>
              </a:tabLst>
              <a:defRPr sz="1800"/>
            </a:pPr>
            <a:r>
              <a:rPr sz="35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 Unemployment fell    </a:t>
            </a:r>
          </a:p>
        </p:txBody>
      </p:sp>
      <p:grpSp>
        <p:nvGrpSpPr>
          <p:cNvPr id="131" name="Group 131"/>
          <p:cNvGrpSpPr/>
          <p:nvPr/>
        </p:nvGrpSpPr>
        <p:grpSpPr>
          <a:xfrm>
            <a:off x="7620000" y="1130300"/>
            <a:ext cx="5207000" cy="1549400"/>
            <a:chOff x="0" y="0"/>
            <a:chExt cx="5207000" cy="1549400"/>
          </a:xfrm>
        </p:grpSpPr>
        <p:sp>
          <p:nvSpPr>
            <p:cNvPr id="129" name="Shape 129"/>
            <p:cNvSpPr/>
            <p:nvPr/>
          </p:nvSpPr>
          <p:spPr>
            <a:xfrm>
              <a:off x="0" y="0"/>
              <a:ext cx="5207000" cy="1549400"/>
            </a:xfrm>
            <a:prstGeom prst="rect">
              <a:avLst/>
            </a:prstGeom>
            <a:solidFill>
              <a:srgbClr val="C6E6E9"/>
            </a:solidFill>
            <a:ln w="25400" cap="flat">
              <a:solidFill>
                <a:srgbClr val="000000"/>
              </a:solidFill>
              <a:prstDash val="solid"/>
              <a:miter lim="400000"/>
            </a:ln>
            <a:effectLst>
              <a:outerShdw blurRad="12700" dist="76200" dir="2340000" rotWithShape="0">
                <a:srgbClr val="000000"/>
              </a:outerShdw>
            </a:effectLst>
          </p:spPr>
          <p:txBody>
            <a:bodyPr wrap="square" lIns="38100" tIns="38100" rIns="38100" bIns="38100" numCol="1" anchor="ctr">
              <a:noAutofit/>
            </a:bodyP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sp>
          <p:nvSpPr>
            <p:cNvPr id="130" name="Shape 130"/>
            <p:cNvSpPr/>
            <p:nvPr/>
          </p:nvSpPr>
          <p:spPr>
            <a:xfrm>
              <a:off x="234383" y="96487"/>
              <a:ext cx="4914901" cy="14097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defTabSz="647700">
                <a:lnSpc>
                  <a:spcPts val="28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i="1"/>
              </a:lvl1pPr>
            </a:lstStyle>
            <a:p>
              <a:pPr>
                <a:defRPr sz="1800" i="0"/>
              </a:pPr>
              <a:r>
                <a:t>“This administration today, here and now, declares unconditional war on poverty in America.”</a:t>
              </a:r>
            </a:p>
          </p:txBody>
        </p:sp>
      </p:grpSp>
      <p:grpSp>
        <p:nvGrpSpPr>
          <p:cNvPr id="134" name="Group 134"/>
          <p:cNvGrpSpPr/>
          <p:nvPr/>
        </p:nvGrpSpPr>
        <p:grpSpPr>
          <a:xfrm>
            <a:off x="-25400" y="9469916"/>
            <a:ext cx="13055600" cy="484701"/>
            <a:chOff x="0" y="0"/>
            <a:chExt cx="13055600" cy="484700"/>
          </a:xfrm>
        </p:grpSpPr>
        <p:sp>
          <p:nvSpPr>
            <p:cNvPr id="132" name="Shape 132"/>
            <p:cNvSpPr/>
            <p:nvPr/>
          </p:nvSpPr>
          <p:spPr>
            <a:xfrm>
              <a:off x="0" y="0"/>
              <a:ext cx="13055600" cy="484701"/>
            </a:xfrm>
            <a:prstGeom prst="rect">
              <a:avLst/>
            </a:prstGeom>
            <a:solidFill>
              <a:srgbClr val="020202"/>
            </a:solidFill>
            <a:ln w="12700" cap="flat">
              <a:solidFill>
                <a:srgbClr val="000000"/>
              </a:solidFill>
              <a:prstDash val="solid"/>
              <a:miter lim="400000"/>
            </a:ln>
            <a:effectLst/>
          </p:spPr>
          <p:txBody>
            <a:bodyPr wrap="square" lIns="38100" tIns="38100" rIns="38100" bIns="38100" numCol="1" anchor="ctr">
              <a:noAutofit/>
            </a:bodyP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pic>
          <p:nvPicPr>
            <p:cNvPr id="133" name="Burt Brock Tag white.png"/>
            <p:cNvPicPr/>
            <p:nvPr/>
          </p:nvPicPr>
          <p:blipFill>
            <a:blip r:embed="rId6">
              <a:extLst/>
            </a:blip>
            <a:stretch>
              <a:fillRect/>
            </a:stretch>
          </p:blipFill>
          <p:spPr>
            <a:xfrm>
              <a:off x="11775664" y="79399"/>
              <a:ext cx="1033100" cy="180844"/>
            </a:xfrm>
            <a:prstGeom prst="rect">
              <a:avLst/>
            </a:prstGeom>
            <a:ln w="12700" cap="flat">
              <a:noFill/>
              <a:miter lim="400000"/>
            </a:ln>
            <a:effectLst/>
          </p:spPr>
        </p:pic>
      </p:grpSp>
    </p:spTree>
    <p:extLst>
      <p:ext uri="{BB962C8B-B14F-4D97-AF65-F5344CB8AC3E}">
        <p14:creationId xmlns:p14="http://schemas.microsoft.com/office/powerpoint/2010/main" val="6197238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iterate>
                                    <p:tmAbs val="0"/>
                                  </p:iterate>
                                  <p:childTnLst>
                                    <p:set>
                                      <p:cBhvr>
                                        <p:cTn id="6" fill="hold"/>
                                        <p:tgtEl>
                                          <p:spTgt spid="128"/>
                                        </p:tgtEl>
                                        <p:attrNameLst>
                                          <p:attrName>style.visibility</p:attrName>
                                        </p:attrNameLst>
                                      </p:cBhvr>
                                      <p:to>
                                        <p:strVal val="visible"/>
                                      </p:to>
                                    </p:set>
                                    <p:animEffect transition="in" filter="dissolve">
                                      <p:cBhvr>
                                        <p:cTn id="7" dur="1000"/>
                                        <p:tgtEl>
                                          <p:spTgt spid="128"/>
                                        </p:tgtEl>
                                      </p:cBhvr>
                                    </p:animEffect>
                                  </p:childTnLst>
                                </p:cTn>
                              </p:par>
                            </p:childTnLst>
                          </p:cTn>
                        </p:par>
                        <p:par>
                          <p:cTn id="8" fill="hold">
                            <p:stCondLst>
                              <p:cond delay="1000"/>
                            </p:stCondLst>
                            <p:childTnLst>
                              <p:par>
                                <p:cTn id="9" presetID="9" presetClass="entr" presetSubtype="0" fill="hold" grpId="0" nodeType="afterEffect">
                                  <p:stCondLst>
                                    <p:cond delay="0"/>
                                  </p:stCondLst>
                                  <p:iterate>
                                    <p:tmAbs val="0"/>
                                  </p:iterate>
                                  <p:childTnLst>
                                    <p:set>
                                      <p:cBhvr>
                                        <p:cTn id="10" fill="hold"/>
                                        <p:tgtEl>
                                          <p:spTgt spid="139"/>
                                        </p:tgtEl>
                                        <p:attrNameLst>
                                          <p:attrName>style.visibility</p:attrName>
                                        </p:attrNameLst>
                                      </p:cBhvr>
                                      <p:to>
                                        <p:strVal val="visible"/>
                                      </p:to>
                                    </p:set>
                                    <p:animEffect transition="in" filter="dissolve">
                                      <p:cBhvr>
                                        <p:cTn id="11" dur="1000"/>
                                        <p:tgtEl>
                                          <p:spTgt spid="139"/>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31"/>
                                        </p:tgtEl>
                                        <p:attrNameLst>
                                          <p:attrName>style.visibility</p:attrName>
                                        </p:attrNameLst>
                                      </p:cBhvr>
                                      <p:to>
                                        <p:strVal val="visible"/>
                                      </p:to>
                                    </p:set>
                                    <p:anim calcmode="lin" valueType="num">
                                      <p:cBhvr>
                                        <p:cTn id="16" dur="500" fill="hold"/>
                                        <p:tgtEl>
                                          <p:spTgt spid="131"/>
                                        </p:tgtEl>
                                        <p:attrNameLst>
                                          <p:attrName>ppt_w</p:attrName>
                                        </p:attrNameLst>
                                      </p:cBhvr>
                                      <p:tavLst>
                                        <p:tav tm="0">
                                          <p:val>
                                            <p:fltVal val="0"/>
                                          </p:val>
                                        </p:tav>
                                        <p:tav tm="100000">
                                          <p:val>
                                            <p:strVal val="#ppt_w"/>
                                          </p:val>
                                        </p:tav>
                                      </p:tavLst>
                                    </p:anim>
                                    <p:anim calcmode="lin" valueType="num">
                                      <p:cBhvr>
                                        <p:cTn id="17" dur="500" fill="hold"/>
                                        <p:tgtEl>
                                          <p:spTgt spid="131"/>
                                        </p:tgtEl>
                                        <p:attrNameLst>
                                          <p:attrName>ppt_h</p:attrName>
                                        </p:attrNameLst>
                                      </p:cBhvr>
                                      <p:tavLst>
                                        <p:tav tm="0">
                                          <p:val>
                                            <p:fltVal val="0"/>
                                          </p:val>
                                        </p:tav>
                                        <p:tav tm="100000">
                                          <p:val>
                                            <p:strVal val="#ppt_h"/>
                                          </p:val>
                                        </p:tav>
                                      </p:tavLst>
                                    </p:anim>
                                    <p:animEffect transition="in" filter="fade">
                                      <p:cBhvr>
                                        <p:cTn id="18" dur="500"/>
                                        <p:tgtEl>
                                          <p:spTgt spid="131"/>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xit" presetSubtype="32" fill="hold" grpId="1" nodeType="clickEffect">
                                  <p:stCondLst>
                                    <p:cond delay="0"/>
                                  </p:stCondLst>
                                  <p:childTnLst>
                                    <p:anim calcmode="lin" valueType="num">
                                      <p:cBhvr>
                                        <p:cTn id="22" dur="500"/>
                                        <p:tgtEl>
                                          <p:spTgt spid="131"/>
                                        </p:tgtEl>
                                        <p:attrNameLst>
                                          <p:attrName>ppt_w</p:attrName>
                                        </p:attrNameLst>
                                      </p:cBhvr>
                                      <p:tavLst>
                                        <p:tav tm="0">
                                          <p:val>
                                            <p:strVal val="ppt_w"/>
                                          </p:val>
                                        </p:tav>
                                        <p:tav tm="100000">
                                          <p:val>
                                            <p:fltVal val="0"/>
                                          </p:val>
                                        </p:tav>
                                      </p:tavLst>
                                    </p:anim>
                                    <p:anim calcmode="lin" valueType="num">
                                      <p:cBhvr>
                                        <p:cTn id="23" dur="500"/>
                                        <p:tgtEl>
                                          <p:spTgt spid="131"/>
                                        </p:tgtEl>
                                        <p:attrNameLst>
                                          <p:attrName>ppt_h</p:attrName>
                                        </p:attrNameLst>
                                      </p:cBhvr>
                                      <p:tavLst>
                                        <p:tav tm="0">
                                          <p:val>
                                            <p:strVal val="ppt_h"/>
                                          </p:val>
                                        </p:tav>
                                        <p:tav tm="100000">
                                          <p:val>
                                            <p:fltVal val="0"/>
                                          </p:val>
                                        </p:tav>
                                      </p:tavLst>
                                    </p:anim>
                                    <p:animEffect transition="out" filter="fade">
                                      <p:cBhvr>
                                        <p:cTn id="24" dur="500"/>
                                        <p:tgtEl>
                                          <p:spTgt spid="131"/>
                                        </p:tgtEl>
                                      </p:cBhvr>
                                    </p:animEffect>
                                    <p:set>
                                      <p:cBhvr>
                                        <p:cTn id="25" dur="1" fill="hold">
                                          <p:stCondLst>
                                            <p:cond delay="499"/>
                                          </p:stCondLst>
                                        </p:cTn>
                                        <p:tgtEl>
                                          <p:spTgt spid="131"/>
                                        </p:tgtEl>
                                        <p:attrNameLst>
                                          <p:attrName>style.visibility</p:attrName>
                                        </p:attrNameLst>
                                      </p:cBhvr>
                                      <p:to>
                                        <p:strVal val="hidden"/>
                                      </p:to>
                                    </p:set>
                                  </p:childTnLst>
                                </p:cTn>
                              </p:par>
                            </p:childTnLst>
                          </p:cTn>
                        </p:par>
                        <p:par>
                          <p:cTn id="26" fill="hold">
                            <p:stCondLst>
                              <p:cond delay="500"/>
                            </p:stCondLst>
                            <p:childTnLst>
                              <p:par>
                                <p:cTn id="27" presetID="53" presetClass="entr" presetSubtype="16" fill="hold" grpId="0" nodeType="afterEffect">
                                  <p:stCondLst>
                                    <p:cond delay="0"/>
                                  </p:stCondLst>
                                  <p:childTnLst>
                                    <p:set>
                                      <p:cBhvr>
                                        <p:cTn id="28" dur="1" fill="hold">
                                          <p:stCondLst>
                                            <p:cond delay="0"/>
                                          </p:stCondLst>
                                        </p:cTn>
                                        <p:tgtEl>
                                          <p:spTgt spid="138"/>
                                        </p:tgtEl>
                                        <p:attrNameLst>
                                          <p:attrName>style.visibility</p:attrName>
                                        </p:attrNameLst>
                                      </p:cBhvr>
                                      <p:to>
                                        <p:strVal val="visible"/>
                                      </p:to>
                                    </p:set>
                                    <p:anim calcmode="lin" valueType="num">
                                      <p:cBhvr>
                                        <p:cTn id="29" dur="500" fill="hold"/>
                                        <p:tgtEl>
                                          <p:spTgt spid="138"/>
                                        </p:tgtEl>
                                        <p:attrNameLst>
                                          <p:attrName>ppt_w</p:attrName>
                                        </p:attrNameLst>
                                      </p:cBhvr>
                                      <p:tavLst>
                                        <p:tav tm="0">
                                          <p:val>
                                            <p:fltVal val="0"/>
                                          </p:val>
                                        </p:tav>
                                        <p:tav tm="100000">
                                          <p:val>
                                            <p:strVal val="#ppt_w"/>
                                          </p:val>
                                        </p:tav>
                                      </p:tavLst>
                                    </p:anim>
                                    <p:anim calcmode="lin" valueType="num">
                                      <p:cBhvr>
                                        <p:cTn id="30" dur="500" fill="hold"/>
                                        <p:tgtEl>
                                          <p:spTgt spid="138"/>
                                        </p:tgtEl>
                                        <p:attrNameLst>
                                          <p:attrName>ppt_h</p:attrName>
                                        </p:attrNameLst>
                                      </p:cBhvr>
                                      <p:tavLst>
                                        <p:tav tm="0">
                                          <p:val>
                                            <p:fltVal val="0"/>
                                          </p:val>
                                        </p:tav>
                                        <p:tav tm="100000">
                                          <p:val>
                                            <p:strVal val="#ppt_h"/>
                                          </p:val>
                                        </p:tav>
                                      </p:tavLst>
                                    </p:anim>
                                    <p:animEffect transition="in" filter="fade">
                                      <p:cBhvr>
                                        <p:cTn id="31"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animBg="1" advAuto="0"/>
      <p:bldP spid="139" grpId="0" animBg="1" advAuto="0"/>
      <p:bldP spid="128" grpId="0" animBg="1" advAuto="0"/>
      <p:bldP spid="131" grpId="0" animBg="1" advAuto="0"/>
      <p:bldP spid="131" grpId="1"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hape 143"/>
          <p:cNvSpPr/>
          <p:nvPr/>
        </p:nvSpPr>
        <p:spPr>
          <a:xfrm>
            <a:off x="-25400" y="-250726"/>
            <a:ext cx="13055600" cy="1279426"/>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pic>
        <p:nvPicPr>
          <p:cNvPr id="144" name="Johnson_Kennedy Titles.png"/>
          <p:cNvPicPr/>
          <p:nvPr/>
        </p:nvPicPr>
        <p:blipFill>
          <a:blip r:embed="rId3">
            <a:extLst/>
          </a:blip>
          <a:srcRect t="78153" r="1701" b="2631"/>
          <a:stretch>
            <a:fillRect/>
          </a:stretch>
        </p:blipFill>
        <p:spPr>
          <a:xfrm>
            <a:off x="210542" y="202406"/>
            <a:ext cx="12431405" cy="1005028"/>
          </a:xfrm>
          <a:prstGeom prst="rect">
            <a:avLst/>
          </a:prstGeom>
          <a:ln w="12700">
            <a:miter lim="400000"/>
          </a:ln>
          <a:effectLst>
            <a:outerShdw blurRad="139700" dist="33931" dir="4084839" rotWithShape="0">
              <a:srgbClr val="000000"/>
            </a:outerShdw>
          </a:effectLst>
        </p:spPr>
      </p:pic>
      <p:pic>
        <p:nvPicPr>
          <p:cNvPr id="145" name="LyndonJohnsonSigningMedicareBill.gif"/>
          <p:cNvPicPr/>
          <p:nvPr/>
        </p:nvPicPr>
        <p:blipFill>
          <a:blip r:embed="rId4">
            <a:extLst/>
          </a:blip>
          <a:stretch>
            <a:fillRect/>
          </a:stretch>
        </p:blipFill>
        <p:spPr>
          <a:xfrm>
            <a:off x="-25400" y="1016000"/>
            <a:ext cx="13157200" cy="8881110"/>
          </a:xfrm>
          <a:prstGeom prst="rect">
            <a:avLst/>
          </a:prstGeom>
          <a:ln w="12700">
            <a:miter lim="400000"/>
          </a:ln>
        </p:spPr>
      </p:pic>
      <p:sp>
        <p:nvSpPr>
          <p:cNvPr id="146" name="Shape 146"/>
          <p:cNvSpPr/>
          <p:nvPr/>
        </p:nvSpPr>
        <p:spPr>
          <a:xfrm>
            <a:off x="12700" y="939800"/>
            <a:ext cx="9918700" cy="1701800"/>
          </a:xfrm>
          <a:prstGeom prst="rect">
            <a:avLst/>
          </a:prstGeom>
          <a:ln w="12700">
            <a:miter lim="400000"/>
          </a:ln>
          <a:effectLst>
            <a:outerShdw blurRad="50800" dir="1608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p>
            <a:pPr marL="458772" marR="57799" indent="-458772" defTabSz="1295400">
              <a:lnSpc>
                <a:spcPct val="90000"/>
              </a:lnSpc>
              <a:spcBef>
                <a:spcPts val="700"/>
              </a:spcBef>
              <a:tabLst>
                <a:tab pos="558800" algn="l"/>
                <a:tab pos="1333500" algn="l"/>
              </a:tabLst>
              <a:defRPr sz="1800"/>
            </a:pPr>
            <a:r>
              <a:rPr sz="3700" b="1"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5. </a:t>
            </a:r>
            <a:r>
              <a:rPr sz="3700" b="1" u="sng"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Healthcare</a:t>
            </a:r>
            <a:endParaRPr sz="2700" b="1" u="sng"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1" indent="-115872" defTabSz="1295400">
              <a:lnSpc>
                <a:spcPct val="90000"/>
              </a:lnSpc>
              <a:spcBef>
                <a:spcPts val="700"/>
              </a:spcBef>
              <a:tabLst>
                <a:tab pos="558800" algn="l"/>
                <a:tab pos="1333500" algn="l"/>
              </a:tabLst>
              <a:defRPr sz="1800"/>
            </a:pPr>
            <a:r>
              <a:rPr sz="33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3300" u="sng"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Medicare</a:t>
            </a:r>
            <a:r>
              <a:rPr sz="33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 healthcare to ages 65 &amp; older</a:t>
            </a:r>
          </a:p>
          <a:p>
            <a:pPr marL="458772" marR="57799" lvl="1" indent="-115872" defTabSz="1295400">
              <a:lnSpc>
                <a:spcPct val="90000"/>
              </a:lnSpc>
              <a:spcBef>
                <a:spcPts val="700"/>
              </a:spcBef>
              <a:tabLst>
                <a:tab pos="558800" algn="l"/>
                <a:tab pos="1333500" algn="l"/>
              </a:tabLst>
              <a:defRPr sz="1800"/>
            </a:pPr>
            <a:r>
              <a:rPr sz="33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3300" u="sng"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Medicaid</a:t>
            </a:r>
            <a:r>
              <a:rPr sz="33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 low-cost health insurance to poor. </a:t>
            </a:r>
          </a:p>
        </p:txBody>
      </p:sp>
      <p:grpSp>
        <p:nvGrpSpPr>
          <p:cNvPr id="149" name="Group 149"/>
          <p:cNvGrpSpPr/>
          <p:nvPr/>
        </p:nvGrpSpPr>
        <p:grpSpPr>
          <a:xfrm>
            <a:off x="7150100" y="6908800"/>
            <a:ext cx="5644584" cy="3614388"/>
            <a:chOff x="0" y="0"/>
            <a:chExt cx="5644583" cy="3614387"/>
          </a:xfrm>
        </p:grpSpPr>
        <p:sp>
          <p:nvSpPr>
            <p:cNvPr id="147" name="Shape 147"/>
            <p:cNvSpPr/>
            <p:nvPr/>
          </p:nvSpPr>
          <p:spPr>
            <a:xfrm>
              <a:off x="0" y="0"/>
              <a:ext cx="5588000" cy="2197100"/>
            </a:xfrm>
            <a:prstGeom prst="rect">
              <a:avLst/>
            </a:prstGeom>
            <a:solidFill>
              <a:srgbClr val="C6E6E9"/>
            </a:solidFill>
            <a:ln w="25400" cap="flat">
              <a:solidFill>
                <a:srgbClr val="000000"/>
              </a:solidFill>
              <a:prstDash val="solid"/>
              <a:miter lim="400000"/>
            </a:ln>
            <a:effectLst>
              <a:outerShdw blurRad="12700" dist="76200" dir="2340000" rotWithShape="0">
                <a:srgbClr val="000000"/>
              </a:outerShdw>
            </a:effectLst>
          </p:spPr>
          <p:txBody>
            <a:bodyPr wrap="square" lIns="38100" tIns="38100" rIns="38100" bIns="38100" numCol="1" anchor="ctr">
              <a:noAutofit/>
            </a:bodyP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sp>
          <p:nvSpPr>
            <p:cNvPr id="148" name="Shape 148"/>
            <p:cNvSpPr/>
            <p:nvPr/>
          </p:nvSpPr>
          <p:spPr>
            <a:xfrm>
              <a:off x="196283" y="198087"/>
              <a:ext cx="5448301" cy="34163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p>
              <a:pPr defTabSz="647700">
                <a:lnSpc>
                  <a:spcPts val="34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800"/>
              </a:pPr>
              <a:r>
                <a:rPr sz="2900" i="1" dirty="0"/>
                <a:t>“No longer will illness crush and destroy the savings that they(elderly) have so carefully put away.”  </a:t>
              </a:r>
              <a:r>
                <a:rPr sz="2200" i="1" dirty="0"/>
                <a:t>President Johnson, 1965</a:t>
              </a:r>
            </a:p>
          </p:txBody>
        </p:sp>
      </p:grpSp>
      <p:sp>
        <p:nvSpPr>
          <p:cNvPr id="150" name="Shape 150"/>
          <p:cNvSpPr/>
          <p:nvPr/>
        </p:nvSpPr>
        <p:spPr>
          <a:xfrm>
            <a:off x="152400" y="2730500"/>
            <a:ext cx="9067800" cy="2768600"/>
          </a:xfrm>
          <a:prstGeom prst="rect">
            <a:avLst/>
          </a:prstGeom>
          <a:solidFill>
            <a:srgbClr val="000000">
              <a:alpha val="51000"/>
            </a:srgbClr>
          </a:solidFill>
          <a:ln w="12700">
            <a:solidFill>
              <a:srgbClr val="000000">
                <a:alpha val="51000"/>
              </a:srgbClr>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sp>
        <p:nvSpPr>
          <p:cNvPr id="151" name="Shape 151"/>
          <p:cNvSpPr/>
          <p:nvPr/>
        </p:nvSpPr>
        <p:spPr>
          <a:xfrm>
            <a:off x="50800" y="2692400"/>
            <a:ext cx="8966200" cy="2667000"/>
          </a:xfrm>
          <a:prstGeom prst="rect">
            <a:avLst/>
          </a:prstGeom>
          <a:ln w="12700">
            <a:miter lim="400000"/>
          </a:ln>
          <a:effectLst>
            <a:outerShdw blurRad="165100" dir="1608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p>
            <a:pPr marL="458772" marR="57799" indent="-458772" defTabSz="1295400">
              <a:lnSpc>
                <a:spcPct val="90000"/>
              </a:lnSpc>
              <a:spcBef>
                <a:spcPts val="700"/>
              </a:spcBef>
              <a:tabLst>
                <a:tab pos="558800" algn="l"/>
                <a:tab pos="1333500" algn="l"/>
              </a:tabLst>
              <a:defRPr sz="1800"/>
            </a:pPr>
            <a:r>
              <a:rPr sz="3700" b="1"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6. </a:t>
            </a:r>
            <a:r>
              <a:rPr sz="3700" b="1" u="sng"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Immigration Act of 1965</a:t>
            </a:r>
            <a:endParaRPr sz="2700" b="1"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1" indent="-115872" defTabSz="1295400">
              <a:lnSpc>
                <a:spcPct val="90000"/>
              </a:lnSpc>
              <a:spcBef>
                <a:spcPts val="700"/>
              </a:spcBef>
              <a:tabLst>
                <a:tab pos="558800" algn="l"/>
                <a:tab pos="1333500" algn="l"/>
              </a:tabLst>
              <a:defRPr sz="1800"/>
            </a:pPr>
            <a:r>
              <a:rPr sz="33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abolished quotas from the 1920s</a:t>
            </a:r>
          </a:p>
          <a:p>
            <a:pPr marL="458772" marR="57799" lvl="1" indent="-115872" defTabSz="1295400">
              <a:lnSpc>
                <a:spcPct val="90000"/>
              </a:lnSpc>
              <a:spcBef>
                <a:spcPts val="700"/>
              </a:spcBef>
              <a:tabLst>
                <a:tab pos="558800" algn="l"/>
                <a:tab pos="1333500" algn="l"/>
              </a:tabLst>
              <a:defRPr sz="1800"/>
            </a:pPr>
            <a:r>
              <a:rPr sz="33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 ended quotas based on nationality</a:t>
            </a:r>
          </a:p>
          <a:p>
            <a:pPr marL="458772" marR="57799" lvl="1" indent="-115872" defTabSz="1295400">
              <a:lnSpc>
                <a:spcPct val="90000"/>
              </a:lnSpc>
              <a:spcBef>
                <a:spcPts val="700"/>
              </a:spcBef>
              <a:tabLst>
                <a:tab pos="558800" algn="l"/>
                <a:tab pos="1333500" algn="l"/>
              </a:tabLst>
              <a:defRPr sz="1800"/>
            </a:pPr>
            <a:r>
              <a:rPr sz="33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focused on immigrants' skills &amp; relatives w/citizens or residents</a:t>
            </a:r>
          </a:p>
        </p:txBody>
      </p:sp>
      <p:sp>
        <p:nvSpPr>
          <p:cNvPr id="152" name="Shape 152"/>
          <p:cNvSpPr/>
          <p:nvPr/>
        </p:nvSpPr>
        <p:spPr>
          <a:xfrm>
            <a:off x="127000" y="6400800"/>
            <a:ext cx="9067800" cy="2819400"/>
          </a:xfrm>
          <a:prstGeom prst="rect">
            <a:avLst/>
          </a:prstGeom>
          <a:solidFill>
            <a:srgbClr val="000000">
              <a:alpha val="51000"/>
            </a:srgbClr>
          </a:solidFill>
          <a:ln w="12700">
            <a:solidFill>
              <a:srgbClr val="000000">
                <a:alpha val="51000"/>
              </a:srgbClr>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sp>
        <p:nvSpPr>
          <p:cNvPr id="153" name="Shape 153"/>
          <p:cNvSpPr/>
          <p:nvPr/>
        </p:nvSpPr>
        <p:spPr>
          <a:xfrm>
            <a:off x="50800" y="6362700"/>
            <a:ext cx="8966200" cy="2667000"/>
          </a:xfrm>
          <a:prstGeom prst="rect">
            <a:avLst/>
          </a:prstGeom>
          <a:ln w="12700">
            <a:miter lim="400000"/>
          </a:ln>
          <a:effectLst>
            <a:outerShdw blurRad="165100" dir="1608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p>
            <a:pPr marL="458772" marR="57799" indent="-458772" defTabSz="1295400">
              <a:lnSpc>
                <a:spcPct val="90000"/>
              </a:lnSpc>
              <a:spcBef>
                <a:spcPts val="700"/>
              </a:spcBef>
              <a:tabLst>
                <a:tab pos="558800" algn="l"/>
                <a:tab pos="1333500" algn="l"/>
              </a:tabLst>
              <a:defRPr sz="1800"/>
            </a:pPr>
            <a:r>
              <a:rPr sz="37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7. Great Society Effects</a:t>
            </a:r>
            <a:endParaRPr sz="27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1" indent="-115872" defTabSz="1295400">
              <a:lnSpc>
                <a:spcPct val="90000"/>
              </a:lnSpc>
              <a:spcBef>
                <a:spcPts val="700"/>
              </a:spcBef>
              <a:tabLst>
                <a:tab pos="558800" algn="l"/>
                <a:tab pos="1333500" algn="l"/>
              </a:tabLst>
              <a:defRPr sz="1800"/>
            </a:pPr>
            <a:r>
              <a:rPr sz="33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- 1st polls showed success</a:t>
            </a:r>
          </a:p>
          <a:p>
            <a:pPr marL="458772" marR="57799" lvl="1" indent="-115872" defTabSz="1295400">
              <a:lnSpc>
                <a:spcPct val="90000"/>
              </a:lnSpc>
              <a:spcBef>
                <a:spcPts val="700"/>
              </a:spcBef>
              <a:tabLst>
                <a:tab pos="558800" algn="l"/>
                <a:tab pos="1333500" algn="l"/>
              </a:tabLst>
              <a:defRPr sz="1800"/>
            </a:pPr>
            <a:r>
              <a:rPr sz="33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riots continued in urban poor areas</a:t>
            </a:r>
          </a:p>
          <a:p>
            <a:pPr marL="458772" marR="57799" lvl="1" indent="-115872" defTabSz="1295400">
              <a:lnSpc>
                <a:spcPct val="90000"/>
              </a:lnSpc>
              <a:spcBef>
                <a:spcPts val="700"/>
              </a:spcBef>
              <a:tabLst>
                <a:tab pos="558800" algn="l"/>
                <a:tab pos="1333500" algn="l"/>
              </a:tabLst>
              <a:defRPr sz="1800"/>
            </a:pPr>
            <a:r>
              <a:rPr sz="3300" dirty="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Programs AND Vietnam war broke the bank - fed. budget</a:t>
            </a:r>
          </a:p>
        </p:txBody>
      </p:sp>
      <p:grpSp>
        <p:nvGrpSpPr>
          <p:cNvPr id="156" name="Group 156"/>
          <p:cNvGrpSpPr/>
          <p:nvPr/>
        </p:nvGrpSpPr>
        <p:grpSpPr>
          <a:xfrm>
            <a:off x="-25400" y="9469916"/>
            <a:ext cx="13055600" cy="484701"/>
            <a:chOff x="0" y="0"/>
            <a:chExt cx="13055600" cy="484700"/>
          </a:xfrm>
        </p:grpSpPr>
        <p:sp>
          <p:nvSpPr>
            <p:cNvPr id="154" name="Shape 154"/>
            <p:cNvSpPr/>
            <p:nvPr/>
          </p:nvSpPr>
          <p:spPr>
            <a:xfrm>
              <a:off x="0" y="0"/>
              <a:ext cx="13055600" cy="484701"/>
            </a:xfrm>
            <a:prstGeom prst="rect">
              <a:avLst/>
            </a:prstGeom>
            <a:solidFill>
              <a:srgbClr val="020202"/>
            </a:solidFill>
            <a:ln w="12700" cap="flat">
              <a:solidFill>
                <a:srgbClr val="000000"/>
              </a:solidFill>
              <a:prstDash val="solid"/>
              <a:miter lim="400000"/>
            </a:ln>
            <a:effectLst/>
          </p:spPr>
          <p:txBody>
            <a:bodyPr wrap="square" lIns="38100" tIns="38100" rIns="38100" bIns="38100" numCol="1" anchor="ctr">
              <a:noAutofit/>
            </a:bodyP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effectLst>
                    <a:outerShdw blurRad="38100" dist="12700" dir="5400000" rotWithShape="0">
                      <a:srgbClr val="000000">
                        <a:alpha val="50000"/>
                      </a:srgbClr>
                    </a:outerShdw>
                  </a:effectLst>
                  <a:latin typeface="Times"/>
                  <a:ea typeface="Times"/>
                  <a:cs typeface="Times"/>
                  <a:sym typeface="Times"/>
                </a:defRPr>
              </a:pPr>
              <a:endParaRPr sz="1600">
                <a:effectLst>
                  <a:outerShdw blurRad="38100" dist="12700" dir="5400000" rotWithShape="0">
                    <a:srgbClr val="000000">
                      <a:alpha val="50000"/>
                    </a:srgbClr>
                  </a:outerShdw>
                </a:effectLst>
                <a:latin typeface="Times"/>
                <a:ea typeface="Times"/>
                <a:cs typeface="Times"/>
                <a:sym typeface="Times"/>
              </a:endParaRPr>
            </a:p>
          </p:txBody>
        </p:sp>
        <p:pic>
          <p:nvPicPr>
            <p:cNvPr id="155" name="Burt Brock Tag white.png"/>
            <p:cNvPicPr/>
            <p:nvPr/>
          </p:nvPicPr>
          <p:blipFill>
            <a:blip r:embed="rId5">
              <a:extLst/>
            </a:blip>
            <a:stretch>
              <a:fillRect/>
            </a:stretch>
          </p:blipFill>
          <p:spPr>
            <a:xfrm>
              <a:off x="11775664" y="79399"/>
              <a:ext cx="1033100" cy="180844"/>
            </a:xfrm>
            <a:prstGeom prst="rect">
              <a:avLst/>
            </a:prstGeom>
            <a:ln w="12700" cap="flat">
              <a:noFill/>
              <a:miter lim="400000"/>
            </a:ln>
            <a:effectLst/>
          </p:spPr>
        </p:pic>
      </p:grpSp>
    </p:spTree>
    <p:extLst>
      <p:ext uri="{BB962C8B-B14F-4D97-AF65-F5344CB8AC3E}">
        <p14:creationId xmlns:p14="http://schemas.microsoft.com/office/powerpoint/2010/main" val="18926633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iterate>
                                    <p:tmAbs val="0"/>
                                  </p:iterate>
                                  <p:childTnLst>
                                    <p:set>
                                      <p:cBhvr>
                                        <p:cTn id="6" fill="hold"/>
                                        <p:tgtEl>
                                          <p:spTgt spid="146"/>
                                        </p:tgtEl>
                                        <p:attrNameLst>
                                          <p:attrName>style.visibility</p:attrName>
                                        </p:attrNameLst>
                                      </p:cBhvr>
                                      <p:to>
                                        <p:strVal val="visible"/>
                                      </p:to>
                                    </p:set>
                                    <p:animEffect transition="in" filter="dissolve">
                                      <p:cBhvr>
                                        <p:cTn id="7" dur="1000"/>
                                        <p:tgtEl>
                                          <p:spTgt spid="146"/>
                                        </p:tgtEl>
                                      </p:cBhvr>
                                    </p:animEffect>
                                  </p:childTnLst>
                                </p:cTn>
                              </p:par>
                            </p:childTnLst>
                          </p:cTn>
                        </p:par>
                        <p:par>
                          <p:cTn id="8" fill="hold">
                            <p:stCondLst>
                              <p:cond delay="1000"/>
                            </p:stCondLst>
                            <p:childTnLst>
                              <p:par>
                                <p:cTn id="9" presetID="23" presetClass="entr" presetSubtype="16" fill="hold" grpId="0" nodeType="afterEffect">
                                  <p:stCondLst>
                                    <p:cond delay="0"/>
                                  </p:stCondLst>
                                  <p:iterate>
                                    <p:tmAbs val="0"/>
                                  </p:iterate>
                                  <p:childTnLst>
                                    <p:set>
                                      <p:cBhvr>
                                        <p:cTn id="10" fill="hold"/>
                                        <p:tgtEl>
                                          <p:spTgt spid="149"/>
                                        </p:tgtEl>
                                        <p:attrNameLst>
                                          <p:attrName>style.visibility</p:attrName>
                                        </p:attrNameLst>
                                      </p:cBhvr>
                                      <p:to>
                                        <p:strVal val="visible"/>
                                      </p:to>
                                    </p:set>
                                    <p:anim calcmode="lin" valueType="num">
                                      <p:cBhvr>
                                        <p:cTn id="11" dur="750" fill="hold"/>
                                        <p:tgtEl>
                                          <p:spTgt spid="149"/>
                                        </p:tgtEl>
                                        <p:attrNameLst>
                                          <p:attrName>ppt_w</p:attrName>
                                        </p:attrNameLst>
                                      </p:cBhvr>
                                      <p:tavLst>
                                        <p:tav tm="0">
                                          <p:val>
                                            <p:fltVal val="0"/>
                                          </p:val>
                                        </p:tav>
                                        <p:tav tm="100000">
                                          <p:val>
                                            <p:strVal val="#ppt_w"/>
                                          </p:val>
                                        </p:tav>
                                      </p:tavLst>
                                    </p:anim>
                                    <p:anim calcmode="lin" valueType="num">
                                      <p:cBhvr>
                                        <p:cTn id="12" dur="750" fill="hold"/>
                                        <p:tgtEl>
                                          <p:spTgt spid="149"/>
                                        </p:tgtEl>
                                        <p:attrNameLst>
                                          <p:attrName>ppt_h</p:attrName>
                                        </p:attrNameLst>
                                      </p:cBhvr>
                                      <p:tavLst>
                                        <p:tav tm="0">
                                          <p:val>
                                            <p:fltVal val="0"/>
                                          </p:val>
                                        </p:tav>
                                        <p:tav tm="100000">
                                          <p:val>
                                            <p:strVal val="#ppt_h"/>
                                          </p:val>
                                        </p:tav>
                                      </p:tavLst>
                                    </p:anim>
                                  </p:childTnLst>
                                </p:cTn>
                              </p:par>
                            </p:childTnLst>
                          </p:cTn>
                        </p:par>
                        <p:par>
                          <p:cTn id="13" fill="hold">
                            <p:stCondLst>
                              <p:cond delay="1750"/>
                            </p:stCondLst>
                            <p:childTnLst>
                              <p:par>
                                <p:cTn id="14" presetID="9" presetClass="entr" presetSubtype="0" fill="hold" grpId="0" nodeType="afterEffect">
                                  <p:stCondLst>
                                    <p:cond delay="0"/>
                                  </p:stCondLst>
                                  <p:iterate>
                                    <p:tmAbs val="0"/>
                                  </p:iterate>
                                  <p:childTnLst>
                                    <p:set>
                                      <p:cBhvr>
                                        <p:cTn id="15" fill="hold"/>
                                        <p:tgtEl>
                                          <p:spTgt spid="151"/>
                                        </p:tgtEl>
                                        <p:attrNameLst>
                                          <p:attrName>style.visibility</p:attrName>
                                        </p:attrNameLst>
                                      </p:cBhvr>
                                      <p:to>
                                        <p:strVal val="visible"/>
                                      </p:to>
                                    </p:set>
                                    <p:animEffect transition="in" filter="dissolve">
                                      <p:cBhvr>
                                        <p:cTn id="16" dur="1000"/>
                                        <p:tgtEl>
                                          <p:spTgt spid="151"/>
                                        </p:tgtEl>
                                      </p:cBhvr>
                                    </p:animEffect>
                                  </p:childTnLst>
                                </p:cTn>
                              </p:par>
                            </p:childTnLst>
                          </p:cTn>
                        </p:par>
                        <p:par>
                          <p:cTn id="17" fill="hold">
                            <p:stCondLst>
                              <p:cond delay="2750"/>
                            </p:stCondLst>
                            <p:childTnLst>
                              <p:par>
                                <p:cTn id="18" presetID="9" presetClass="entr" presetSubtype="0" fill="hold" grpId="0" nodeType="afterEffect">
                                  <p:stCondLst>
                                    <p:cond delay="0"/>
                                  </p:stCondLst>
                                  <p:iterate>
                                    <p:tmAbs val="0"/>
                                  </p:iterate>
                                  <p:childTnLst>
                                    <p:set>
                                      <p:cBhvr>
                                        <p:cTn id="19" fill="hold"/>
                                        <p:tgtEl>
                                          <p:spTgt spid="150"/>
                                        </p:tgtEl>
                                        <p:attrNameLst>
                                          <p:attrName>style.visibility</p:attrName>
                                        </p:attrNameLst>
                                      </p:cBhvr>
                                      <p:to>
                                        <p:strVal val="visible"/>
                                      </p:to>
                                    </p:set>
                                    <p:animEffect transition="in" filter="dissolve">
                                      <p:cBhvr>
                                        <p:cTn id="20" dur="1000"/>
                                        <p:tgtEl>
                                          <p:spTgt spid="150"/>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iterate type="lt">
                                    <p:tmAbs val="0"/>
                                  </p:iterate>
                                  <p:childTnLst>
                                    <p:set>
                                      <p:cBhvr>
                                        <p:cTn id="24" fill="hold"/>
                                        <p:tgtEl>
                                          <p:spTgt spid="153"/>
                                        </p:tgtEl>
                                        <p:attrNameLst>
                                          <p:attrName>style.visibility</p:attrName>
                                        </p:attrNameLst>
                                      </p:cBhvr>
                                      <p:to>
                                        <p:strVal val="visible"/>
                                      </p:to>
                                    </p:set>
                                    <p:animEffect transition="in" filter="dissolve">
                                      <p:cBhvr>
                                        <p:cTn id="25" dur="1000"/>
                                        <p:tgtEl>
                                          <p:spTgt spid="153"/>
                                        </p:tgtEl>
                                      </p:cBhvr>
                                    </p:animEffect>
                                  </p:childTnLst>
                                </p:cTn>
                              </p:par>
                            </p:childTnLst>
                          </p:cTn>
                        </p:par>
                        <p:par>
                          <p:cTn id="26" fill="hold">
                            <p:stCondLst>
                              <p:cond delay="1000"/>
                            </p:stCondLst>
                            <p:childTnLst>
                              <p:par>
                                <p:cTn id="27" presetID="9" presetClass="entr" presetSubtype="0" fill="hold" grpId="0" nodeType="afterEffect">
                                  <p:stCondLst>
                                    <p:cond delay="0"/>
                                  </p:stCondLst>
                                  <p:iterate type="lt">
                                    <p:tmAbs val="0"/>
                                  </p:iterate>
                                  <p:childTnLst>
                                    <p:set>
                                      <p:cBhvr>
                                        <p:cTn id="28" fill="hold"/>
                                        <p:tgtEl>
                                          <p:spTgt spid="152"/>
                                        </p:tgtEl>
                                        <p:attrNameLst>
                                          <p:attrName>style.visibility</p:attrName>
                                        </p:attrNameLst>
                                      </p:cBhvr>
                                      <p:to>
                                        <p:strVal val="visible"/>
                                      </p:to>
                                    </p:set>
                                    <p:animEffect transition="in" filter="dissolve">
                                      <p:cBhvr>
                                        <p:cTn id="29" dur="1000"/>
                                        <p:tgtEl>
                                          <p:spTgt spid="152"/>
                                        </p:tgtEl>
                                      </p:cBhvr>
                                    </p:animEffect>
                                  </p:childTnLst>
                                </p:cTn>
                              </p:par>
                            </p:childTnLst>
                          </p:cTn>
                        </p:par>
                        <p:par>
                          <p:cTn id="30" fill="hold">
                            <p:stCondLst>
                              <p:cond delay="2000"/>
                            </p:stCondLst>
                            <p:childTnLst>
                              <p:par>
                                <p:cTn id="31" presetID="53" presetClass="exit" presetSubtype="32" fill="hold" grpId="1" nodeType="afterEffect">
                                  <p:stCondLst>
                                    <p:cond delay="0"/>
                                  </p:stCondLst>
                                  <p:childTnLst>
                                    <p:anim calcmode="lin" valueType="num">
                                      <p:cBhvr>
                                        <p:cTn id="32" dur="500"/>
                                        <p:tgtEl>
                                          <p:spTgt spid="149"/>
                                        </p:tgtEl>
                                        <p:attrNameLst>
                                          <p:attrName>ppt_w</p:attrName>
                                        </p:attrNameLst>
                                      </p:cBhvr>
                                      <p:tavLst>
                                        <p:tav tm="0">
                                          <p:val>
                                            <p:strVal val="ppt_w"/>
                                          </p:val>
                                        </p:tav>
                                        <p:tav tm="100000">
                                          <p:val>
                                            <p:fltVal val="0"/>
                                          </p:val>
                                        </p:tav>
                                      </p:tavLst>
                                    </p:anim>
                                    <p:anim calcmode="lin" valueType="num">
                                      <p:cBhvr>
                                        <p:cTn id="33" dur="500"/>
                                        <p:tgtEl>
                                          <p:spTgt spid="149"/>
                                        </p:tgtEl>
                                        <p:attrNameLst>
                                          <p:attrName>ppt_h</p:attrName>
                                        </p:attrNameLst>
                                      </p:cBhvr>
                                      <p:tavLst>
                                        <p:tav tm="0">
                                          <p:val>
                                            <p:strVal val="ppt_h"/>
                                          </p:val>
                                        </p:tav>
                                        <p:tav tm="100000">
                                          <p:val>
                                            <p:fltVal val="0"/>
                                          </p:val>
                                        </p:tav>
                                      </p:tavLst>
                                    </p:anim>
                                    <p:animEffect transition="out" filter="fade">
                                      <p:cBhvr>
                                        <p:cTn id="34" dur="500"/>
                                        <p:tgtEl>
                                          <p:spTgt spid="149"/>
                                        </p:tgtEl>
                                      </p:cBhvr>
                                    </p:animEffect>
                                    <p:set>
                                      <p:cBhvr>
                                        <p:cTn id="35" dur="1" fill="hold">
                                          <p:stCondLst>
                                            <p:cond delay="499"/>
                                          </p:stCondLst>
                                        </p:cTn>
                                        <p:tgtEl>
                                          <p:spTgt spid="1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animBg="1" advAuto="0"/>
      <p:bldP spid="149" grpId="0" animBg="1" advAuto="0"/>
      <p:bldP spid="149" grpId="1" animBg="1" advAuto="0"/>
      <p:bldP spid="150" grpId="0" animBg="1" advAuto="0"/>
      <p:bldP spid="151" grpId="0" animBg="1" advAuto="0"/>
      <p:bldP spid="152" grpId="0" animBg="1" advAuto="0"/>
      <p:bldP spid="153" grpId="0"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hape 34"/>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marL="165100" algn="l"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effectLst>
                  <a:outerShdw blurRad="152400" dir="16080000" rotWithShape="0">
                    <a:srgbClr val="000000"/>
                  </a:outerShdw>
                </a:effectLst>
                <a:latin typeface="Arial"/>
                <a:ea typeface="Arial"/>
                <a:cs typeface="Arial"/>
                <a:sym typeface="Arial"/>
              </a:defRPr>
            </a:lvl1pPr>
          </a:lstStyle>
          <a:p>
            <a:pPr>
              <a:defRPr sz="1800">
                <a:solidFill>
                  <a:srgbClr val="000000"/>
                </a:solidFill>
                <a:effectLst/>
              </a:defRPr>
            </a:pPr>
            <a:r>
              <a:rPr>
                <a:solidFill>
                  <a:srgbClr val="FFFFFF"/>
                </a:solidFill>
              </a:rPr>
              <a:t>II. Europe Goes to War</a:t>
            </a:r>
          </a:p>
        </p:txBody>
      </p:sp>
      <p:sp>
        <p:nvSpPr>
          <p:cNvPr id="35" name="Shape 35"/>
          <p:cNvSpPr/>
          <p:nvPr/>
        </p:nvSpPr>
        <p:spPr>
          <a:xfrm>
            <a:off x="-25400" y="-762000"/>
            <a:ext cx="13055600" cy="17907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solidFill>
                  <a:srgbClr val="000000"/>
                </a:solidFill>
                <a:effectLst>
                  <a:outerShdw blurRad="38100" dist="12700" dir="5400000" rotWithShape="0">
                    <a:srgbClr val="000000">
                      <a:alpha val="50000"/>
                    </a:srgbClr>
                  </a:outerShdw>
                </a:effectLst>
                <a:latin typeface="Times"/>
                <a:ea typeface="Times"/>
                <a:cs typeface="Times"/>
                <a:sym typeface="Times"/>
              </a:defRPr>
            </a:pPr>
            <a:endParaRPr sz="1600">
              <a:solidFill>
                <a:srgbClr val="000000"/>
              </a:solidFill>
              <a:effectLst>
                <a:outerShdw blurRad="38100" dist="12700" dir="5400000" rotWithShape="0">
                  <a:srgbClr val="000000">
                    <a:alpha val="50000"/>
                  </a:srgbClr>
                </a:outerShdw>
              </a:effectLst>
              <a:latin typeface="Times"/>
              <a:ea typeface="Times"/>
              <a:cs typeface="Times"/>
              <a:sym typeface="Times"/>
            </a:endParaRPr>
          </a:p>
        </p:txBody>
      </p:sp>
      <p:sp>
        <p:nvSpPr>
          <p:cNvPr id="36" name="Shape 36"/>
          <p:cNvSpPr/>
          <p:nvPr/>
        </p:nvSpPr>
        <p:spPr>
          <a:xfrm>
            <a:off x="-25400" y="9410700"/>
            <a:ext cx="13055600" cy="772518"/>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solidFill>
                  <a:srgbClr val="000000"/>
                </a:solidFill>
                <a:effectLst>
                  <a:outerShdw blurRad="38100" dist="12700" dir="5400000" rotWithShape="0">
                    <a:srgbClr val="000000">
                      <a:alpha val="50000"/>
                    </a:srgbClr>
                  </a:outerShdw>
                </a:effectLst>
                <a:latin typeface="Times"/>
                <a:ea typeface="Times"/>
                <a:cs typeface="Times"/>
                <a:sym typeface="Times"/>
              </a:defRPr>
            </a:pPr>
            <a:endParaRPr sz="1600">
              <a:solidFill>
                <a:srgbClr val="000000"/>
              </a:solidFill>
              <a:effectLst>
                <a:outerShdw blurRad="38100" dist="12700" dir="5400000" rotWithShape="0">
                  <a:srgbClr val="000000">
                    <a:alpha val="50000"/>
                  </a:srgbClr>
                </a:outerShdw>
              </a:effectLst>
              <a:latin typeface="Times"/>
              <a:ea typeface="Times"/>
              <a:cs typeface="Times"/>
              <a:sym typeface="Times"/>
            </a:endParaRPr>
          </a:p>
        </p:txBody>
      </p:sp>
      <p:sp>
        <p:nvSpPr>
          <p:cNvPr id="37" name="Shape 37"/>
          <p:cNvSpPr/>
          <p:nvPr/>
        </p:nvSpPr>
        <p:spPr>
          <a:xfrm>
            <a:off x="109184" y="-114300"/>
            <a:ext cx="13004801" cy="1155700"/>
          </a:xfrm>
          <a:prstGeom prst="rect">
            <a:avLst/>
          </a:prstGeom>
          <a:ln w="12700">
            <a:miter lim="400000"/>
          </a:ln>
          <a:effectLst>
            <a:outerShdw blurRad="12700" dist="12700" dir="1608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algn="l" defTabSz="647700">
              <a:lnSpc>
                <a:spcPts val="70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7300" spc="-145">
                <a:effectLst>
                  <a:outerShdw blurRad="241300" dist="12700" dir="16080000" rotWithShape="0">
                    <a:srgbClr val="000000"/>
                  </a:outerShdw>
                </a:effectLst>
                <a:latin typeface="Plasmatica"/>
                <a:ea typeface="Plasmatica"/>
                <a:cs typeface="Plasmatica"/>
                <a:sym typeface="Plasmatica"/>
              </a:defRPr>
            </a:lvl1pPr>
          </a:lstStyle>
          <a:p>
            <a:pPr>
              <a:defRPr sz="1800" spc="0">
                <a:solidFill>
                  <a:srgbClr val="000000"/>
                </a:solidFill>
                <a:effectLst/>
              </a:defRPr>
            </a:pPr>
            <a:r>
              <a:rPr>
                <a:solidFill>
                  <a:srgbClr val="FFFFFF"/>
                </a:solidFill>
              </a:rPr>
              <a:t>III. Johnson &amp; The Great Society</a:t>
            </a:r>
          </a:p>
        </p:txBody>
      </p:sp>
      <p:pic>
        <p:nvPicPr>
          <p:cNvPr id="38" name="warren with Ike.jpg"/>
          <p:cNvPicPr/>
          <p:nvPr/>
        </p:nvPicPr>
        <p:blipFill>
          <a:blip r:embed="rId3">
            <a:extLst/>
          </a:blip>
          <a:srcRect l="1499" t="895" r="2250" b="8955"/>
          <a:stretch>
            <a:fillRect/>
          </a:stretch>
        </p:blipFill>
        <p:spPr>
          <a:xfrm>
            <a:off x="1543050" y="739205"/>
            <a:ext cx="11417300" cy="8955910"/>
          </a:xfrm>
          <a:prstGeom prst="rect">
            <a:avLst/>
          </a:prstGeom>
          <a:ln w="12700">
            <a:miter lim="400000"/>
          </a:ln>
        </p:spPr>
      </p:pic>
      <p:pic>
        <p:nvPicPr>
          <p:cNvPr id="39" name="warren with Ike.jpg"/>
          <p:cNvPicPr/>
          <p:nvPr/>
        </p:nvPicPr>
        <p:blipFill>
          <a:blip r:embed="rId3">
            <a:extLst/>
          </a:blip>
          <a:srcRect l="1499" t="895" r="83536" b="8955"/>
          <a:stretch>
            <a:fillRect/>
          </a:stretch>
        </p:blipFill>
        <p:spPr>
          <a:xfrm flipH="1">
            <a:off x="-257374" y="739205"/>
            <a:ext cx="1775025" cy="8955910"/>
          </a:xfrm>
          <a:prstGeom prst="rect">
            <a:avLst/>
          </a:prstGeom>
          <a:ln w="12700">
            <a:miter lim="400000"/>
          </a:ln>
        </p:spPr>
      </p:pic>
      <p:sp>
        <p:nvSpPr>
          <p:cNvPr id="40" name="Shape 40"/>
          <p:cNvSpPr/>
          <p:nvPr/>
        </p:nvSpPr>
        <p:spPr>
          <a:xfrm>
            <a:off x="63500" y="5892800"/>
            <a:ext cx="12674600" cy="3695700"/>
          </a:xfrm>
          <a:prstGeom prst="rect">
            <a:avLst/>
          </a:prstGeom>
          <a:solidFill>
            <a:srgbClr val="000000">
              <a:alpha val="51000"/>
            </a:srgbClr>
          </a:solidFill>
          <a:ln w="12700">
            <a:solidFill>
              <a:srgbClr val="000000">
                <a:alpha val="51000"/>
              </a:srgbClr>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solidFill>
                  <a:srgbClr val="000000"/>
                </a:solidFill>
                <a:effectLst>
                  <a:outerShdw blurRad="38100" dist="12700" dir="5400000" rotWithShape="0">
                    <a:srgbClr val="000000">
                      <a:alpha val="50000"/>
                    </a:srgbClr>
                  </a:outerShdw>
                </a:effectLst>
                <a:latin typeface="Times"/>
                <a:ea typeface="Times"/>
                <a:cs typeface="Times"/>
                <a:sym typeface="Times"/>
              </a:defRPr>
            </a:pPr>
            <a:endParaRPr sz="1600">
              <a:solidFill>
                <a:srgbClr val="000000"/>
              </a:solidFill>
              <a:effectLst>
                <a:outerShdw blurRad="38100" dist="12700" dir="5400000" rotWithShape="0">
                  <a:srgbClr val="000000">
                    <a:alpha val="50000"/>
                  </a:srgbClr>
                </a:outerShdw>
              </a:effectLst>
              <a:latin typeface="Times"/>
              <a:ea typeface="Times"/>
              <a:cs typeface="Times"/>
              <a:sym typeface="Times"/>
            </a:endParaRPr>
          </a:p>
        </p:txBody>
      </p:sp>
      <p:sp>
        <p:nvSpPr>
          <p:cNvPr id="41" name="Shape 41"/>
          <p:cNvSpPr/>
          <p:nvPr/>
        </p:nvSpPr>
        <p:spPr>
          <a:xfrm>
            <a:off x="-114300" y="5854700"/>
            <a:ext cx="12928600" cy="3810000"/>
          </a:xfrm>
          <a:prstGeom prst="rect">
            <a:avLst/>
          </a:prstGeom>
          <a:ln w="12700">
            <a:miter lim="400000"/>
          </a:ln>
          <a:effectLst>
            <a:outerShdw blurRad="50800" dir="1608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p>
            <a:pPr marL="458772" marR="57799" indent="-458772" algn="l" defTabSz="1295400">
              <a:lnSpc>
                <a:spcPct val="90000"/>
              </a:lnSpc>
              <a:spcBef>
                <a:spcPts val="700"/>
              </a:spcBef>
              <a:tabLst>
                <a:tab pos="558800" algn="l"/>
                <a:tab pos="1333500" algn="l"/>
              </a:tabLst>
              <a:defRPr sz="1800">
                <a:solidFill>
                  <a:srgbClr val="000000"/>
                </a:solidFill>
              </a:defRPr>
            </a:pPr>
            <a:r>
              <a:rPr sz="3900" b="1">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D. The Warren Court</a:t>
            </a:r>
            <a:endParaRPr sz="2900" b="1">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1" indent="-115872" algn="l" defTabSz="1295400">
              <a:lnSpc>
                <a:spcPct val="90000"/>
              </a:lnSpc>
              <a:spcBef>
                <a:spcPts val="700"/>
              </a:spcBef>
              <a:tabLst>
                <a:tab pos="558800" algn="l"/>
                <a:tab pos="1333500" algn="l"/>
              </a:tabLst>
              <a:defRPr sz="1800">
                <a:solidFill>
                  <a:srgbClr val="000000"/>
                </a:solidFill>
              </a:defRPr>
            </a:pPr>
            <a:r>
              <a:rPr sz="3500" b="1">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1 Social issues</a:t>
            </a:r>
          </a:p>
          <a:p>
            <a:pPr marL="458772" marR="57799" lvl="2" indent="227027" algn="l" defTabSz="1295400">
              <a:lnSpc>
                <a:spcPct val="90000"/>
              </a:lnSpc>
              <a:spcBef>
                <a:spcPts val="700"/>
              </a:spcBef>
              <a:tabLst>
                <a:tab pos="558800" algn="l"/>
                <a:tab pos="1333500" algn="l"/>
              </a:tabLst>
              <a:defRPr sz="1800">
                <a:solidFill>
                  <a:srgbClr val="000000"/>
                </a:solidFill>
              </a:defRPr>
            </a:pPr>
            <a:r>
              <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3500" i="1" u="sng">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Roth v. U.S.</a:t>
            </a:r>
            <a:r>
              <a:rPr sz="3500" i="1">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1957- defined obscenity as, “w/o redeeming social importance”</a:t>
            </a:r>
          </a:p>
          <a:p>
            <a:pPr marL="458772" marR="57799" lvl="2" indent="227027" algn="l" defTabSz="1295400">
              <a:lnSpc>
                <a:spcPct val="90000"/>
              </a:lnSpc>
              <a:spcBef>
                <a:spcPts val="700"/>
              </a:spcBef>
              <a:tabLst>
                <a:tab pos="558800" algn="l"/>
                <a:tab pos="1333500" algn="l"/>
              </a:tabLst>
              <a:defRPr sz="1800">
                <a:solidFill>
                  <a:srgbClr val="000000"/>
                </a:solidFill>
              </a:defRPr>
            </a:pPr>
            <a:r>
              <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3500" i="1" u="sng">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Engel v. Vitale</a:t>
            </a:r>
            <a:r>
              <a:rPr sz="3500" i="1">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’62 - prayer in schools unconstitutional</a:t>
            </a:r>
          </a:p>
          <a:p>
            <a:pPr marL="458772" marR="57799" lvl="2" indent="227027" algn="l" defTabSz="1295400">
              <a:lnSpc>
                <a:spcPct val="90000"/>
              </a:lnSpc>
              <a:spcBef>
                <a:spcPts val="700"/>
              </a:spcBef>
              <a:tabLst>
                <a:tab pos="558800" algn="l"/>
                <a:tab pos="1333500" algn="l"/>
              </a:tabLst>
              <a:defRPr sz="1800">
                <a:solidFill>
                  <a:srgbClr val="000000"/>
                </a:solidFill>
              </a:defRPr>
            </a:pPr>
            <a:r>
              <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3500" i="1" u="sng">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Griswald v. Connecticut</a:t>
            </a:r>
            <a:r>
              <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 struck down law prohibiting birth control</a:t>
            </a:r>
          </a:p>
        </p:txBody>
      </p:sp>
    </p:spTree>
    <p:extLst>
      <p:ext uri="{BB962C8B-B14F-4D97-AF65-F5344CB8AC3E}">
        <p14:creationId xmlns:p14="http://schemas.microsoft.com/office/powerpoint/2010/main" val="2165365546"/>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iterate>
                                    <p:tmAbs val="0"/>
                                  </p:iterate>
                                  <p:childTnLst>
                                    <p:set>
                                      <p:cBhvr>
                                        <p:cTn id="6" fill="hold"/>
                                        <p:tgtEl>
                                          <p:spTgt spid="41"/>
                                        </p:tgtEl>
                                        <p:attrNameLst>
                                          <p:attrName>style.visibility</p:attrName>
                                        </p:attrNameLst>
                                      </p:cBhvr>
                                      <p:to>
                                        <p:strVal val="visible"/>
                                      </p:to>
                                    </p:set>
                                    <p:animEffect transition="in" filter="dissolve">
                                      <p:cBhvr>
                                        <p:cTn id="7" dur="1000"/>
                                        <p:tgtEl>
                                          <p:spTgt spid="41"/>
                                        </p:tgtEl>
                                      </p:cBhvr>
                                    </p:animEffect>
                                  </p:childTnLst>
                                </p:cTn>
                              </p:par>
                            </p:childTnLst>
                          </p:cTn>
                        </p:par>
                        <p:par>
                          <p:cTn id="8" fill="hold">
                            <p:stCondLst>
                              <p:cond delay="1000"/>
                            </p:stCondLst>
                            <p:childTnLst>
                              <p:par>
                                <p:cTn id="9" presetID="9" presetClass="entr" presetSubtype="0" fill="hold" grpId="0" nodeType="afterEffect">
                                  <p:stCondLst>
                                    <p:cond delay="0"/>
                                  </p:stCondLst>
                                  <p:iterate>
                                    <p:tmAbs val="0"/>
                                  </p:iterate>
                                  <p:childTnLst>
                                    <p:set>
                                      <p:cBhvr>
                                        <p:cTn id="10" fill="hold"/>
                                        <p:tgtEl>
                                          <p:spTgt spid="40"/>
                                        </p:tgtEl>
                                        <p:attrNameLst>
                                          <p:attrName>style.visibility</p:attrName>
                                        </p:attrNameLst>
                                      </p:cBhvr>
                                      <p:to>
                                        <p:strVal val="visible"/>
                                      </p:to>
                                    </p:set>
                                    <p:animEffect transition="in" filter="dissolve">
                                      <p:cBhvr>
                                        <p:cTn id="11" dur="3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advAuto="0"/>
      <p:bldP spid="41" grpId="0"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7"/>
          <p:cNvGrpSpPr/>
          <p:nvPr/>
        </p:nvGrpSpPr>
        <p:grpSpPr>
          <a:xfrm>
            <a:off x="-4787901" y="50800"/>
            <a:ext cx="17767301" cy="10388600"/>
            <a:chOff x="0" y="127000"/>
            <a:chExt cx="17767300" cy="10388600"/>
          </a:xfrm>
        </p:grpSpPr>
        <p:pic>
          <p:nvPicPr>
            <p:cNvPr id="45" name="Warren.jpg"/>
            <p:cNvPicPr/>
            <p:nvPr/>
          </p:nvPicPr>
          <p:blipFill>
            <a:blip r:embed="rId3">
              <a:extLst/>
            </a:blip>
            <a:stretch>
              <a:fillRect/>
            </a:stretch>
          </p:blipFill>
          <p:spPr>
            <a:xfrm>
              <a:off x="7404100" y="152400"/>
              <a:ext cx="10363200" cy="10363200"/>
            </a:xfrm>
            <a:prstGeom prst="rect">
              <a:avLst/>
            </a:prstGeom>
            <a:ln w="12700" cap="flat">
              <a:noFill/>
              <a:miter lim="400000"/>
            </a:ln>
            <a:effectLst/>
          </p:spPr>
        </p:pic>
        <p:pic>
          <p:nvPicPr>
            <p:cNvPr id="46" name="Warren.jpg"/>
            <p:cNvPicPr/>
            <p:nvPr/>
          </p:nvPicPr>
          <p:blipFill>
            <a:blip r:embed="rId3">
              <a:extLst/>
            </a:blip>
            <a:srcRect l="490" r="27205"/>
            <a:stretch>
              <a:fillRect/>
            </a:stretch>
          </p:blipFill>
          <p:spPr>
            <a:xfrm flipH="1">
              <a:off x="-1" y="127000"/>
              <a:ext cx="7493001" cy="10363200"/>
            </a:xfrm>
            <a:prstGeom prst="rect">
              <a:avLst/>
            </a:prstGeom>
            <a:ln w="12700" cap="flat">
              <a:noFill/>
              <a:miter lim="400000"/>
            </a:ln>
            <a:effectLst/>
          </p:spPr>
        </p:pic>
      </p:grpSp>
      <p:sp>
        <p:nvSpPr>
          <p:cNvPr id="48" name="Shape 48"/>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marL="165100" algn="l"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effectLst>
                  <a:outerShdw blurRad="152400" dir="16080000" rotWithShape="0">
                    <a:srgbClr val="000000"/>
                  </a:outerShdw>
                </a:effectLst>
                <a:latin typeface="Arial"/>
                <a:ea typeface="Arial"/>
                <a:cs typeface="Arial"/>
                <a:sym typeface="Arial"/>
              </a:defRPr>
            </a:lvl1pPr>
          </a:lstStyle>
          <a:p>
            <a:pPr>
              <a:defRPr sz="1800">
                <a:solidFill>
                  <a:srgbClr val="000000"/>
                </a:solidFill>
                <a:effectLst/>
              </a:defRPr>
            </a:pPr>
            <a:r>
              <a:rPr>
                <a:solidFill>
                  <a:srgbClr val="FFFFFF"/>
                </a:solidFill>
              </a:rPr>
              <a:t>II. Europe Goes to War</a:t>
            </a:r>
          </a:p>
        </p:txBody>
      </p:sp>
      <p:sp>
        <p:nvSpPr>
          <p:cNvPr id="49" name="Shape 49"/>
          <p:cNvSpPr/>
          <p:nvPr/>
        </p:nvSpPr>
        <p:spPr>
          <a:xfrm>
            <a:off x="-25400" y="-762000"/>
            <a:ext cx="13055600" cy="17907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solidFill>
                  <a:srgbClr val="000000"/>
                </a:solidFill>
                <a:effectLst>
                  <a:outerShdw blurRad="38100" dist="12700" dir="5400000" rotWithShape="0">
                    <a:srgbClr val="000000">
                      <a:alpha val="50000"/>
                    </a:srgbClr>
                  </a:outerShdw>
                </a:effectLst>
                <a:latin typeface="Times"/>
                <a:ea typeface="Times"/>
                <a:cs typeface="Times"/>
                <a:sym typeface="Times"/>
              </a:defRPr>
            </a:pPr>
            <a:endParaRPr sz="1600">
              <a:solidFill>
                <a:srgbClr val="000000"/>
              </a:solidFill>
              <a:effectLst>
                <a:outerShdw blurRad="38100" dist="12700" dir="5400000" rotWithShape="0">
                  <a:srgbClr val="000000">
                    <a:alpha val="50000"/>
                  </a:srgbClr>
                </a:outerShdw>
              </a:effectLst>
              <a:latin typeface="Times"/>
              <a:ea typeface="Times"/>
              <a:cs typeface="Times"/>
              <a:sym typeface="Times"/>
            </a:endParaRPr>
          </a:p>
        </p:txBody>
      </p:sp>
      <p:sp>
        <p:nvSpPr>
          <p:cNvPr id="50" name="Shape 50"/>
          <p:cNvSpPr/>
          <p:nvPr/>
        </p:nvSpPr>
        <p:spPr>
          <a:xfrm>
            <a:off x="-25400" y="9410700"/>
            <a:ext cx="13055600" cy="17907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solidFill>
                  <a:srgbClr val="000000"/>
                </a:solidFill>
                <a:effectLst>
                  <a:outerShdw blurRad="38100" dist="12700" dir="5400000" rotWithShape="0">
                    <a:srgbClr val="000000">
                      <a:alpha val="50000"/>
                    </a:srgbClr>
                  </a:outerShdw>
                </a:effectLst>
                <a:latin typeface="Times"/>
                <a:ea typeface="Times"/>
                <a:cs typeface="Times"/>
                <a:sym typeface="Times"/>
              </a:defRPr>
            </a:pPr>
            <a:endParaRPr sz="1600">
              <a:solidFill>
                <a:srgbClr val="000000"/>
              </a:solidFill>
              <a:effectLst>
                <a:outerShdw blurRad="38100" dist="12700" dir="5400000" rotWithShape="0">
                  <a:srgbClr val="000000">
                    <a:alpha val="50000"/>
                  </a:srgbClr>
                </a:outerShdw>
              </a:effectLst>
              <a:latin typeface="Times"/>
              <a:ea typeface="Times"/>
              <a:cs typeface="Times"/>
              <a:sym typeface="Times"/>
            </a:endParaRPr>
          </a:p>
        </p:txBody>
      </p:sp>
      <p:sp>
        <p:nvSpPr>
          <p:cNvPr id="51" name="Shape 51"/>
          <p:cNvSpPr/>
          <p:nvPr/>
        </p:nvSpPr>
        <p:spPr>
          <a:xfrm>
            <a:off x="109184" y="-114300"/>
            <a:ext cx="13004801" cy="1155700"/>
          </a:xfrm>
          <a:prstGeom prst="rect">
            <a:avLst/>
          </a:prstGeom>
          <a:ln w="12700">
            <a:miter lim="400000"/>
          </a:ln>
          <a:effectLst>
            <a:outerShdw blurRad="12700" dist="12700" dir="1608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algn="l" defTabSz="647700">
              <a:lnSpc>
                <a:spcPts val="70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7300" spc="-145">
                <a:effectLst>
                  <a:outerShdw blurRad="241300" dist="12700" dir="16080000" rotWithShape="0">
                    <a:srgbClr val="000000"/>
                  </a:outerShdw>
                </a:effectLst>
                <a:latin typeface="Plasmatica"/>
                <a:ea typeface="Plasmatica"/>
                <a:cs typeface="Plasmatica"/>
                <a:sym typeface="Plasmatica"/>
              </a:defRPr>
            </a:lvl1pPr>
          </a:lstStyle>
          <a:p>
            <a:pPr>
              <a:defRPr sz="1800" spc="0">
                <a:solidFill>
                  <a:srgbClr val="000000"/>
                </a:solidFill>
                <a:effectLst/>
              </a:defRPr>
            </a:pPr>
            <a:r>
              <a:rPr>
                <a:solidFill>
                  <a:srgbClr val="FFFFFF"/>
                </a:solidFill>
              </a:rPr>
              <a:t>III. Johnson &amp; The Great Society</a:t>
            </a:r>
          </a:p>
        </p:txBody>
      </p:sp>
      <p:sp>
        <p:nvSpPr>
          <p:cNvPr id="52" name="Shape 52"/>
          <p:cNvSpPr/>
          <p:nvPr/>
        </p:nvSpPr>
        <p:spPr>
          <a:xfrm>
            <a:off x="355600" y="7861300"/>
            <a:ext cx="12382500" cy="1905000"/>
          </a:xfrm>
          <a:prstGeom prst="rect">
            <a:avLst/>
          </a:prstGeom>
          <a:solidFill>
            <a:srgbClr val="000000">
              <a:alpha val="51000"/>
            </a:srgbClr>
          </a:solidFill>
          <a:ln w="12700">
            <a:solidFill>
              <a:srgbClr val="000000">
                <a:alpha val="51000"/>
              </a:srgbClr>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solidFill>
                  <a:srgbClr val="000000"/>
                </a:solidFill>
                <a:effectLst>
                  <a:outerShdw blurRad="38100" dist="12700" dir="5400000" rotWithShape="0">
                    <a:srgbClr val="000000">
                      <a:alpha val="50000"/>
                    </a:srgbClr>
                  </a:outerShdw>
                </a:effectLst>
                <a:latin typeface="Times"/>
                <a:ea typeface="Times"/>
                <a:cs typeface="Times"/>
                <a:sym typeface="Times"/>
              </a:defRPr>
            </a:pPr>
            <a:endParaRPr sz="1600">
              <a:solidFill>
                <a:srgbClr val="000000"/>
              </a:solidFill>
              <a:effectLst>
                <a:outerShdw blurRad="38100" dist="12700" dir="5400000" rotWithShape="0">
                  <a:srgbClr val="000000">
                    <a:alpha val="50000"/>
                  </a:srgbClr>
                </a:outerShdw>
              </a:effectLst>
              <a:latin typeface="Times"/>
              <a:ea typeface="Times"/>
              <a:cs typeface="Times"/>
              <a:sym typeface="Times"/>
            </a:endParaRPr>
          </a:p>
        </p:txBody>
      </p:sp>
      <p:sp>
        <p:nvSpPr>
          <p:cNvPr id="53" name="Shape 53"/>
          <p:cNvSpPr/>
          <p:nvPr/>
        </p:nvSpPr>
        <p:spPr>
          <a:xfrm>
            <a:off x="-190500" y="939800"/>
            <a:ext cx="12928600" cy="8737600"/>
          </a:xfrm>
          <a:prstGeom prst="rect">
            <a:avLst/>
          </a:prstGeom>
          <a:ln w="12700">
            <a:miter lim="400000"/>
          </a:ln>
          <a:effectLst>
            <a:outerShdw blurRad="50800" dir="264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p>
            <a:pPr marL="458772" marR="57799" indent="-458772" algn="l" defTabSz="1295400">
              <a:lnSpc>
                <a:spcPct val="80000"/>
              </a:lnSpc>
              <a:spcBef>
                <a:spcPts val="700"/>
              </a:spcBef>
              <a:tabLst>
                <a:tab pos="558800" algn="l"/>
                <a:tab pos="1333500" algn="l"/>
              </a:tabLst>
              <a:defRPr sz="1800">
                <a:solidFill>
                  <a:srgbClr val="000000"/>
                </a:solidFill>
              </a:defRPr>
            </a:pPr>
            <a:r>
              <a:rPr sz="3900" b="1">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rPr>
              <a:t> D. The Warren Court cont.</a:t>
            </a:r>
            <a:endParaRPr sz="2900" b="1">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endParaRPr>
          </a:p>
          <a:p>
            <a:pPr marL="458772" marR="57799" lvl="1" indent="-115872" algn="l" defTabSz="1295400">
              <a:lnSpc>
                <a:spcPct val="80000"/>
              </a:lnSpc>
              <a:spcBef>
                <a:spcPts val="700"/>
              </a:spcBef>
              <a:tabLst>
                <a:tab pos="558800" algn="l"/>
                <a:tab pos="1333500" algn="l"/>
              </a:tabLst>
              <a:defRPr sz="1800">
                <a:solidFill>
                  <a:srgbClr val="000000"/>
                </a:solidFill>
              </a:defRPr>
            </a:pPr>
            <a:r>
              <a:rPr sz="3500" b="1">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rPr>
              <a:t>2 Criminal Procedure</a:t>
            </a:r>
          </a:p>
          <a:p>
            <a:pPr marL="458772" marR="57799" lvl="2" indent="227027" algn="l" defTabSz="1295400">
              <a:lnSpc>
                <a:spcPct val="80000"/>
              </a:lnSpc>
              <a:spcBef>
                <a:spcPts val="700"/>
              </a:spcBef>
              <a:tabLst>
                <a:tab pos="558800" algn="l"/>
                <a:tab pos="1333500" algn="l"/>
              </a:tabLst>
              <a:defRPr sz="1800">
                <a:solidFill>
                  <a:srgbClr val="000000"/>
                </a:solidFill>
              </a:defRPr>
            </a:pPr>
            <a:r>
              <a:rPr sz="3500">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rPr>
              <a:t>- </a:t>
            </a:r>
            <a:r>
              <a:rPr sz="3500" i="1" u="sng">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rPr>
              <a:t>Mapp v. Ohio</a:t>
            </a:r>
            <a:r>
              <a:rPr sz="3500" i="1">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rPr>
              <a:t> </a:t>
            </a:r>
            <a:r>
              <a:rPr sz="3500">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rPr>
              <a:t>1961- exclusionary rule - evidence seized illegally can’t be used in trial</a:t>
            </a:r>
          </a:p>
          <a:p>
            <a:pPr marL="458772" marR="57799" lvl="2" indent="227027" algn="l" defTabSz="1295400">
              <a:lnSpc>
                <a:spcPct val="80000"/>
              </a:lnSpc>
              <a:spcBef>
                <a:spcPts val="700"/>
              </a:spcBef>
              <a:tabLst>
                <a:tab pos="558800" algn="l"/>
                <a:tab pos="1333500" algn="l"/>
              </a:tabLst>
              <a:defRPr sz="1800">
                <a:solidFill>
                  <a:srgbClr val="000000"/>
                </a:solidFill>
              </a:defRPr>
            </a:pPr>
            <a:r>
              <a:rPr sz="3500">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rPr>
              <a:t>- </a:t>
            </a:r>
            <a:r>
              <a:rPr sz="3500" i="1" u="sng">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rPr>
              <a:t>Gideon v. Waiwright</a:t>
            </a:r>
            <a:r>
              <a:rPr sz="3500" i="1">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rPr>
              <a:t> </a:t>
            </a:r>
            <a:r>
              <a:rPr sz="3500">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rPr>
              <a:t>’63 - free legal aid for those who can’t afford</a:t>
            </a:r>
          </a:p>
          <a:p>
            <a:pPr marL="458772" marR="57799" lvl="2" indent="227027" algn="l" defTabSz="1295400">
              <a:lnSpc>
                <a:spcPct val="90000"/>
              </a:lnSpc>
              <a:spcBef>
                <a:spcPts val="700"/>
              </a:spcBef>
              <a:tabLst>
                <a:tab pos="558800" algn="l"/>
                <a:tab pos="1333500" algn="l"/>
              </a:tabLst>
              <a:defRPr sz="1800">
                <a:solidFill>
                  <a:srgbClr val="000000"/>
                </a:solidFill>
              </a:defRPr>
            </a:pPr>
            <a:endParaRPr sz="3500">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endParaRPr>
          </a:p>
          <a:p>
            <a:pPr marL="458772" marR="57799" lvl="2" indent="227027" algn="l" defTabSz="1295400">
              <a:lnSpc>
                <a:spcPct val="90000"/>
              </a:lnSpc>
              <a:spcBef>
                <a:spcPts val="700"/>
              </a:spcBef>
              <a:tabLst>
                <a:tab pos="558800" algn="l"/>
                <a:tab pos="1333500" algn="l"/>
              </a:tabLst>
              <a:defRPr sz="1800">
                <a:solidFill>
                  <a:srgbClr val="000000"/>
                </a:solidFill>
              </a:defRPr>
            </a:pPr>
            <a:endParaRPr sz="3500">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endParaRPr>
          </a:p>
          <a:p>
            <a:pPr marL="458772" marR="57799" lvl="2" indent="227027" algn="l" defTabSz="1295400">
              <a:lnSpc>
                <a:spcPct val="90000"/>
              </a:lnSpc>
              <a:spcBef>
                <a:spcPts val="700"/>
              </a:spcBef>
              <a:tabLst>
                <a:tab pos="558800" algn="l"/>
                <a:tab pos="1333500" algn="l"/>
              </a:tabLst>
              <a:defRPr sz="1800">
                <a:solidFill>
                  <a:srgbClr val="000000"/>
                </a:solidFill>
              </a:defRPr>
            </a:pPr>
            <a:endParaRPr sz="3500">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endParaRPr>
          </a:p>
          <a:p>
            <a:pPr marL="458772" marR="57799" lvl="2" indent="227027" algn="l" defTabSz="1295400">
              <a:lnSpc>
                <a:spcPct val="90000"/>
              </a:lnSpc>
              <a:spcBef>
                <a:spcPts val="700"/>
              </a:spcBef>
              <a:tabLst>
                <a:tab pos="558800" algn="l"/>
                <a:tab pos="1333500" algn="l"/>
              </a:tabLst>
              <a:defRPr sz="1800">
                <a:solidFill>
                  <a:srgbClr val="000000"/>
                </a:solidFill>
              </a:defRPr>
            </a:pPr>
            <a:endParaRPr sz="3500">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endParaRPr>
          </a:p>
          <a:p>
            <a:pPr marL="458772" marR="57799" lvl="2" indent="227027" algn="l" defTabSz="1295400">
              <a:lnSpc>
                <a:spcPct val="110000"/>
              </a:lnSpc>
              <a:spcBef>
                <a:spcPts val="700"/>
              </a:spcBef>
              <a:tabLst>
                <a:tab pos="558800" algn="l"/>
                <a:tab pos="1333500" algn="l"/>
              </a:tabLst>
              <a:defRPr sz="1800">
                <a:solidFill>
                  <a:srgbClr val="000000"/>
                </a:solidFill>
              </a:defRPr>
            </a:pPr>
            <a:endParaRPr sz="3500">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endParaRPr>
          </a:p>
          <a:p>
            <a:pPr marL="458772" marR="57799" lvl="2" indent="227027" algn="l" defTabSz="1295400">
              <a:lnSpc>
                <a:spcPct val="150000"/>
              </a:lnSpc>
              <a:spcBef>
                <a:spcPts val="700"/>
              </a:spcBef>
              <a:tabLst>
                <a:tab pos="558800" algn="l"/>
                <a:tab pos="1333500" algn="l"/>
              </a:tabLst>
              <a:defRPr sz="1800">
                <a:solidFill>
                  <a:srgbClr val="000000"/>
                </a:solidFill>
              </a:defRPr>
            </a:pPr>
            <a:endParaRPr sz="3500">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endParaRPr>
          </a:p>
          <a:p>
            <a:pPr marL="458772" marR="57799" lvl="2" indent="227027" algn="l" defTabSz="1295400">
              <a:lnSpc>
                <a:spcPct val="90000"/>
              </a:lnSpc>
              <a:spcBef>
                <a:spcPts val="700"/>
              </a:spcBef>
              <a:tabLst>
                <a:tab pos="558800" algn="l"/>
                <a:tab pos="1333500" algn="l"/>
              </a:tabLst>
              <a:defRPr sz="1800">
                <a:solidFill>
                  <a:srgbClr val="000000"/>
                </a:solidFill>
              </a:defRPr>
            </a:pPr>
            <a:r>
              <a:rPr sz="3500">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rPr>
              <a:t>- </a:t>
            </a:r>
            <a:r>
              <a:rPr sz="3500" i="1" u="sng">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rPr>
              <a:t>Escobedo v. Illinois</a:t>
            </a:r>
            <a:r>
              <a:rPr sz="3500" i="1">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rPr>
              <a:t> ‘64</a:t>
            </a:r>
            <a:r>
              <a:rPr sz="3500">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rPr>
              <a:t>- access to an attorney while being questioned</a:t>
            </a:r>
          </a:p>
          <a:p>
            <a:pPr marL="458772" marR="57799" lvl="2" indent="227027" algn="l" defTabSz="1295400">
              <a:lnSpc>
                <a:spcPct val="90000"/>
              </a:lnSpc>
              <a:spcBef>
                <a:spcPts val="700"/>
              </a:spcBef>
              <a:tabLst>
                <a:tab pos="558800" algn="l"/>
                <a:tab pos="1333500" algn="l"/>
              </a:tabLst>
              <a:defRPr sz="1800">
                <a:solidFill>
                  <a:srgbClr val="000000"/>
                </a:solidFill>
              </a:defRPr>
            </a:pPr>
            <a:r>
              <a:rPr sz="3500">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rPr>
              <a:t>- </a:t>
            </a:r>
            <a:r>
              <a:rPr sz="3500" i="1" u="sng">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rPr>
              <a:t>Miranda v. Arizona</a:t>
            </a:r>
            <a:r>
              <a:rPr sz="3500">
                <a:solidFill>
                  <a:srgbClr val="FFFFFF"/>
                </a:solidFill>
                <a:effectLst>
                  <a:outerShdw blurRad="101600" dist="12700" dir="2580000" rotWithShape="0">
                    <a:srgbClr val="000000"/>
                  </a:outerShdw>
                </a:effectLst>
                <a:uFill>
                  <a:solidFill>
                    <a:srgbClr val="FFFFFF"/>
                  </a:solidFill>
                </a:uFill>
                <a:latin typeface="Arial"/>
                <a:ea typeface="Arial"/>
                <a:cs typeface="Arial"/>
                <a:sym typeface="Arial"/>
              </a:rPr>
              <a:t> ’66 - police must inform accused person of ‘Miranda Rights’ </a:t>
            </a:r>
          </a:p>
        </p:txBody>
      </p:sp>
      <p:grpSp>
        <p:nvGrpSpPr>
          <p:cNvPr id="56" name="Group 56"/>
          <p:cNvGrpSpPr/>
          <p:nvPr/>
        </p:nvGrpSpPr>
        <p:grpSpPr>
          <a:xfrm>
            <a:off x="13550900" y="6489700"/>
            <a:ext cx="5644584" cy="3614388"/>
            <a:chOff x="0" y="0"/>
            <a:chExt cx="5644583" cy="3614387"/>
          </a:xfrm>
        </p:grpSpPr>
        <p:sp>
          <p:nvSpPr>
            <p:cNvPr id="54" name="Shape 54"/>
            <p:cNvSpPr/>
            <p:nvPr/>
          </p:nvSpPr>
          <p:spPr>
            <a:xfrm>
              <a:off x="0" y="0"/>
              <a:ext cx="5588000" cy="2197100"/>
            </a:xfrm>
            <a:prstGeom prst="rect">
              <a:avLst/>
            </a:prstGeom>
            <a:solidFill>
              <a:srgbClr val="C6E6E9"/>
            </a:solidFill>
            <a:ln w="25400" cap="flat">
              <a:solidFill>
                <a:srgbClr val="000000"/>
              </a:solidFill>
              <a:prstDash val="solid"/>
              <a:miter lim="400000"/>
            </a:ln>
            <a:effectLst>
              <a:outerShdw blurRad="12700" dist="76200" dir="2340000" rotWithShape="0">
                <a:srgbClr val="000000"/>
              </a:outerShdw>
            </a:effectLst>
          </p:spPr>
          <p:txBody>
            <a:bodyPr wrap="square" lIns="38100" tIns="38100" rIns="38100" bIns="38100" numCol="1" anchor="ctr">
              <a:noAutofit/>
            </a:bodyP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solidFill>
                    <a:srgbClr val="000000"/>
                  </a:solidFill>
                  <a:effectLst>
                    <a:outerShdw blurRad="38100" dist="12700" dir="5400000" rotWithShape="0">
                      <a:srgbClr val="000000">
                        <a:alpha val="50000"/>
                      </a:srgbClr>
                    </a:outerShdw>
                  </a:effectLst>
                  <a:latin typeface="Times"/>
                  <a:ea typeface="Times"/>
                  <a:cs typeface="Times"/>
                  <a:sym typeface="Times"/>
                </a:defRPr>
              </a:pPr>
              <a:endParaRPr sz="1600">
                <a:solidFill>
                  <a:srgbClr val="000000"/>
                </a:solidFill>
                <a:effectLst>
                  <a:outerShdw blurRad="38100" dist="12700" dir="5400000" rotWithShape="0">
                    <a:srgbClr val="000000">
                      <a:alpha val="50000"/>
                    </a:srgbClr>
                  </a:outerShdw>
                </a:effectLst>
                <a:latin typeface="Times"/>
                <a:ea typeface="Times"/>
                <a:cs typeface="Times"/>
                <a:sym typeface="Times"/>
              </a:endParaRPr>
            </a:p>
          </p:txBody>
        </p:sp>
        <p:sp>
          <p:nvSpPr>
            <p:cNvPr id="55" name="Shape 55"/>
            <p:cNvSpPr/>
            <p:nvPr/>
          </p:nvSpPr>
          <p:spPr>
            <a:xfrm>
              <a:off x="196283" y="198087"/>
              <a:ext cx="5448301" cy="34163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p>
              <a:pPr algn="l" defTabSz="647700">
                <a:lnSpc>
                  <a:spcPts val="34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800">
                  <a:solidFill>
                    <a:srgbClr val="000000"/>
                  </a:solidFill>
                </a:defRPr>
              </a:pPr>
              <a:r>
                <a:rPr sz="2900" i="1">
                  <a:solidFill>
                    <a:srgbClr val="000000"/>
                  </a:solidFill>
                </a:rPr>
                <a:t>“No longer will illness crush and destroy the savings that they(elderly) have so carefully put away.”  </a:t>
              </a:r>
              <a:r>
                <a:rPr sz="2200" i="1">
                  <a:solidFill>
                    <a:srgbClr val="000000"/>
                  </a:solidFill>
                </a:rPr>
                <a:t>President Johnson, 1965</a:t>
              </a:r>
            </a:p>
          </p:txBody>
        </p:sp>
      </p:grpSp>
      <p:pic>
        <p:nvPicPr>
          <p:cNvPr id="57" name="earl_warren.jpg"/>
          <p:cNvPicPr/>
          <p:nvPr/>
        </p:nvPicPr>
        <p:blipFill>
          <a:blip r:embed="rId4">
            <a:extLst/>
          </a:blip>
          <a:srcRect l="975" r="20000" b="32307"/>
          <a:stretch>
            <a:fillRect/>
          </a:stretch>
        </p:blipFill>
        <p:spPr>
          <a:xfrm>
            <a:off x="14084300" y="2426641"/>
            <a:ext cx="2108200" cy="2290390"/>
          </a:xfrm>
          <a:prstGeom prst="rect">
            <a:avLst/>
          </a:prstGeom>
          <a:ln w="12700">
            <a:miter lim="400000"/>
          </a:ln>
        </p:spPr>
      </p:pic>
      <p:pic>
        <p:nvPicPr>
          <p:cNvPr id="58" name="Picture 57"/>
          <p:cNvPicPr/>
          <p:nvPr/>
        </p:nvPicPr>
        <p:blipFill>
          <a:blip r:embed="rId5">
            <a:extLst/>
          </a:blip>
          <a:stretch>
            <a:fillRect/>
          </a:stretch>
        </p:blipFill>
        <p:spPr>
          <a:xfrm>
            <a:off x="2336800" y="2260600"/>
            <a:ext cx="7670800" cy="5245100"/>
          </a:xfrm>
          <a:prstGeom prst="rect">
            <a:avLst/>
          </a:prstGeom>
          <a:effectLst>
            <a:outerShdw blurRad="50800" dist="50800" dir="2100000" rotWithShape="0">
              <a:srgbClr val="000000"/>
            </a:outerShdw>
          </a:effectLst>
        </p:spPr>
      </p:pic>
    </p:spTree>
    <p:extLst>
      <p:ext uri="{BB962C8B-B14F-4D97-AF65-F5344CB8AC3E}">
        <p14:creationId xmlns:p14="http://schemas.microsoft.com/office/powerpoint/2010/main" val="41907945"/>
      </p:ext>
    </p:extLst>
  </p:cSld>
  <p:clrMapOvr>
    <a:masterClrMapping/>
  </p:clrMapOvr>
  <p:transition spd="slow">
    <p:dissolve/>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iterate>
                                    <p:tmAbs val="0"/>
                                  </p:iterate>
                                  <p:childTnLst>
                                    <p:set>
                                      <p:cBhvr>
                                        <p:cTn id="6" fill="hold"/>
                                        <p:tgtEl>
                                          <p:spTgt spid="53"/>
                                        </p:tgtEl>
                                        <p:attrNameLst>
                                          <p:attrName>style.visibility</p:attrName>
                                        </p:attrNameLst>
                                      </p:cBhvr>
                                      <p:to>
                                        <p:strVal val="visible"/>
                                      </p:to>
                                    </p:set>
                                    <p:animEffect transition="in" filter="dissolve">
                                      <p:cBhvr>
                                        <p:cTn id="7" dur="1000"/>
                                        <p:tgtEl>
                                          <p:spTgt spid="53"/>
                                        </p:tgtEl>
                                      </p:cBhvr>
                                    </p:animEffect>
                                  </p:childTnLst>
                                </p:cTn>
                              </p:par>
                            </p:childTnLst>
                          </p:cTn>
                        </p:par>
                        <p:par>
                          <p:cTn id="8" fill="hold">
                            <p:stCondLst>
                              <p:cond delay="1000"/>
                            </p:stCondLst>
                            <p:childTnLst>
                              <p:par>
                                <p:cTn id="9" presetID="23" presetClass="entr" presetSubtype="16" fill="hold" grpId="0" nodeType="afterEffect">
                                  <p:stCondLst>
                                    <p:cond delay="0"/>
                                  </p:stCondLst>
                                  <p:iterate>
                                    <p:tmAbs val="0"/>
                                  </p:iterate>
                                  <p:childTnLst>
                                    <p:set>
                                      <p:cBhvr>
                                        <p:cTn id="10" fill="hold"/>
                                        <p:tgtEl>
                                          <p:spTgt spid="57"/>
                                        </p:tgtEl>
                                        <p:attrNameLst>
                                          <p:attrName>style.visibility</p:attrName>
                                        </p:attrNameLst>
                                      </p:cBhvr>
                                      <p:to>
                                        <p:strVal val="visible"/>
                                      </p:to>
                                    </p:set>
                                    <p:anim calcmode="lin" valueType="num">
                                      <p:cBhvr>
                                        <p:cTn id="11" dur="750" fill="hold"/>
                                        <p:tgtEl>
                                          <p:spTgt spid="57"/>
                                        </p:tgtEl>
                                        <p:attrNameLst>
                                          <p:attrName>ppt_w</p:attrName>
                                        </p:attrNameLst>
                                      </p:cBhvr>
                                      <p:tavLst>
                                        <p:tav tm="0">
                                          <p:val>
                                            <p:fltVal val="0"/>
                                          </p:val>
                                        </p:tav>
                                        <p:tav tm="100000">
                                          <p:val>
                                            <p:strVal val="#ppt_w"/>
                                          </p:val>
                                        </p:tav>
                                      </p:tavLst>
                                    </p:anim>
                                    <p:anim calcmode="lin" valueType="num">
                                      <p:cBhvr>
                                        <p:cTn id="12" dur="750" fill="hold"/>
                                        <p:tgtEl>
                                          <p:spTgt spid="57"/>
                                        </p:tgtEl>
                                        <p:attrNameLst>
                                          <p:attrName>ppt_h</p:attrName>
                                        </p:attrNameLst>
                                      </p:cBhvr>
                                      <p:tavLst>
                                        <p:tav tm="0">
                                          <p:val>
                                            <p:fltVal val="0"/>
                                          </p:val>
                                        </p:tav>
                                        <p:tav tm="100000">
                                          <p:val>
                                            <p:strVal val="#ppt_h"/>
                                          </p:val>
                                        </p:tav>
                                      </p:tavLst>
                                    </p:anim>
                                  </p:childTnLst>
                                </p:cTn>
                              </p:par>
                            </p:childTnLst>
                          </p:cTn>
                        </p:par>
                        <p:par>
                          <p:cTn id="13" fill="hold">
                            <p:stCondLst>
                              <p:cond delay="1750"/>
                            </p:stCondLst>
                            <p:childTnLst>
                              <p:par>
                                <p:cTn id="14" presetID="9" presetClass="entr" presetSubtype="0" fill="hold" grpId="0" nodeType="afterEffect">
                                  <p:stCondLst>
                                    <p:cond delay="0"/>
                                  </p:stCondLst>
                                  <p:iterate>
                                    <p:tmAbs val="0"/>
                                  </p:iterate>
                                  <p:childTnLst>
                                    <p:set>
                                      <p:cBhvr>
                                        <p:cTn id="15" fill="hold"/>
                                        <p:tgtEl>
                                          <p:spTgt spid="52"/>
                                        </p:tgtEl>
                                        <p:attrNameLst>
                                          <p:attrName>style.visibility</p:attrName>
                                        </p:attrNameLst>
                                      </p:cBhvr>
                                      <p:to>
                                        <p:strVal val="visible"/>
                                      </p:to>
                                    </p:set>
                                    <p:animEffect transition="in" filter="dissolve">
                                      <p:cBhvr>
                                        <p:cTn id="16" dur="1000"/>
                                        <p:tgtEl>
                                          <p:spTgt spid="52"/>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iterate>
                                    <p:tmAbs val="0"/>
                                  </p:iterate>
                                  <p:childTnLst>
                                    <p:set>
                                      <p:cBhvr>
                                        <p:cTn id="20" fill="hold"/>
                                        <p:tgtEl>
                                          <p:spTgt spid="58"/>
                                        </p:tgtEl>
                                        <p:attrNameLst>
                                          <p:attrName>style.visibility</p:attrName>
                                        </p:attrNameLst>
                                      </p:cBhvr>
                                      <p:to>
                                        <p:strVal val="visible"/>
                                      </p:to>
                                    </p:set>
                                    <p:anim calcmode="lin" valueType="num">
                                      <p:cBhvr>
                                        <p:cTn id="21" dur="750" fill="hold"/>
                                        <p:tgtEl>
                                          <p:spTgt spid="58"/>
                                        </p:tgtEl>
                                        <p:attrNameLst>
                                          <p:attrName>ppt_w</p:attrName>
                                        </p:attrNameLst>
                                      </p:cBhvr>
                                      <p:tavLst>
                                        <p:tav tm="0">
                                          <p:val>
                                            <p:fltVal val="0"/>
                                          </p:val>
                                        </p:tav>
                                        <p:tav tm="100000">
                                          <p:val>
                                            <p:strVal val="#ppt_w"/>
                                          </p:val>
                                        </p:tav>
                                      </p:tavLst>
                                    </p:anim>
                                    <p:anim calcmode="lin" valueType="num">
                                      <p:cBhvr>
                                        <p:cTn id="22" dur="750" fill="hold"/>
                                        <p:tgtEl>
                                          <p:spTgt spid="58"/>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xit" presetSubtype="16" fill="hold" grpId="1" nodeType="clickEffect">
                                  <p:stCondLst>
                                    <p:cond delay="0"/>
                                  </p:stCondLst>
                                  <p:iterate>
                                    <p:tmAbs val="0"/>
                                  </p:iterate>
                                  <p:childTnLst>
                                    <p:anim calcmode="lin" valueType="num">
                                      <p:cBhvr>
                                        <p:cTn id="26" dur="1000" fill="hold"/>
                                        <p:tgtEl>
                                          <p:spTgt spid="58"/>
                                        </p:tgtEl>
                                        <p:attrNameLst>
                                          <p:attrName>ppt_w</p:attrName>
                                        </p:attrNameLst>
                                      </p:cBhvr>
                                      <p:tavLst>
                                        <p:tav tm="0">
                                          <p:val>
                                            <p:strVal val="ppt_w"/>
                                          </p:val>
                                        </p:tav>
                                        <p:tav tm="100000">
                                          <p:val>
                                            <p:strVal val="4*ppt_w"/>
                                          </p:val>
                                        </p:tav>
                                      </p:tavLst>
                                    </p:anim>
                                    <p:anim calcmode="lin" valueType="num">
                                      <p:cBhvr>
                                        <p:cTn id="27" dur="1000" fill="hold"/>
                                        <p:tgtEl>
                                          <p:spTgt spid="58"/>
                                        </p:tgtEl>
                                        <p:attrNameLst>
                                          <p:attrName>ppt_h</p:attrName>
                                        </p:attrNameLst>
                                      </p:cBhvr>
                                      <p:tavLst>
                                        <p:tav tm="0">
                                          <p:val>
                                            <p:strVal val="ppt_h"/>
                                          </p:val>
                                        </p:tav>
                                        <p:tav tm="100000">
                                          <p:val>
                                            <p:strVal val="4*ppt_h"/>
                                          </p:val>
                                        </p:tav>
                                      </p:tavLst>
                                    </p:anim>
                                    <p:set>
                                      <p:cBhvr>
                                        <p:cTn id="28" fill="hold">
                                          <p:stCondLst>
                                            <p:cond delay="999"/>
                                          </p:stCondLst>
                                        </p:cTn>
                                        <p:tgtEl>
                                          <p:spTgt spid="5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advAuto="0"/>
      <p:bldP spid="53" grpId="0" animBg="1" advAuto="0"/>
      <p:bldP spid="57" grpId="0" animBg="1" advAuto="0"/>
      <p:bldP spid="58" grpId="0" animBg="1" advAuto="0"/>
      <p:bldP spid="58" grpId="1"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impeach Warren.jpg"/>
          <p:cNvPicPr/>
          <p:nvPr/>
        </p:nvPicPr>
        <p:blipFill>
          <a:blip r:embed="rId3">
            <a:extLst/>
          </a:blip>
          <a:stretch>
            <a:fillRect/>
          </a:stretch>
        </p:blipFill>
        <p:spPr>
          <a:xfrm>
            <a:off x="-50800" y="1003300"/>
            <a:ext cx="13131800" cy="9848850"/>
          </a:xfrm>
          <a:prstGeom prst="rect">
            <a:avLst/>
          </a:prstGeom>
          <a:ln w="12700">
            <a:miter lim="400000"/>
          </a:ln>
        </p:spPr>
      </p:pic>
      <p:sp>
        <p:nvSpPr>
          <p:cNvPr id="63" name="Shape 63"/>
          <p:cNvSpPr/>
          <p:nvPr/>
        </p:nvSpPr>
        <p:spPr>
          <a:xfrm>
            <a:off x="203200" y="-88900"/>
            <a:ext cx="11544300" cy="1117600"/>
          </a:xfrm>
          <a:prstGeom prst="rect">
            <a:avLst/>
          </a:prstGeom>
          <a:ln w="12700">
            <a:miter lim="400000"/>
          </a:ln>
          <a:effectLst>
            <a:outerShdw blurRad="63500" dist="38100" dir="1602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marL="165100" algn="l" defTabSz="647700">
              <a:lnSpc>
                <a:spcPts val="87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 pos="14554200" algn="l"/>
              </a:tabLst>
              <a:defRPr sz="7200">
                <a:effectLst>
                  <a:outerShdw blurRad="152400" dir="16080000" rotWithShape="0">
                    <a:srgbClr val="000000"/>
                  </a:outerShdw>
                </a:effectLst>
                <a:latin typeface="Arial"/>
                <a:ea typeface="Arial"/>
                <a:cs typeface="Arial"/>
                <a:sym typeface="Arial"/>
              </a:defRPr>
            </a:lvl1pPr>
          </a:lstStyle>
          <a:p>
            <a:pPr>
              <a:defRPr sz="1800">
                <a:solidFill>
                  <a:srgbClr val="000000"/>
                </a:solidFill>
                <a:effectLst/>
              </a:defRPr>
            </a:pPr>
            <a:r>
              <a:rPr>
                <a:solidFill>
                  <a:srgbClr val="FFFFFF"/>
                </a:solidFill>
              </a:rPr>
              <a:t>II. Europe Goes to War</a:t>
            </a:r>
          </a:p>
        </p:txBody>
      </p:sp>
      <p:sp>
        <p:nvSpPr>
          <p:cNvPr id="64" name="Shape 64"/>
          <p:cNvSpPr/>
          <p:nvPr/>
        </p:nvSpPr>
        <p:spPr>
          <a:xfrm>
            <a:off x="-25400" y="-762000"/>
            <a:ext cx="13055600" cy="17907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solidFill>
                  <a:srgbClr val="000000"/>
                </a:solidFill>
                <a:effectLst>
                  <a:outerShdw blurRad="38100" dist="12700" dir="5400000" rotWithShape="0">
                    <a:srgbClr val="000000">
                      <a:alpha val="50000"/>
                    </a:srgbClr>
                  </a:outerShdw>
                </a:effectLst>
                <a:latin typeface="Times"/>
                <a:ea typeface="Times"/>
                <a:cs typeface="Times"/>
                <a:sym typeface="Times"/>
              </a:defRPr>
            </a:pPr>
            <a:endParaRPr sz="1600">
              <a:solidFill>
                <a:srgbClr val="000000"/>
              </a:solidFill>
              <a:effectLst>
                <a:outerShdw blurRad="38100" dist="12700" dir="5400000" rotWithShape="0">
                  <a:srgbClr val="000000">
                    <a:alpha val="50000"/>
                  </a:srgbClr>
                </a:outerShdw>
              </a:effectLst>
              <a:latin typeface="Times"/>
              <a:ea typeface="Times"/>
              <a:cs typeface="Times"/>
              <a:sym typeface="Times"/>
            </a:endParaRPr>
          </a:p>
        </p:txBody>
      </p:sp>
      <p:sp>
        <p:nvSpPr>
          <p:cNvPr id="65" name="Shape 65"/>
          <p:cNvSpPr/>
          <p:nvPr/>
        </p:nvSpPr>
        <p:spPr>
          <a:xfrm>
            <a:off x="-25400" y="9410700"/>
            <a:ext cx="13055600" cy="1790700"/>
          </a:xfrm>
          <a:prstGeom prst="rect">
            <a:avLst/>
          </a:prstGeom>
          <a:solidFill>
            <a:srgbClr val="020202"/>
          </a:solidFill>
          <a:ln w="12700">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solidFill>
                  <a:srgbClr val="000000"/>
                </a:solidFill>
                <a:effectLst>
                  <a:outerShdw blurRad="38100" dist="12700" dir="5400000" rotWithShape="0">
                    <a:srgbClr val="000000">
                      <a:alpha val="50000"/>
                    </a:srgbClr>
                  </a:outerShdw>
                </a:effectLst>
                <a:latin typeface="Times"/>
                <a:ea typeface="Times"/>
                <a:cs typeface="Times"/>
                <a:sym typeface="Times"/>
              </a:defRPr>
            </a:pPr>
            <a:endParaRPr sz="1600">
              <a:solidFill>
                <a:srgbClr val="000000"/>
              </a:solidFill>
              <a:effectLst>
                <a:outerShdw blurRad="38100" dist="12700" dir="5400000" rotWithShape="0">
                  <a:srgbClr val="000000">
                    <a:alpha val="50000"/>
                  </a:srgbClr>
                </a:outerShdw>
              </a:effectLst>
              <a:latin typeface="Times"/>
              <a:ea typeface="Times"/>
              <a:cs typeface="Times"/>
              <a:sym typeface="Times"/>
            </a:endParaRPr>
          </a:p>
        </p:txBody>
      </p:sp>
      <p:sp>
        <p:nvSpPr>
          <p:cNvPr id="66" name="Shape 66"/>
          <p:cNvSpPr/>
          <p:nvPr/>
        </p:nvSpPr>
        <p:spPr>
          <a:xfrm>
            <a:off x="109184" y="-114300"/>
            <a:ext cx="13004801" cy="1155700"/>
          </a:xfrm>
          <a:prstGeom prst="rect">
            <a:avLst/>
          </a:prstGeom>
          <a:ln w="12700">
            <a:miter lim="400000"/>
          </a:ln>
          <a:effectLst>
            <a:outerShdw blurRad="12700" dist="12700" dir="1608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lvl1pPr algn="l" defTabSz="647700">
              <a:lnSpc>
                <a:spcPts val="70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7300" spc="-145">
                <a:effectLst>
                  <a:outerShdw blurRad="241300" dist="12700" dir="16080000" rotWithShape="0">
                    <a:srgbClr val="000000"/>
                  </a:outerShdw>
                </a:effectLst>
                <a:latin typeface="Plasmatica"/>
                <a:ea typeface="Plasmatica"/>
                <a:cs typeface="Plasmatica"/>
                <a:sym typeface="Plasmatica"/>
              </a:defRPr>
            </a:lvl1pPr>
          </a:lstStyle>
          <a:p>
            <a:pPr>
              <a:defRPr sz="1800" spc="0">
                <a:solidFill>
                  <a:srgbClr val="000000"/>
                </a:solidFill>
                <a:effectLst/>
              </a:defRPr>
            </a:pPr>
            <a:r>
              <a:rPr>
                <a:solidFill>
                  <a:srgbClr val="FFFFFF"/>
                </a:solidFill>
              </a:rPr>
              <a:t>III. Johnson &amp; The Great Society</a:t>
            </a:r>
          </a:p>
        </p:txBody>
      </p:sp>
      <p:sp>
        <p:nvSpPr>
          <p:cNvPr id="67" name="Shape 67"/>
          <p:cNvSpPr/>
          <p:nvPr/>
        </p:nvSpPr>
        <p:spPr>
          <a:xfrm>
            <a:off x="419100" y="6337300"/>
            <a:ext cx="12179300" cy="3073400"/>
          </a:xfrm>
          <a:prstGeom prst="rect">
            <a:avLst/>
          </a:prstGeom>
          <a:solidFill>
            <a:srgbClr val="000000">
              <a:alpha val="51000"/>
            </a:srgbClr>
          </a:solidFill>
          <a:ln w="12700">
            <a:solidFill>
              <a:srgbClr val="000000">
                <a:alpha val="51000"/>
              </a:srgbClr>
            </a:solidFill>
            <a:miter lim="400000"/>
          </a:ln>
        </p:spPr>
        <p:txBody>
          <a:bodyPr lIns="38100" tIns="38100" rIns="38100" bIns="38100" anchor="ctr"/>
          <a:lstStyle/>
          <a:p>
            <a:pPr algn="ctr" defTabSz="647700">
              <a:lnSpc>
                <a:spcPts val="1900"/>
              </a:lnSpc>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a:solidFill>
                  <a:srgbClr val="000000"/>
                </a:solidFill>
                <a:effectLst>
                  <a:outerShdw blurRad="38100" dist="12700" dir="5400000" rotWithShape="0">
                    <a:srgbClr val="000000">
                      <a:alpha val="50000"/>
                    </a:srgbClr>
                  </a:outerShdw>
                </a:effectLst>
                <a:latin typeface="Times"/>
                <a:ea typeface="Times"/>
                <a:cs typeface="Times"/>
                <a:sym typeface="Times"/>
              </a:defRPr>
            </a:pPr>
            <a:endParaRPr sz="1600">
              <a:solidFill>
                <a:srgbClr val="000000"/>
              </a:solidFill>
              <a:effectLst>
                <a:outerShdw blurRad="38100" dist="12700" dir="5400000" rotWithShape="0">
                  <a:srgbClr val="000000">
                    <a:alpha val="50000"/>
                  </a:srgbClr>
                </a:outerShdw>
              </a:effectLst>
              <a:latin typeface="Times"/>
              <a:ea typeface="Times"/>
              <a:cs typeface="Times"/>
              <a:sym typeface="Times"/>
            </a:endParaRPr>
          </a:p>
        </p:txBody>
      </p:sp>
      <p:sp>
        <p:nvSpPr>
          <p:cNvPr id="68" name="Shape 68"/>
          <p:cNvSpPr/>
          <p:nvPr/>
        </p:nvSpPr>
        <p:spPr>
          <a:xfrm>
            <a:off x="38100" y="1003300"/>
            <a:ext cx="12928600" cy="8636000"/>
          </a:xfrm>
          <a:prstGeom prst="rect">
            <a:avLst/>
          </a:prstGeom>
          <a:ln w="12700">
            <a:miter lim="400000"/>
          </a:ln>
          <a:effectLst>
            <a:outerShdw blurRad="50800" dir="16080000" rotWithShape="0">
              <a:srgbClr val="000000"/>
            </a:outerShdw>
          </a:effectLst>
          <a:extLst>
            <a:ext uri="{C572A759-6A51-4108-AA02-DFA0A04FC94B}">
              <ma14:wrappingTextBoxFlag xmlns:ma14="http://schemas.microsoft.com/office/mac/drawingml/2011/main" xmlns="" val="1"/>
            </a:ext>
          </a:extLst>
        </p:spPr>
        <p:txBody>
          <a:bodyPr lIns="0" tIns="0" rIns="0" bIns="0">
            <a:spAutoFit/>
          </a:bodyPr>
          <a:lstStyle/>
          <a:p>
            <a:pPr marL="458772" marR="57799" indent="-458772" algn="l" defTabSz="1295400">
              <a:lnSpc>
                <a:spcPct val="90000"/>
              </a:lnSpc>
              <a:spcBef>
                <a:spcPts val="700"/>
              </a:spcBef>
              <a:tabLst>
                <a:tab pos="558800" algn="l"/>
                <a:tab pos="1333500" algn="l"/>
              </a:tabLst>
              <a:defRPr sz="1800">
                <a:solidFill>
                  <a:srgbClr val="000000"/>
                </a:solidFill>
              </a:defRPr>
            </a:pPr>
            <a:r>
              <a:rPr sz="3900" b="1">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D. The Warren Court cont.</a:t>
            </a:r>
            <a:endParaRPr sz="2900" b="1">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1" indent="-115872" algn="l" defTabSz="1295400">
              <a:lnSpc>
                <a:spcPct val="90000"/>
              </a:lnSpc>
              <a:spcBef>
                <a:spcPts val="700"/>
              </a:spcBef>
              <a:tabLst>
                <a:tab pos="558800" algn="l"/>
                <a:tab pos="1333500" algn="l"/>
              </a:tabLst>
              <a:defRPr sz="1800">
                <a:solidFill>
                  <a:srgbClr val="000000"/>
                </a:solidFill>
              </a:defRPr>
            </a:pPr>
            <a:r>
              <a:rPr sz="3500" b="1">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3 “One Man, One Vote”</a:t>
            </a:r>
          </a:p>
          <a:p>
            <a:pPr marL="458772" marR="57799" lvl="2" indent="227027" algn="l" defTabSz="1295400">
              <a:lnSpc>
                <a:spcPct val="90000"/>
              </a:lnSpc>
              <a:spcBef>
                <a:spcPts val="700"/>
              </a:spcBef>
              <a:tabLst>
                <a:tab pos="558800" algn="l"/>
                <a:tab pos="1333500" algn="l"/>
              </a:tabLst>
              <a:defRPr sz="1800">
                <a:solidFill>
                  <a:srgbClr val="000000"/>
                </a:solidFill>
              </a:defRPr>
            </a:pPr>
            <a:r>
              <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3500" b="1">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Apportionment</a:t>
            </a:r>
            <a:r>
              <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 distribution of seats in leg. among electoral districts</a:t>
            </a:r>
          </a:p>
          <a:p>
            <a:pPr marL="458772" marR="57799" lvl="2" indent="227027" algn="l" defTabSz="1295400">
              <a:lnSpc>
                <a:spcPct val="90000"/>
              </a:lnSpc>
              <a:spcBef>
                <a:spcPts val="700"/>
              </a:spcBef>
              <a:tabLst>
                <a:tab pos="558800" algn="l"/>
                <a:tab pos="1333500" algn="l"/>
              </a:tabLst>
              <a:defRPr sz="1800">
                <a:solidFill>
                  <a:srgbClr val="000000"/>
                </a:solidFill>
              </a:defRPr>
            </a:pPr>
            <a:endPar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2" indent="227027" algn="l" defTabSz="1295400">
              <a:lnSpc>
                <a:spcPct val="90000"/>
              </a:lnSpc>
              <a:spcBef>
                <a:spcPts val="700"/>
              </a:spcBef>
              <a:tabLst>
                <a:tab pos="558800" algn="l"/>
                <a:tab pos="1333500" algn="l"/>
              </a:tabLst>
              <a:defRPr sz="1800">
                <a:solidFill>
                  <a:srgbClr val="000000"/>
                </a:solidFill>
              </a:defRPr>
            </a:pPr>
            <a:endPar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2" indent="227027" algn="l" defTabSz="1295400">
              <a:lnSpc>
                <a:spcPct val="90000"/>
              </a:lnSpc>
              <a:spcBef>
                <a:spcPts val="700"/>
              </a:spcBef>
              <a:tabLst>
                <a:tab pos="558800" algn="l"/>
                <a:tab pos="1333500" algn="l"/>
              </a:tabLst>
              <a:defRPr sz="1800">
                <a:solidFill>
                  <a:srgbClr val="000000"/>
                </a:solidFill>
              </a:defRPr>
            </a:pPr>
            <a:endPar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2" indent="227027" algn="l" defTabSz="1295400">
              <a:lnSpc>
                <a:spcPct val="90000"/>
              </a:lnSpc>
              <a:spcBef>
                <a:spcPts val="700"/>
              </a:spcBef>
              <a:tabLst>
                <a:tab pos="558800" algn="l"/>
                <a:tab pos="1333500" algn="l"/>
              </a:tabLst>
              <a:defRPr sz="1800">
                <a:solidFill>
                  <a:srgbClr val="000000"/>
                </a:solidFill>
              </a:defRPr>
            </a:pPr>
            <a:endPar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2" indent="227027" algn="l" defTabSz="1295400">
              <a:lnSpc>
                <a:spcPct val="90000"/>
              </a:lnSpc>
              <a:spcBef>
                <a:spcPts val="700"/>
              </a:spcBef>
              <a:tabLst>
                <a:tab pos="558800" algn="l"/>
                <a:tab pos="1333500" algn="l"/>
              </a:tabLst>
              <a:defRPr sz="1800">
                <a:solidFill>
                  <a:srgbClr val="000000"/>
                </a:solidFill>
              </a:defRPr>
            </a:pPr>
            <a:endPar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2" indent="227027" algn="l" defTabSz="1295400">
              <a:lnSpc>
                <a:spcPct val="90000"/>
              </a:lnSpc>
              <a:spcBef>
                <a:spcPts val="700"/>
              </a:spcBef>
              <a:tabLst>
                <a:tab pos="558800" algn="l"/>
                <a:tab pos="1333500" algn="l"/>
              </a:tabLst>
              <a:defRPr sz="1800">
                <a:solidFill>
                  <a:srgbClr val="000000"/>
                </a:solidFill>
              </a:defRPr>
            </a:pPr>
            <a:endPar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2" indent="227027" algn="l" defTabSz="1295400">
              <a:lnSpc>
                <a:spcPct val="90000"/>
              </a:lnSpc>
              <a:spcBef>
                <a:spcPts val="700"/>
              </a:spcBef>
              <a:tabLst>
                <a:tab pos="558800" algn="l"/>
                <a:tab pos="1333500" algn="l"/>
              </a:tabLst>
              <a:defRPr sz="1800">
                <a:solidFill>
                  <a:srgbClr val="000000"/>
                </a:solidFill>
              </a:defRPr>
            </a:pPr>
            <a:r>
              <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3500" i="1" u="sng">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Baker v. Carr</a:t>
            </a:r>
            <a:r>
              <a:rPr sz="3500" i="1">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‘62</a:t>
            </a:r>
            <a:r>
              <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state leg. districts must be divided on basis of “1 man, 1 vote”. Votes of all citizens carry equal weight.</a:t>
            </a:r>
          </a:p>
          <a:p>
            <a:pPr marL="458772" marR="57799" lvl="2" indent="227027" algn="l" defTabSz="1295400">
              <a:lnSpc>
                <a:spcPct val="90000"/>
              </a:lnSpc>
              <a:spcBef>
                <a:spcPts val="700"/>
              </a:spcBef>
              <a:tabLst>
                <a:tab pos="558800" algn="l"/>
                <a:tab pos="1333500" algn="l"/>
              </a:tabLst>
              <a:defRPr sz="1800">
                <a:solidFill>
                  <a:srgbClr val="000000"/>
                </a:solidFill>
              </a:defRPr>
            </a:pPr>
            <a:endPar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endParaRPr>
          </a:p>
          <a:p>
            <a:pPr marL="458772" marR="57799" lvl="2" indent="227027" algn="l" defTabSz="1295400">
              <a:lnSpc>
                <a:spcPct val="90000"/>
              </a:lnSpc>
              <a:spcBef>
                <a:spcPts val="700"/>
              </a:spcBef>
              <a:tabLst>
                <a:tab pos="558800" algn="l"/>
                <a:tab pos="1333500" algn="l"/>
              </a:tabLst>
              <a:defRPr sz="1800">
                <a:solidFill>
                  <a:srgbClr val="000000"/>
                </a:solidFill>
              </a:defRPr>
            </a:pPr>
            <a:r>
              <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3500" i="1" u="sng">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Reynolds v. Sims</a:t>
            </a:r>
            <a:r>
              <a:rPr sz="3500" u="sng">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 </a:t>
            </a:r>
            <a:r>
              <a:rPr sz="3500">
                <a:solidFill>
                  <a:srgbClr val="FFFFFF"/>
                </a:solidFill>
                <a:effectLst>
                  <a:outerShdw blurRad="101600" dist="12700" dir="16080000" rotWithShape="0">
                    <a:srgbClr val="000000"/>
                  </a:outerShdw>
                </a:effectLst>
                <a:uFill>
                  <a:solidFill>
                    <a:srgbClr val="FFFFFF"/>
                  </a:solidFill>
                </a:uFill>
                <a:latin typeface="Arial"/>
                <a:ea typeface="Arial"/>
                <a:cs typeface="Arial"/>
                <a:sym typeface="Arial"/>
              </a:rPr>
              <a:t>’64 - leg. districts not based on 1 man, 1 vote violated equal protection of 14th amnt</a:t>
            </a:r>
          </a:p>
        </p:txBody>
      </p:sp>
    </p:spTree>
    <p:extLst>
      <p:ext uri="{BB962C8B-B14F-4D97-AF65-F5344CB8AC3E}">
        <p14:creationId xmlns:p14="http://schemas.microsoft.com/office/powerpoint/2010/main" val="3026453895"/>
      </p:ext>
    </p:extLst>
  </p:cSld>
  <p:clrMapOvr>
    <a:masterClrMapping/>
  </p:clrMapOvr>
  <p:transition spd="slow">
    <p:dissolve/>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iterate>
                                    <p:tmAbs val="0"/>
                                  </p:iterate>
                                  <p:childTnLst>
                                    <p:set>
                                      <p:cBhvr>
                                        <p:cTn id="6" fill="hold"/>
                                        <p:tgtEl>
                                          <p:spTgt spid="68"/>
                                        </p:tgtEl>
                                        <p:attrNameLst>
                                          <p:attrName>style.visibility</p:attrName>
                                        </p:attrNameLst>
                                      </p:cBhvr>
                                      <p:to>
                                        <p:strVal val="visible"/>
                                      </p:to>
                                    </p:set>
                                    <p:animEffect transition="in" filter="dissolve">
                                      <p:cBhvr>
                                        <p:cTn id="7" dur="1000"/>
                                        <p:tgtEl>
                                          <p:spTgt spid="68"/>
                                        </p:tgtEl>
                                      </p:cBhvr>
                                    </p:animEffect>
                                  </p:childTnLst>
                                </p:cTn>
                              </p:par>
                            </p:childTnLst>
                          </p:cTn>
                        </p:par>
                        <p:par>
                          <p:cTn id="8" fill="hold">
                            <p:stCondLst>
                              <p:cond delay="1000"/>
                            </p:stCondLst>
                            <p:childTnLst>
                              <p:par>
                                <p:cTn id="9" presetID="9" presetClass="entr" presetSubtype="0" fill="hold" grpId="0" nodeType="afterEffect">
                                  <p:stCondLst>
                                    <p:cond delay="0"/>
                                  </p:stCondLst>
                                  <p:iterate>
                                    <p:tmAbs val="0"/>
                                  </p:iterate>
                                  <p:childTnLst>
                                    <p:set>
                                      <p:cBhvr>
                                        <p:cTn id="10" fill="hold"/>
                                        <p:tgtEl>
                                          <p:spTgt spid="67"/>
                                        </p:tgtEl>
                                        <p:attrNameLst>
                                          <p:attrName>style.visibility</p:attrName>
                                        </p:attrNameLst>
                                      </p:cBhvr>
                                      <p:to>
                                        <p:strVal val="visible"/>
                                      </p:to>
                                    </p:set>
                                    <p:animEffect transition="in" filter="dissolve">
                                      <p:cBhvr>
                                        <p:cTn id="11" dur="10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advAuto="0"/>
      <p:bldP spid="68" grpId="0" animBg="1" advAuto="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name="Gradient">
  <a:themeElements>
    <a:clrScheme name="Gradient">
      <a:dk1>
        <a:srgbClr val="000000"/>
      </a:dk1>
      <a:lt1>
        <a:srgbClr val="FFFFFF"/>
      </a:lt1>
      <a:dk2>
        <a:srgbClr val="53585F"/>
      </a:dk2>
      <a:lt2>
        <a:srgbClr val="DCDEE0"/>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Gill Sans"/>
        <a:ea typeface="Gill Sans"/>
        <a:cs typeface="Gill Sans"/>
      </a:majorFont>
      <a:minorFont>
        <a:latin typeface="Gill Sans"/>
        <a:ea typeface="Gill Sans"/>
        <a:cs typeface="Gill Sans"/>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r="18900000" rotWithShape="0">
              <a:srgbClr val="000000">
                <a:alpha val="80000"/>
              </a:srgbClr>
            </a:outerShdw>
          </a:effectLst>
        </a:effectStyle>
        <a:effectStyle>
          <a:effectLst>
            <a:outerShdw blurRad="76200" dir="18900000" rotWithShape="0">
              <a:srgbClr val="000000">
                <a:alpha val="80000"/>
              </a:srgbClr>
            </a:outerShdw>
          </a:effectLst>
        </a:effectStyle>
        <a:effectStyle>
          <a:effectLst>
            <a:outerShdw blurRad="76200" dir="18900000" rotWithShape="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0066C1"/>
            </a:gs>
            <a:gs pos="100000">
              <a:srgbClr val="094593"/>
            </a:gs>
          </a:gsLst>
          <a:lin ang="5400000" scaled="0"/>
        </a:gradFill>
        <a:ln w="12700" cap="flat">
          <a:noFill/>
          <a:miter lim="400000"/>
        </a:ln>
        <a:effectLst>
          <a:outerShdw blurRad="76200" dir="18900000" rotWithShape="0">
            <a:srgbClr val="000000">
              <a:alpha val="8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Gradient">
  <a:themeElements>
    <a:clrScheme name="Gradient">
      <a:dk1>
        <a:srgbClr val="000000"/>
      </a:dk1>
      <a:lt1>
        <a:srgbClr val="FFFFFF"/>
      </a:lt1>
      <a:dk2>
        <a:srgbClr val="53585F"/>
      </a:dk2>
      <a:lt2>
        <a:srgbClr val="DCDEE0"/>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Gill Sans"/>
        <a:ea typeface="Gill Sans"/>
        <a:cs typeface="Gill Sans"/>
      </a:majorFont>
      <a:minorFont>
        <a:latin typeface="Gill Sans"/>
        <a:ea typeface="Gill Sans"/>
        <a:cs typeface="Gill Sans"/>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r="18900000" rotWithShape="0">
              <a:srgbClr val="000000">
                <a:alpha val="80000"/>
              </a:srgbClr>
            </a:outerShdw>
          </a:effectLst>
        </a:effectStyle>
        <a:effectStyle>
          <a:effectLst>
            <a:outerShdw blurRad="76200" dir="18900000" rotWithShape="0">
              <a:srgbClr val="000000">
                <a:alpha val="80000"/>
              </a:srgbClr>
            </a:outerShdw>
          </a:effectLst>
        </a:effectStyle>
        <a:effectStyle>
          <a:effectLst>
            <a:outerShdw blurRad="76200" dir="18900000" rotWithShape="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0066C1"/>
            </a:gs>
            <a:gs pos="100000">
              <a:srgbClr val="094593"/>
            </a:gs>
          </a:gsLst>
          <a:lin ang="5400000" scaled="0"/>
        </a:gradFill>
        <a:ln w="12700" cap="flat">
          <a:noFill/>
          <a:miter lim="400000"/>
        </a:ln>
        <a:effectLst>
          <a:outerShdw blurRad="76200" dir="18900000" rotWithShape="0">
            <a:srgbClr val="000000">
              <a:alpha val="8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72</TotalTime>
  <Words>7688</Words>
  <Application>Microsoft Office PowerPoint</Application>
  <PresentationFormat>Custom</PresentationFormat>
  <Paragraphs>430</Paragraphs>
  <Slides>26</Slides>
  <Notes>26</Notes>
  <HiddenSlides>0</HiddenSlides>
  <MMClips>3</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26</vt:i4>
      </vt:variant>
    </vt:vector>
  </HeadingPairs>
  <TitlesOfParts>
    <vt:vector size="37" baseType="lpstr">
      <vt:lpstr>Arial</vt:lpstr>
      <vt:lpstr>Gill Sans</vt:lpstr>
      <vt:lpstr>Helvetica</vt:lpstr>
      <vt:lpstr>Helvetica Light</vt:lpstr>
      <vt:lpstr>Lucida Grande</vt:lpstr>
      <vt:lpstr>Plasmatica</vt:lpstr>
      <vt:lpstr>Times</vt:lpstr>
      <vt:lpstr>Verdana</vt:lpstr>
      <vt:lpstr>Wingdings</vt:lpstr>
      <vt:lpstr>Gradient</vt:lpstr>
      <vt:lpstr>Black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Beattie, William R.</dc:creator>
  <cp:lastModifiedBy>Rebecca Richardson</cp:lastModifiedBy>
  <cp:revision>20</cp:revision>
  <dcterms:modified xsi:type="dcterms:W3CDTF">2017-03-27T16:27:43Z</dcterms:modified>
</cp:coreProperties>
</file>