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notesSlides/notesSlide16.xml" ContentType="application/vnd.openxmlformats-officedocument.presentationml.notesSlide+xml"/>
  <Override PartName="/ppt/tags/tag8.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29" r:id="rId1"/>
  </p:sldMasterIdLst>
  <p:notesMasterIdLst>
    <p:notesMasterId r:id="rId48"/>
  </p:notesMasterIdLst>
  <p:handoutMasterIdLst>
    <p:handoutMasterId r:id="rId49"/>
  </p:handoutMasterIdLst>
  <p:sldIdLst>
    <p:sldId id="518" r:id="rId2"/>
    <p:sldId id="337" r:id="rId3"/>
    <p:sldId id="338" r:id="rId4"/>
    <p:sldId id="507" r:id="rId5"/>
    <p:sldId id="344" r:id="rId6"/>
    <p:sldId id="257" r:id="rId7"/>
    <p:sldId id="345" r:id="rId8"/>
    <p:sldId id="346" r:id="rId9"/>
    <p:sldId id="347" r:id="rId10"/>
    <p:sldId id="348" r:id="rId11"/>
    <p:sldId id="508" r:id="rId12"/>
    <p:sldId id="349" r:id="rId13"/>
    <p:sldId id="362" r:id="rId14"/>
    <p:sldId id="350" r:id="rId15"/>
    <p:sldId id="351" r:id="rId16"/>
    <p:sldId id="504" r:id="rId17"/>
    <p:sldId id="352" r:id="rId18"/>
    <p:sldId id="500" r:id="rId19"/>
    <p:sldId id="509" r:id="rId20"/>
    <p:sldId id="353" r:id="rId21"/>
    <p:sldId id="511" r:id="rId22"/>
    <p:sldId id="354" r:id="rId23"/>
    <p:sldId id="363" r:id="rId24"/>
    <p:sldId id="499" r:id="rId25"/>
    <p:sldId id="506" r:id="rId26"/>
    <p:sldId id="355" r:id="rId27"/>
    <p:sldId id="356" r:id="rId28"/>
    <p:sldId id="521" r:id="rId29"/>
    <p:sldId id="341" r:id="rId30"/>
    <p:sldId id="365" r:id="rId31"/>
    <p:sldId id="512" r:id="rId32"/>
    <p:sldId id="382" r:id="rId33"/>
    <p:sldId id="379" r:id="rId34"/>
    <p:sldId id="515" r:id="rId35"/>
    <p:sldId id="357" r:id="rId36"/>
    <p:sldId id="366" r:id="rId37"/>
    <p:sldId id="367" r:id="rId38"/>
    <p:sldId id="359" r:id="rId39"/>
    <p:sldId id="360" r:id="rId40"/>
    <p:sldId id="358" r:id="rId41"/>
    <p:sldId id="513" r:id="rId42"/>
    <p:sldId id="373" r:id="rId43"/>
    <p:sldId id="364" r:id="rId44"/>
    <p:sldId id="516" r:id="rId45"/>
    <p:sldId id="517" r:id="rId46"/>
    <p:sldId id="514" r:id="rId47"/>
  </p:sldIdLst>
  <p:sldSz cx="9144000" cy="6858000" type="screen4x3"/>
  <p:notesSz cx="9296400" cy="7010400"/>
  <p:embeddedFontLst>
    <p:embeddedFont>
      <p:font typeface="Rockwell Extra Bold" panose="02060903040505020403" pitchFamily="18" charset="0"/>
      <p:bold r:id="rId50"/>
    </p:embeddedFont>
    <p:embeddedFont>
      <p:font typeface="Bernard MT Condensed" panose="02050806060905020404" pitchFamily="18" charset="0"/>
      <p:regular r:id="rId51"/>
    </p:embeddedFont>
    <p:embeddedFont>
      <p:font typeface="Britannic Bold" panose="020B0903060703020204" pitchFamily="34" charset="0"/>
      <p:regular r:id="rId52"/>
    </p:embeddedFont>
    <p:embeddedFont>
      <p:font typeface="Cambria" panose="02040503050406030204" pitchFamily="18" charset="0"/>
      <p:regular r:id="rId53"/>
      <p:bold r:id="rId54"/>
      <p:italic r:id="rId55"/>
      <p:boldItalic r:id="rId56"/>
    </p:embeddedFont>
    <p:embeddedFont>
      <p:font typeface="Times" panose="02020603050405020304" pitchFamily="18" charset="0"/>
      <p:regular r:id="rId57"/>
      <p:bold r:id="rId58"/>
      <p:italic r:id="rId59"/>
      <p:boldItalic r:id="rId60"/>
    </p:embeddedFont>
    <p:embeddedFont>
      <p:font typeface="Stencil" panose="040409050D0802020404" pitchFamily="82" charset="0"/>
      <p:regular r:id="rId61"/>
    </p:embeddedFont>
    <p:embeddedFont>
      <p:font typeface="Lucida Sans" panose="020B0602030504020204" pitchFamily="34" charset="0"/>
      <p:regular r:id="rId62"/>
      <p:bold r:id="rId63"/>
      <p:italic r:id="rId64"/>
      <p:boldItalic r:id="rId65"/>
    </p:embeddedFont>
    <p:embeddedFont>
      <p:font typeface="Arial Black" panose="020B0A04020102020204" pitchFamily="34" charset="0"/>
      <p:bold r:id="rId66"/>
    </p:embeddedFont>
    <p:embeddedFont>
      <p:font typeface="MS PGothic" panose="020B0600070205080204" pitchFamily="34" charset="-128"/>
      <p:regular r:id="rId67"/>
    </p:embeddedFont>
  </p:embeddedFontLst>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398903"/>
    <a:srgbClr val="009900"/>
    <a:srgbClr val="0033CC"/>
    <a:srgbClr val="A50021"/>
    <a:srgbClr val="FF0066"/>
    <a:srgbClr val="FFFF66"/>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6" autoAdjust="0"/>
    <p:restoredTop sz="91697" autoAdjust="0"/>
  </p:normalViewPr>
  <p:slideViewPr>
    <p:cSldViewPr>
      <p:cViewPr varScale="1">
        <p:scale>
          <a:sx n="68" d="100"/>
          <a:sy n="68" d="100"/>
        </p:scale>
        <p:origin x="1458"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4.fntdata"/><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8" Type="http://schemas.openxmlformats.org/officeDocument/2006/relationships/font" Target="fonts/font9.fntdata"/><Relationship Id="rId66" Type="http://schemas.openxmlformats.org/officeDocument/2006/relationships/font" Target="fonts/font17.fntdata"/><Relationship Id="rId5" Type="http://schemas.openxmlformats.org/officeDocument/2006/relationships/slide" Target="slides/slide4.xml"/><Relationship Id="rId61" Type="http://schemas.openxmlformats.org/officeDocument/2006/relationships/font" Target="fonts/font1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openxmlformats.org/officeDocument/2006/relationships/font" Target="fonts/font7.fntdata"/><Relationship Id="rId64" Type="http://schemas.openxmlformats.org/officeDocument/2006/relationships/font" Target="fonts/font15.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0.fntdata"/><Relationship Id="rId67" Type="http://schemas.openxmlformats.org/officeDocument/2006/relationships/font" Target="fonts/font18.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5.fntdata"/><Relationship Id="rId62" Type="http://schemas.openxmlformats.org/officeDocument/2006/relationships/font" Target="fonts/font13.fntdata"/><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57" Type="http://schemas.openxmlformats.org/officeDocument/2006/relationships/font" Target="fonts/font8.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60" Type="http://schemas.openxmlformats.org/officeDocument/2006/relationships/font" Target="fonts/font11.fntdata"/><Relationship Id="rId65"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1.fntdata"/><Relationship Id="rId55" Type="http://schemas.openxmlformats.org/officeDocument/2006/relationships/font" Target="fonts/font6.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4029075" cy="3508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solidFill>
                  <a:schemeClr val="tx1"/>
                </a:solidFill>
                <a:latin typeface="Arial" charset="0"/>
                <a:ea typeface="+mn-ea"/>
              </a:defRPr>
            </a:lvl1pPr>
          </a:lstStyle>
          <a:p>
            <a:pPr>
              <a:defRPr/>
            </a:pPr>
            <a:endParaRPr lang="en-US"/>
          </a:p>
        </p:txBody>
      </p:sp>
      <p:sp>
        <p:nvSpPr>
          <p:cNvPr id="141315" name="Rectangle 3"/>
          <p:cNvSpPr>
            <a:spLocks noGrp="1" noChangeArrowheads="1"/>
          </p:cNvSpPr>
          <p:nvPr>
            <p:ph type="dt" sz="quarter" idx="1"/>
          </p:nvPr>
        </p:nvSpPr>
        <p:spPr bwMode="auto">
          <a:xfrm>
            <a:off x="5265738" y="0"/>
            <a:ext cx="4029075" cy="3508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ea typeface="+mn-ea"/>
              </a:defRPr>
            </a:lvl1pPr>
          </a:lstStyle>
          <a:p>
            <a:pPr>
              <a:defRPr/>
            </a:pPr>
            <a:endParaRPr lang="en-US"/>
          </a:p>
        </p:txBody>
      </p:sp>
      <p:sp>
        <p:nvSpPr>
          <p:cNvPr id="141316" name="Rectangle 4"/>
          <p:cNvSpPr>
            <a:spLocks noGrp="1" noChangeArrowheads="1"/>
          </p:cNvSpPr>
          <p:nvPr>
            <p:ph type="ftr" sz="quarter" idx="2"/>
          </p:nvPr>
        </p:nvSpPr>
        <p:spPr bwMode="auto">
          <a:xfrm>
            <a:off x="0" y="6657975"/>
            <a:ext cx="4029075" cy="3508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solidFill>
                  <a:schemeClr val="tx1"/>
                </a:solidFill>
                <a:latin typeface="Arial" charset="0"/>
                <a:ea typeface="+mn-ea"/>
              </a:defRPr>
            </a:lvl1pPr>
          </a:lstStyle>
          <a:p>
            <a:pPr>
              <a:defRPr/>
            </a:pPr>
            <a:endParaRPr lang="en-US"/>
          </a:p>
        </p:txBody>
      </p:sp>
      <p:sp>
        <p:nvSpPr>
          <p:cNvPr id="141317" name="Rectangle 5"/>
          <p:cNvSpPr>
            <a:spLocks noGrp="1" noChangeArrowheads="1"/>
          </p:cNvSpPr>
          <p:nvPr>
            <p:ph type="sldNum" sz="quarter" idx="3"/>
          </p:nvPr>
        </p:nvSpPr>
        <p:spPr bwMode="auto">
          <a:xfrm>
            <a:off x="5265738" y="6657975"/>
            <a:ext cx="4029075" cy="3508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12A1D777-190D-F747-929F-F85B700C2282}" type="slidenum">
              <a:rPr lang="en-US"/>
              <a:pPr/>
              <a:t>‹#›</a:t>
            </a:fld>
            <a:endParaRPr lang="en-US"/>
          </a:p>
        </p:txBody>
      </p:sp>
    </p:spTree>
    <p:extLst>
      <p:ext uri="{BB962C8B-B14F-4D97-AF65-F5344CB8AC3E}">
        <p14:creationId xmlns:p14="http://schemas.microsoft.com/office/powerpoint/2010/main" val="23066541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4029075" cy="3508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b="0">
                <a:solidFill>
                  <a:schemeClr val="tx1"/>
                </a:solidFill>
                <a:latin typeface="Arial" charset="0"/>
                <a:ea typeface="+mn-ea"/>
              </a:defRPr>
            </a:lvl1pPr>
          </a:lstStyle>
          <a:p>
            <a:pPr>
              <a:defRPr/>
            </a:pPr>
            <a:endParaRPr lang="en-US"/>
          </a:p>
        </p:txBody>
      </p:sp>
      <p:sp>
        <p:nvSpPr>
          <p:cNvPr id="8195" name="Rectangle 3"/>
          <p:cNvSpPr>
            <a:spLocks noGrp="1" noChangeArrowheads="1"/>
          </p:cNvSpPr>
          <p:nvPr>
            <p:ph type="dt" idx="1"/>
          </p:nvPr>
        </p:nvSpPr>
        <p:spPr bwMode="auto">
          <a:xfrm>
            <a:off x="5265738" y="0"/>
            <a:ext cx="4029075" cy="3508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b="0">
                <a:solidFill>
                  <a:schemeClr val="tx1"/>
                </a:solidFill>
                <a:latin typeface="Arial" charset="0"/>
                <a:ea typeface="+mn-ea"/>
              </a:defRPr>
            </a:lvl1pPr>
          </a:lstStyle>
          <a:p>
            <a:pPr>
              <a:defRPr/>
            </a:pPr>
            <a:endParaRPr lang="en-US"/>
          </a:p>
        </p:txBody>
      </p:sp>
      <p:sp>
        <p:nvSpPr>
          <p:cNvPr id="61444" name="Rectangle 4"/>
          <p:cNvSpPr>
            <a:spLocks noGrp="1" noRot="1" noChangeAspect="1" noChangeArrowheads="1" noTextEdit="1"/>
          </p:cNvSpPr>
          <p:nvPr>
            <p:ph type="sldImg" idx="2"/>
          </p:nvPr>
        </p:nvSpPr>
        <p:spPr bwMode="auto">
          <a:xfrm>
            <a:off x="2895600" y="525463"/>
            <a:ext cx="3505200" cy="262890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197" name="Rectangle 5"/>
          <p:cNvSpPr>
            <a:spLocks noGrp="1" noChangeArrowheads="1"/>
          </p:cNvSpPr>
          <p:nvPr>
            <p:ph type="body" sz="quarter" idx="3"/>
          </p:nvPr>
        </p:nvSpPr>
        <p:spPr bwMode="auto">
          <a:xfrm>
            <a:off x="930275" y="3330575"/>
            <a:ext cx="7435850" cy="31543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6657975"/>
            <a:ext cx="4029075" cy="3508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b="0">
                <a:solidFill>
                  <a:schemeClr val="tx1"/>
                </a:solidFill>
                <a:latin typeface="Arial" charset="0"/>
                <a:ea typeface="+mn-ea"/>
              </a:defRPr>
            </a:lvl1pPr>
          </a:lstStyle>
          <a:p>
            <a:pPr>
              <a:defRPr/>
            </a:pPr>
            <a:endParaRPr lang="en-US"/>
          </a:p>
        </p:txBody>
      </p:sp>
      <p:sp>
        <p:nvSpPr>
          <p:cNvPr id="8199" name="Rectangle 7"/>
          <p:cNvSpPr>
            <a:spLocks noGrp="1" noChangeArrowheads="1"/>
          </p:cNvSpPr>
          <p:nvPr>
            <p:ph type="sldNum" sz="quarter" idx="5"/>
          </p:nvPr>
        </p:nvSpPr>
        <p:spPr bwMode="auto">
          <a:xfrm>
            <a:off x="5265738" y="6657975"/>
            <a:ext cx="4029075" cy="3508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vl1pPr>
          </a:lstStyle>
          <a:p>
            <a:fld id="{8A685D27-A7FB-9C44-BC61-AF8DC3C6AF61}" type="slidenum">
              <a:rPr lang="en-US"/>
              <a:pPr/>
              <a:t>‹#›</a:t>
            </a:fld>
            <a:endParaRPr lang="en-US"/>
          </a:p>
        </p:txBody>
      </p:sp>
    </p:spTree>
    <p:extLst>
      <p:ext uri="{BB962C8B-B14F-4D97-AF65-F5344CB8AC3E}">
        <p14:creationId xmlns:p14="http://schemas.microsoft.com/office/powerpoint/2010/main" val="32732207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a:spcBef>
                <a:spcPct val="0"/>
              </a:spcBef>
            </a:pPr>
            <a:endParaRPr lang="en-US"/>
          </a:p>
        </p:txBody>
      </p:sp>
      <p:sp>
        <p:nvSpPr>
          <p:cNvPr id="62468" name="Slide Number Placeholder 3"/>
          <p:cNvSpPr txBox="1">
            <a:spLocks noGrp="1"/>
          </p:cNvSpPr>
          <p:nvPr/>
        </p:nvSpPr>
        <p:spPr bwMode="auto">
          <a:xfrm>
            <a:off x="5265738" y="6657975"/>
            <a:ext cx="4029075" cy="3508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177" tIns="46589" rIns="93177" bIns="46589" anchor="b"/>
          <a:lstStyle>
            <a:lvl1pPr defTabSz="931863">
              <a:defRPr sz="1200">
                <a:solidFill>
                  <a:schemeClr val="tx1"/>
                </a:solidFill>
                <a:latin typeface="Arial" charset="0"/>
                <a:ea typeface="ＭＳ Ｐゴシック" charset="0"/>
              </a:defRPr>
            </a:lvl1pPr>
            <a:lvl2pPr marL="742950" indent="-285750" defTabSz="931863">
              <a:defRPr sz="1200">
                <a:solidFill>
                  <a:schemeClr val="tx1"/>
                </a:solidFill>
                <a:latin typeface="Arial" charset="0"/>
                <a:ea typeface="ＭＳ Ｐゴシック" charset="0"/>
              </a:defRPr>
            </a:lvl2pPr>
            <a:lvl3pPr marL="1143000" indent="-228600" defTabSz="931863">
              <a:defRPr sz="1200">
                <a:solidFill>
                  <a:schemeClr val="tx1"/>
                </a:solidFill>
                <a:latin typeface="Arial" charset="0"/>
                <a:ea typeface="ＭＳ Ｐゴシック" charset="0"/>
              </a:defRPr>
            </a:lvl3pPr>
            <a:lvl4pPr marL="1600200" indent="-228600" defTabSz="931863">
              <a:defRPr sz="1200">
                <a:solidFill>
                  <a:schemeClr val="tx1"/>
                </a:solidFill>
                <a:latin typeface="Arial" charset="0"/>
                <a:ea typeface="ＭＳ Ｐゴシック" charset="0"/>
              </a:defRPr>
            </a:lvl4pPr>
            <a:lvl5pPr marL="2057400" indent="-228600" defTabSz="931863">
              <a:defRPr sz="1200">
                <a:solidFill>
                  <a:schemeClr val="tx1"/>
                </a:solidFill>
                <a:latin typeface="Arial" charset="0"/>
                <a:ea typeface="ＭＳ Ｐゴシック" charset="0"/>
              </a:defRPr>
            </a:lvl5pPr>
            <a:lvl6pPr marL="2514600" indent="-228600" defTabSz="931863" eaLnBrk="0" fontAlgn="base" hangingPunct="0">
              <a:spcBef>
                <a:spcPct val="30000"/>
              </a:spcBef>
              <a:spcAft>
                <a:spcPct val="0"/>
              </a:spcAft>
              <a:defRPr sz="1200">
                <a:solidFill>
                  <a:schemeClr val="tx1"/>
                </a:solidFill>
                <a:latin typeface="Arial" charset="0"/>
                <a:ea typeface="ＭＳ Ｐゴシック" charset="0"/>
              </a:defRPr>
            </a:lvl6pPr>
            <a:lvl7pPr marL="2971800" indent="-228600" defTabSz="931863" eaLnBrk="0" fontAlgn="base" hangingPunct="0">
              <a:spcBef>
                <a:spcPct val="30000"/>
              </a:spcBef>
              <a:spcAft>
                <a:spcPct val="0"/>
              </a:spcAft>
              <a:defRPr sz="1200">
                <a:solidFill>
                  <a:schemeClr val="tx1"/>
                </a:solidFill>
                <a:latin typeface="Arial" charset="0"/>
                <a:ea typeface="ＭＳ Ｐゴシック" charset="0"/>
              </a:defRPr>
            </a:lvl7pPr>
            <a:lvl8pPr marL="3429000" indent="-228600" defTabSz="931863" eaLnBrk="0" fontAlgn="base" hangingPunct="0">
              <a:spcBef>
                <a:spcPct val="30000"/>
              </a:spcBef>
              <a:spcAft>
                <a:spcPct val="0"/>
              </a:spcAft>
              <a:defRPr sz="1200">
                <a:solidFill>
                  <a:schemeClr val="tx1"/>
                </a:solidFill>
                <a:latin typeface="Arial" charset="0"/>
                <a:ea typeface="ＭＳ Ｐゴシック" charset="0"/>
              </a:defRPr>
            </a:lvl8pPr>
            <a:lvl9pPr marL="3886200" indent="-228600" defTabSz="931863" eaLnBrk="0" fontAlgn="base" hangingPunct="0">
              <a:spcBef>
                <a:spcPct val="30000"/>
              </a:spcBef>
              <a:spcAft>
                <a:spcPct val="0"/>
              </a:spcAft>
              <a:defRPr sz="1200">
                <a:solidFill>
                  <a:schemeClr val="tx1"/>
                </a:solidFill>
                <a:latin typeface="Arial" charset="0"/>
                <a:ea typeface="ＭＳ Ｐゴシック" charset="0"/>
              </a:defRPr>
            </a:lvl9pPr>
          </a:lstStyle>
          <a:p>
            <a:pPr algn="r"/>
            <a:fld id="{5D295627-C238-0545-8220-6BDFFC5ADBFA}" type="slidenum">
              <a:rPr lang="en-US">
                <a:latin typeface="Lucida Sans" charset="0"/>
              </a:rPr>
              <a:pPr algn="r"/>
              <a:t>1</a:t>
            </a:fld>
            <a:endParaRPr lang="en-US">
              <a:latin typeface="Lucida Sans" charset="0"/>
            </a:endParaRPr>
          </a:p>
        </p:txBody>
      </p:sp>
    </p:spTree>
    <p:extLst>
      <p:ext uri="{BB962C8B-B14F-4D97-AF65-F5344CB8AC3E}">
        <p14:creationId xmlns:p14="http://schemas.microsoft.com/office/powerpoint/2010/main" val="4088979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r>
              <a:rPr lang="en-US"/>
              <a:t>http://www.historyisaweapon.com/defcon2/hochiminh/</a:t>
            </a:r>
          </a:p>
        </p:txBody>
      </p:sp>
      <p:sp>
        <p:nvSpPr>
          <p:cNvPr id="63492" name="Slide Number Placeholder 3"/>
          <p:cNvSpPr txBox="1">
            <a:spLocks noGrp="1"/>
          </p:cNvSpPr>
          <p:nvPr/>
        </p:nvSpPr>
        <p:spPr bwMode="auto">
          <a:xfrm>
            <a:off x="5265738" y="6657975"/>
            <a:ext cx="4029075" cy="3508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177" tIns="46589" rIns="93177" bIns="46589" anchor="b"/>
          <a:lstStyle>
            <a:lvl1pPr defTabSz="931863">
              <a:defRPr sz="1200">
                <a:solidFill>
                  <a:schemeClr val="tx1"/>
                </a:solidFill>
                <a:latin typeface="Arial" charset="0"/>
                <a:ea typeface="ＭＳ Ｐゴシック" charset="0"/>
              </a:defRPr>
            </a:lvl1pPr>
            <a:lvl2pPr marL="742950" indent="-285750" defTabSz="931863">
              <a:defRPr sz="1200">
                <a:solidFill>
                  <a:schemeClr val="tx1"/>
                </a:solidFill>
                <a:latin typeface="Arial" charset="0"/>
                <a:ea typeface="ＭＳ Ｐゴシック" charset="0"/>
              </a:defRPr>
            </a:lvl2pPr>
            <a:lvl3pPr marL="1143000" indent="-228600" defTabSz="931863">
              <a:defRPr sz="1200">
                <a:solidFill>
                  <a:schemeClr val="tx1"/>
                </a:solidFill>
                <a:latin typeface="Arial" charset="0"/>
                <a:ea typeface="ＭＳ Ｐゴシック" charset="0"/>
              </a:defRPr>
            </a:lvl3pPr>
            <a:lvl4pPr marL="1600200" indent="-228600" defTabSz="931863">
              <a:defRPr sz="1200">
                <a:solidFill>
                  <a:schemeClr val="tx1"/>
                </a:solidFill>
                <a:latin typeface="Arial" charset="0"/>
                <a:ea typeface="ＭＳ Ｐゴシック" charset="0"/>
              </a:defRPr>
            </a:lvl4pPr>
            <a:lvl5pPr marL="2057400" indent="-228600" defTabSz="931863">
              <a:defRPr sz="1200">
                <a:solidFill>
                  <a:schemeClr val="tx1"/>
                </a:solidFill>
                <a:latin typeface="Arial" charset="0"/>
                <a:ea typeface="ＭＳ Ｐゴシック" charset="0"/>
              </a:defRPr>
            </a:lvl5pPr>
            <a:lvl6pPr marL="2514600" indent="-228600" defTabSz="931863" eaLnBrk="0" fontAlgn="base" hangingPunct="0">
              <a:spcBef>
                <a:spcPct val="30000"/>
              </a:spcBef>
              <a:spcAft>
                <a:spcPct val="0"/>
              </a:spcAft>
              <a:defRPr sz="1200">
                <a:solidFill>
                  <a:schemeClr val="tx1"/>
                </a:solidFill>
                <a:latin typeface="Arial" charset="0"/>
                <a:ea typeface="ＭＳ Ｐゴシック" charset="0"/>
              </a:defRPr>
            </a:lvl6pPr>
            <a:lvl7pPr marL="2971800" indent="-228600" defTabSz="931863" eaLnBrk="0" fontAlgn="base" hangingPunct="0">
              <a:spcBef>
                <a:spcPct val="30000"/>
              </a:spcBef>
              <a:spcAft>
                <a:spcPct val="0"/>
              </a:spcAft>
              <a:defRPr sz="1200">
                <a:solidFill>
                  <a:schemeClr val="tx1"/>
                </a:solidFill>
                <a:latin typeface="Arial" charset="0"/>
                <a:ea typeface="ＭＳ Ｐゴシック" charset="0"/>
              </a:defRPr>
            </a:lvl7pPr>
            <a:lvl8pPr marL="3429000" indent="-228600" defTabSz="931863" eaLnBrk="0" fontAlgn="base" hangingPunct="0">
              <a:spcBef>
                <a:spcPct val="30000"/>
              </a:spcBef>
              <a:spcAft>
                <a:spcPct val="0"/>
              </a:spcAft>
              <a:defRPr sz="1200">
                <a:solidFill>
                  <a:schemeClr val="tx1"/>
                </a:solidFill>
                <a:latin typeface="Arial" charset="0"/>
                <a:ea typeface="ＭＳ Ｐゴシック" charset="0"/>
              </a:defRPr>
            </a:lvl8pPr>
            <a:lvl9pPr marL="3886200" indent="-228600" defTabSz="931863" eaLnBrk="0" fontAlgn="base" hangingPunct="0">
              <a:spcBef>
                <a:spcPct val="30000"/>
              </a:spcBef>
              <a:spcAft>
                <a:spcPct val="0"/>
              </a:spcAft>
              <a:defRPr sz="1200">
                <a:solidFill>
                  <a:schemeClr val="tx1"/>
                </a:solidFill>
                <a:latin typeface="Arial" charset="0"/>
                <a:ea typeface="ＭＳ Ｐゴシック" charset="0"/>
              </a:defRPr>
            </a:lvl9pPr>
          </a:lstStyle>
          <a:p>
            <a:pPr algn="r"/>
            <a:fld id="{1A157893-4C2F-6C42-8734-E7B5231C1D27}" type="slidenum">
              <a:rPr lang="en-US">
                <a:latin typeface="Lucida Sans" charset="0"/>
              </a:rPr>
              <a:pPr algn="r"/>
              <a:t>2</a:t>
            </a:fld>
            <a:endParaRPr lang="en-US">
              <a:latin typeface="Lucida Sans" charset="0"/>
            </a:endParaRPr>
          </a:p>
        </p:txBody>
      </p:sp>
    </p:spTree>
    <p:extLst>
      <p:ext uri="{BB962C8B-B14F-4D97-AF65-F5344CB8AC3E}">
        <p14:creationId xmlns:p14="http://schemas.microsoft.com/office/powerpoint/2010/main" val="3292167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18886139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
        <p:nvSpPr>
          <p:cNvPr id="65540" name="Slide Number Placeholder 3"/>
          <p:cNvSpPr txBox="1">
            <a:spLocks noGrp="1"/>
          </p:cNvSpPr>
          <p:nvPr/>
        </p:nvSpPr>
        <p:spPr bwMode="auto">
          <a:xfrm>
            <a:off x="5265738" y="6657975"/>
            <a:ext cx="4029075" cy="3508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177" tIns="46589" rIns="93177" bIns="46589" anchor="b"/>
          <a:lstStyle>
            <a:lvl1pPr defTabSz="931863">
              <a:defRPr sz="1200">
                <a:solidFill>
                  <a:schemeClr val="tx1"/>
                </a:solidFill>
                <a:latin typeface="Arial" charset="0"/>
                <a:ea typeface="ＭＳ Ｐゴシック" charset="0"/>
              </a:defRPr>
            </a:lvl1pPr>
            <a:lvl2pPr marL="742950" indent="-285750" defTabSz="931863">
              <a:defRPr sz="1200">
                <a:solidFill>
                  <a:schemeClr val="tx1"/>
                </a:solidFill>
                <a:latin typeface="Arial" charset="0"/>
                <a:ea typeface="ＭＳ Ｐゴシック" charset="0"/>
              </a:defRPr>
            </a:lvl2pPr>
            <a:lvl3pPr marL="1143000" indent="-228600" defTabSz="931863">
              <a:defRPr sz="1200">
                <a:solidFill>
                  <a:schemeClr val="tx1"/>
                </a:solidFill>
                <a:latin typeface="Arial" charset="0"/>
                <a:ea typeface="ＭＳ Ｐゴシック" charset="0"/>
              </a:defRPr>
            </a:lvl3pPr>
            <a:lvl4pPr marL="1600200" indent="-228600" defTabSz="931863">
              <a:defRPr sz="1200">
                <a:solidFill>
                  <a:schemeClr val="tx1"/>
                </a:solidFill>
                <a:latin typeface="Arial" charset="0"/>
                <a:ea typeface="ＭＳ Ｐゴシック" charset="0"/>
              </a:defRPr>
            </a:lvl4pPr>
            <a:lvl5pPr marL="2057400" indent="-228600" defTabSz="931863">
              <a:defRPr sz="1200">
                <a:solidFill>
                  <a:schemeClr val="tx1"/>
                </a:solidFill>
                <a:latin typeface="Arial" charset="0"/>
                <a:ea typeface="ＭＳ Ｐゴシック" charset="0"/>
              </a:defRPr>
            </a:lvl5pPr>
            <a:lvl6pPr marL="2514600" indent="-228600" defTabSz="931863" eaLnBrk="0" fontAlgn="base" hangingPunct="0">
              <a:spcBef>
                <a:spcPct val="30000"/>
              </a:spcBef>
              <a:spcAft>
                <a:spcPct val="0"/>
              </a:spcAft>
              <a:defRPr sz="1200">
                <a:solidFill>
                  <a:schemeClr val="tx1"/>
                </a:solidFill>
                <a:latin typeface="Arial" charset="0"/>
                <a:ea typeface="ＭＳ Ｐゴシック" charset="0"/>
              </a:defRPr>
            </a:lvl6pPr>
            <a:lvl7pPr marL="2971800" indent="-228600" defTabSz="931863" eaLnBrk="0" fontAlgn="base" hangingPunct="0">
              <a:spcBef>
                <a:spcPct val="30000"/>
              </a:spcBef>
              <a:spcAft>
                <a:spcPct val="0"/>
              </a:spcAft>
              <a:defRPr sz="1200">
                <a:solidFill>
                  <a:schemeClr val="tx1"/>
                </a:solidFill>
                <a:latin typeface="Arial" charset="0"/>
                <a:ea typeface="ＭＳ Ｐゴシック" charset="0"/>
              </a:defRPr>
            </a:lvl7pPr>
            <a:lvl8pPr marL="3429000" indent="-228600" defTabSz="931863" eaLnBrk="0" fontAlgn="base" hangingPunct="0">
              <a:spcBef>
                <a:spcPct val="30000"/>
              </a:spcBef>
              <a:spcAft>
                <a:spcPct val="0"/>
              </a:spcAft>
              <a:defRPr sz="1200">
                <a:solidFill>
                  <a:schemeClr val="tx1"/>
                </a:solidFill>
                <a:latin typeface="Arial" charset="0"/>
                <a:ea typeface="ＭＳ Ｐゴシック" charset="0"/>
              </a:defRPr>
            </a:lvl8pPr>
            <a:lvl9pPr marL="3886200" indent="-228600" defTabSz="931863" eaLnBrk="0" fontAlgn="base" hangingPunct="0">
              <a:spcBef>
                <a:spcPct val="30000"/>
              </a:spcBef>
              <a:spcAft>
                <a:spcPct val="0"/>
              </a:spcAft>
              <a:defRPr sz="1200">
                <a:solidFill>
                  <a:schemeClr val="tx1"/>
                </a:solidFill>
                <a:latin typeface="Arial" charset="0"/>
                <a:ea typeface="ＭＳ Ｐゴシック" charset="0"/>
              </a:defRPr>
            </a:lvl9pPr>
          </a:lstStyle>
          <a:p>
            <a:pPr algn="r"/>
            <a:fld id="{48C6D300-E88C-F54F-A0E9-1D133190C1ED}" type="slidenum">
              <a:rPr lang="en-US">
                <a:latin typeface="Lucida Sans" charset="0"/>
              </a:rPr>
              <a:pPr algn="r"/>
              <a:t>5</a:t>
            </a:fld>
            <a:endParaRPr lang="en-US">
              <a:latin typeface="Lucida Sans" charset="0"/>
            </a:endParaRPr>
          </a:p>
        </p:txBody>
      </p:sp>
    </p:spTree>
    <p:extLst>
      <p:ext uri="{BB962C8B-B14F-4D97-AF65-F5344CB8AC3E}">
        <p14:creationId xmlns:p14="http://schemas.microsoft.com/office/powerpoint/2010/main" val="1512030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a:defRPr sz="1200">
                <a:solidFill>
                  <a:schemeClr val="tx1"/>
                </a:solidFill>
                <a:latin typeface="Arial" charset="0"/>
                <a:ea typeface="ＭＳ Ｐゴシック" charset="0"/>
              </a:defRPr>
            </a:lvl1pPr>
            <a:lvl2pPr marL="742950" indent="-285750" defTabSz="931863">
              <a:defRPr sz="1200">
                <a:solidFill>
                  <a:schemeClr val="tx1"/>
                </a:solidFill>
                <a:latin typeface="Arial" charset="0"/>
                <a:ea typeface="ＭＳ Ｐゴシック" charset="0"/>
              </a:defRPr>
            </a:lvl2pPr>
            <a:lvl3pPr marL="1143000" indent="-228600" defTabSz="931863">
              <a:defRPr sz="1200">
                <a:solidFill>
                  <a:schemeClr val="tx1"/>
                </a:solidFill>
                <a:latin typeface="Arial" charset="0"/>
                <a:ea typeface="ＭＳ Ｐゴシック" charset="0"/>
              </a:defRPr>
            </a:lvl3pPr>
            <a:lvl4pPr marL="1600200" indent="-228600" defTabSz="931863">
              <a:defRPr sz="1200">
                <a:solidFill>
                  <a:schemeClr val="tx1"/>
                </a:solidFill>
                <a:latin typeface="Arial" charset="0"/>
                <a:ea typeface="ＭＳ Ｐゴシック" charset="0"/>
              </a:defRPr>
            </a:lvl4pPr>
            <a:lvl5pPr marL="2057400" indent="-228600" defTabSz="931863">
              <a:defRPr sz="1200">
                <a:solidFill>
                  <a:schemeClr val="tx1"/>
                </a:solidFill>
                <a:latin typeface="Arial" charset="0"/>
                <a:ea typeface="ＭＳ Ｐゴシック" charset="0"/>
              </a:defRPr>
            </a:lvl5pPr>
            <a:lvl6pPr marL="2514600" indent="-228600" defTabSz="931863" eaLnBrk="0" fontAlgn="base" hangingPunct="0">
              <a:spcBef>
                <a:spcPct val="30000"/>
              </a:spcBef>
              <a:spcAft>
                <a:spcPct val="0"/>
              </a:spcAft>
              <a:defRPr sz="1200">
                <a:solidFill>
                  <a:schemeClr val="tx1"/>
                </a:solidFill>
                <a:latin typeface="Arial" charset="0"/>
                <a:ea typeface="ＭＳ Ｐゴシック" charset="0"/>
              </a:defRPr>
            </a:lvl6pPr>
            <a:lvl7pPr marL="2971800" indent="-228600" defTabSz="931863" eaLnBrk="0" fontAlgn="base" hangingPunct="0">
              <a:spcBef>
                <a:spcPct val="30000"/>
              </a:spcBef>
              <a:spcAft>
                <a:spcPct val="0"/>
              </a:spcAft>
              <a:defRPr sz="1200">
                <a:solidFill>
                  <a:schemeClr val="tx1"/>
                </a:solidFill>
                <a:latin typeface="Arial" charset="0"/>
                <a:ea typeface="ＭＳ Ｐゴシック" charset="0"/>
              </a:defRPr>
            </a:lvl7pPr>
            <a:lvl8pPr marL="3429000" indent="-228600" defTabSz="931863" eaLnBrk="0" fontAlgn="base" hangingPunct="0">
              <a:spcBef>
                <a:spcPct val="30000"/>
              </a:spcBef>
              <a:spcAft>
                <a:spcPct val="0"/>
              </a:spcAft>
              <a:defRPr sz="1200">
                <a:solidFill>
                  <a:schemeClr val="tx1"/>
                </a:solidFill>
                <a:latin typeface="Arial" charset="0"/>
                <a:ea typeface="ＭＳ Ｐゴシック" charset="0"/>
              </a:defRPr>
            </a:lvl8pPr>
            <a:lvl9pPr marL="3886200" indent="-228600" defTabSz="931863" eaLnBrk="0" fontAlgn="base" hangingPunct="0">
              <a:spcBef>
                <a:spcPct val="30000"/>
              </a:spcBef>
              <a:spcAft>
                <a:spcPct val="0"/>
              </a:spcAft>
              <a:defRPr sz="1200">
                <a:solidFill>
                  <a:schemeClr val="tx1"/>
                </a:solidFill>
                <a:latin typeface="Arial" charset="0"/>
                <a:ea typeface="ＭＳ Ｐゴシック" charset="0"/>
              </a:defRPr>
            </a:lvl9pPr>
          </a:lstStyle>
          <a:p>
            <a:fld id="{F6533744-DE0D-E842-AF73-295458FF5B2A}" type="slidenum">
              <a:rPr lang="en-US"/>
              <a:pPr/>
              <a:t>6</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t>Ho Chi Minh had been fighting for Vietnamese independence since World War I.</a:t>
            </a:r>
          </a:p>
          <a:p>
            <a:pPr eaLnBrk="1" hangingPunct="1"/>
            <a:endParaRPr lang="en-US"/>
          </a:p>
          <a:p>
            <a:pPr eaLnBrk="1" hangingPunct="1"/>
            <a:r>
              <a:rPr lang="en-US"/>
              <a:t>The U.S. gave France aid to win its support in American anticommunist efforts in Western Europe.</a:t>
            </a:r>
          </a:p>
        </p:txBody>
      </p:sp>
    </p:spTree>
    <p:extLst>
      <p:ext uri="{BB962C8B-B14F-4D97-AF65-F5344CB8AC3E}">
        <p14:creationId xmlns:p14="http://schemas.microsoft.com/office/powerpoint/2010/main" val="1412092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a:defRPr sz="1200">
                <a:solidFill>
                  <a:schemeClr val="tx1"/>
                </a:solidFill>
                <a:latin typeface="Arial" charset="0"/>
                <a:ea typeface="ＭＳ Ｐゴシック" charset="0"/>
              </a:defRPr>
            </a:lvl1pPr>
            <a:lvl2pPr marL="742950" indent="-285750" defTabSz="931863">
              <a:defRPr sz="1200">
                <a:solidFill>
                  <a:schemeClr val="tx1"/>
                </a:solidFill>
                <a:latin typeface="Arial" charset="0"/>
                <a:ea typeface="ＭＳ Ｐゴシック" charset="0"/>
              </a:defRPr>
            </a:lvl2pPr>
            <a:lvl3pPr marL="1143000" indent="-228600" defTabSz="931863">
              <a:defRPr sz="1200">
                <a:solidFill>
                  <a:schemeClr val="tx1"/>
                </a:solidFill>
                <a:latin typeface="Arial" charset="0"/>
                <a:ea typeface="ＭＳ Ｐゴシック" charset="0"/>
              </a:defRPr>
            </a:lvl3pPr>
            <a:lvl4pPr marL="1600200" indent="-228600" defTabSz="931863">
              <a:defRPr sz="1200">
                <a:solidFill>
                  <a:schemeClr val="tx1"/>
                </a:solidFill>
                <a:latin typeface="Arial" charset="0"/>
                <a:ea typeface="ＭＳ Ｐゴシック" charset="0"/>
              </a:defRPr>
            </a:lvl4pPr>
            <a:lvl5pPr marL="2057400" indent="-228600" defTabSz="931863">
              <a:defRPr sz="1200">
                <a:solidFill>
                  <a:schemeClr val="tx1"/>
                </a:solidFill>
                <a:latin typeface="Arial" charset="0"/>
                <a:ea typeface="ＭＳ Ｐゴシック" charset="0"/>
              </a:defRPr>
            </a:lvl5pPr>
            <a:lvl6pPr marL="2514600" indent="-228600" defTabSz="931863" eaLnBrk="0" fontAlgn="base" hangingPunct="0">
              <a:spcBef>
                <a:spcPct val="30000"/>
              </a:spcBef>
              <a:spcAft>
                <a:spcPct val="0"/>
              </a:spcAft>
              <a:defRPr sz="1200">
                <a:solidFill>
                  <a:schemeClr val="tx1"/>
                </a:solidFill>
                <a:latin typeface="Arial" charset="0"/>
                <a:ea typeface="ＭＳ Ｐゴシック" charset="0"/>
              </a:defRPr>
            </a:lvl6pPr>
            <a:lvl7pPr marL="2971800" indent="-228600" defTabSz="931863" eaLnBrk="0" fontAlgn="base" hangingPunct="0">
              <a:spcBef>
                <a:spcPct val="30000"/>
              </a:spcBef>
              <a:spcAft>
                <a:spcPct val="0"/>
              </a:spcAft>
              <a:defRPr sz="1200">
                <a:solidFill>
                  <a:schemeClr val="tx1"/>
                </a:solidFill>
                <a:latin typeface="Arial" charset="0"/>
                <a:ea typeface="ＭＳ Ｐゴシック" charset="0"/>
              </a:defRPr>
            </a:lvl7pPr>
            <a:lvl8pPr marL="3429000" indent="-228600" defTabSz="931863" eaLnBrk="0" fontAlgn="base" hangingPunct="0">
              <a:spcBef>
                <a:spcPct val="30000"/>
              </a:spcBef>
              <a:spcAft>
                <a:spcPct val="0"/>
              </a:spcAft>
              <a:defRPr sz="1200">
                <a:solidFill>
                  <a:schemeClr val="tx1"/>
                </a:solidFill>
                <a:latin typeface="Arial" charset="0"/>
                <a:ea typeface="ＭＳ Ｐゴシック" charset="0"/>
              </a:defRPr>
            </a:lvl8pPr>
            <a:lvl9pPr marL="3886200" indent="-228600" defTabSz="931863" eaLnBrk="0" fontAlgn="base" hangingPunct="0">
              <a:spcBef>
                <a:spcPct val="30000"/>
              </a:spcBef>
              <a:spcAft>
                <a:spcPct val="0"/>
              </a:spcAft>
              <a:defRPr sz="1200">
                <a:solidFill>
                  <a:schemeClr val="tx1"/>
                </a:solidFill>
                <a:latin typeface="Arial" charset="0"/>
                <a:ea typeface="ＭＳ Ｐゴシック" charset="0"/>
              </a:defRPr>
            </a:lvl9pPr>
          </a:lstStyle>
          <a:p>
            <a:fld id="{839F30DE-8772-9E49-92A1-5480AEC6D7A5}" type="slidenum">
              <a:rPr lang="en-US"/>
              <a:pPr/>
              <a:t>11</a:t>
            </a:fld>
            <a:endParaRPr 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2826953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Recommended</a:t>
            </a:r>
            <a:r>
              <a:rPr lang="en-US" baseline="0" dirty="0" smtClean="0"/>
              <a:t> Video</a:t>
            </a:r>
            <a:endParaRPr lang="en-US" dirty="0"/>
          </a:p>
        </p:txBody>
      </p:sp>
      <p:sp>
        <p:nvSpPr>
          <p:cNvPr id="4" name="Slide Number Placeholder 3"/>
          <p:cNvSpPr>
            <a:spLocks noGrp="1"/>
          </p:cNvSpPr>
          <p:nvPr>
            <p:ph type="sldNum" sz="quarter" idx="10"/>
          </p:nvPr>
        </p:nvSpPr>
        <p:spPr/>
        <p:txBody>
          <a:bodyPr/>
          <a:lstStyle/>
          <a:p>
            <a:fld id="{8A685D27-A7FB-9C44-BC61-AF8DC3C6AF61}" type="slidenum">
              <a:rPr lang="en-US" smtClean="0"/>
              <a:pPr/>
              <a:t>18</a:t>
            </a:fld>
            <a:endParaRPr lang="en-US"/>
          </a:p>
        </p:txBody>
      </p:sp>
    </p:spTree>
    <p:extLst>
      <p:ext uri="{BB962C8B-B14F-4D97-AF65-F5344CB8AC3E}">
        <p14:creationId xmlns:p14="http://schemas.microsoft.com/office/powerpoint/2010/main" val="2499938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a:defRPr sz="1200">
                <a:solidFill>
                  <a:schemeClr val="tx1"/>
                </a:solidFill>
                <a:latin typeface="Arial" charset="0"/>
                <a:ea typeface="ＭＳ Ｐゴシック" charset="0"/>
              </a:defRPr>
            </a:lvl1pPr>
            <a:lvl2pPr marL="742950" indent="-285750" defTabSz="931863">
              <a:defRPr sz="1200">
                <a:solidFill>
                  <a:schemeClr val="tx1"/>
                </a:solidFill>
                <a:latin typeface="Arial" charset="0"/>
                <a:ea typeface="ＭＳ Ｐゴシック" charset="0"/>
              </a:defRPr>
            </a:lvl2pPr>
            <a:lvl3pPr marL="1143000" indent="-228600" defTabSz="931863">
              <a:defRPr sz="1200">
                <a:solidFill>
                  <a:schemeClr val="tx1"/>
                </a:solidFill>
                <a:latin typeface="Arial" charset="0"/>
                <a:ea typeface="ＭＳ Ｐゴシック" charset="0"/>
              </a:defRPr>
            </a:lvl3pPr>
            <a:lvl4pPr marL="1600200" indent="-228600" defTabSz="931863">
              <a:defRPr sz="1200">
                <a:solidFill>
                  <a:schemeClr val="tx1"/>
                </a:solidFill>
                <a:latin typeface="Arial" charset="0"/>
                <a:ea typeface="ＭＳ Ｐゴシック" charset="0"/>
              </a:defRPr>
            </a:lvl4pPr>
            <a:lvl5pPr marL="2057400" indent="-228600" defTabSz="931863">
              <a:defRPr sz="1200">
                <a:solidFill>
                  <a:schemeClr val="tx1"/>
                </a:solidFill>
                <a:latin typeface="Arial" charset="0"/>
                <a:ea typeface="ＭＳ Ｐゴシック" charset="0"/>
              </a:defRPr>
            </a:lvl5pPr>
            <a:lvl6pPr marL="2514600" indent="-228600" defTabSz="931863" eaLnBrk="0" fontAlgn="base" hangingPunct="0">
              <a:spcBef>
                <a:spcPct val="30000"/>
              </a:spcBef>
              <a:spcAft>
                <a:spcPct val="0"/>
              </a:spcAft>
              <a:defRPr sz="1200">
                <a:solidFill>
                  <a:schemeClr val="tx1"/>
                </a:solidFill>
                <a:latin typeface="Arial" charset="0"/>
                <a:ea typeface="ＭＳ Ｐゴシック" charset="0"/>
              </a:defRPr>
            </a:lvl6pPr>
            <a:lvl7pPr marL="2971800" indent="-228600" defTabSz="931863" eaLnBrk="0" fontAlgn="base" hangingPunct="0">
              <a:spcBef>
                <a:spcPct val="30000"/>
              </a:spcBef>
              <a:spcAft>
                <a:spcPct val="0"/>
              </a:spcAft>
              <a:defRPr sz="1200">
                <a:solidFill>
                  <a:schemeClr val="tx1"/>
                </a:solidFill>
                <a:latin typeface="Arial" charset="0"/>
                <a:ea typeface="ＭＳ Ｐゴシック" charset="0"/>
              </a:defRPr>
            </a:lvl7pPr>
            <a:lvl8pPr marL="3429000" indent="-228600" defTabSz="931863" eaLnBrk="0" fontAlgn="base" hangingPunct="0">
              <a:spcBef>
                <a:spcPct val="30000"/>
              </a:spcBef>
              <a:spcAft>
                <a:spcPct val="0"/>
              </a:spcAft>
              <a:defRPr sz="1200">
                <a:solidFill>
                  <a:schemeClr val="tx1"/>
                </a:solidFill>
                <a:latin typeface="Arial" charset="0"/>
                <a:ea typeface="ＭＳ Ｐゴシック" charset="0"/>
              </a:defRPr>
            </a:lvl8pPr>
            <a:lvl9pPr marL="3886200" indent="-228600" defTabSz="931863" eaLnBrk="0" fontAlgn="base" hangingPunct="0">
              <a:spcBef>
                <a:spcPct val="30000"/>
              </a:spcBef>
              <a:spcAft>
                <a:spcPct val="0"/>
              </a:spcAft>
              <a:defRPr sz="1200">
                <a:solidFill>
                  <a:schemeClr val="tx1"/>
                </a:solidFill>
                <a:latin typeface="Arial" charset="0"/>
                <a:ea typeface="ＭＳ Ｐゴシック" charset="0"/>
              </a:defRPr>
            </a:lvl9pPr>
          </a:lstStyle>
          <a:p>
            <a:fld id="{CF1EF8DC-4A97-4743-8096-9CDD1DEEC343}" type="slidenum">
              <a:rPr lang="en-US"/>
              <a:pPr/>
              <a:t>19</a:t>
            </a:fld>
            <a:endParaRPr 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3043187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a:defRPr sz="1200">
                <a:solidFill>
                  <a:schemeClr val="tx1"/>
                </a:solidFill>
                <a:latin typeface="Arial" charset="0"/>
                <a:ea typeface="ＭＳ Ｐゴシック" charset="0"/>
              </a:defRPr>
            </a:lvl1pPr>
            <a:lvl2pPr marL="742950" indent="-285750" defTabSz="931863">
              <a:defRPr sz="1200">
                <a:solidFill>
                  <a:schemeClr val="tx1"/>
                </a:solidFill>
                <a:latin typeface="Arial" charset="0"/>
                <a:ea typeface="ＭＳ Ｐゴシック" charset="0"/>
              </a:defRPr>
            </a:lvl2pPr>
            <a:lvl3pPr marL="1143000" indent="-228600" defTabSz="931863">
              <a:defRPr sz="1200">
                <a:solidFill>
                  <a:schemeClr val="tx1"/>
                </a:solidFill>
                <a:latin typeface="Arial" charset="0"/>
                <a:ea typeface="ＭＳ Ｐゴシック" charset="0"/>
              </a:defRPr>
            </a:lvl3pPr>
            <a:lvl4pPr marL="1600200" indent="-228600" defTabSz="931863">
              <a:defRPr sz="1200">
                <a:solidFill>
                  <a:schemeClr val="tx1"/>
                </a:solidFill>
                <a:latin typeface="Arial" charset="0"/>
                <a:ea typeface="ＭＳ Ｐゴシック" charset="0"/>
              </a:defRPr>
            </a:lvl4pPr>
            <a:lvl5pPr marL="2057400" indent="-228600" defTabSz="931863">
              <a:defRPr sz="1200">
                <a:solidFill>
                  <a:schemeClr val="tx1"/>
                </a:solidFill>
                <a:latin typeface="Arial" charset="0"/>
                <a:ea typeface="ＭＳ Ｐゴシック" charset="0"/>
              </a:defRPr>
            </a:lvl5pPr>
            <a:lvl6pPr marL="2514600" indent="-228600" defTabSz="931863" eaLnBrk="0" fontAlgn="base" hangingPunct="0">
              <a:spcBef>
                <a:spcPct val="30000"/>
              </a:spcBef>
              <a:spcAft>
                <a:spcPct val="0"/>
              </a:spcAft>
              <a:defRPr sz="1200">
                <a:solidFill>
                  <a:schemeClr val="tx1"/>
                </a:solidFill>
                <a:latin typeface="Arial" charset="0"/>
                <a:ea typeface="ＭＳ Ｐゴシック" charset="0"/>
              </a:defRPr>
            </a:lvl6pPr>
            <a:lvl7pPr marL="2971800" indent="-228600" defTabSz="931863" eaLnBrk="0" fontAlgn="base" hangingPunct="0">
              <a:spcBef>
                <a:spcPct val="30000"/>
              </a:spcBef>
              <a:spcAft>
                <a:spcPct val="0"/>
              </a:spcAft>
              <a:defRPr sz="1200">
                <a:solidFill>
                  <a:schemeClr val="tx1"/>
                </a:solidFill>
                <a:latin typeface="Arial" charset="0"/>
                <a:ea typeface="ＭＳ Ｐゴシック" charset="0"/>
              </a:defRPr>
            </a:lvl7pPr>
            <a:lvl8pPr marL="3429000" indent="-228600" defTabSz="931863" eaLnBrk="0" fontAlgn="base" hangingPunct="0">
              <a:spcBef>
                <a:spcPct val="30000"/>
              </a:spcBef>
              <a:spcAft>
                <a:spcPct val="0"/>
              </a:spcAft>
              <a:defRPr sz="1200">
                <a:solidFill>
                  <a:schemeClr val="tx1"/>
                </a:solidFill>
                <a:latin typeface="Arial" charset="0"/>
                <a:ea typeface="ＭＳ Ｐゴシック" charset="0"/>
              </a:defRPr>
            </a:lvl8pPr>
            <a:lvl9pPr marL="3886200" indent="-228600" defTabSz="931863" eaLnBrk="0" fontAlgn="base" hangingPunct="0">
              <a:spcBef>
                <a:spcPct val="30000"/>
              </a:spcBef>
              <a:spcAft>
                <a:spcPct val="0"/>
              </a:spcAft>
              <a:defRPr sz="1200">
                <a:solidFill>
                  <a:schemeClr val="tx1"/>
                </a:solidFill>
                <a:latin typeface="Arial" charset="0"/>
                <a:ea typeface="ＭＳ Ｐゴシック" charset="0"/>
              </a:defRPr>
            </a:lvl9pPr>
          </a:lstStyle>
          <a:p>
            <a:fld id="{EED9D6C8-C273-3847-B2FF-BC451F52727C}" type="slidenum">
              <a:rPr lang="en-US"/>
              <a:pPr/>
              <a:t>21</a:t>
            </a:fld>
            <a:endParaRPr 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42194614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 to site for Documents: http://</a:t>
            </a:r>
            <a:r>
              <a:rPr lang="en-US" dirty="0" err="1" smtClean="0"/>
              <a:t>sheg.stanford.edu</a:t>
            </a:r>
            <a:r>
              <a:rPr lang="en-US" dirty="0" smtClean="0"/>
              <a:t>/upload/Lessons/Unit%2011_Cold%20War/Gulf%20of%20Tonkin%20Resolution%20Lesson%20Plan.pdf </a:t>
            </a:r>
            <a:endParaRPr lang="en-US" dirty="0"/>
          </a:p>
        </p:txBody>
      </p:sp>
      <p:sp>
        <p:nvSpPr>
          <p:cNvPr id="4" name="Slide Number Placeholder 3"/>
          <p:cNvSpPr>
            <a:spLocks noGrp="1"/>
          </p:cNvSpPr>
          <p:nvPr>
            <p:ph type="sldNum" sz="quarter" idx="10"/>
          </p:nvPr>
        </p:nvSpPr>
        <p:spPr/>
        <p:txBody>
          <a:bodyPr/>
          <a:lstStyle/>
          <a:p>
            <a:fld id="{8A685D27-A7FB-9C44-BC61-AF8DC3C6AF61}" type="slidenum">
              <a:rPr lang="en-US" smtClean="0"/>
              <a:pPr/>
              <a:t>24</a:t>
            </a:fld>
            <a:endParaRPr lang="en-US"/>
          </a:p>
        </p:txBody>
      </p:sp>
    </p:spTree>
    <p:extLst>
      <p:ext uri="{BB962C8B-B14F-4D97-AF65-F5344CB8AC3E}">
        <p14:creationId xmlns:p14="http://schemas.microsoft.com/office/powerpoint/2010/main" val="4111843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1228690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t>Viet Cong Booby Trap:  “three quarters of the way throught he tangle, a trooper brushed against a two-inch vine, and a grenade slung at chest high went off, shattering the right side of his body… nearby troopers took hold of the unconscious soldier and, half carrying, half dragging hun, puled him the rest of the way throuhg the jungle.”  </a:t>
            </a:r>
          </a:p>
        </p:txBody>
      </p:sp>
      <p:sp>
        <p:nvSpPr>
          <p:cNvPr id="71684" name="Slide Number Placeholder 3"/>
          <p:cNvSpPr txBox="1">
            <a:spLocks noGrp="1"/>
          </p:cNvSpPr>
          <p:nvPr/>
        </p:nvSpPr>
        <p:spPr bwMode="auto">
          <a:xfrm>
            <a:off x="5265738" y="6657975"/>
            <a:ext cx="4029075" cy="3508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177" tIns="46589" rIns="93177" bIns="46589" anchor="b"/>
          <a:lstStyle>
            <a:lvl1pPr defTabSz="931863">
              <a:defRPr sz="1200">
                <a:solidFill>
                  <a:schemeClr val="tx1"/>
                </a:solidFill>
                <a:latin typeface="Arial" charset="0"/>
                <a:ea typeface="ＭＳ Ｐゴシック" charset="0"/>
              </a:defRPr>
            </a:lvl1pPr>
            <a:lvl2pPr marL="742950" indent="-285750" defTabSz="931863">
              <a:defRPr sz="1200">
                <a:solidFill>
                  <a:schemeClr val="tx1"/>
                </a:solidFill>
                <a:latin typeface="Arial" charset="0"/>
                <a:ea typeface="ＭＳ Ｐゴシック" charset="0"/>
              </a:defRPr>
            </a:lvl2pPr>
            <a:lvl3pPr marL="1143000" indent="-228600" defTabSz="931863">
              <a:defRPr sz="1200">
                <a:solidFill>
                  <a:schemeClr val="tx1"/>
                </a:solidFill>
                <a:latin typeface="Arial" charset="0"/>
                <a:ea typeface="ＭＳ Ｐゴシック" charset="0"/>
              </a:defRPr>
            </a:lvl3pPr>
            <a:lvl4pPr marL="1600200" indent="-228600" defTabSz="931863">
              <a:defRPr sz="1200">
                <a:solidFill>
                  <a:schemeClr val="tx1"/>
                </a:solidFill>
                <a:latin typeface="Arial" charset="0"/>
                <a:ea typeface="ＭＳ Ｐゴシック" charset="0"/>
              </a:defRPr>
            </a:lvl4pPr>
            <a:lvl5pPr marL="2057400" indent="-228600" defTabSz="931863">
              <a:defRPr sz="1200">
                <a:solidFill>
                  <a:schemeClr val="tx1"/>
                </a:solidFill>
                <a:latin typeface="Arial" charset="0"/>
                <a:ea typeface="ＭＳ Ｐゴシック" charset="0"/>
              </a:defRPr>
            </a:lvl5pPr>
            <a:lvl6pPr marL="2514600" indent="-228600" defTabSz="931863" eaLnBrk="0" fontAlgn="base" hangingPunct="0">
              <a:spcBef>
                <a:spcPct val="30000"/>
              </a:spcBef>
              <a:spcAft>
                <a:spcPct val="0"/>
              </a:spcAft>
              <a:defRPr sz="1200">
                <a:solidFill>
                  <a:schemeClr val="tx1"/>
                </a:solidFill>
                <a:latin typeface="Arial" charset="0"/>
                <a:ea typeface="ＭＳ Ｐゴシック" charset="0"/>
              </a:defRPr>
            </a:lvl6pPr>
            <a:lvl7pPr marL="2971800" indent="-228600" defTabSz="931863" eaLnBrk="0" fontAlgn="base" hangingPunct="0">
              <a:spcBef>
                <a:spcPct val="30000"/>
              </a:spcBef>
              <a:spcAft>
                <a:spcPct val="0"/>
              </a:spcAft>
              <a:defRPr sz="1200">
                <a:solidFill>
                  <a:schemeClr val="tx1"/>
                </a:solidFill>
                <a:latin typeface="Arial" charset="0"/>
                <a:ea typeface="ＭＳ Ｐゴシック" charset="0"/>
              </a:defRPr>
            </a:lvl7pPr>
            <a:lvl8pPr marL="3429000" indent="-228600" defTabSz="931863" eaLnBrk="0" fontAlgn="base" hangingPunct="0">
              <a:spcBef>
                <a:spcPct val="30000"/>
              </a:spcBef>
              <a:spcAft>
                <a:spcPct val="0"/>
              </a:spcAft>
              <a:defRPr sz="1200">
                <a:solidFill>
                  <a:schemeClr val="tx1"/>
                </a:solidFill>
                <a:latin typeface="Arial" charset="0"/>
                <a:ea typeface="ＭＳ Ｐゴシック" charset="0"/>
              </a:defRPr>
            </a:lvl8pPr>
            <a:lvl9pPr marL="3886200" indent="-228600" defTabSz="931863" eaLnBrk="0" fontAlgn="base" hangingPunct="0">
              <a:spcBef>
                <a:spcPct val="30000"/>
              </a:spcBef>
              <a:spcAft>
                <a:spcPct val="0"/>
              </a:spcAft>
              <a:defRPr sz="1200">
                <a:solidFill>
                  <a:schemeClr val="tx1"/>
                </a:solidFill>
                <a:latin typeface="Arial" charset="0"/>
                <a:ea typeface="ＭＳ Ｐゴシック" charset="0"/>
              </a:defRPr>
            </a:lvl9pPr>
          </a:lstStyle>
          <a:p>
            <a:pPr algn="r"/>
            <a:fld id="{53B8EE33-D080-2649-918A-315DC5413932}" type="slidenum">
              <a:rPr lang="en-US">
                <a:latin typeface="Lucida Sans" charset="0"/>
              </a:rPr>
              <a:pPr algn="r"/>
              <a:t>30</a:t>
            </a:fld>
            <a:endParaRPr lang="en-US">
              <a:latin typeface="Lucida Sans" charset="0"/>
            </a:endParaRPr>
          </a:p>
        </p:txBody>
      </p:sp>
    </p:spTree>
    <p:extLst>
      <p:ext uri="{BB962C8B-B14F-4D97-AF65-F5344CB8AC3E}">
        <p14:creationId xmlns:p14="http://schemas.microsoft.com/office/powerpoint/2010/main" val="1564645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a:defRPr sz="1200">
                <a:solidFill>
                  <a:schemeClr val="tx1"/>
                </a:solidFill>
                <a:latin typeface="Arial" charset="0"/>
                <a:ea typeface="ＭＳ Ｐゴシック" charset="0"/>
              </a:defRPr>
            </a:lvl1pPr>
            <a:lvl2pPr marL="742950" indent="-285750" defTabSz="931863">
              <a:defRPr sz="1200">
                <a:solidFill>
                  <a:schemeClr val="tx1"/>
                </a:solidFill>
                <a:latin typeface="Arial" charset="0"/>
                <a:ea typeface="ＭＳ Ｐゴシック" charset="0"/>
              </a:defRPr>
            </a:lvl2pPr>
            <a:lvl3pPr marL="1143000" indent="-228600" defTabSz="931863">
              <a:defRPr sz="1200">
                <a:solidFill>
                  <a:schemeClr val="tx1"/>
                </a:solidFill>
                <a:latin typeface="Arial" charset="0"/>
                <a:ea typeface="ＭＳ Ｐゴシック" charset="0"/>
              </a:defRPr>
            </a:lvl3pPr>
            <a:lvl4pPr marL="1600200" indent="-228600" defTabSz="931863">
              <a:defRPr sz="1200">
                <a:solidFill>
                  <a:schemeClr val="tx1"/>
                </a:solidFill>
                <a:latin typeface="Arial" charset="0"/>
                <a:ea typeface="ＭＳ Ｐゴシック" charset="0"/>
              </a:defRPr>
            </a:lvl4pPr>
            <a:lvl5pPr marL="2057400" indent="-228600" defTabSz="931863">
              <a:defRPr sz="1200">
                <a:solidFill>
                  <a:schemeClr val="tx1"/>
                </a:solidFill>
                <a:latin typeface="Arial" charset="0"/>
                <a:ea typeface="ＭＳ Ｐゴシック" charset="0"/>
              </a:defRPr>
            </a:lvl5pPr>
            <a:lvl6pPr marL="2514600" indent="-228600" defTabSz="931863" eaLnBrk="0" fontAlgn="base" hangingPunct="0">
              <a:spcBef>
                <a:spcPct val="30000"/>
              </a:spcBef>
              <a:spcAft>
                <a:spcPct val="0"/>
              </a:spcAft>
              <a:defRPr sz="1200">
                <a:solidFill>
                  <a:schemeClr val="tx1"/>
                </a:solidFill>
                <a:latin typeface="Arial" charset="0"/>
                <a:ea typeface="ＭＳ Ｐゴシック" charset="0"/>
              </a:defRPr>
            </a:lvl6pPr>
            <a:lvl7pPr marL="2971800" indent="-228600" defTabSz="931863" eaLnBrk="0" fontAlgn="base" hangingPunct="0">
              <a:spcBef>
                <a:spcPct val="30000"/>
              </a:spcBef>
              <a:spcAft>
                <a:spcPct val="0"/>
              </a:spcAft>
              <a:defRPr sz="1200">
                <a:solidFill>
                  <a:schemeClr val="tx1"/>
                </a:solidFill>
                <a:latin typeface="Arial" charset="0"/>
                <a:ea typeface="ＭＳ Ｐゴシック" charset="0"/>
              </a:defRPr>
            </a:lvl7pPr>
            <a:lvl8pPr marL="3429000" indent="-228600" defTabSz="931863" eaLnBrk="0" fontAlgn="base" hangingPunct="0">
              <a:spcBef>
                <a:spcPct val="30000"/>
              </a:spcBef>
              <a:spcAft>
                <a:spcPct val="0"/>
              </a:spcAft>
              <a:defRPr sz="1200">
                <a:solidFill>
                  <a:schemeClr val="tx1"/>
                </a:solidFill>
                <a:latin typeface="Arial" charset="0"/>
                <a:ea typeface="ＭＳ Ｐゴシック" charset="0"/>
              </a:defRPr>
            </a:lvl8pPr>
            <a:lvl9pPr marL="3886200" indent="-228600" defTabSz="931863" eaLnBrk="0" fontAlgn="base" hangingPunct="0">
              <a:spcBef>
                <a:spcPct val="30000"/>
              </a:spcBef>
              <a:spcAft>
                <a:spcPct val="0"/>
              </a:spcAft>
              <a:defRPr sz="1200">
                <a:solidFill>
                  <a:schemeClr val="tx1"/>
                </a:solidFill>
                <a:latin typeface="Arial" charset="0"/>
                <a:ea typeface="ＭＳ Ｐゴシック" charset="0"/>
              </a:defRPr>
            </a:lvl9pPr>
          </a:lstStyle>
          <a:p>
            <a:fld id="{3A3290A0-0E54-3743-9449-4210D987D920}" type="slidenum">
              <a:rPr lang="en-US"/>
              <a:pPr/>
              <a:t>31</a:t>
            </a:fld>
            <a:endParaRPr 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1015507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a:defRPr sz="1200">
                <a:solidFill>
                  <a:schemeClr val="tx1"/>
                </a:solidFill>
                <a:latin typeface="Arial" charset="0"/>
                <a:ea typeface="ＭＳ Ｐゴシック" charset="0"/>
              </a:defRPr>
            </a:lvl1pPr>
            <a:lvl2pPr marL="742950" indent="-285750" defTabSz="931863">
              <a:defRPr sz="1200">
                <a:solidFill>
                  <a:schemeClr val="tx1"/>
                </a:solidFill>
                <a:latin typeface="Arial" charset="0"/>
                <a:ea typeface="ＭＳ Ｐゴシック" charset="0"/>
              </a:defRPr>
            </a:lvl2pPr>
            <a:lvl3pPr marL="1143000" indent="-228600" defTabSz="931863">
              <a:defRPr sz="1200">
                <a:solidFill>
                  <a:schemeClr val="tx1"/>
                </a:solidFill>
                <a:latin typeface="Arial" charset="0"/>
                <a:ea typeface="ＭＳ Ｐゴシック" charset="0"/>
              </a:defRPr>
            </a:lvl3pPr>
            <a:lvl4pPr marL="1600200" indent="-228600" defTabSz="931863">
              <a:defRPr sz="1200">
                <a:solidFill>
                  <a:schemeClr val="tx1"/>
                </a:solidFill>
                <a:latin typeface="Arial" charset="0"/>
                <a:ea typeface="ＭＳ Ｐゴシック" charset="0"/>
              </a:defRPr>
            </a:lvl4pPr>
            <a:lvl5pPr marL="2057400" indent="-228600" defTabSz="931863">
              <a:defRPr sz="1200">
                <a:solidFill>
                  <a:schemeClr val="tx1"/>
                </a:solidFill>
                <a:latin typeface="Arial" charset="0"/>
                <a:ea typeface="ＭＳ Ｐゴシック" charset="0"/>
              </a:defRPr>
            </a:lvl5pPr>
            <a:lvl6pPr marL="2514600" indent="-228600" defTabSz="931863" eaLnBrk="0" fontAlgn="base" hangingPunct="0">
              <a:spcBef>
                <a:spcPct val="30000"/>
              </a:spcBef>
              <a:spcAft>
                <a:spcPct val="0"/>
              </a:spcAft>
              <a:defRPr sz="1200">
                <a:solidFill>
                  <a:schemeClr val="tx1"/>
                </a:solidFill>
                <a:latin typeface="Arial" charset="0"/>
                <a:ea typeface="ＭＳ Ｐゴシック" charset="0"/>
              </a:defRPr>
            </a:lvl6pPr>
            <a:lvl7pPr marL="2971800" indent="-228600" defTabSz="931863" eaLnBrk="0" fontAlgn="base" hangingPunct="0">
              <a:spcBef>
                <a:spcPct val="30000"/>
              </a:spcBef>
              <a:spcAft>
                <a:spcPct val="0"/>
              </a:spcAft>
              <a:defRPr sz="1200">
                <a:solidFill>
                  <a:schemeClr val="tx1"/>
                </a:solidFill>
                <a:latin typeface="Arial" charset="0"/>
                <a:ea typeface="ＭＳ Ｐゴシック" charset="0"/>
              </a:defRPr>
            </a:lvl7pPr>
            <a:lvl8pPr marL="3429000" indent="-228600" defTabSz="931863" eaLnBrk="0" fontAlgn="base" hangingPunct="0">
              <a:spcBef>
                <a:spcPct val="30000"/>
              </a:spcBef>
              <a:spcAft>
                <a:spcPct val="0"/>
              </a:spcAft>
              <a:defRPr sz="1200">
                <a:solidFill>
                  <a:schemeClr val="tx1"/>
                </a:solidFill>
                <a:latin typeface="Arial" charset="0"/>
                <a:ea typeface="ＭＳ Ｐゴシック" charset="0"/>
              </a:defRPr>
            </a:lvl8pPr>
            <a:lvl9pPr marL="3886200" indent="-228600" defTabSz="931863" eaLnBrk="0" fontAlgn="base" hangingPunct="0">
              <a:spcBef>
                <a:spcPct val="30000"/>
              </a:spcBef>
              <a:spcAft>
                <a:spcPct val="0"/>
              </a:spcAft>
              <a:defRPr sz="1200">
                <a:solidFill>
                  <a:schemeClr val="tx1"/>
                </a:solidFill>
                <a:latin typeface="Arial" charset="0"/>
                <a:ea typeface="ＭＳ Ｐゴシック" charset="0"/>
              </a:defRPr>
            </a:lvl9pPr>
          </a:lstStyle>
          <a:p>
            <a:fld id="{BA710F4A-5A26-2644-A554-4CE8EC26A6CF}" type="slidenum">
              <a:rPr lang="en-US"/>
              <a:pPr/>
              <a:t>34</a:t>
            </a:fld>
            <a:endParaRPr 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33673522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a:defRPr sz="1200">
                <a:solidFill>
                  <a:schemeClr val="tx1"/>
                </a:solidFill>
                <a:latin typeface="Arial" charset="0"/>
                <a:ea typeface="ＭＳ Ｐゴシック" charset="0"/>
              </a:defRPr>
            </a:lvl1pPr>
            <a:lvl2pPr marL="742950" indent="-285750" defTabSz="931863">
              <a:defRPr sz="1200">
                <a:solidFill>
                  <a:schemeClr val="tx1"/>
                </a:solidFill>
                <a:latin typeface="Arial" charset="0"/>
                <a:ea typeface="ＭＳ Ｐゴシック" charset="0"/>
              </a:defRPr>
            </a:lvl2pPr>
            <a:lvl3pPr marL="1143000" indent="-228600" defTabSz="931863">
              <a:defRPr sz="1200">
                <a:solidFill>
                  <a:schemeClr val="tx1"/>
                </a:solidFill>
                <a:latin typeface="Arial" charset="0"/>
                <a:ea typeface="ＭＳ Ｐゴシック" charset="0"/>
              </a:defRPr>
            </a:lvl3pPr>
            <a:lvl4pPr marL="1600200" indent="-228600" defTabSz="931863">
              <a:defRPr sz="1200">
                <a:solidFill>
                  <a:schemeClr val="tx1"/>
                </a:solidFill>
                <a:latin typeface="Arial" charset="0"/>
                <a:ea typeface="ＭＳ Ｐゴシック" charset="0"/>
              </a:defRPr>
            </a:lvl4pPr>
            <a:lvl5pPr marL="2057400" indent="-228600" defTabSz="931863">
              <a:defRPr sz="1200">
                <a:solidFill>
                  <a:schemeClr val="tx1"/>
                </a:solidFill>
                <a:latin typeface="Arial" charset="0"/>
                <a:ea typeface="ＭＳ Ｐゴシック" charset="0"/>
              </a:defRPr>
            </a:lvl5pPr>
            <a:lvl6pPr marL="2514600" indent="-228600" defTabSz="931863" eaLnBrk="0" fontAlgn="base" hangingPunct="0">
              <a:spcBef>
                <a:spcPct val="30000"/>
              </a:spcBef>
              <a:spcAft>
                <a:spcPct val="0"/>
              </a:spcAft>
              <a:defRPr sz="1200">
                <a:solidFill>
                  <a:schemeClr val="tx1"/>
                </a:solidFill>
                <a:latin typeface="Arial" charset="0"/>
                <a:ea typeface="ＭＳ Ｐゴシック" charset="0"/>
              </a:defRPr>
            </a:lvl6pPr>
            <a:lvl7pPr marL="2971800" indent="-228600" defTabSz="931863" eaLnBrk="0" fontAlgn="base" hangingPunct="0">
              <a:spcBef>
                <a:spcPct val="30000"/>
              </a:spcBef>
              <a:spcAft>
                <a:spcPct val="0"/>
              </a:spcAft>
              <a:defRPr sz="1200">
                <a:solidFill>
                  <a:schemeClr val="tx1"/>
                </a:solidFill>
                <a:latin typeface="Arial" charset="0"/>
                <a:ea typeface="ＭＳ Ｐゴシック" charset="0"/>
              </a:defRPr>
            </a:lvl7pPr>
            <a:lvl8pPr marL="3429000" indent="-228600" defTabSz="931863" eaLnBrk="0" fontAlgn="base" hangingPunct="0">
              <a:spcBef>
                <a:spcPct val="30000"/>
              </a:spcBef>
              <a:spcAft>
                <a:spcPct val="0"/>
              </a:spcAft>
              <a:defRPr sz="1200">
                <a:solidFill>
                  <a:schemeClr val="tx1"/>
                </a:solidFill>
                <a:latin typeface="Arial" charset="0"/>
                <a:ea typeface="ＭＳ Ｐゴシック" charset="0"/>
              </a:defRPr>
            </a:lvl8pPr>
            <a:lvl9pPr marL="3886200" indent="-228600" defTabSz="931863" eaLnBrk="0" fontAlgn="base" hangingPunct="0">
              <a:spcBef>
                <a:spcPct val="30000"/>
              </a:spcBef>
              <a:spcAft>
                <a:spcPct val="0"/>
              </a:spcAft>
              <a:defRPr sz="1200">
                <a:solidFill>
                  <a:schemeClr val="tx1"/>
                </a:solidFill>
                <a:latin typeface="Arial" charset="0"/>
                <a:ea typeface="ＭＳ Ｐゴシック" charset="0"/>
              </a:defRPr>
            </a:lvl9pPr>
          </a:lstStyle>
          <a:p>
            <a:fld id="{39B6454D-79B5-F542-86D8-38656E9F58A6}" type="slidenum">
              <a:rPr lang="en-US"/>
              <a:pPr/>
              <a:t>41</a:t>
            </a:fld>
            <a:endParaRPr lang="en-US"/>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28119340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a:defRPr sz="1200">
                <a:solidFill>
                  <a:schemeClr val="tx1"/>
                </a:solidFill>
                <a:latin typeface="Arial" charset="0"/>
                <a:ea typeface="ＭＳ Ｐゴシック" charset="0"/>
              </a:defRPr>
            </a:lvl1pPr>
            <a:lvl2pPr marL="742950" indent="-285750" defTabSz="931863">
              <a:defRPr sz="1200">
                <a:solidFill>
                  <a:schemeClr val="tx1"/>
                </a:solidFill>
                <a:latin typeface="Arial" charset="0"/>
                <a:ea typeface="ＭＳ Ｐゴシック" charset="0"/>
              </a:defRPr>
            </a:lvl2pPr>
            <a:lvl3pPr marL="1143000" indent="-228600" defTabSz="931863">
              <a:defRPr sz="1200">
                <a:solidFill>
                  <a:schemeClr val="tx1"/>
                </a:solidFill>
                <a:latin typeface="Arial" charset="0"/>
                <a:ea typeface="ＭＳ Ｐゴシック" charset="0"/>
              </a:defRPr>
            </a:lvl3pPr>
            <a:lvl4pPr marL="1600200" indent="-228600" defTabSz="931863">
              <a:defRPr sz="1200">
                <a:solidFill>
                  <a:schemeClr val="tx1"/>
                </a:solidFill>
                <a:latin typeface="Arial" charset="0"/>
                <a:ea typeface="ＭＳ Ｐゴシック" charset="0"/>
              </a:defRPr>
            </a:lvl4pPr>
            <a:lvl5pPr marL="2057400" indent="-228600" defTabSz="931863">
              <a:defRPr sz="1200">
                <a:solidFill>
                  <a:schemeClr val="tx1"/>
                </a:solidFill>
                <a:latin typeface="Arial" charset="0"/>
                <a:ea typeface="ＭＳ Ｐゴシック" charset="0"/>
              </a:defRPr>
            </a:lvl5pPr>
            <a:lvl6pPr marL="2514600" indent="-228600" defTabSz="931863" eaLnBrk="0" fontAlgn="base" hangingPunct="0">
              <a:spcBef>
                <a:spcPct val="30000"/>
              </a:spcBef>
              <a:spcAft>
                <a:spcPct val="0"/>
              </a:spcAft>
              <a:defRPr sz="1200">
                <a:solidFill>
                  <a:schemeClr val="tx1"/>
                </a:solidFill>
                <a:latin typeface="Arial" charset="0"/>
                <a:ea typeface="ＭＳ Ｐゴシック" charset="0"/>
              </a:defRPr>
            </a:lvl6pPr>
            <a:lvl7pPr marL="2971800" indent="-228600" defTabSz="931863" eaLnBrk="0" fontAlgn="base" hangingPunct="0">
              <a:spcBef>
                <a:spcPct val="30000"/>
              </a:spcBef>
              <a:spcAft>
                <a:spcPct val="0"/>
              </a:spcAft>
              <a:defRPr sz="1200">
                <a:solidFill>
                  <a:schemeClr val="tx1"/>
                </a:solidFill>
                <a:latin typeface="Arial" charset="0"/>
                <a:ea typeface="ＭＳ Ｐゴシック" charset="0"/>
              </a:defRPr>
            </a:lvl7pPr>
            <a:lvl8pPr marL="3429000" indent="-228600" defTabSz="931863" eaLnBrk="0" fontAlgn="base" hangingPunct="0">
              <a:spcBef>
                <a:spcPct val="30000"/>
              </a:spcBef>
              <a:spcAft>
                <a:spcPct val="0"/>
              </a:spcAft>
              <a:defRPr sz="1200">
                <a:solidFill>
                  <a:schemeClr val="tx1"/>
                </a:solidFill>
                <a:latin typeface="Arial" charset="0"/>
                <a:ea typeface="ＭＳ Ｐゴシック" charset="0"/>
              </a:defRPr>
            </a:lvl8pPr>
            <a:lvl9pPr marL="3886200" indent="-228600" defTabSz="931863" eaLnBrk="0" fontAlgn="base" hangingPunct="0">
              <a:spcBef>
                <a:spcPct val="30000"/>
              </a:spcBef>
              <a:spcAft>
                <a:spcPct val="0"/>
              </a:spcAft>
              <a:defRPr sz="1200">
                <a:solidFill>
                  <a:schemeClr val="tx1"/>
                </a:solidFill>
                <a:latin typeface="Arial" charset="0"/>
                <a:ea typeface="ＭＳ Ｐゴシック" charset="0"/>
              </a:defRPr>
            </a:lvl9pPr>
          </a:lstStyle>
          <a:p>
            <a:fld id="{DD312ABB-2356-024E-BE0A-152DFAFF2726}" type="slidenum">
              <a:rPr lang="en-US"/>
              <a:pPr/>
              <a:t>44</a:t>
            </a:fld>
            <a:endParaRPr 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4360674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a:defRPr sz="1200">
                <a:solidFill>
                  <a:schemeClr val="tx1"/>
                </a:solidFill>
                <a:latin typeface="Arial" charset="0"/>
                <a:ea typeface="ＭＳ Ｐゴシック" charset="0"/>
              </a:defRPr>
            </a:lvl1pPr>
            <a:lvl2pPr marL="742950" indent="-285750" defTabSz="931863">
              <a:defRPr sz="1200">
                <a:solidFill>
                  <a:schemeClr val="tx1"/>
                </a:solidFill>
                <a:latin typeface="Arial" charset="0"/>
                <a:ea typeface="ＭＳ Ｐゴシック" charset="0"/>
              </a:defRPr>
            </a:lvl2pPr>
            <a:lvl3pPr marL="1143000" indent="-228600" defTabSz="931863">
              <a:defRPr sz="1200">
                <a:solidFill>
                  <a:schemeClr val="tx1"/>
                </a:solidFill>
                <a:latin typeface="Arial" charset="0"/>
                <a:ea typeface="ＭＳ Ｐゴシック" charset="0"/>
              </a:defRPr>
            </a:lvl3pPr>
            <a:lvl4pPr marL="1600200" indent="-228600" defTabSz="931863">
              <a:defRPr sz="1200">
                <a:solidFill>
                  <a:schemeClr val="tx1"/>
                </a:solidFill>
                <a:latin typeface="Arial" charset="0"/>
                <a:ea typeface="ＭＳ Ｐゴシック" charset="0"/>
              </a:defRPr>
            </a:lvl4pPr>
            <a:lvl5pPr marL="2057400" indent="-228600" defTabSz="931863">
              <a:defRPr sz="1200">
                <a:solidFill>
                  <a:schemeClr val="tx1"/>
                </a:solidFill>
                <a:latin typeface="Arial" charset="0"/>
                <a:ea typeface="ＭＳ Ｐゴシック" charset="0"/>
              </a:defRPr>
            </a:lvl5pPr>
            <a:lvl6pPr marL="2514600" indent="-228600" defTabSz="931863" eaLnBrk="0" fontAlgn="base" hangingPunct="0">
              <a:spcBef>
                <a:spcPct val="30000"/>
              </a:spcBef>
              <a:spcAft>
                <a:spcPct val="0"/>
              </a:spcAft>
              <a:defRPr sz="1200">
                <a:solidFill>
                  <a:schemeClr val="tx1"/>
                </a:solidFill>
                <a:latin typeface="Arial" charset="0"/>
                <a:ea typeface="ＭＳ Ｐゴシック" charset="0"/>
              </a:defRPr>
            </a:lvl6pPr>
            <a:lvl7pPr marL="2971800" indent="-228600" defTabSz="931863" eaLnBrk="0" fontAlgn="base" hangingPunct="0">
              <a:spcBef>
                <a:spcPct val="30000"/>
              </a:spcBef>
              <a:spcAft>
                <a:spcPct val="0"/>
              </a:spcAft>
              <a:defRPr sz="1200">
                <a:solidFill>
                  <a:schemeClr val="tx1"/>
                </a:solidFill>
                <a:latin typeface="Arial" charset="0"/>
                <a:ea typeface="ＭＳ Ｐゴシック" charset="0"/>
              </a:defRPr>
            </a:lvl7pPr>
            <a:lvl8pPr marL="3429000" indent="-228600" defTabSz="931863" eaLnBrk="0" fontAlgn="base" hangingPunct="0">
              <a:spcBef>
                <a:spcPct val="30000"/>
              </a:spcBef>
              <a:spcAft>
                <a:spcPct val="0"/>
              </a:spcAft>
              <a:defRPr sz="1200">
                <a:solidFill>
                  <a:schemeClr val="tx1"/>
                </a:solidFill>
                <a:latin typeface="Arial" charset="0"/>
                <a:ea typeface="ＭＳ Ｐゴシック" charset="0"/>
              </a:defRPr>
            </a:lvl8pPr>
            <a:lvl9pPr marL="3886200" indent="-228600" defTabSz="931863" eaLnBrk="0" fontAlgn="base" hangingPunct="0">
              <a:spcBef>
                <a:spcPct val="30000"/>
              </a:spcBef>
              <a:spcAft>
                <a:spcPct val="0"/>
              </a:spcAft>
              <a:defRPr sz="1200">
                <a:solidFill>
                  <a:schemeClr val="tx1"/>
                </a:solidFill>
                <a:latin typeface="Arial" charset="0"/>
                <a:ea typeface="ＭＳ Ｐゴシック" charset="0"/>
              </a:defRPr>
            </a:lvl9pPr>
          </a:lstStyle>
          <a:p>
            <a:fld id="{735DB365-8C14-C640-932A-C41273382637}" type="slidenum">
              <a:rPr lang="en-US"/>
              <a:pPr/>
              <a:t>46</a:t>
            </a:fld>
            <a:endParaRPr 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2740851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fld id="{EE2F69FB-DE23-6E43-B12A-C6693F0822ED}" type="datetimeFigureOut">
              <a:rPr lang="en-US"/>
              <a:pPr/>
              <a:t>5/30/2017</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56BA6D3-809F-7347-B354-4ACA897581B3}" type="slidenum">
              <a:rPr lang="en-US"/>
              <a:pPr/>
              <a:t>‹#›</a:t>
            </a:fld>
            <a:endParaRPr lang="en-US"/>
          </a:p>
        </p:txBody>
      </p:sp>
    </p:spTree>
    <p:extLst>
      <p:ext uri="{BB962C8B-B14F-4D97-AF65-F5344CB8AC3E}">
        <p14:creationId xmlns:p14="http://schemas.microsoft.com/office/powerpoint/2010/main" val="3580952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94518AE9-AA3A-6441-8BA9-38AF68D628E1}" type="datetimeFigureOut">
              <a:rPr lang="en-US"/>
              <a:pPr/>
              <a:t>5/30/2017</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75D0802-18A8-E44D-98D5-33088054296E}" type="slidenum">
              <a:rPr lang="en-US"/>
              <a:pPr/>
              <a:t>‹#›</a:t>
            </a:fld>
            <a:endParaRPr lang="en-US"/>
          </a:p>
        </p:txBody>
      </p:sp>
    </p:spTree>
    <p:extLst>
      <p:ext uri="{BB962C8B-B14F-4D97-AF65-F5344CB8AC3E}">
        <p14:creationId xmlns:p14="http://schemas.microsoft.com/office/powerpoint/2010/main" val="3497868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6F4CCB4E-F9CD-6F40-8507-0FA6B6AE8946}" type="datetimeFigureOut">
              <a:rPr lang="en-US"/>
              <a:pPr/>
              <a:t>5/30/2017</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5DC4339-C64B-A943-B42F-4579F0E35B34}" type="slidenum">
              <a:rPr lang="en-US"/>
              <a:pPr/>
              <a:t>‹#›</a:t>
            </a:fld>
            <a:endParaRPr lang="en-US"/>
          </a:p>
        </p:txBody>
      </p:sp>
    </p:spTree>
    <p:extLst>
      <p:ext uri="{BB962C8B-B14F-4D97-AF65-F5344CB8AC3E}">
        <p14:creationId xmlns:p14="http://schemas.microsoft.com/office/powerpoint/2010/main" val="2571659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8073DECD-4850-A445-8F20-509FC0A7457E}" type="datetimeFigureOut">
              <a:rPr lang="en-US"/>
              <a:pPr/>
              <a:t>5/30/2017</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DF54F09-4D50-E64F-A03D-7CEB63CA26A0}" type="slidenum">
              <a:rPr lang="en-US"/>
              <a:pPr/>
              <a:t>‹#›</a:t>
            </a:fld>
            <a:endParaRPr lang="en-US"/>
          </a:p>
        </p:txBody>
      </p:sp>
    </p:spTree>
    <p:extLst>
      <p:ext uri="{BB962C8B-B14F-4D97-AF65-F5344CB8AC3E}">
        <p14:creationId xmlns:p14="http://schemas.microsoft.com/office/powerpoint/2010/main" val="2647468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fld id="{F4308B98-D2A7-9D4B-BF74-014BD30CD8E1}" type="datetimeFigureOut">
              <a:rPr lang="en-US"/>
              <a:pPr/>
              <a:t>5/30/2017</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19AFBE2-A9CC-B94F-9037-F82B1631B4F2}" type="slidenum">
              <a:rPr lang="en-US"/>
              <a:pPr/>
              <a:t>‹#›</a:t>
            </a:fld>
            <a:endParaRPr lang="en-US"/>
          </a:p>
        </p:txBody>
      </p:sp>
    </p:spTree>
    <p:extLst>
      <p:ext uri="{BB962C8B-B14F-4D97-AF65-F5344CB8AC3E}">
        <p14:creationId xmlns:p14="http://schemas.microsoft.com/office/powerpoint/2010/main" val="3941309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fld id="{9AB6F653-66E0-0A48-B74A-5E0D3FE8C23E}" type="datetimeFigureOut">
              <a:rPr lang="en-US"/>
              <a:pPr/>
              <a:t>5/30/2017</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4D5D5DA7-DC9B-B24E-884E-6E3E921CA403}" type="slidenum">
              <a:rPr lang="en-US"/>
              <a:pPr/>
              <a:t>‹#›</a:t>
            </a:fld>
            <a:endParaRPr lang="en-US"/>
          </a:p>
        </p:txBody>
      </p:sp>
    </p:spTree>
    <p:extLst>
      <p:ext uri="{BB962C8B-B14F-4D97-AF65-F5344CB8AC3E}">
        <p14:creationId xmlns:p14="http://schemas.microsoft.com/office/powerpoint/2010/main" val="3044073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9631B1E8-0059-F648-B59F-763D964D4471}" type="datetimeFigureOut">
              <a:rPr lang="en-US"/>
              <a:pPr/>
              <a:t>5/30/2017</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5B450306-77D9-304D-A8F4-4EA15F45F75C}" type="slidenum">
              <a:rPr lang="en-US"/>
              <a:pPr/>
              <a:t>‹#›</a:t>
            </a:fld>
            <a:endParaRPr lang="en-US"/>
          </a:p>
        </p:txBody>
      </p:sp>
    </p:spTree>
    <p:extLst>
      <p:ext uri="{BB962C8B-B14F-4D97-AF65-F5344CB8AC3E}">
        <p14:creationId xmlns:p14="http://schemas.microsoft.com/office/powerpoint/2010/main" val="2982372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1E0A4E3D-9937-994F-A249-55C194C4DA48}" type="datetimeFigureOut">
              <a:rPr lang="en-US"/>
              <a:pPr/>
              <a:t>5/30/2017</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2257AC62-6EC4-FF45-8EAB-467B2110F13A}" type="slidenum">
              <a:rPr lang="en-US"/>
              <a:pPr/>
              <a:t>‹#›</a:t>
            </a:fld>
            <a:endParaRPr lang="en-US"/>
          </a:p>
        </p:txBody>
      </p:sp>
    </p:spTree>
    <p:extLst>
      <p:ext uri="{BB962C8B-B14F-4D97-AF65-F5344CB8AC3E}">
        <p14:creationId xmlns:p14="http://schemas.microsoft.com/office/powerpoint/2010/main" val="2590031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65C92862-D93E-2540-B47C-ED74ECCA0FF6}" type="datetimeFigureOut">
              <a:rPr lang="en-US"/>
              <a:pPr/>
              <a:t>5/30/2017</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04D70FB-03B1-3E46-8192-724885D970E8}" type="slidenum">
              <a:rPr lang="en-US"/>
              <a:pPr/>
              <a:t>‹#›</a:t>
            </a:fld>
            <a:endParaRPr lang="en-US"/>
          </a:p>
        </p:txBody>
      </p:sp>
    </p:spTree>
    <p:extLst>
      <p:ext uri="{BB962C8B-B14F-4D97-AF65-F5344CB8AC3E}">
        <p14:creationId xmlns:p14="http://schemas.microsoft.com/office/powerpoint/2010/main" val="3967447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F4A94AB8-4BBF-164E-831B-C460688AB68E}" type="datetimeFigureOut">
              <a:rPr lang="en-US"/>
              <a:pPr/>
              <a:t>5/30/2017</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705210F-2F8B-3A41-B655-F9BB04CE5429}" type="slidenum">
              <a:rPr lang="en-US"/>
              <a:pPr/>
              <a:t>‹#›</a:t>
            </a:fld>
            <a:endParaRPr lang="en-US"/>
          </a:p>
        </p:txBody>
      </p:sp>
    </p:spTree>
    <p:extLst>
      <p:ext uri="{BB962C8B-B14F-4D97-AF65-F5344CB8AC3E}">
        <p14:creationId xmlns:p14="http://schemas.microsoft.com/office/powerpoint/2010/main" val="3919463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8E7B4CD5-CB0E-8947-ABE0-F33C8FCFA25E}" type="datetimeFigureOut">
              <a:rPr lang="en-US"/>
              <a:pPr/>
              <a:t>5/30/2017</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72F37D8-4210-7048-B03B-5C52E1466736}" type="slidenum">
              <a:rPr lang="en-US"/>
              <a:pPr/>
              <a:t>‹#›</a:t>
            </a:fld>
            <a:endParaRPr lang="en-US"/>
          </a:p>
        </p:txBody>
      </p:sp>
    </p:spTree>
    <p:extLst>
      <p:ext uri="{BB962C8B-B14F-4D97-AF65-F5344CB8AC3E}">
        <p14:creationId xmlns:p14="http://schemas.microsoft.com/office/powerpoint/2010/main" val="153893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AE060688-118F-9645-A08F-75345A4A0BE4}" type="datetimeFigureOut">
              <a:rPr lang="en-US"/>
              <a:pPr/>
              <a:t>5/30/2017</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6915033C-2267-4049-9FBD-4D481AEB1805}" type="slidenum">
              <a:rPr lang="en-US"/>
              <a:pPr/>
              <a:t>‹#›</a:t>
            </a:fld>
            <a:endParaRPr lang="en-US"/>
          </a:p>
        </p:txBody>
      </p:sp>
    </p:spTree>
    <p:extLst>
      <p:ext uri="{BB962C8B-B14F-4D97-AF65-F5344CB8AC3E}">
        <p14:creationId xmlns:p14="http://schemas.microsoft.com/office/powerpoint/2010/main" val="3957042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9"/>
          <p:cNvSpPr>
            <a:spLocks noGrp="1" noChangeArrowheads="1"/>
          </p:cNvSpPr>
          <p:nvPr>
            <p:ph type="dt" sz="half" idx="10"/>
          </p:nvPr>
        </p:nvSpPr>
        <p:spPr/>
        <p:txBody>
          <a:bodyPr/>
          <a:lstStyle>
            <a:lvl1pPr>
              <a:defRPr>
                <a:ea typeface="+mn-ea"/>
              </a:defRPr>
            </a:lvl1pPr>
          </a:lstStyle>
          <a:p>
            <a:pPr>
              <a:defRPr/>
            </a:pPr>
            <a:endParaRPr lang="en-US"/>
          </a:p>
        </p:txBody>
      </p:sp>
      <p:sp>
        <p:nvSpPr>
          <p:cNvPr id="6" name="Rectangle 70"/>
          <p:cNvSpPr>
            <a:spLocks noGrp="1" noChangeArrowheads="1"/>
          </p:cNvSpPr>
          <p:nvPr>
            <p:ph type="ftr" sz="quarter" idx="11"/>
          </p:nvPr>
        </p:nvSpPr>
        <p:spPr/>
        <p:txBody>
          <a:bodyPr/>
          <a:lstStyle>
            <a:lvl1pPr>
              <a:defRPr/>
            </a:lvl1pPr>
          </a:lstStyle>
          <a:p>
            <a:pPr>
              <a:defRPr/>
            </a:pPr>
            <a:endParaRPr lang="en-US"/>
          </a:p>
        </p:txBody>
      </p:sp>
      <p:sp>
        <p:nvSpPr>
          <p:cNvPr id="7" name="Rectangle 71"/>
          <p:cNvSpPr>
            <a:spLocks noGrp="1" noChangeArrowheads="1"/>
          </p:cNvSpPr>
          <p:nvPr>
            <p:ph type="sldNum" sz="quarter" idx="12"/>
          </p:nvPr>
        </p:nvSpPr>
        <p:spPr/>
        <p:txBody>
          <a:bodyPr/>
          <a:lstStyle>
            <a:lvl1pPr>
              <a:defRPr/>
            </a:lvl1pPr>
          </a:lstStyle>
          <a:p>
            <a:fld id="{BE45DC16-F03C-6441-AA3C-9EFB916F5767}" type="slidenum">
              <a:rPr lang="en-US"/>
              <a:pPr/>
              <a:t>‹#›</a:t>
            </a:fld>
            <a:endParaRPr lang="en-US"/>
          </a:p>
        </p:txBody>
      </p:sp>
    </p:spTree>
    <p:extLst>
      <p:ext uri="{BB962C8B-B14F-4D97-AF65-F5344CB8AC3E}">
        <p14:creationId xmlns:p14="http://schemas.microsoft.com/office/powerpoint/2010/main" val="395840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22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2CB92977-08AA-DC47-8520-90E453DF9A29}" type="datetimeFigureOut">
              <a:rPr lang="en-US"/>
              <a:pPr/>
              <a:t>5/30/2017</a:t>
            </a:fld>
            <a:endParaRPr lang="en-US"/>
          </a:p>
        </p:txBody>
      </p:sp>
      <p:sp>
        <p:nvSpPr>
          <p:cNvPr id="522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mn-ea"/>
              </a:defRPr>
            </a:lvl1pPr>
          </a:lstStyle>
          <a:p>
            <a:pPr>
              <a:defRPr/>
            </a:pPr>
            <a:endParaRPr lang="en-US"/>
          </a:p>
        </p:txBody>
      </p:sp>
      <p:sp>
        <p:nvSpPr>
          <p:cNvPr id="522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5F26E46F-BA1C-3440-93F5-02859F1A1FD6}"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history.com/shows/vietnam-in-hd/videos/deconstructing-history-vietnam?m=528e38969e64d"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5.emf"/><Relationship Id="rId5" Type="http://schemas.openxmlformats.org/officeDocument/2006/relationships/oleObject" Target="../embeddings/oleObject1.bin"/><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uact=8&amp;docid=CiKORkt7oS5vMM&amp;tbnid=HGs7j7MDq5U-cM:&amp;ved=0CAUQjRw&amp;url=http://www.vietnambreakingnews.com/2013/10/in-pictures-general-vo-nguyen-giap-with-president-ho-chi-minh/&amp;ei=IKZWU_fnDsnqiAf6zIGoBw&amp;psig=AFQjCNEmTksbmdXwEDU03brubccKFhT3Og&amp;ust=1398273787036154" TargetMode="External"/><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hyperlink" Target="http://www.history.com/topics/vietnam-war/audio#dien-bien-phu-falls" TargetMode="External"/><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1.xml"/><Relationship Id="rId5" Type="http://schemas.openxmlformats.org/officeDocument/2006/relationships/image" Target="../media/image20.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6.gif"/></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3.xml"/><Relationship Id="rId4" Type="http://schemas.openxmlformats.org/officeDocument/2006/relationships/image" Target="../media/image36.jpeg"/></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hyperlink" Target="https://www.youtube.com/watch?v=Z3Wih7Q0DVs" TargetMode="Externa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55.jpeg"/><Relationship Id="rId2" Type="http://schemas.openxmlformats.org/officeDocument/2006/relationships/slideLayout" Target="../slideLayouts/slideLayout13.xml"/><Relationship Id="rId1" Type="http://schemas.openxmlformats.org/officeDocument/2006/relationships/tags" Target="../tags/tag4.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0.jpeg"/></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56.png"/></Relationships>
</file>

<file path=ppt/slides/_rels/slide33.xml.rels><?xml version="1.0" encoding="UTF-8" standalone="yes"?>
<Relationships xmlns="http://schemas.openxmlformats.org/package/2006/relationships"><Relationship Id="rId2" Type="http://schemas.openxmlformats.org/officeDocument/2006/relationships/image" Target="../media/image57.gi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5.xml"/><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38.xml.rels><?xml version="1.0" encoding="UTF-8" standalone="yes"?>
<Relationships xmlns="http://schemas.openxmlformats.org/package/2006/relationships"><Relationship Id="rId3" Type="http://schemas.openxmlformats.org/officeDocument/2006/relationships/hyperlink" Target="http://upload.wikimedia.org/wikipedia/commons/8/82/Defoliation_agent_spraying.jpg" TargetMode="External"/><Relationship Id="rId2" Type="http://schemas.openxmlformats.org/officeDocument/2006/relationships/image" Target="../media/image66.jpeg"/><Relationship Id="rId1" Type="http://schemas.openxmlformats.org/officeDocument/2006/relationships/slideLayout" Target="../slideLayouts/slideLayout2.xml"/><Relationship Id="rId5" Type="http://schemas.openxmlformats.org/officeDocument/2006/relationships/image" Target="../media/image68.jpeg"/><Relationship Id="rId4" Type="http://schemas.openxmlformats.org/officeDocument/2006/relationships/image" Target="../media/image67.jpeg"/></Relationships>
</file>

<file path=ppt/slides/_rels/slide39.xml.rels><?xml version="1.0" encoding="UTF-8" standalone="yes"?>
<Relationships xmlns="http://schemas.openxmlformats.org/package/2006/relationships"><Relationship Id="rId3" Type="http://schemas.openxmlformats.org/officeDocument/2006/relationships/hyperlink" Target="http://www.youtube.com/watch?v=GXu2KmzAX-A" TargetMode="External"/><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6.xml"/><Relationship Id="rId5" Type="http://schemas.openxmlformats.org/officeDocument/2006/relationships/image" Target="../media/image72.jpeg"/><Relationship Id="rId4" Type="http://schemas.openxmlformats.org/officeDocument/2006/relationships/image" Target="../media/image71.png"/></Relationships>
</file>

<file path=ppt/slides/_rels/slide4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78.jpeg"/><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hyperlink" Target="http://www.google.com/url?sa=i&amp;rct=j&amp;q=&amp;esrc=s&amp;frm=1&amp;source=images&amp;cd=&amp;cad=rja&amp;uact=8&amp;docid=_O9pkoRTXDNMHM&amp;tbnid=LrUb381lAnb7eM:&amp;ved=0CAUQjRw&amp;url=http://www.dailymail.co.uk/news/article-2268602/Mud-blood-horror-The-brutality-Vietnam-War-captured-selection-stunning-images.html&amp;ei=5aRWU5_RNI-tiQebvYG4BQ&amp;psig=AFQjCNHb89cZBadTclDSDZHcdfz4J-WCYw&amp;ust=1398273577487119" TargetMode="External"/><Relationship Id="rId5" Type="http://schemas.openxmlformats.org/officeDocument/2006/relationships/image" Target="../media/image77.jpeg"/><Relationship Id="rId4" Type="http://schemas.openxmlformats.org/officeDocument/2006/relationships/image" Target="../media/image76.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7.xml"/><Relationship Id="rId4" Type="http://schemas.openxmlformats.org/officeDocument/2006/relationships/image" Target="../media/image79.png"/></Relationships>
</file>

<file path=ppt/slides/_rels/slide4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 y="0"/>
            <a:ext cx="9172575"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075" name="Rectangle 4"/>
          <p:cNvSpPr>
            <a:spLocks noChangeArrowheads="1"/>
          </p:cNvSpPr>
          <p:nvPr/>
        </p:nvSpPr>
        <p:spPr bwMode="auto">
          <a:xfrm>
            <a:off x="2387600" y="155575"/>
            <a:ext cx="2006600" cy="1458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ctr">
              <a:spcBef>
                <a:spcPct val="20000"/>
              </a:spcBef>
            </a:pPr>
            <a:r>
              <a:rPr lang="en-US" sz="2400" i="1"/>
              <a:t>Vocabulary &amp;</a:t>
            </a:r>
          </a:p>
          <a:p>
            <a:pPr algn="ctr">
              <a:spcBef>
                <a:spcPct val="20000"/>
              </a:spcBef>
            </a:pPr>
            <a:endParaRPr lang="en-US" sz="5400"/>
          </a:p>
        </p:txBody>
      </p:sp>
      <p:sp>
        <p:nvSpPr>
          <p:cNvPr id="4100" name="Rectangle 111"/>
          <p:cNvSpPr>
            <a:spLocks noChangeArrowheads="1"/>
          </p:cNvSpPr>
          <p:nvPr/>
        </p:nvSpPr>
        <p:spPr bwMode="auto">
          <a:xfrm>
            <a:off x="5562600" y="5931877"/>
            <a:ext cx="3460750" cy="91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buFontTx/>
              <a:buNone/>
              <a:defRPr/>
            </a:pPr>
            <a:r>
              <a:rPr lang="en-US" altLang="en-US" sz="5400" dirty="0" smtClean="0">
                <a:solidFill>
                  <a:schemeClr val="bg1"/>
                </a:solidFill>
                <a:effectLst>
                  <a:glow rad="228600">
                    <a:schemeClr val="accent4">
                      <a:satMod val="175000"/>
                      <a:alpha val="40000"/>
                    </a:schemeClr>
                  </a:glow>
                </a:effectLst>
                <a:ea typeface="+mn-ea"/>
              </a:rPr>
              <a:t>1965-1975</a:t>
            </a:r>
          </a:p>
        </p:txBody>
      </p:sp>
      <p:sp>
        <p:nvSpPr>
          <p:cNvPr id="3077" name="Rectangle 112"/>
          <p:cNvSpPr>
            <a:spLocks noChangeArrowheads="1"/>
          </p:cNvSpPr>
          <p:nvPr/>
        </p:nvSpPr>
        <p:spPr bwMode="auto">
          <a:xfrm>
            <a:off x="1322388" y="5715000"/>
            <a:ext cx="354012" cy="1444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ctr">
              <a:spcBef>
                <a:spcPct val="20000"/>
              </a:spcBef>
            </a:pPr>
            <a:r>
              <a:rPr lang="en-US" sz="2400" i="1"/>
              <a:t>1</a:t>
            </a:r>
          </a:p>
          <a:p>
            <a:pPr algn="ctr">
              <a:spcBef>
                <a:spcPct val="20000"/>
              </a:spcBef>
            </a:pPr>
            <a:endParaRPr lang="en-US" sz="5400"/>
          </a:p>
        </p:txBody>
      </p:sp>
      <p:sp>
        <p:nvSpPr>
          <p:cNvPr id="7" name="WordArt 3"/>
          <p:cNvSpPr>
            <a:spLocks noChangeArrowheads="1" noChangeShapeType="1" noTextEdit="1"/>
          </p:cNvSpPr>
          <p:nvPr/>
        </p:nvSpPr>
        <p:spPr bwMode="auto">
          <a:xfrm>
            <a:off x="457200" y="609600"/>
            <a:ext cx="5867400" cy="8255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Bell Ringer</a:t>
            </a:r>
          </a:p>
        </p:txBody>
      </p:sp>
      <p:pic>
        <p:nvPicPr>
          <p:cNvPr id="3079" name="Picture 8"/>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0"/>
            <a:ext cx="917575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8" name="Rectangle 5"/>
          <p:cNvSpPr>
            <a:spLocks noChangeArrowheads="1"/>
          </p:cNvSpPr>
          <p:nvPr/>
        </p:nvSpPr>
        <p:spPr bwMode="auto">
          <a:xfrm>
            <a:off x="5630504" y="2506717"/>
            <a:ext cx="3392846" cy="4154984"/>
          </a:xfrm>
          <a:prstGeom prst="rect">
            <a:avLst/>
          </a:prstGeom>
          <a:solidFill>
            <a:srgbClr val="92D050"/>
          </a:solidFill>
          <a:ln>
            <a:headEnd/>
            <a:tailEnd/>
          </a:ln>
        </p:spPr>
        <p:style>
          <a:lnRef idx="0">
            <a:schemeClr val="accent1"/>
          </a:lnRef>
          <a:fillRef idx="3">
            <a:schemeClr val="accent1"/>
          </a:fillRef>
          <a:effectRef idx="3">
            <a:schemeClr val="accent1"/>
          </a:effectRef>
          <a:fontRef idx="minor">
            <a:schemeClr val="lt1"/>
          </a:fontRef>
        </p:style>
        <p:txBody>
          <a:bodyPr>
            <a:spAutoFit/>
          </a:bodyPr>
          <a:lstStyle/>
          <a:p>
            <a:pPr algn="ctr">
              <a:spcBef>
                <a:spcPct val="20000"/>
              </a:spcBef>
              <a:defRPr/>
            </a:pPr>
            <a:r>
              <a:rPr lang="en-US" sz="2400" b="1" u="sng" dirty="0">
                <a:solidFill>
                  <a:schemeClr val="tx1"/>
                </a:solidFill>
              </a:rPr>
              <a:t>Content </a:t>
            </a:r>
            <a:r>
              <a:rPr lang="en-US" sz="2400" b="1" u="sng" dirty="0" err="1">
                <a:solidFill>
                  <a:schemeClr val="tx1"/>
                </a:solidFill>
              </a:rPr>
              <a:t>Vocab</a:t>
            </a:r>
            <a:endParaRPr lang="en-US" sz="2400" b="1" u="sng" dirty="0">
              <a:solidFill>
                <a:schemeClr val="tx1"/>
              </a:solidFill>
            </a:endParaRPr>
          </a:p>
          <a:p>
            <a:pPr algn="ctr">
              <a:buFont typeface="Arial" pitchFamily="34" charset="0"/>
              <a:buChar char="•"/>
              <a:defRPr/>
            </a:pPr>
            <a:r>
              <a:rPr lang="en-US" sz="2400" dirty="0">
                <a:solidFill>
                  <a:schemeClr val="tx1"/>
                </a:solidFill>
              </a:rPr>
              <a:t>Domino Theory</a:t>
            </a:r>
          </a:p>
          <a:p>
            <a:pPr algn="ctr">
              <a:buFont typeface="Arial" pitchFamily="34" charset="0"/>
              <a:buChar char="•"/>
              <a:defRPr/>
            </a:pPr>
            <a:r>
              <a:rPr lang="en-US" sz="2400" dirty="0">
                <a:solidFill>
                  <a:schemeClr val="tx1"/>
                </a:solidFill>
              </a:rPr>
              <a:t>Napalm</a:t>
            </a:r>
          </a:p>
          <a:p>
            <a:pPr algn="ctr">
              <a:buFont typeface="Arial" pitchFamily="34" charset="0"/>
              <a:buChar char="•"/>
              <a:defRPr/>
            </a:pPr>
            <a:r>
              <a:rPr lang="en-US" sz="2400" dirty="0">
                <a:solidFill>
                  <a:schemeClr val="tx1"/>
                </a:solidFill>
              </a:rPr>
              <a:t>Agent Orange</a:t>
            </a:r>
          </a:p>
          <a:p>
            <a:pPr algn="ctr">
              <a:buFont typeface="Arial" pitchFamily="34" charset="0"/>
              <a:buChar char="•"/>
              <a:defRPr/>
            </a:pPr>
            <a:r>
              <a:rPr lang="en-US" sz="2400" dirty="0">
                <a:solidFill>
                  <a:schemeClr val="tx1"/>
                </a:solidFill>
              </a:rPr>
              <a:t>Vietcong</a:t>
            </a:r>
          </a:p>
          <a:p>
            <a:pPr algn="ctr">
              <a:buFont typeface="Arial" pitchFamily="34" charset="0"/>
              <a:buChar char="•"/>
              <a:defRPr/>
            </a:pPr>
            <a:r>
              <a:rPr lang="en-US" sz="2400" dirty="0">
                <a:solidFill>
                  <a:schemeClr val="tx1"/>
                </a:solidFill>
              </a:rPr>
              <a:t>Gulf of Tonkin Resolution</a:t>
            </a:r>
          </a:p>
          <a:p>
            <a:pPr algn="ctr">
              <a:buFont typeface="Arial" pitchFamily="34" charset="0"/>
              <a:buChar char="•"/>
              <a:defRPr/>
            </a:pPr>
            <a:r>
              <a:rPr lang="en-US" sz="2400" dirty="0">
                <a:solidFill>
                  <a:schemeClr val="tx1"/>
                </a:solidFill>
              </a:rPr>
              <a:t>Ho Chi Minh </a:t>
            </a:r>
          </a:p>
          <a:p>
            <a:pPr algn="ctr">
              <a:defRPr/>
            </a:pPr>
            <a:endParaRPr lang="en-US" sz="2400" dirty="0">
              <a:solidFill>
                <a:schemeClr val="tx1"/>
              </a:solidFill>
            </a:endParaRPr>
          </a:p>
          <a:p>
            <a:pPr algn="ctr">
              <a:defRPr/>
            </a:pPr>
            <a:r>
              <a:rPr lang="en-US" sz="2400" b="1" u="sng" dirty="0">
                <a:solidFill>
                  <a:schemeClr val="tx1"/>
                </a:solidFill>
              </a:rPr>
              <a:t>Academic </a:t>
            </a:r>
            <a:r>
              <a:rPr lang="en-US" sz="2400" b="1" u="sng" dirty="0" err="1">
                <a:solidFill>
                  <a:schemeClr val="tx1"/>
                </a:solidFill>
              </a:rPr>
              <a:t>Vocab</a:t>
            </a:r>
            <a:endParaRPr lang="en-US" sz="2400" b="1" u="sng" dirty="0">
              <a:solidFill>
                <a:schemeClr val="tx1"/>
              </a:solidFill>
            </a:endParaRPr>
          </a:p>
          <a:p>
            <a:pPr algn="ctr">
              <a:defRPr/>
            </a:pPr>
            <a:r>
              <a:rPr lang="en-US" sz="2400" dirty="0">
                <a:solidFill>
                  <a:schemeClr val="tx1"/>
                </a:solidFill>
              </a:rPr>
              <a:t>containment</a:t>
            </a:r>
          </a:p>
        </p:txBody>
      </p:sp>
      <p:sp>
        <p:nvSpPr>
          <p:cNvPr id="2" name="Rectangle 1"/>
          <p:cNvSpPr/>
          <p:nvPr/>
        </p:nvSpPr>
        <p:spPr>
          <a:xfrm>
            <a:off x="609600" y="1619121"/>
            <a:ext cx="4572000" cy="5816977"/>
          </a:xfrm>
          <a:prstGeom prst="rect">
            <a:avLst/>
          </a:prstGeom>
        </p:spPr>
        <p:txBody>
          <a:bodyPr>
            <a:spAutoFit/>
          </a:bodyPr>
          <a:lstStyle/>
          <a:p>
            <a:pPr algn="ctr">
              <a:defRPr/>
            </a:pPr>
            <a:r>
              <a:rPr lang="en-US" sz="2300" dirty="0">
                <a:solidFill>
                  <a:schemeClr val="bg1"/>
                </a:solidFill>
                <a:effectLst>
                  <a:glow rad="228600">
                    <a:schemeClr val="tx1"/>
                  </a:glow>
                </a:effectLst>
                <a:ea typeface="+mn-ea"/>
              </a:rPr>
              <a:t>If these were the conditions that you were forced to live in for your lifetime would you be willing to go to war to change it?</a:t>
            </a:r>
          </a:p>
          <a:p>
            <a:pPr algn="ctr">
              <a:defRPr/>
            </a:pPr>
            <a:r>
              <a:rPr lang="en-US" sz="2000" dirty="0">
                <a:solidFill>
                  <a:schemeClr val="bg1"/>
                </a:solidFill>
                <a:effectLst>
                  <a:glow rad="228600">
                    <a:schemeClr val="tx1"/>
                  </a:glow>
                </a:effectLst>
                <a:ea typeface="+mn-ea"/>
              </a:rPr>
              <a:t> </a:t>
            </a:r>
          </a:p>
          <a:p>
            <a:pPr marL="342900" indent="-342900">
              <a:buFont typeface="Arial" panose="020B0604020202020204" pitchFamily="34" charset="0"/>
              <a:buChar char="•"/>
              <a:defRPr/>
            </a:pPr>
            <a:r>
              <a:rPr lang="en-US" sz="2000" dirty="0">
                <a:solidFill>
                  <a:srgbClr val="FFFF00"/>
                </a:solidFill>
                <a:effectLst>
                  <a:glow rad="228600">
                    <a:schemeClr val="tx1"/>
                  </a:glow>
                </a:effectLst>
                <a:ea typeface="+mn-ea"/>
              </a:rPr>
              <a:t>Starvation</a:t>
            </a:r>
          </a:p>
          <a:p>
            <a:pPr marL="342900" indent="-342900">
              <a:buFont typeface="Arial" panose="020B0604020202020204" pitchFamily="34" charset="0"/>
              <a:buChar char="•"/>
              <a:defRPr/>
            </a:pPr>
            <a:r>
              <a:rPr lang="en-US" sz="2000" dirty="0">
                <a:solidFill>
                  <a:srgbClr val="FFFF00"/>
                </a:solidFill>
                <a:effectLst>
                  <a:glow rad="228600">
                    <a:schemeClr val="tx1"/>
                  </a:glow>
                </a:effectLst>
                <a:ea typeface="+mn-ea"/>
              </a:rPr>
              <a:t>Poor living conditions</a:t>
            </a:r>
          </a:p>
          <a:p>
            <a:pPr marL="342900" indent="-342900">
              <a:buFont typeface="Arial" panose="020B0604020202020204" pitchFamily="34" charset="0"/>
              <a:buChar char="•"/>
              <a:defRPr/>
            </a:pPr>
            <a:r>
              <a:rPr lang="en-US" sz="2000" dirty="0">
                <a:solidFill>
                  <a:srgbClr val="FFFF00"/>
                </a:solidFill>
                <a:effectLst>
                  <a:glow rad="228600">
                    <a:schemeClr val="tx1"/>
                  </a:glow>
                </a:effectLst>
                <a:ea typeface="+mn-ea"/>
              </a:rPr>
              <a:t>Forced Religion</a:t>
            </a:r>
          </a:p>
          <a:p>
            <a:pPr marL="342900" indent="-342900">
              <a:buFont typeface="Arial" panose="020B0604020202020204" pitchFamily="34" charset="0"/>
              <a:buChar char="•"/>
              <a:defRPr/>
            </a:pPr>
            <a:r>
              <a:rPr lang="en-US" sz="2000" dirty="0">
                <a:solidFill>
                  <a:srgbClr val="FFFF00"/>
                </a:solidFill>
                <a:effectLst>
                  <a:glow rad="228600">
                    <a:schemeClr val="tx1"/>
                  </a:glow>
                </a:effectLst>
                <a:ea typeface="+mn-ea"/>
              </a:rPr>
              <a:t>Other Country making decisions over your country</a:t>
            </a:r>
          </a:p>
          <a:p>
            <a:pPr marL="342900" indent="-342900">
              <a:buFont typeface="Arial" panose="020B0604020202020204" pitchFamily="34" charset="0"/>
              <a:buChar char="•"/>
              <a:defRPr/>
            </a:pPr>
            <a:r>
              <a:rPr lang="en-US" sz="2000" dirty="0">
                <a:solidFill>
                  <a:srgbClr val="FFFF00"/>
                </a:solidFill>
                <a:effectLst>
                  <a:glow rad="228600">
                    <a:schemeClr val="tx1"/>
                  </a:glow>
                </a:effectLst>
                <a:ea typeface="+mn-ea"/>
              </a:rPr>
              <a:t>Limited education</a:t>
            </a:r>
          </a:p>
          <a:p>
            <a:pPr marL="342900" indent="-342900">
              <a:buFont typeface="Arial" panose="020B0604020202020204" pitchFamily="34" charset="0"/>
              <a:buChar char="•"/>
              <a:defRPr/>
            </a:pPr>
            <a:r>
              <a:rPr lang="en-US" sz="2000" dirty="0">
                <a:solidFill>
                  <a:srgbClr val="FFFF00"/>
                </a:solidFill>
                <a:effectLst>
                  <a:glow rad="228600">
                    <a:schemeClr val="tx1"/>
                  </a:glow>
                </a:effectLst>
                <a:ea typeface="+mn-ea"/>
              </a:rPr>
              <a:t>No way to improve social status</a:t>
            </a:r>
          </a:p>
          <a:p>
            <a:pPr marL="342900" indent="-342900">
              <a:buFont typeface="Arial" panose="020B0604020202020204" pitchFamily="34" charset="0"/>
              <a:buChar char="•"/>
              <a:defRPr/>
            </a:pPr>
            <a:r>
              <a:rPr lang="en-US" sz="2000" dirty="0">
                <a:solidFill>
                  <a:srgbClr val="FFFF00"/>
                </a:solidFill>
                <a:effectLst>
                  <a:glow rad="228600">
                    <a:schemeClr val="tx1"/>
                  </a:glow>
                </a:effectLst>
                <a:ea typeface="+mn-ea"/>
              </a:rPr>
              <a:t>Low wages</a:t>
            </a:r>
          </a:p>
          <a:p>
            <a:pPr marL="342900" indent="-342900">
              <a:buFont typeface="Arial" panose="020B0604020202020204" pitchFamily="34" charset="0"/>
              <a:buChar char="•"/>
              <a:defRPr/>
            </a:pPr>
            <a:r>
              <a:rPr lang="en-US" sz="2000" dirty="0">
                <a:solidFill>
                  <a:srgbClr val="FFFF00"/>
                </a:solidFill>
                <a:effectLst>
                  <a:glow rad="228600">
                    <a:schemeClr val="tx1"/>
                  </a:glow>
                </a:effectLst>
                <a:ea typeface="+mn-ea"/>
              </a:rPr>
              <a:t>Exploited Laborers</a:t>
            </a:r>
          </a:p>
          <a:p>
            <a:pPr marL="342900" indent="-342900">
              <a:buFont typeface="Arial" panose="020B0604020202020204" pitchFamily="34" charset="0"/>
              <a:buChar char="•"/>
              <a:defRPr/>
            </a:pPr>
            <a:r>
              <a:rPr lang="en-US" sz="2000" dirty="0">
                <a:solidFill>
                  <a:srgbClr val="FFFF00"/>
                </a:solidFill>
                <a:effectLst>
                  <a:glow rad="228600">
                    <a:schemeClr val="tx1"/>
                  </a:glow>
                </a:effectLst>
                <a:ea typeface="+mn-ea"/>
              </a:rPr>
              <a:t>Opium &amp; Alcohol use</a:t>
            </a:r>
          </a:p>
          <a:p>
            <a:pPr algn="ctr">
              <a:defRPr/>
            </a:pPr>
            <a:endParaRPr lang="en-US" sz="3000" dirty="0">
              <a:solidFill>
                <a:schemeClr val="bg1"/>
              </a:solidFill>
              <a:effectLst>
                <a:glow rad="228600">
                  <a:schemeClr val="tx1"/>
                </a:glow>
              </a:effectLst>
              <a:ea typeface="+mn-ea"/>
            </a:endParaRPr>
          </a:p>
          <a:p>
            <a:pPr algn="ctr">
              <a:defRPr/>
            </a:pPr>
            <a:endParaRPr lang="en-US" sz="3000" dirty="0">
              <a:solidFill>
                <a:schemeClr val="bg1"/>
              </a:solidFill>
              <a:effectLst>
                <a:glow rad="228600">
                  <a:schemeClr val="tx1"/>
                </a:glow>
              </a:effectLst>
              <a:ea typeface="+mn-ea"/>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 y="0"/>
            <a:ext cx="9172575"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099" name="Rectangle 4"/>
          <p:cNvSpPr>
            <a:spLocks noChangeArrowheads="1"/>
          </p:cNvSpPr>
          <p:nvPr/>
        </p:nvSpPr>
        <p:spPr bwMode="auto">
          <a:xfrm>
            <a:off x="1890713" y="155575"/>
            <a:ext cx="3000375" cy="1444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ctr">
              <a:spcBef>
                <a:spcPct val="20000"/>
              </a:spcBef>
            </a:pPr>
            <a:r>
              <a:rPr lang="en-US" sz="2400" i="1"/>
              <a:t>The Beginning of the</a:t>
            </a:r>
          </a:p>
          <a:p>
            <a:pPr algn="ctr">
              <a:spcBef>
                <a:spcPct val="20000"/>
              </a:spcBef>
            </a:pPr>
            <a:endParaRPr lang="en-US" sz="5400"/>
          </a:p>
        </p:txBody>
      </p:sp>
      <p:sp>
        <p:nvSpPr>
          <p:cNvPr id="4100" name="Rectangle 111"/>
          <p:cNvSpPr>
            <a:spLocks noChangeArrowheads="1"/>
          </p:cNvSpPr>
          <p:nvPr/>
        </p:nvSpPr>
        <p:spPr bwMode="auto">
          <a:xfrm>
            <a:off x="5562600" y="5931877"/>
            <a:ext cx="3460750" cy="91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buFontTx/>
              <a:buNone/>
              <a:defRPr/>
            </a:pPr>
            <a:r>
              <a:rPr lang="en-US" altLang="en-US" sz="5400" dirty="0" smtClean="0">
                <a:solidFill>
                  <a:schemeClr val="bg1"/>
                </a:solidFill>
                <a:effectLst>
                  <a:glow rad="228600">
                    <a:schemeClr val="accent4">
                      <a:satMod val="175000"/>
                      <a:alpha val="40000"/>
                    </a:schemeClr>
                  </a:glow>
                </a:effectLst>
                <a:ea typeface="+mn-ea"/>
              </a:rPr>
              <a:t>1965-1975</a:t>
            </a:r>
          </a:p>
        </p:txBody>
      </p:sp>
      <p:sp>
        <p:nvSpPr>
          <p:cNvPr id="4101" name="Rectangle 112"/>
          <p:cNvSpPr>
            <a:spLocks noChangeArrowheads="1"/>
          </p:cNvSpPr>
          <p:nvPr/>
        </p:nvSpPr>
        <p:spPr bwMode="auto">
          <a:xfrm>
            <a:off x="1322388" y="5715000"/>
            <a:ext cx="354012" cy="1444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ctr">
              <a:spcBef>
                <a:spcPct val="20000"/>
              </a:spcBef>
            </a:pPr>
            <a:r>
              <a:rPr lang="en-US" sz="2400" i="1"/>
              <a:t>1</a:t>
            </a:r>
          </a:p>
          <a:p>
            <a:pPr algn="ctr">
              <a:spcBef>
                <a:spcPct val="20000"/>
              </a:spcBef>
            </a:pPr>
            <a:endParaRPr lang="en-US" sz="5400"/>
          </a:p>
        </p:txBody>
      </p:sp>
      <p:sp>
        <p:nvSpPr>
          <p:cNvPr id="7" name="WordArt 3"/>
          <p:cNvSpPr>
            <a:spLocks noChangeArrowheads="1" noChangeShapeType="1" noTextEdit="1"/>
          </p:cNvSpPr>
          <p:nvPr/>
        </p:nvSpPr>
        <p:spPr bwMode="auto">
          <a:xfrm>
            <a:off x="457200" y="609600"/>
            <a:ext cx="5867400" cy="8255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Vietnam War</a:t>
            </a:r>
          </a:p>
        </p:txBody>
      </p:sp>
      <p:pic>
        <p:nvPicPr>
          <p:cNvPr id="4103" name="Picture 8"/>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1750" y="-11113"/>
            <a:ext cx="9175750" cy="68580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sia_map">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23" name="Oval 3"/>
          <p:cNvSpPr>
            <a:spLocks noChangeArrowheads="1"/>
          </p:cNvSpPr>
          <p:nvPr/>
        </p:nvSpPr>
        <p:spPr bwMode="auto">
          <a:xfrm>
            <a:off x="5562600" y="4191000"/>
            <a:ext cx="1371600" cy="1600200"/>
          </a:xfrm>
          <a:prstGeom prst="ellipse">
            <a:avLst/>
          </a:prstGeom>
          <a:noFill/>
          <a:ln w="762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pic>
        <p:nvPicPr>
          <p:cNvPr id="5124" name="Picture 5" descr="vietnam-fla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04800" y="4648200"/>
            <a:ext cx="1752600" cy="1168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sp>
        <p:nvSpPr>
          <p:cNvPr id="6" name="WordArt 3"/>
          <p:cNvSpPr>
            <a:spLocks noChangeArrowheads="1" noChangeShapeType="1" noTextEdit="1"/>
          </p:cNvSpPr>
          <p:nvPr/>
        </p:nvSpPr>
        <p:spPr bwMode="auto">
          <a:xfrm>
            <a:off x="383309" y="6019800"/>
            <a:ext cx="4191000" cy="528782"/>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Where is Vietnam?</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2" descr="sapa-vietna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0" y="-4763"/>
            <a:ext cx="9150350" cy="68580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6147" name="Object 2"/>
          <p:cNvGraphicFramePr>
            <a:graphicFrameLocks noChangeAspect="1"/>
          </p:cNvGraphicFramePr>
          <p:nvPr/>
        </p:nvGraphicFramePr>
        <p:xfrm>
          <a:off x="1066800" y="1447800"/>
          <a:ext cx="6859588" cy="4064000"/>
        </p:xfrm>
        <a:graphic>
          <a:graphicData uri="http://schemas.openxmlformats.org/presentationml/2006/ole">
            <mc:AlternateContent xmlns:mc="http://schemas.openxmlformats.org/markup-compatibility/2006">
              <mc:Choice xmlns:v="urn:schemas-microsoft-com:vml" Requires="v">
                <p:oleObj spid="_x0000_s6176" name="Chart" r:id="rId5" imgW="6858000" imgH="4067062" progId="MSGraph.Chart.8">
                  <p:embed followColorScheme="full"/>
                </p:oleObj>
              </mc:Choice>
              <mc:Fallback>
                <p:oleObj name="Chart" r:id="rId5" imgW="6858000" imgH="4067062" progId="MSGraph.Chart.8">
                  <p:embed followColorScheme="full"/>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1447800"/>
                        <a:ext cx="6859588" cy="4064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6148" name="Rectangle 5"/>
          <p:cNvSpPr>
            <a:spLocks noChangeArrowheads="1"/>
          </p:cNvSpPr>
          <p:nvPr/>
        </p:nvSpPr>
        <p:spPr bwMode="auto">
          <a:xfrm>
            <a:off x="0" y="0"/>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pPr eaLnBrk="0" hangingPunct="0"/>
            <a:endParaRPr lang="en-US" sz="2400">
              <a:latin typeface="Times" charset="0"/>
              <a:cs typeface="Arial" charset="0"/>
            </a:endParaRPr>
          </a:p>
        </p:txBody>
      </p:sp>
      <p:sp>
        <p:nvSpPr>
          <p:cNvPr id="6149" name="Rectangle 6"/>
          <p:cNvSpPr>
            <a:spLocks noChangeArrowheads="1"/>
          </p:cNvSpPr>
          <p:nvPr/>
        </p:nvSpPr>
        <p:spPr bwMode="auto">
          <a:xfrm>
            <a:off x="0" y="0"/>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pPr eaLnBrk="0" hangingPunct="0"/>
            <a:endParaRPr lang="en-US" sz="2400">
              <a:latin typeface="Times" charset="0"/>
              <a:cs typeface="Arial" charset="0"/>
            </a:endParaRPr>
          </a:p>
        </p:txBody>
      </p:sp>
      <p:sp>
        <p:nvSpPr>
          <p:cNvPr id="6150" name="Rectangle 8"/>
          <p:cNvSpPr>
            <a:spLocks noChangeArrowheads="1"/>
          </p:cNvSpPr>
          <p:nvPr/>
        </p:nvSpPr>
        <p:spPr bwMode="auto">
          <a:xfrm>
            <a:off x="0" y="0"/>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pPr eaLnBrk="0" hangingPunct="0"/>
            <a:endParaRPr lang="en-US" sz="2400">
              <a:latin typeface="Times" charset="0"/>
              <a:cs typeface="Arial" charset="0"/>
            </a:endParaRPr>
          </a:p>
        </p:txBody>
      </p:sp>
      <p:sp>
        <p:nvSpPr>
          <p:cNvPr id="6151" name="AutoShape 7"/>
          <p:cNvSpPr>
            <a:spLocks noChangeArrowheads="1"/>
          </p:cNvSpPr>
          <p:nvPr/>
        </p:nvSpPr>
        <p:spPr bwMode="auto">
          <a:xfrm>
            <a:off x="1295400" y="3200400"/>
            <a:ext cx="6324600" cy="1752600"/>
          </a:xfrm>
          <a:prstGeom prst="leftRightArrow">
            <a:avLst>
              <a:gd name="adj1" fmla="val 50000"/>
              <a:gd name="adj2" fmla="val 68198"/>
            </a:avLst>
          </a:prstGeom>
          <a:solidFill>
            <a:srgbClr val="9BBB59"/>
          </a:solidFill>
          <a:ln w="127000" cmpd="dbl">
            <a:solidFill>
              <a:srgbClr val="9BBB59"/>
            </a:solidFill>
            <a:miter lim="800000"/>
            <a:headEnd/>
            <a:tailEnd/>
          </a:ln>
        </p:spPr>
        <p:txBody>
          <a:bodyPr/>
          <a:lstStyle/>
          <a:p>
            <a:pPr eaLnBrk="0" hangingPunct="0"/>
            <a:endParaRPr lang="en-US" sz="1200">
              <a:latin typeface="Times New Roman" charset="0"/>
              <a:cs typeface="Arial" charset="0"/>
            </a:endParaRPr>
          </a:p>
        </p:txBody>
      </p:sp>
      <p:sp>
        <p:nvSpPr>
          <p:cNvPr id="1032" name="Text Box 8"/>
          <p:cNvSpPr txBox="1">
            <a:spLocks noChangeArrowheads="1"/>
          </p:cNvSpPr>
          <p:nvPr/>
        </p:nvSpPr>
        <p:spPr bwMode="auto">
          <a:xfrm>
            <a:off x="2895600" y="3886200"/>
            <a:ext cx="3095625" cy="352425"/>
          </a:xfrm>
          <a:prstGeom prst="rect">
            <a:avLst/>
          </a:prstGeom>
          <a:gradFill rotWithShape="0">
            <a:gsLst>
              <a:gs pos="0">
                <a:srgbClr val="C2D69B"/>
              </a:gs>
              <a:gs pos="50000">
                <a:srgbClr val="EAF1DD"/>
              </a:gs>
              <a:gs pos="100000">
                <a:srgbClr val="C2D69B"/>
              </a:gs>
            </a:gsLst>
            <a:lin ang="18900000" scaled="1"/>
          </a:gradFill>
          <a:ln w="12700">
            <a:solidFill>
              <a:srgbClr val="C2D69B"/>
            </a:solidFill>
            <a:miter lim="800000"/>
            <a:headEnd/>
            <a:tailEnd/>
          </a:ln>
          <a:effectLst>
            <a:outerShdw blurRad="63500" dist="29783" dir="3885598" algn="ctr" rotWithShape="0">
              <a:srgbClr val="4E6128">
                <a:alpha val="50000"/>
              </a:srgbClr>
            </a:outerShdw>
          </a:effectLst>
        </p:spPr>
        <p:txBody>
          <a:bodyPr/>
          <a:lstStyle>
            <a:lvl1pPr eaLnBrk="0" hangingPunct="0">
              <a:defRPr sz="2400">
                <a:solidFill>
                  <a:schemeClr val="tx1"/>
                </a:solidFill>
                <a:latin typeface="Times" pitchFamily="-111" charset="0"/>
                <a:cs typeface="Arial" charset="0"/>
              </a:defRPr>
            </a:lvl1pPr>
            <a:lvl2pPr marL="37931725" indent="-37474525" eaLnBrk="0" hangingPunct="0">
              <a:defRPr sz="2400">
                <a:solidFill>
                  <a:schemeClr val="tx1"/>
                </a:solidFill>
                <a:latin typeface="Times" pitchFamily="-111" charset="0"/>
                <a:cs typeface="Arial" charset="0"/>
              </a:defRPr>
            </a:lvl2pPr>
            <a:lvl3pPr eaLnBrk="0" hangingPunct="0">
              <a:defRPr sz="2400">
                <a:solidFill>
                  <a:schemeClr val="tx1"/>
                </a:solidFill>
                <a:latin typeface="Times" pitchFamily="-111" charset="0"/>
                <a:cs typeface="Arial" charset="0"/>
              </a:defRPr>
            </a:lvl3pPr>
            <a:lvl4pPr eaLnBrk="0" hangingPunct="0">
              <a:defRPr sz="2400">
                <a:solidFill>
                  <a:schemeClr val="tx1"/>
                </a:solidFill>
                <a:latin typeface="Times" pitchFamily="-111" charset="0"/>
                <a:cs typeface="Arial" charset="0"/>
              </a:defRPr>
            </a:lvl4pPr>
            <a:lvl5pPr eaLnBrk="0" hangingPunct="0">
              <a:defRPr sz="2400">
                <a:solidFill>
                  <a:schemeClr val="tx1"/>
                </a:solidFill>
                <a:latin typeface="Times" pitchFamily="-111" charset="0"/>
                <a:cs typeface="Arial" charset="0"/>
              </a:defRPr>
            </a:lvl5pPr>
            <a:lvl6pPr marL="457200" eaLnBrk="0" fontAlgn="base" hangingPunct="0">
              <a:spcBef>
                <a:spcPct val="0"/>
              </a:spcBef>
              <a:spcAft>
                <a:spcPct val="0"/>
              </a:spcAft>
              <a:defRPr sz="2400">
                <a:solidFill>
                  <a:schemeClr val="tx1"/>
                </a:solidFill>
                <a:latin typeface="Times" pitchFamily="-111" charset="0"/>
                <a:cs typeface="Arial" charset="0"/>
              </a:defRPr>
            </a:lvl6pPr>
            <a:lvl7pPr marL="914400" eaLnBrk="0" fontAlgn="base" hangingPunct="0">
              <a:spcBef>
                <a:spcPct val="0"/>
              </a:spcBef>
              <a:spcAft>
                <a:spcPct val="0"/>
              </a:spcAft>
              <a:defRPr sz="2400">
                <a:solidFill>
                  <a:schemeClr val="tx1"/>
                </a:solidFill>
                <a:latin typeface="Times" pitchFamily="-111" charset="0"/>
                <a:cs typeface="Arial" charset="0"/>
              </a:defRPr>
            </a:lvl7pPr>
            <a:lvl8pPr marL="1371600" eaLnBrk="0" fontAlgn="base" hangingPunct="0">
              <a:spcBef>
                <a:spcPct val="0"/>
              </a:spcBef>
              <a:spcAft>
                <a:spcPct val="0"/>
              </a:spcAft>
              <a:defRPr sz="2400">
                <a:solidFill>
                  <a:schemeClr val="tx1"/>
                </a:solidFill>
                <a:latin typeface="Times" pitchFamily="-111" charset="0"/>
                <a:cs typeface="Arial" charset="0"/>
              </a:defRPr>
            </a:lvl8pPr>
            <a:lvl9pPr marL="1828800" eaLnBrk="0" fontAlgn="base" hangingPunct="0">
              <a:spcBef>
                <a:spcPct val="0"/>
              </a:spcBef>
              <a:spcAft>
                <a:spcPct val="0"/>
              </a:spcAft>
              <a:defRPr sz="2400">
                <a:solidFill>
                  <a:schemeClr val="tx1"/>
                </a:solidFill>
                <a:latin typeface="Times" pitchFamily="-111" charset="0"/>
                <a:cs typeface="Arial" charset="0"/>
              </a:defRPr>
            </a:lvl9pPr>
          </a:lstStyle>
          <a:p>
            <a:pPr algn="ctr">
              <a:defRPr/>
            </a:pPr>
            <a:r>
              <a:rPr lang="en-US" altLang="en-US" sz="1600">
                <a:solidFill>
                  <a:srgbClr val="000000"/>
                </a:solidFill>
                <a:latin typeface="Cambria" pitchFamily="-111" charset="0"/>
                <a:ea typeface="+mn-ea"/>
              </a:rPr>
              <a:t>Timeline of Key Events</a:t>
            </a:r>
          </a:p>
        </p:txBody>
      </p:sp>
      <p:sp>
        <p:nvSpPr>
          <p:cNvPr id="1033" name="Text Box 9"/>
          <p:cNvSpPr txBox="1">
            <a:spLocks noChangeArrowheads="1"/>
          </p:cNvSpPr>
          <p:nvPr/>
        </p:nvSpPr>
        <p:spPr bwMode="auto">
          <a:xfrm>
            <a:off x="7716838" y="1828800"/>
            <a:ext cx="838200" cy="838200"/>
          </a:xfrm>
          <a:prstGeom prst="rect">
            <a:avLst/>
          </a:prstGeom>
          <a:gradFill rotWithShape="0">
            <a:gsLst>
              <a:gs pos="0">
                <a:srgbClr val="FFFFFF"/>
              </a:gs>
              <a:gs pos="100000">
                <a:srgbClr val="FBD4B4"/>
              </a:gs>
            </a:gsLst>
            <a:lin ang="5400000" scaled="1"/>
          </a:gradFill>
          <a:ln w="12700">
            <a:solidFill>
              <a:srgbClr val="FABF8F"/>
            </a:solidFill>
            <a:miter lim="800000"/>
            <a:headEnd/>
            <a:tailEnd/>
          </a:ln>
          <a:effectLst>
            <a:outerShdw blurRad="63500" dist="29783" dir="3885598" algn="ctr" rotWithShape="0">
              <a:srgbClr val="974706">
                <a:alpha val="50000"/>
              </a:srgbClr>
            </a:outerShdw>
          </a:effectLst>
        </p:spPr>
        <p:txBody>
          <a:bodyPr/>
          <a:lstStyle>
            <a:lvl1pPr eaLnBrk="0" hangingPunct="0">
              <a:defRPr sz="2400">
                <a:solidFill>
                  <a:schemeClr val="tx1"/>
                </a:solidFill>
                <a:latin typeface="Times" pitchFamily="-111" charset="0"/>
                <a:cs typeface="Arial" charset="0"/>
              </a:defRPr>
            </a:lvl1pPr>
            <a:lvl2pPr marL="37931725" indent="-37474525" eaLnBrk="0" hangingPunct="0">
              <a:defRPr sz="2400">
                <a:solidFill>
                  <a:schemeClr val="tx1"/>
                </a:solidFill>
                <a:latin typeface="Times" pitchFamily="-111" charset="0"/>
                <a:cs typeface="Arial" charset="0"/>
              </a:defRPr>
            </a:lvl2pPr>
            <a:lvl3pPr eaLnBrk="0" hangingPunct="0">
              <a:defRPr sz="2400">
                <a:solidFill>
                  <a:schemeClr val="tx1"/>
                </a:solidFill>
                <a:latin typeface="Times" pitchFamily="-111" charset="0"/>
                <a:cs typeface="Arial" charset="0"/>
              </a:defRPr>
            </a:lvl3pPr>
            <a:lvl4pPr eaLnBrk="0" hangingPunct="0">
              <a:defRPr sz="2400">
                <a:solidFill>
                  <a:schemeClr val="tx1"/>
                </a:solidFill>
                <a:latin typeface="Times" pitchFamily="-111" charset="0"/>
                <a:cs typeface="Arial" charset="0"/>
              </a:defRPr>
            </a:lvl4pPr>
            <a:lvl5pPr eaLnBrk="0" hangingPunct="0">
              <a:defRPr sz="2400">
                <a:solidFill>
                  <a:schemeClr val="tx1"/>
                </a:solidFill>
                <a:latin typeface="Times" pitchFamily="-111" charset="0"/>
                <a:cs typeface="Arial" charset="0"/>
              </a:defRPr>
            </a:lvl5pPr>
            <a:lvl6pPr marL="457200" eaLnBrk="0" fontAlgn="base" hangingPunct="0">
              <a:spcBef>
                <a:spcPct val="0"/>
              </a:spcBef>
              <a:spcAft>
                <a:spcPct val="0"/>
              </a:spcAft>
              <a:defRPr sz="2400">
                <a:solidFill>
                  <a:schemeClr val="tx1"/>
                </a:solidFill>
                <a:latin typeface="Times" pitchFamily="-111" charset="0"/>
                <a:cs typeface="Arial" charset="0"/>
              </a:defRPr>
            </a:lvl6pPr>
            <a:lvl7pPr marL="914400" eaLnBrk="0" fontAlgn="base" hangingPunct="0">
              <a:spcBef>
                <a:spcPct val="0"/>
              </a:spcBef>
              <a:spcAft>
                <a:spcPct val="0"/>
              </a:spcAft>
              <a:defRPr sz="2400">
                <a:solidFill>
                  <a:schemeClr val="tx1"/>
                </a:solidFill>
                <a:latin typeface="Times" pitchFamily="-111" charset="0"/>
                <a:cs typeface="Arial" charset="0"/>
              </a:defRPr>
            </a:lvl7pPr>
            <a:lvl8pPr marL="1371600" eaLnBrk="0" fontAlgn="base" hangingPunct="0">
              <a:spcBef>
                <a:spcPct val="0"/>
              </a:spcBef>
              <a:spcAft>
                <a:spcPct val="0"/>
              </a:spcAft>
              <a:defRPr sz="2400">
                <a:solidFill>
                  <a:schemeClr val="tx1"/>
                </a:solidFill>
                <a:latin typeface="Times" pitchFamily="-111" charset="0"/>
                <a:cs typeface="Arial" charset="0"/>
              </a:defRPr>
            </a:lvl8pPr>
            <a:lvl9pPr marL="1828800" eaLnBrk="0" fontAlgn="base" hangingPunct="0">
              <a:spcBef>
                <a:spcPct val="0"/>
              </a:spcBef>
              <a:spcAft>
                <a:spcPct val="0"/>
              </a:spcAft>
              <a:defRPr sz="2400">
                <a:solidFill>
                  <a:schemeClr val="tx1"/>
                </a:solidFill>
                <a:latin typeface="Times" pitchFamily="-111" charset="0"/>
                <a:cs typeface="Arial" charset="0"/>
              </a:defRPr>
            </a:lvl9pPr>
          </a:lstStyle>
          <a:p>
            <a:pPr algn="ctr">
              <a:defRPr/>
            </a:pPr>
            <a:r>
              <a:rPr lang="en-US" altLang="en-US" sz="1600" b="1" dirty="0">
                <a:latin typeface="Cambria" pitchFamily="-111" charset="0"/>
                <a:ea typeface="+mn-ea"/>
              </a:rPr>
              <a:t>1975</a:t>
            </a:r>
          </a:p>
          <a:p>
            <a:pPr algn="ctr">
              <a:defRPr/>
            </a:pPr>
            <a:r>
              <a:rPr lang="en-US" altLang="en-US" sz="1600" dirty="0">
                <a:latin typeface="Cambria" pitchFamily="-111" charset="0"/>
                <a:ea typeface="+mn-ea"/>
              </a:rPr>
              <a:t>Fall of Saigon</a:t>
            </a:r>
          </a:p>
        </p:txBody>
      </p:sp>
      <p:sp>
        <p:nvSpPr>
          <p:cNvPr id="1036" name="Text Box 12"/>
          <p:cNvSpPr txBox="1">
            <a:spLocks noChangeArrowheads="1"/>
          </p:cNvSpPr>
          <p:nvPr/>
        </p:nvSpPr>
        <p:spPr bwMode="auto">
          <a:xfrm>
            <a:off x="5991225" y="1830388"/>
            <a:ext cx="1295400" cy="838200"/>
          </a:xfrm>
          <a:prstGeom prst="rect">
            <a:avLst/>
          </a:prstGeom>
          <a:gradFill rotWithShape="0">
            <a:gsLst>
              <a:gs pos="0">
                <a:srgbClr val="B2A1C7"/>
              </a:gs>
              <a:gs pos="50000">
                <a:srgbClr val="E5DFEC"/>
              </a:gs>
              <a:gs pos="100000">
                <a:srgbClr val="B2A1C7"/>
              </a:gs>
            </a:gsLst>
            <a:lin ang="18900000" scaled="1"/>
          </a:gradFill>
          <a:ln w="12700">
            <a:solidFill>
              <a:srgbClr val="B2A1C7"/>
            </a:solidFill>
            <a:miter lim="800000"/>
            <a:headEnd/>
            <a:tailEnd/>
          </a:ln>
          <a:effectLst>
            <a:outerShdw blurRad="63500" dist="29783" dir="3885598" algn="ctr" rotWithShape="0">
              <a:srgbClr val="3F3151">
                <a:alpha val="50000"/>
              </a:srgbClr>
            </a:outerShdw>
          </a:effectLst>
        </p:spPr>
        <p:txBody>
          <a:bodyPr/>
          <a:lstStyle>
            <a:lvl1pPr eaLnBrk="0" hangingPunct="0">
              <a:defRPr sz="2400">
                <a:solidFill>
                  <a:schemeClr val="tx1"/>
                </a:solidFill>
                <a:latin typeface="Times" pitchFamily="-111" charset="0"/>
                <a:cs typeface="Arial" charset="0"/>
              </a:defRPr>
            </a:lvl1pPr>
            <a:lvl2pPr marL="37931725" indent="-37474525" eaLnBrk="0" hangingPunct="0">
              <a:defRPr sz="2400">
                <a:solidFill>
                  <a:schemeClr val="tx1"/>
                </a:solidFill>
                <a:latin typeface="Times" pitchFamily="-111" charset="0"/>
                <a:cs typeface="Arial" charset="0"/>
              </a:defRPr>
            </a:lvl2pPr>
            <a:lvl3pPr eaLnBrk="0" hangingPunct="0">
              <a:defRPr sz="2400">
                <a:solidFill>
                  <a:schemeClr val="tx1"/>
                </a:solidFill>
                <a:latin typeface="Times" pitchFamily="-111" charset="0"/>
                <a:cs typeface="Arial" charset="0"/>
              </a:defRPr>
            </a:lvl3pPr>
            <a:lvl4pPr eaLnBrk="0" hangingPunct="0">
              <a:defRPr sz="2400">
                <a:solidFill>
                  <a:schemeClr val="tx1"/>
                </a:solidFill>
                <a:latin typeface="Times" pitchFamily="-111" charset="0"/>
                <a:cs typeface="Arial" charset="0"/>
              </a:defRPr>
            </a:lvl4pPr>
            <a:lvl5pPr eaLnBrk="0" hangingPunct="0">
              <a:defRPr sz="2400">
                <a:solidFill>
                  <a:schemeClr val="tx1"/>
                </a:solidFill>
                <a:latin typeface="Times" pitchFamily="-111" charset="0"/>
                <a:cs typeface="Arial" charset="0"/>
              </a:defRPr>
            </a:lvl5pPr>
            <a:lvl6pPr marL="457200" eaLnBrk="0" fontAlgn="base" hangingPunct="0">
              <a:spcBef>
                <a:spcPct val="0"/>
              </a:spcBef>
              <a:spcAft>
                <a:spcPct val="0"/>
              </a:spcAft>
              <a:defRPr sz="2400">
                <a:solidFill>
                  <a:schemeClr val="tx1"/>
                </a:solidFill>
                <a:latin typeface="Times" pitchFamily="-111" charset="0"/>
                <a:cs typeface="Arial" charset="0"/>
              </a:defRPr>
            </a:lvl6pPr>
            <a:lvl7pPr marL="914400" eaLnBrk="0" fontAlgn="base" hangingPunct="0">
              <a:spcBef>
                <a:spcPct val="0"/>
              </a:spcBef>
              <a:spcAft>
                <a:spcPct val="0"/>
              </a:spcAft>
              <a:defRPr sz="2400">
                <a:solidFill>
                  <a:schemeClr val="tx1"/>
                </a:solidFill>
                <a:latin typeface="Times" pitchFamily="-111" charset="0"/>
                <a:cs typeface="Arial" charset="0"/>
              </a:defRPr>
            </a:lvl7pPr>
            <a:lvl8pPr marL="1371600" eaLnBrk="0" fontAlgn="base" hangingPunct="0">
              <a:spcBef>
                <a:spcPct val="0"/>
              </a:spcBef>
              <a:spcAft>
                <a:spcPct val="0"/>
              </a:spcAft>
              <a:defRPr sz="2400">
                <a:solidFill>
                  <a:schemeClr val="tx1"/>
                </a:solidFill>
                <a:latin typeface="Times" pitchFamily="-111" charset="0"/>
                <a:cs typeface="Arial" charset="0"/>
              </a:defRPr>
            </a:lvl8pPr>
            <a:lvl9pPr marL="1828800" eaLnBrk="0" fontAlgn="base" hangingPunct="0">
              <a:spcBef>
                <a:spcPct val="0"/>
              </a:spcBef>
              <a:spcAft>
                <a:spcPct val="0"/>
              </a:spcAft>
              <a:defRPr sz="2400">
                <a:solidFill>
                  <a:schemeClr val="tx1"/>
                </a:solidFill>
                <a:latin typeface="Times" pitchFamily="-111" charset="0"/>
                <a:cs typeface="Arial" charset="0"/>
              </a:defRPr>
            </a:lvl9pPr>
          </a:lstStyle>
          <a:p>
            <a:pPr algn="ctr">
              <a:defRPr/>
            </a:pPr>
            <a:r>
              <a:rPr lang="en-US" altLang="en-US" sz="1600" b="1">
                <a:solidFill>
                  <a:srgbClr val="000000"/>
                </a:solidFill>
                <a:latin typeface="Cambria" pitchFamily="-111" charset="0"/>
                <a:ea typeface="+mn-ea"/>
              </a:rPr>
              <a:t>1973</a:t>
            </a:r>
          </a:p>
          <a:p>
            <a:pPr algn="ctr">
              <a:defRPr/>
            </a:pPr>
            <a:r>
              <a:rPr lang="en-US" altLang="en-US" sz="1600">
                <a:solidFill>
                  <a:srgbClr val="000000"/>
                </a:solidFill>
                <a:latin typeface="Cambria" pitchFamily="-111" charset="0"/>
                <a:ea typeface="+mn-ea"/>
              </a:rPr>
              <a:t>Paris Peace Agreement</a:t>
            </a:r>
          </a:p>
        </p:txBody>
      </p:sp>
      <p:sp>
        <p:nvSpPr>
          <p:cNvPr id="1037" name="Text Box 13"/>
          <p:cNvSpPr txBox="1">
            <a:spLocks noChangeArrowheads="1"/>
          </p:cNvSpPr>
          <p:nvPr/>
        </p:nvSpPr>
        <p:spPr bwMode="auto">
          <a:xfrm>
            <a:off x="4816475" y="1624013"/>
            <a:ext cx="990600" cy="990600"/>
          </a:xfrm>
          <a:prstGeom prst="rect">
            <a:avLst/>
          </a:prstGeom>
          <a:gradFill rotWithShape="0">
            <a:gsLst>
              <a:gs pos="0">
                <a:srgbClr val="C2D69B"/>
              </a:gs>
              <a:gs pos="50000">
                <a:srgbClr val="EAF1DD"/>
              </a:gs>
              <a:gs pos="100000">
                <a:srgbClr val="C2D69B"/>
              </a:gs>
            </a:gsLst>
            <a:lin ang="18900000" scaled="1"/>
          </a:gradFill>
          <a:ln w="12700">
            <a:solidFill>
              <a:srgbClr val="C2D69B"/>
            </a:solidFill>
            <a:miter lim="800000"/>
            <a:headEnd/>
            <a:tailEnd/>
          </a:ln>
          <a:effectLst>
            <a:outerShdw blurRad="63500" dist="29783" dir="3885598" algn="ctr" rotWithShape="0">
              <a:srgbClr val="4E6128">
                <a:alpha val="50000"/>
              </a:srgbClr>
            </a:outerShdw>
          </a:effectLst>
        </p:spPr>
        <p:txBody>
          <a:bodyPr/>
          <a:lstStyle>
            <a:lvl1pPr eaLnBrk="0" hangingPunct="0">
              <a:defRPr sz="2400">
                <a:solidFill>
                  <a:schemeClr val="tx1"/>
                </a:solidFill>
                <a:latin typeface="Times" pitchFamily="-111" charset="0"/>
                <a:cs typeface="Arial" charset="0"/>
              </a:defRPr>
            </a:lvl1pPr>
            <a:lvl2pPr marL="37931725" indent="-37474525" eaLnBrk="0" hangingPunct="0">
              <a:defRPr sz="2400">
                <a:solidFill>
                  <a:schemeClr val="tx1"/>
                </a:solidFill>
                <a:latin typeface="Times" pitchFamily="-111" charset="0"/>
                <a:cs typeface="Arial" charset="0"/>
              </a:defRPr>
            </a:lvl2pPr>
            <a:lvl3pPr eaLnBrk="0" hangingPunct="0">
              <a:defRPr sz="2400">
                <a:solidFill>
                  <a:schemeClr val="tx1"/>
                </a:solidFill>
                <a:latin typeface="Times" pitchFamily="-111" charset="0"/>
                <a:cs typeface="Arial" charset="0"/>
              </a:defRPr>
            </a:lvl3pPr>
            <a:lvl4pPr eaLnBrk="0" hangingPunct="0">
              <a:defRPr sz="2400">
                <a:solidFill>
                  <a:schemeClr val="tx1"/>
                </a:solidFill>
                <a:latin typeface="Times" pitchFamily="-111" charset="0"/>
                <a:cs typeface="Arial" charset="0"/>
              </a:defRPr>
            </a:lvl4pPr>
            <a:lvl5pPr eaLnBrk="0" hangingPunct="0">
              <a:defRPr sz="2400">
                <a:solidFill>
                  <a:schemeClr val="tx1"/>
                </a:solidFill>
                <a:latin typeface="Times" pitchFamily="-111" charset="0"/>
                <a:cs typeface="Arial" charset="0"/>
              </a:defRPr>
            </a:lvl5pPr>
            <a:lvl6pPr marL="457200" eaLnBrk="0" fontAlgn="base" hangingPunct="0">
              <a:spcBef>
                <a:spcPct val="0"/>
              </a:spcBef>
              <a:spcAft>
                <a:spcPct val="0"/>
              </a:spcAft>
              <a:defRPr sz="2400">
                <a:solidFill>
                  <a:schemeClr val="tx1"/>
                </a:solidFill>
                <a:latin typeface="Times" pitchFamily="-111" charset="0"/>
                <a:cs typeface="Arial" charset="0"/>
              </a:defRPr>
            </a:lvl6pPr>
            <a:lvl7pPr marL="914400" eaLnBrk="0" fontAlgn="base" hangingPunct="0">
              <a:spcBef>
                <a:spcPct val="0"/>
              </a:spcBef>
              <a:spcAft>
                <a:spcPct val="0"/>
              </a:spcAft>
              <a:defRPr sz="2400">
                <a:solidFill>
                  <a:schemeClr val="tx1"/>
                </a:solidFill>
                <a:latin typeface="Times" pitchFamily="-111" charset="0"/>
                <a:cs typeface="Arial" charset="0"/>
              </a:defRPr>
            </a:lvl7pPr>
            <a:lvl8pPr marL="1371600" eaLnBrk="0" fontAlgn="base" hangingPunct="0">
              <a:spcBef>
                <a:spcPct val="0"/>
              </a:spcBef>
              <a:spcAft>
                <a:spcPct val="0"/>
              </a:spcAft>
              <a:defRPr sz="2400">
                <a:solidFill>
                  <a:schemeClr val="tx1"/>
                </a:solidFill>
                <a:latin typeface="Times" pitchFamily="-111" charset="0"/>
                <a:cs typeface="Arial" charset="0"/>
              </a:defRPr>
            </a:lvl8pPr>
            <a:lvl9pPr marL="1828800" eaLnBrk="0" fontAlgn="base" hangingPunct="0">
              <a:spcBef>
                <a:spcPct val="0"/>
              </a:spcBef>
              <a:spcAft>
                <a:spcPct val="0"/>
              </a:spcAft>
              <a:defRPr sz="2400">
                <a:solidFill>
                  <a:schemeClr val="tx1"/>
                </a:solidFill>
                <a:latin typeface="Times" pitchFamily="-111" charset="0"/>
                <a:cs typeface="Arial" charset="0"/>
              </a:defRPr>
            </a:lvl9pPr>
          </a:lstStyle>
          <a:p>
            <a:pPr algn="ctr">
              <a:defRPr/>
            </a:pPr>
            <a:r>
              <a:rPr lang="en-US" altLang="en-US" sz="1600" b="1">
                <a:solidFill>
                  <a:srgbClr val="000000"/>
                </a:solidFill>
                <a:latin typeface="Cambria" pitchFamily="-111" charset="0"/>
                <a:ea typeface="+mn-ea"/>
              </a:rPr>
              <a:t>1968</a:t>
            </a:r>
          </a:p>
          <a:p>
            <a:pPr algn="ctr">
              <a:defRPr/>
            </a:pPr>
            <a:r>
              <a:rPr lang="en-US" altLang="en-US" sz="1600">
                <a:solidFill>
                  <a:srgbClr val="000000"/>
                </a:solidFill>
                <a:latin typeface="Cambria" pitchFamily="-111" charset="0"/>
                <a:ea typeface="+mn-ea"/>
              </a:rPr>
              <a:t>Tet Offensive</a:t>
            </a:r>
          </a:p>
        </p:txBody>
      </p:sp>
      <p:sp>
        <p:nvSpPr>
          <p:cNvPr id="1038" name="Text Box 14"/>
          <p:cNvSpPr txBox="1">
            <a:spLocks noChangeArrowheads="1"/>
          </p:cNvSpPr>
          <p:nvPr/>
        </p:nvSpPr>
        <p:spPr bwMode="auto">
          <a:xfrm>
            <a:off x="3578225" y="1943100"/>
            <a:ext cx="990600" cy="914400"/>
          </a:xfrm>
          <a:prstGeom prst="rect">
            <a:avLst/>
          </a:prstGeom>
          <a:gradFill rotWithShape="0">
            <a:gsLst>
              <a:gs pos="0">
                <a:srgbClr val="D99594"/>
              </a:gs>
              <a:gs pos="50000">
                <a:srgbClr val="F2DBDB"/>
              </a:gs>
              <a:gs pos="100000">
                <a:srgbClr val="D99594"/>
              </a:gs>
            </a:gsLst>
            <a:lin ang="18900000" scaled="1"/>
          </a:gradFill>
          <a:ln w="12700">
            <a:solidFill>
              <a:srgbClr val="D99594"/>
            </a:solidFill>
            <a:miter lim="800000"/>
            <a:headEnd/>
            <a:tailEnd/>
          </a:ln>
          <a:effectLst>
            <a:outerShdw blurRad="63500" dist="29783" dir="3885598" algn="ctr" rotWithShape="0">
              <a:srgbClr val="622423">
                <a:alpha val="50000"/>
              </a:srgbClr>
            </a:outerShdw>
          </a:effectLst>
        </p:spPr>
        <p:txBody>
          <a:bodyPr/>
          <a:lstStyle>
            <a:lvl1pPr eaLnBrk="0" hangingPunct="0">
              <a:defRPr sz="2400">
                <a:solidFill>
                  <a:schemeClr val="tx1"/>
                </a:solidFill>
                <a:latin typeface="Times" pitchFamily="-111" charset="0"/>
                <a:cs typeface="Arial" charset="0"/>
              </a:defRPr>
            </a:lvl1pPr>
            <a:lvl2pPr marL="37931725" indent="-37474525" eaLnBrk="0" hangingPunct="0">
              <a:defRPr sz="2400">
                <a:solidFill>
                  <a:schemeClr val="tx1"/>
                </a:solidFill>
                <a:latin typeface="Times" pitchFamily="-111" charset="0"/>
                <a:cs typeface="Arial" charset="0"/>
              </a:defRPr>
            </a:lvl2pPr>
            <a:lvl3pPr eaLnBrk="0" hangingPunct="0">
              <a:defRPr sz="2400">
                <a:solidFill>
                  <a:schemeClr val="tx1"/>
                </a:solidFill>
                <a:latin typeface="Times" pitchFamily="-111" charset="0"/>
                <a:cs typeface="Arial" charset="0"/>
              </a:defRPr>
            </a:lvl3pPr>
            <a:lvl4pPr eaLnBrk="0" hangingPunct="0">
              <a:defRPr sz="2400">
                <a:solidFill>
                  <a:schemeClr val="tx1"/>
                </a:solidFill>
                <a:latin typeface="Times" pitchFamily="-111" charset="0"/>
                <a:cs typeface="Arial" charset="0"/>
              </a:defRPr>
            </a:lvl4pPr>
            <a:lvl5pPr eaLnBrk="0" hangingPunct="0">
              <a:defRPr sz="2400">
                <a:solidFill>
                  <a:schemeClr val="tx1"/>
                </a:solidFill>
                <a:latin typeface="Times" pitchFamily="-111" charset="0"/>
                <a:cs typeface="Arial" charset="0"/>
              </a:defRPr>
            </a:lvl5pPr>
            <a:lvl6pPr marL="457200" eaLnBrk="0" fontAlgn="base" hangingPunct="0">
              <a:spcBef>
                <a:spcPct val="0"/>
              </a:spcBef>
              <a:spcAft>
                <a:spcPct val="0"/>
              </a:spcAft>
              <a:defRPr sz="2400">
                <a:solidFill>
                  <a:schemeClr val="tx1"/>
                </a:solidFill>
                <a:latin typeface="Times" pitchFamily="-111" charset="0"/>
                <a:cs typeface="Arial" charset="0"/>
              </a:defRPr>
            </a:lvl6pPr>
            <a:lvl7pPr marL="914400" eaLnBrk="0" fontAlgn="base" hangingPunct="0">
              <a:spcBef>
                <a:spcPct val="0"/>
              </a:spcBef>
              <a:spcAft>
                <a:spcPct val="0"/>
              </a:spcAft>
              <a:defRPr sz="2400">
                <a:solidFill>
                  <a:schemeClr val="tx1"/>
                </a:solidFill>
                <a:latin typeface="Times" pitchFamily="-111" charset="0"/>
                <a:cs typeface="Arial" charset="0"/>
              </a:defRPr>
            </a:lvl7pPr>
            <a:lvl8pPr marL="1371600" eaLnBrk="0" fontAlgn="base" hangingPunct="0">
              <a:spcBef>
                <a:spcPct val="0"/>
              </a:spcBef>
              <a:spcAft>
                <a:spcPct val="0"/>
              </a:spcAft>
              <a:defRPr sz="2400">
                <a:solidFill>
                  <a:schemeClr val="tx1"/>
                </a:solidFill>
                <a:latin typeface="Times" pitchFamily="-111" charset="0"/>
                <a:cs typeface="Arial" charset="0"/>
              </a:defRPr>
            </a:lvl8pPr>
            <a:lvl9pPr marL="1828800" eaLnBrk="0" fontAlgn="base" hangingPunct="0">
              <a:spcBef>
                <a:spcPct val="0"/>
              </a:spcBef>
              <a:spcAft>
                <a:spcPct val="0"/>
              </a:spcAft>
              <a:defRPr sz="2400">
                <a:solidFill>
                  <a:schemeClr val="tx1"/>
                </a:solidFill>
                <a:latin typeface="Times" pitchFamily="-111" charset="0"/>
                <a:cs typeface="Arial" charset="0"/>
              </a:defRPr>
            </a:lvl9pPr>
          </a:lstStyle>
          <a:p>
            <a:pPr algn="ctr">
              <a:defRPr/>
            </a:pPr>
            <a:r>
              <a:rPr lang="en-US" altLang="en-US" sz="1600" b="1">
                <a:solidFill>
                  <a:srgbClr val="000000"/>
                </a:solidFill>
                <a:latin typeface="Cambria" pitchFamily="-111" charset="0"/>
                <a:ea typeface="+mn-ea"/>
              </a:rPr>
              <a:t>1964</a:t>
            </a:r>
          </a:p>
          <a:p>
            <a:pPr algn="ctr">
              <a:defRPr/>
            </a:pPr>
            <a:r>
              <a:rPr lang="en-US" altLang="en-US" sz="1600">
                <a:solidFill>
                  <a:srgbClr val="000000"/>
                </a:solidFill>
                <a:latin typeface="Cambria" pitchFamily="-111" charset="0"/>
                <a:ea typeface="+mn-ea"/>
              </a:rPr>
              <a:t>Gulf of Tonkin</a:t>
            </a:r>
          </a:p>
        </p:txBody>
      </p:sp>
      <p:cxnSp>
        <p:nvCxnSpPr>
          <p:cNvPr id="17" name="Straight Connector 16"/>
          <p:cNvCxnSpPr>
            <a:cxnSpLocks noChangeShapeType="1"/>
            <a:stCxn id="1039" idx="2"/>
          </p:cNvCxnSpPr>
          <p:nvPr/>
        </p:nvCxnSpPr>
        <p:spPr bwMode="auto">
          <a:xfrm>
            <a:off x="2568575" y="2476500"/>
            <a:ext cx="974725" cy="1104900"/>
          </a:xfrm>
          <a:prstGeom prst="line">
            <a:avLst/>
          </a:prstGeom>
          <a:noFill/>
          <a:ln w="28575">
            <a:solidFill>
              <a:schemeClr val="bg1"/>
            </a:solidFill>
            <a:round/>
            <a:headEnd/>
            <a:tailEnd/>
          </a:ln>
          <a:effectLst>
            <a:outerShdw blurRad="40000" dist="23000" dir="5400000" rotWithShape="0">
              <a:srgbClr val="000000">
                <a:alpha val="34999"/>
              </a:srgbClr>
            </a:outerShdw>
          </a:effectLst>
          <a:extLst>
            <a:ext uri="{909E8E84-426E-40dd-AFC4-6F175D3DCCD1}">
              <a14:hiddenFill xmlns="" xmlns:a14="http://schemas.microsoft.com/office/drawing/2010/main">
                <a:noFill/>
              </a14:hiddenFill>
            </a:ext>
          </a:extLst>
        </p:spPr>
      </p:cxnSp>
      <p:cxnSp>
        <p:nvCxnSpPr>
          <p:cNvPr id="19" name="Straight Connector 18"/>
          <p:cNvCxnSpPr/>
          <p:nvPr/>
        </p:nvCxnSpPr>
        <p:spPr>
          <a:xfrm rot="5400000">
            <a:off x="3711576" y="3190875"/>
            <a:ext cx="762000" cy="3175"/>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037" idx="2"/>
          </p:cNvCxnSpPr>
          <p:nvPr/>
        </p:nvCxnSpPr>
        <p:spPr>
          <a:xfrm rot="16200000" flipH="1">
            <a:off x="4864100" y="3062288"/>
            <a:ext cx="971550" cy="76200"/>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036" idx="2"/>
          </p:cNvCxnSpPr>
          <p:nvPr/>
        </p:nvCxnSpPr>
        <p:spPr>
          <a:xfrm flipH="1">
            <a:off x="5989638" y="2668588"/>
            <a:ext cx="649287" cy="838200"/>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5400000">
            <a:off x="7086600" y="2782888"/>
            <a:ext cx="1066800" cy="838200"/>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WordArt 3"/>
          <p:cNvSpPr>
            <a:spLocks noChangeArrowheads="1" noChangeShapeType="1" noTextEdit="1"/>
          </p:cNvSpPr>
          <p:nvPr/>
        </p:nvSpPr>
        <p:spPr bwMode="auto">
          <a:xfrm>
            <a:off x="1444671" y="457200"/>
            <a:ext cx="62484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Major Events</a:t>
            </a:r>
          </a:p>
        </p:txBody>
      </p:sp>
      <p:cxnSp>
        <p:nvCxnSpPr>
          <p:cNvPr id="24" name="Straight Connector 23"/>
          <p:cNvCxnSpPr>
            <a:cxnSpLocks noChangeShapeType="1"/>
          </p:cNvCxnSpPr>
          <p:nvPr/>
        </p:nvCxnSpPr>
        <p:spPr bwMode="auto">
          <a:xfrm>
            <a:off x="1062038" y="2989263"/>
            <a:ext cx="728662" cy="598487"/>
          </a:xfrm>
          <a:prstGeom prst="line">
            <a:avLst/>
          </a:prstGeom>
          <a:noFill/>
          <a:ln w="28575">
            <a:solidFill>
              <a:schemeClr val="bg1"/>
            </a:solidFill>
            <a:round/>
            <a:headEnd/>
            <a:tailEnd/>
          </a:ln>
          <a:effectLst>
            <a:outerShdw blurRad="40000" dist="23000" dir="5400000" rotWithShape="0">
              <a:srgbClr val="000000">
                <a:alpha val="34999"/>
              </a:srgbClr>
            </a:outerShdw>
          </a:effectLst>
          <a:extLst>
            <a:ext uri="{909E8E84-426E-40dd-AFC4-6F175D3DCCD1}">
              <a14:hiddenFill xmlns="" xmlns:a14="http://schemas.microsoft.com/office/drawing/2010/main">
                <a:noFill/>
              </a14:hiddenFill>
            </a:ext>
          </a:extLst>
        </p:spPr>
      </p:cxnSp>
      <p:sp>
        <p:nvSpPr>
          <p:cNvPr id="2" name="Rectangle 1"/>
          <p:cNvSpPr/>
          <p:nvPr/>
        </p:nvSpPr>
        <p:spPr>
          <a:xfrm>
            <a:off x="465852" y="1409700"/>
            <a:ext cx="1193316" cy="1569660"/>
          </a:xfrm>
          <a:prstGeom prst="rect">
            <a:avLst/>
          </a:prstGeom>
        </p:spPr>
        <p:style>
          <a:lnRef idx="0">
            <a:schemeClr val="accent1"/>
          </a:lnRef>
          <a:fillRef idx="3">
            <a:schemeClr val="accent1"/>
          </a:fillRef>
          <a:effectRef idx="3">
            <a:schemeClr val="accent1"/>
          </a:effectRef>
          <a:fontRef idx="minor">
            <a:schemeClr val="lt1"/>
          </a:fontRef>
        </p:style>
        <p:txBody>
          <a:bodyPr>
            <a:spAutoFit/>
          </a:bodyPr>
          <a:lstStyle/>
          <a:p>
            <a:pPr algn="ctr">
              <a:defRPr/>
            </a:pPr>
            <a:r>
              <a:rPr lang="en-US" sz="1600" b="1" dirty="0">
                <a:solidFill>
                  <a:schemeClr val="tx1"/>
                </a:solidFill>
                <a:latin typeface="Cambria" panose="02040503050406030204" pitchFamily="18" charset="0"/>
              </a:rPr>
              <a:t>1945</a:t>
            </a:r>
          </a:p>
          <a:p>
            <a:pPr algn="ctr">
              <a:defRPr/>
            </a:pPr>
            <a:r>
              <a:rPr lang="en-US" sz="1600" dirty="0">
                <a:solidFill>
                  <a:schemeClr val="tx1"/>
                </a:solidFill>
                <a:latin typeface="Cambria" panose="02040503050406030204" pitchFamily="18" charset="0"/>
              </a:rPr>
              <a:t>Ho Chi Minh declares an independent Vietnam</a:t>
            </a:r>
          </a:p>
        </p:txBody>
      </p:sp>
      <p:sp>
        <p:nvSpPr>
          <p:cNvPr id="1039" name="Text Box 15"/>
          <p:cNvSpPr txBox="1">
            <a:spLocks noChangeArrowheads="1"/>
          </p:cNvSpPr>
          <p:nvPr/>
        </p:nvSpPr>
        <p:spPr bwMode="auto">
          <a:xfrm>
            <a:off x="1997075" y="1409700"/>
            <a:ext cx="1143000" cy="1066800"/>
          </a:xfrm>
          <a:prstGeom prst="rect">
            <a:avLst/>
          </a:prstGeom>
          <a:gradFill rotWithShape="0">
            <a:gsLst>
              <a:gs pos="0">
                <a:srgbClr val="95B3D7"/>
              </a:gs>
              <a:gs pos="50000">
                <a:srgbClr val="DBE5F1"/>
              </a:gs>
              <a:gs pos="100000">
                <a:srgbClr val="95B3D7"/>
              </a:gs>
            </a:gsLst>
            <a:lin ang="18900000" scaled="1"/>
          </a:gradFill>
          <a:ln w="12700">
            <a:solidFill>
              <a:srgbClr val="95B3D7"/>
            </a:solidFill>
            <a:miter lim="800000"/>
            <a:headEnd/>
            <a:tailEnd/>
          </a:ln>
          <a:effectLst>
            <a:outerShdw blurRad="63500" dist="29783" dir="3885598" algn="ctr" rotWithShape="0">
              <a:srgbClr val="243F60">
                <a:alpha val="50000"/>
              </a:srgbClr>
            </a:outerShdw>
          </a:effectLst>
        </p:spPr>
        <p:txBody>
          <a:bodyPr/>
          <a:lstStyle>
            <a:lvl1pPr eaLnBrk="0" hangingPunct="0">
              <a:defRPr sz="2400">
                <a:solidFill>
                  <a:schemeClr val="tx1"/>
                </a:solidFill>
                <a:latin typeface="Times" pitchFamily="-111" charset="0"/>
                <a:cs typeface="Arial" charset="0"/>
              </a:defRPr>
            </a:lvl1pPr>
            <a:lvl2pPr marL="37931725" indent="-37474525" eaLnBrk="0" hangingPunct="0">
              <a:defRPr sz="2400">
                <a:solidFill>
                  <a:schemeClr val="tx1"/>
                </a:solidFill>
                <a:latin typeface="Times" pitchFamily="-111" charset="0"/>
                <a:cs typeface="Arial" charset="0"/>
              </a:defRPr>
            </a:lvl2pPr>
            <a:lvl3pPr eaLnBrk="0" hangingPunct="0">
              <a:defRPr sz="2400">
                <a:solidFill>
                  <a:schemeClr val="tx1"/>
                </a:solidFill>
                <a:latin typeface="Times" pitchFamily="-111" charset="0"/>
                <a:cs typeface="Arial" charset="0"/>
              </a:defRPr>
            </a:lvl3pPr>
            <a:lvl4pPr eaLnBrk="0" hangingPunct="0">
              <a:defRPr sz="2400">
                <a:solidFill>
                  <a:schemeClr val="tx1"/>
                </a:solidFill>
                <a:latin typeface="Times" pitchFamily="-111" charset="0"/>
                <a:cs typeface="Arial" charset="0"/>
              </a:defRPr>
            </a:lvl4pPr>
            <a:lvl5pPr eaLnBrk="0" hangingPunct="0">
              <a:defRPr sz="2400">
                <a:solidFill>
                  <a:schemeClr val="tx1"/>
                </a:solidFill>
                <a:latin typeface="Times" pitchFamily="-111" charset="0"/>
                <a:cs typeface="Arial" charset="0"/>
              </a:defRPr>
            </a:lvl5pPr>
            <a:lvl6pPr marL="457200" eaLnBrk="0" fontAlgn="base" hangingPunct="0">
              <a:spcBef>
                <a:spcPct val="0"/>
              </a:spcBef>
              <a:spcAft>
                <a:spcPct val="0"/>
              </a:spcAft>
              <a:defRPr sz="2400">
                <a:solidFill>
                  <a:schemeClr val="tx1"/>
                </a:solidFill>
                <a:latin typeface="Times" pitchFamily="-111" charset="0"/>
                <a:cs typeface="Arial" charset="0"/>
              </a:defRPr>
            </a:lvl6pPr>
            <a:lvl7pPr marL="914400" eaLnBrk="0" fontAlgn="base" hangingPunct="0">
              <a:spcBef>
                <a:spcPct val="0"/>
              </a:spcBef>
              <a:spcAft>
                <a:spcPct val="0"/>
              </a:spcAft>
              <a:defRPr sz="2400">
                <a:solidFill>
                  <a:schemeClr val="tx1"/>
                </a:solidFill>
                <a:latin typeface="Times" pitchFamily="-111" charset="0"/>
                <a:cs typeface="Arial" charset="0"/>
              </a:defRPr>
            </a:lvl7pPr>
            <a:lvl8pPr marL="1371600" eaLnBrk="0" fontAlgn="base" hangingPunct="0">
              <a:spcBef>
                <a:spcPct val="0"/>
              </a:spcBef>
              <a:spcAft>
                <a:spcPct val="0"/>
              </a:spcAft>
              <a:defRPr sz="2400">
                <a:solidFill>
                  <a:schemeClr val="tx1"/>
                </a:solidFill>
                <a:latin typeface="Times" pitchFamily="-111" charset="0"/>
                <a:cs typeface="Arial" charset="0"/>
              </a:defRPr>
            </a:lvl8pPr>
            <a:lvl9pPr marL="1828800" eaLnBrk="0" fontAlgn="base" hangingPunct="0">
              <a:spcBef>
                <a:spcPct val="0"/>
              </a:spcBef>
              <a:spcAft>
                <a:spcPct val="0"/>
              </a:spcAft>
              <a:defRPr sz="2400">
                <a:solidFill>
                  <a:schemeClr val="tx1"/>
                </a:solidFill>
                <a:latin typeface="Times" pitchFamily="-111" charset="0"/>
                <a:cs typeface="Arial" charset="0"/>
              </a:defRPr>
            </a:lvl9pPr>
          </a:lstStyle>
          <a:p>
            <a:pPr algn="ctr">
              <a:defRPr/>
            </a:pPr>
            <a:r>
              <a:rPr lang="en-US" altLang="en-US" sz="1600" b="1" dirty="0">
                <a:solidFill>
                  <a:srgbClr val="000000"/>
                </a:solidFill>
                <a:latin typeface="Cambria" pitchFamily="-111" charset="0"/>
                <a:ea typeface="+mn-ea"/>
              </a:rPr>
              <a:t>1954</a:t>
            </a:r>
          </a:p>
          <a:p>
            <a:pPr algn="ctr">
              <a:defRPr/>
            </a:pPr>
            <a:r>
              <a:rPr lang="en-US" altLang="en-US" sz="1600" dirty="0">
                <a:solidFill>
                  <a:srgbClr val="000000"/>
                </a:solidFill>
                <a:latin typeface="Cambria" pitchFamily="-111" charset="0"/>
                <a:ea typeface="+mn-ea"/>
              </a:rPr>
              <a:t>Battle of </a:t>
            </a:r>
            <a:r>
              <a:rPr lang="en-US" altLang="en-US" sz="1600" dirty="0" err="1">
                <a:solidFill>
                  <a:srgbClr val="000000"/>
                </a:solidFill>
                <a:latin typeface="Cambria" pitchFamily="-111" charset="0"/>
                <a:ea typeface="+mn-ea"/>
              </a:rPr>
              <a:t>Dien</a:t>
            </a:r>
            <a:r>
              <a:rPr lang="en-US" altLang="en-US" sz="1600" dirty="0">
                <a:solidFill>
                  <a:srgbClr val="000000"/>
                </a:solidFill>
                <a:latin typeface="Cambria" pitchFamily="-111" charset="0"/>
                <a:ea typeface="+mn-ea"/>
              </a:rPr>
              <a:t> Bien </a:t>
            </a:r>
            <a:r>
              <a:rPr lang="en-US" altLang="en-US" sz="1600" dirty="0" err="1">
                <a:solidFill>
                  <a:srgbClr val="000000"/>
                </a:solidFill>
                <a:latin typeface="Cambria" pitchFamily="-111" charset="0"/>
                <a:ea typeface="+mn-ea"/>
              </a:rPr>
              <a:t>Phu</a:t>
            </a:r>
            <a:endParaRPr lang="en-US" altLang="en-US" sz="1600" dirty="0">
              <a:solidFill>
                <a:srgbClr val="000000"/>
              </a:solidFill>
              <a:latin typeface="Cambria" pitchFamily="-111" charset="0"/>
              <a:ea typeface="+mn-ea"/>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2" descr="sapa-vietn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 y="-4763"/>
            <a:ext cx="9150350" cy="68580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3" name="WordArt 3"/>
          <p:cNvSpPr>
            <a:spLocks noChangeArrowheads="1" noChangeShapeType="1" noTextEdit="1"/>
          </p:cNvSpPr>
          <p:nvPr/>
        </p:nvSpPr>
        <p:spPr bwMode="auto">
          <a:xfrm>
            <a:off x="884025" y="164992"/>
            <a:ext cx="62484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Vietnam Before WWII</a:t>
            </a:r>
          </a:p>
        </p:txBody>
      </p:sp>
      <p:pic>
        <p:nvPicPr>
          <p:cNvPr id="6258" name="Picture 114" descr="http://img.timeinc.net/time/magazine/archive/covers/1954/1101541122_400.jpg"/>
          <p:cNvPicPr>
            <a:picLocks noChangeAspect="1" noChangeArrowheads="1"/>
          </p:cNvPicPr>
          <p:nvPr/>
        </p:nvPicPr>
        <p:blipFill rotWithShape="1">
          <a:blip r:embed="rId4">
            <a:extLst>
              <a:ext uri="{28A0092B-C50C-407E-A947-70E740481C1C}">
                <a14:useLocalDpi xmlns:a14="http://schemas.microsoft.com/office/drawing/2010/main" val="0"/>
              </a:ext>
            </a:extLst>
          </a:blip>
          <a:srcRect l="9092" t="27009" r="10666" b="6407"/>
          <a:stretch/>
        </p:blipFill>
        <p:spPr bwMode="auto">
          <a:xfrm>
            <a:off x="4575127" y="1261196"/>
            <a:ext cx="5114597" cy="5591549"/>
          </a:xfrm>
          <a:prstGeom prst="rect">
            <a:avLst/>
          </a:prstGeom>
          <a:noFill/>
          <a:effectLst>
            <a:glow rad="139700">
              <a:schemeClr val="accent1">
                <a:satMod val="175000"/>
                <a:alpha val="40000"/>
              </a:schemeClr>
            </a:glow>
          </a:effectLst>
          <a:extLst>
            <a:ext uri="{909E8E84-426E-40dd-AFC4-6F175D3DCCD1}">
              <a14:hiddenFill xmlns="" xmlns:a14="http://schemas.microsoft.com/office/drawing/2010/main">
                <a:solidFill>
                  <a:srgbClr val="FFFFFF"/>
                </a:solidFill>
              </a14:hiddenFill>
            </a:ext>
          </a:extLst>
        </p:spPr>
      </p:pic>
      <p:sp>
        <p:nvSpPr>
          <p:cNvPr id="57349" name="Rectangle 5"/>
          <p:cNvSpPr>
            <a:spLocks noChangeArrowheads="1"/>
          </p:cNvSpPr>
          <p:nvPr/>
        </p:nvSpPr>
        <p:spPr bwMode="auto">
          <a:xfrm>
            <a:off x="-228600" y="1071143"/>
            <a:ext cx="6324600" cy="654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914400" indent="-4572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defRPr/>
            </a:pPr>
            <a:r>
              <a:rPr lang="en-US" altLang="en-US" sz="2800" dirty="0" smtClean="0">
                <a:solidFill>
                  <a:schemeClr val="bg1"/>
                </a:solidFill>
                <a:effectLst>
                  <a:glow rad="406400">
                    <a:schemeClr val="tx1"/>
                  </a:glow>
                </a:effectLst>
                <a:ea typeface="+mn-ea"/>
              </a:rPr>
              <a:t>During the early 1900s, nationalism </a:t>
            </a:r>
            <a:br>
              <a:rPr lang="en-US" altLang="en-US" sz="2800" dirty="0" smtClean="0">
                <a:solidFill>
                  <a:schemeClr val="bg1"/>
                </a:solidFill>
                <a:effectLst>
                  <a:glow rad="406400">
                    <a:schemeClr val="tx1"/>
                  </a:glow>
                </a:effectLst>
                <a:ea typeface="+mn-ea"/>
              </a:rPr>
            </a:br>
            <a:r>
              <a:rPr lang="en-US" altLang="en-US" sz="2800" dirty="0" smtClean="0">
                <a:solidFill>
                  <a:schemeClr val="bg1"/>
                </a:solidFill>
                <a:effectLst>
                  <a:glow rad="406400">
                    <a:schemeClr val="tx1"/>
                  </a:glow>
                </a:effectLst>
                <a:ea typeface="+mn-ea"/>
              </a:rPr>
              <a:t>was strong in Vietnam. </a:t>
            </a:r>
          </a:p>
          <a:p>
            <a:pPr eaLnBrk="1" hangingPunct="1">
              <a:defRPr/>
            </a:pPr>
            <a:r>
              <a:rPr lang="en-US" altLang="en-US" sz="2800" dirty="0" smtClean="0">
                <a:solidFill>
                  <a:schemeClr val="bg1"/>
                </a:solidFill>
                <a:effectLst>
                  <a:glow rad="406400">
                    <a:schemeClr val="tx1"/>
                  </a:glow>
                </a:effectLst>
                <a:ea typeface="+mn-ea"/>
              </a:rPr>
              <a:t>As the Vietnamese sought independence or reform of the French colonial government, several political parties formed. </a:t>
            </a:r>
          </a:p>
          <a:p>
            <a:pPr eaLnBrk="1" hangingPunct="1">
              <a:defRPr/>
            </a:pPr>
            <a:r>
              <a:rPr lang="en-US" altLang="en-US" sz="2800" dirty="0" smtClean="0">
                <a:solidFill>
                  <a:schemeClr val="bg1"/>
                </a:solidFill>
                <a:effectLst>
                  <a:glow rad="406400">
                    <a:schemeClr val="tx1"/>
                  </a:glow>
                </a:effectLst>
                <a:ea typeface="+mn-ea"/>
              </a:rPr>
              <a:t>One of the leaders of the nationalist movement was </a:t>
            </a:r>
            <a:r>
              <a:rPr lang="en-US" altLang="en-US" sz="2800" b="1" dirty="0" smtClean="0">
                <a:solidFill>
                  <a:srgbClr val="FF0000"/>
                </a:solidFill>
                <a:effectLst>
                  <a:glow rad="406400">
                    <a:schemeClr val="tx1"/>
                  </a:glow>
                </a:effectLst>
                <a:ea typeface="+mn-ea"/>
              </a:rPr>
              <a:t>Ho Chi Minh</a:t>
            </a:r>
            <a:r>
              <a:rPr lang="en-US" altLang="en-US" sz="2800" dirty="0" smtClean="0">
                <a:solidFill>
                  <a:srgbClr val="FF0000"/>
                </a:solidFill>
                <a:effectLst>
                  <a:glow rad="406400">
                    <a:schemeClr val="tx1"/>
                  </a:glow>
                </a:effectLst>
                <a:ea typeface="+mn-ea"/>
              </a:rPr>
              <a:t> who</a:t>
            </a:r>
            <a:r>
              <a:rPr lang="en-US" altLang="en-US" sz="2800" dirty="0" smtClean="0">
                <a:solidFill>
                  <a:schemeClr val="bg1"/>
                </a:solidFill>
                <a:effectLst>
                  <a:glow rad="406400">
                    <a:schemeClr val="tx1"/>
                  </a:glow>
                </a:effectLst>
                <a:ea typeface="+mn-ea"/>
              </a:rPr>
              <a:t>, during his travels to the Soviet Union, had become an advocate of communism. </a:t>
            </a:r>
          </a:p>
          <a:p>
            <a:pPr eaLnBrk="1" hangingPunct="1">
              <a:buFontTx/>
              <a:buAutoNum type="alphaUcPeriod" startAt="2"/>
              <a:defRPr/>
            </a:pPr>
            <a:endParaRPr lang="en-US" altLang="en-US" sz="2800" dirty="0" smtClean="0">
              <a:ea typeface="+mn-ea"/>
            </a:endParaRPr>
          </a:p>
          <a:p>
            <a:pPr eaLnBrk="1" hangingPunct="1">
              <a:defRPr/>
            </a:pPr>
            <a:endParaRPr lang="en-US" altLang="en-US" dirty="0" smtClean="0">
              <a:ea typeface="+mn-ea"/>
            </a:endParaRPr>
          </a:p>
        </p:txBody>
      </p:sp>
      <p:sp>
        <p:nvSpPr>
          <p:cNvPr id="3" name="Rounded Rectangular Callout 2"/>
          <p:cNvSpPr/>
          <p:nvPr/>
        </p:nvSpPr>
        <p:spPr bwMode="auto">
          <a:xfrm rot="526271">
            <a:off x="7615238" y="214313"/>
            <a:ext cx="1439862" cy="1273175"/>
          </a:xfrm>
          <a:prstGeom prst="wedgeRoundRectCallout">
            <a:avLst>
              <a:gd name="adj1" fmla="val 2454"/>
              <a:gd name="adj2" fmla="val 102449"/>
              <a:gd name="adj3" fmla="val 16667"/>
            </a:avLst>
          </a:prstGeom>
          <a:ln w="38100">
            <a:headEnd type="none" w="med" len="med"/>
            <a:tailEnd type="none" w="med" len="med"/>
          </a:ln>
        </p:spPr>
        <p:style>
          <a:lnRef idx="2">
            <a:schemeClr val="dk1"/>
          </a:lnRef>
          <a:fillRef idx="1">
            <a:schemeClr val="lt1"/>
          </a:fillRef>
          <a:effectRef idx="0">
            <a:schemeClr val="dk1"/>
          </a:effectRef>
          <a:fontRef idx="minor">
            <a:schemeClr val="dk1"/>
          </a:fontRef>
        </p:style>
        <p:txBody>
          <a:bodyPr wrap="none"/>
          <a:lstStyle/>
          <a:p>
            <a:pPr>
              <a:defRPr/>
            </a:pPr>
            <a:endParaRPr lang="en-US">
              <a:solidFill>
                <a:schemeClr val="tx1"/>
              </a:solidFill>
            </a:endParaRPr>
          </a:p>
        </p:txBody>
      </p:sp>
      <p:pic>
        <p:nvPicPr>
          <p:cNvPr id="6260" name="Picture 116" descr="http://pcbolivia.net/wp-content/uploads/2011/11/communist-symbol.pn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772400" y="304800"/>
            <a:ext cx="1033463" cy="1033463"/>
          </a:xfrm>
          <a:prstGeom prst="rect">
            <a:avLst/>
          </a:prstGeom>
          <a:noFill/>
          <a:ln>
            <a:noFill/>
          </a:ln>
          <a:effectLst>
            <a:outerShdw blurRad="50800" dist="38100" dir="5400000" algn="t" rotWithShape="0">
              <a:srgbClr val="000000">
                <a:alpha val="39999"/>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2" descr="sapa-vietn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035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WordArt 3"/>
          <p:cNvSpPr>
            <a:spLocks noChangeArrowheads="1" noChangeShapeType="1" noTextEdit="1"/>
          </p:cNvSpPr>
          <p:nvPr/>
        </p:nvSpPr>
        <p:spPr bwMode="auto">
          <a:xfrm>
            <a:off x="1524000" y="152400"/>
            <a:ext cx="68580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Under Japanese Control</a:t>
            </a:r>
          </a:p>
        </p:txBody>
      </p:sp>
      <p:pic>
        <p:nvPicPr>
          <p:cNvPr id="7176" name="Picture 8" descr="http://news.bbcimg.co.uk/media/images/69410000/jpg/_69410647_16340000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55" y="1628775"/>
            <a:ext cx="3924300" cy="5229225"/>
          </a:xfrm>
          <a:prstGeom prst="rect">
            <a:avLst/>
          </a:prstGeom>
          <a:noFill/>
          <a:effectLst>
            <a:glow rad="228600">
              <a:schemeClr val="accent2">
                <a:satMod val="175000"/>
                <a:alpha val="40000"/>
              </a:schemeClr>
            </a:glow>
          </a:effectLst>
          <a:extLst>
            <a:ext uri="{909E8E84-426E-40dd-AFC4-6F175D3DCCD1}">
              <a14:hiddenFill xmlns="" xmlns:a14="http://schemas.microsoft.com/office/drawing/2010/main">
                <a:solidFill>
                  <a:srgbClr val="FFFFFF"/>
                </a:solidFill>
              </a14:hiddenFill>
            </a:ext>
          </a:extLst>
        </p:spPr>
      </p:pic>
      <p:sp>
        <p:nvSpPr>
          <p:cNvPr id="5127" name="Rectangle 7"/>
          <p:cNvSpPr>
            <a:spLocks noChangeArrowheads="1"/>
          </p:cNvSpPr>
          <p:nvPr/>
        </p:nvSpPr>
        <p:spPr bwMode="auto">
          <a:xfrm>
            <a:off x="2743200" y="1092976"/>
            <a:ext cx="6324600" cy="43027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914400" indent="-4572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defRPr/>
            </a:pPr>
            <a:r>
              <a:rPr lang="en-US" altLang="en-US" sz="2400" dirty="0" smtClean="0">
                <a:solidFill>
                  <a:schemeClr val="bg1"/>
                </a:solidFill>
                <a:effectLst>
                  <a:glow rad="520700">
                    <a:schemeClr val="tx1"/>
                  </a:glow>
                </a:effectLst>
                <a:ea typeface="+mn-ea"/>
              </a:rPr>
              <a:t>In 1930 Ho Chi Minh helped form </a:t>
            </a:r>
            <a:br>
              <a:rPr lang="en-US" altLang="en-US" sz="2400" dirty="0" smtClean="0">
                <a:solidFill>
                  <a:schemeClr val="bg1"/>
                </a:solidFill>
                <a:effectLst>
                  <a:glow rad="520700">
                    <a:schemeClr val="tx1"/>
                  </a:glow>
                </a:effectLst>
                <a:ea typeface="+mn-ea"/>
              </a:rPr>
            </a:br>
            <a:r>
              <a:rPr lang="en-US" altLang="en-US" sz="2400" dirty="0" smtClean="0">
                <a:solidFill>
                  <a:schemeClr val="bg1"/>
                </a:solidFill>
                <a:effectLst>
                  <a:glow rad="520700">
                    <a:schemeClr val="tx1"/>
                  </a:glow>
                </a:effectLst>
                <a:ea typeface="+mn-ea"/>
              </a:rPr>
              <a:t>the Indochinese Communist Party and worked to </a:t>
            </a:r>
            <a:r>
              <a:rPr lang="en-US" altLang="en-US" sz="2400" dirty="0" smtClean="0">
                <a:solidFill>
                  <a:srgbClr val="FF0000"/>
                </a:solidFill>
                <a:effectLst>
                  <a:glow rad="520700">
                    <a:schemeClr val="tx1"/>
                  </a:glow>
                </a:effectLst>
                <a:ea typeface="+mn-ea"/>
              </a:rPr>
              <a:t>overthrow the French. </a:t>
            </a:r>
          </a:p>
          <a:p>
            <a:pPr eaLnBrk="1" hangingPunct="1">
              <a:defRPr/>
            </a:pPr>
            <a:r>
              <a:rPr lang="en-US" altLang="en-US" sz="2400" dirty="0" smtClean="0">
                <a:solidFill>
                  <a:schemeClr val="bg1"/>
                </a:solidFill>
                <a:effectLst>
                  <a:glow rad="520700">
                    <a:schemeClr val="tx1"/>
                  </a:glow>
                </a:effectLst>
                <a:ea typeface="+mn-ea"/>
              </a:rPr>
              <a:t>Ho Chi Minh was exiled to the Soviet Union and China. Upon his return to Vietnam in 1941, Japan had control of the country (WW2). </a:t>
            </a:r>
          </a:p>
          <a:p>
            <a:pPr eaLnBrk="1" hangingPunct="1">
              <a:defRPr/>
            </a:pPr>
            <a:r>
              <a:rPr lang="en-US" altLang="en-US" sz="2400" dirty="0" smtClean="0">
                <a:solidFill>
                  <a:schemeClr val="bg1"/>
                </a:solidFill>
                <a:effectLst>
                  <a:glow rad="520700">
                    <a:schemeClr val="tx1"/>
                  </a:glow>
                </a:effectLst>
                <a:ea typeface="+mn-ea"/>
              </a:rPr>
              <a:t>He organized the nationalist group, </a:t>
            </a:r>
            <a:r>
              <a:rPr lang="en-US" altLang="en-US" sz="2400" dirty="0" smtClean="0">
                <a:solidFill>
                  <a:srgbClr val="FF0000"/>
                </a:solidFill>
                <a:effectLst>
                  <a:glow rad="520700">
                    <a:schemeClr val="tx1"/>
                  </a:glow>
                </a:effectLst>
                <a:ea typeface="+mn-ea"/>
              </a:rPr>
              <a:t>Vietminh, which united Communists and non-Communists to force Japan out.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5127"/>
                                        </p:tgtEl>
                                        <p:attrNameLst>
                                          <p:attrName>style.visibility</p:attrName>
                                        </p:attrNameLst>
                                      </p:cBhvr>
                                      <p:to>
                                        <p:strVal val="visible"/>
                                      </p:to>
                                    </p:set>
                                    <p:animEffect transition="in" filter="wipe(left)">
                                      <p:cBhvr>
                                        <p:cTn id="7" dur="500"/>
                                        <p:tgtEl>
                                          <p:spTgt spid="5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2" descr="sapa-vietn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5035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WordArt 3"/>
          <p:cNvSpPr>
            <a:spLocks noChangeArrowheads="1" noChangeShapeType="1" noTextEdit="1"/>
          </p:cNvSpPr>
          <p:nvPr/>
        </p:nvSpPr>
        <p:spPr bwMode="auto">
          <a:xfrm>
            <a:off x="685800" y="304800"/>
            <a:ext cx="68580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Under French Control Again</a:t>
            </a:r>
          </a:p>
        </p:txBody>
      </p:sp>
      <p:pic>
        <p:nvPicPr>
          <p:cNvPr id="8200" name="Picture 8" descr="http://www.vietnambreakingnews.com/wp-content/blogs.dir/16/files/2013/10/at-the-viet-bac-base-president-ho-chi-minh-general-giap-and-party-leaders-decided-to-open-the-dien-bien-phu-campaign-in-1953-421766-20131009104955-9.jpg">
            <a:hlinkClick r:id="rId3"/>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rot="628879">
            <a:off x="4832174" y="1526084"/>
            <a:ext cx="4092119" cy="279082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sp>
        <p:nvSpPr>
          <p:cNvPr id="3" name="Rectangle 2"/>
          <p:cNvSpPr/>
          <p:nvPr/>
        </p:nvSpPr>
        <p:spPr>
          <a:xfrm>
            <a:off x="-2" y="1143000"/>
            <a:ext cx="5029201" cy="5447645"/>
          </a:xfrm>
          <a:prstGeom prst="rect">
            <a:avLst/>
          </a:prstGeom>
        </p:spPr>
        <p:txBody>
          <a:bodyPr>
            <a:spAutoFit/>
          </a:bodyPr>
          <a:lstStyle/>
          <a:p>
            <a:pPr marL="914400" indent="-457200">
              <a:buFont typeface="Arial" panose="020B0604020202020204" pitchFamily="34" charset="0"/>
              <a:buChar char="•"/>
              <a:defRPr/>
            </a:pPr>
            <a:r>
              <a:rPr lang="en-US" altLang="en-US" sz="2800" dirty="0">
                <a:solidFill>
                  <a:schemeClr val="bg1"/>
                </a:solidFill>
                <a:effectLst>
                  <a:glow rad="406400">
                    <a:schemeClr val="tx1"/>
                  </a:glow>
                </a:effectLst>
                <a:ea typeface="+mn-ea"/>
              </a:rPr>
              <a:t>With the Allies’ victory over Japan </a:t>
            </a:r>
            <a:br>
              <a:rPr lang="en-US" altLang="en-US" sz="2800" dirty="0">
                <a:solidFill>
                  <a:schemeClr val="bg1"/>
                </a:solidFill>
                <a:effectLst>
                  <a:glow rad="406400">
                    <a:schemeClr val="tx1"/>
                  </a:glow>
                </a:effectLst>
                <a:ea typeface="+mn-ea"/>
              </a:rPr>
            </a:br>
            <a:r>
              <a:rPr lang="en-US" altLang="en-US" sz="2800" dirty="0">
                <a:solidFill>
                  <a:schemeClr val="bg1"/>
                </a:solidFill>
                <a:effectLst>
                  <a:glow rad="406400">
                    <a:schemeClr val="tx1"/>
                  </a:glow>
                </a:effectLst>
                <a:ea typeface="+mn-ea"/>
              </a:rPr>
              <a:t>in 1945, Ho Chi Minh and his forces declared Vietnam an independent nation. </a:t>
            </a:r>
          </a:p>
          <a:p>
            <a:pPr marL="914400" indent="-457200">
              <a:buFont typeface="Arial" panose="020B0604020202020204" pitchFamily="34" charset="0"/>
              <a:buChar char="•"/>
              <a:defRPr/>
            </a:pPr>
            <a:r>
              <a:rPr lang="en-US" altLang="en-US" sz="2800" dirty="0">
                <a:solidFill>
                  <a:schemeClr val="bg1"/>
                </a:solidFill>
                <a:effectLst>
                  <a:glow rad="406400">
                    <a:schemeClr val="tx1"/>
                  </a:glow>
                </a:effectLst>
                <a:ea typeface="+mn-ea"/>
              </a:rPr>
              <a:t>But…France sent in troops to regain its colonial empire. </a:t>
            </a:r>
          </a:p>
          <a:p>
            <a:pPr marL="1657350" lvl="1" indent="-342900">
              <a:buFont typeface="Arial" panose="020B0604020202020204" pitchFamily="34" charset="0"/>
              <a:buChar char="•"/>
              <a:defRPr/>
            </a:pPr>
            <a:r>
              <a:rPr lang="en-US" altLang="en-US" sz="2400" dirty="0">
                <a:solidFill>
                  <a:srgbClr val="FF0000"/>
                </a:solidFill>
                <a:effectLst>
                  <a:glow rad="406400">
                    <a:schemeClr val="tx1"/>
                  </a:glow>
                </a:effectLst>
                <a:ea typeface="+mn-ea"/>
              </a:rPr>
              <a:t>US backed France because we didn't want Vietnam to be Communist</a:t>
            </a:r>
          </a:p>
        </p:txBody>
      </p:sp>
      <p:sp>
        <p:nvSpPr>
          <p:cNvPr id="9222" name="AutoShape 10" descr="data:image/jpeg;base64,/9j/4AAQSkZJRgABAQAAAQABAAD/2wCEAAkGBxQTEhUUExQUFBUXFxcXFxQXFxQXFBQUFxcXFxcUFxQYHCggGBwlHBcUITEhJSkrLi4uFx8zODMsNygtLisBCgoKDg0OGxAQGywkHyQsLCwsLCwsLCwsLCwsLCwsLCwsLCwsLCwsLCwsLCwsLCwsLCwsLCwsLCwsLCwsLCwsLP/AABEIALcBEwMBIgACEQEDEQH/xAAcAAACAwEBAQEAAAAAAAAAAAACAwABBAcFBgj/xAA3EAACAgIAAggEBQMDBQAAAAAAAQIDESExsgQFBxIjQVFzE2FxgTNjkaHwU3KxgpLhJDI0QkP/xAAbAQACAwEBAQAAAAAAAAAAAAAAAwIEBQEGB//EACcRAAICAAUEAgMBAQAAAAAAAAABAhEEBRIhgQMxM3EywRMjQbEi/9oADAMBAAIRAxEAPwDkVSGxX3FQ4Dq16l6JRkItWyo1mi6GyKBzTuGvYVKIcB8KvLiGqkMUGQc0LUcja6vUfXSVwY1QruIc77C1Uid0ekNUSagQczL3DqXY/Hwr+P8A3x5Wc2nA6Z2RQ8K/0+JDlYnExrpsfhZX1EdB7uEiksDLVpfxBRg+JmGoBBC5pfuau7oq2vQAeTZS3JpLIEeh7+v7ep6kIBRry/kAGF0ax6Dauj/oa5Upjo1/4ADyp0JLf7gxpynn04fsbHVnjsdXVp6AD5rrjq9fCslhZVc/Ly7rOLWQO/db1+Bavy58rOFyr0Z+NlTibeVQ1QnwYJ0cRHwl6Pgeo45Qt06Ki6hoy6F9jJXSO7usDYL+ehJoHKzsemkjHOkVOrGDZOJThlfT1JqYqXTTPPdK8gIV/f8AnE1MDOxqkyu4ItUfT9WLl0dYNUZlTloipMY4Ro8qUH/MENTX0IO1lT8Z5sWaK1nzFVRyaaYZN2CPMTZUmFBF2w2SuAytxVqhsV8x9UEJhV6mlL0HQQibGxj5FqhDYLRdfAsqKKzkxTgDgfPgDXEHEFIX3TqXY9HNXSF+ZDlZzR1nUuxqPhdI9yHKytjI10nwWsFK+quT7z4Xr+hUzRNE7mTHNkTGOS/h6HqojiAGO2H0Cgv1CnxLhXsABaGpaJKvJSeF9gAVlLRS+XArDbGxxgAMPWkPBt9ufIzhE0d562n4F3r8OzlZwOSZmY/5R5N/JvhP2vsndFDc+otx2UUa8hWHkJIJINEmyCiK+E8gOP2NSQFkAUjrhsYHBLfH+eQhV7PTdZVla8hi6giXQsxJJFXQNfwRFyZJStkJQpGJogUo/X9ih1lWjz6oPJrrXkZ4xY+D9T0kNjxs3Y1wCqhoNNDYosKJXcthUWOiT4ZcSaVC27H50SGUWkC3gcJDbzwCihVPqPJLfcjLbYtSOp9j34PSPchys5S+J1bsdh4V/wApw5WVsb4XwWsCv3Lk+9nHCDrRcvIiRiG4FFkmtEbwIsT8uAALkhykKcXxHQgAEfyAb0NlEWkAAJBTxjX3KcXv+aBlryYAY+s4eBb7c+RnCJI731o/At9ufIzgzRl5h3jyehyT4T9r7ESiV3WOiiSRQs2dP9M0g4FuIUVgk2QS3KZfcD7pHEhYzSJjHRJIOSAjskQaAlHKE2QNmRN0fX9CUZEJw2PNnHZDW0iD9ZU/GeO2WlkCIeT1iPAsOCNUW8GWJqrWR0BMw0MWxTHVIdERINPQqY+S4C0sy2TaIRYdccIfHYuZUZbJrYg9xrgdV7G14XSF+ZDlZypM6r2Nbq6R7kOVlfHeF8FnAeZcnQ5aAcw7lw+pIxMI3io1+pU4LA1sGTADLY/IdBaF2x0HBgBdnAUh7Qua0AC5MY45E4NEWAGLriPgW+3ZyM4DJH6B64/At9ufKzgWDKzHvHk9HkauE/a+xaRJIIuSM2zdrYSojIQKSGROtnIoGSFSHWoRJ4CJyZa4C4sZnIuSJohIJiLJ5+gcmJn8iUUKmzLOOXksaQfqKrgeLGAbiBkfSz10UfPpN9wkaqmKjEdCI+CK82mSY2ExEg6VkYnuLa2H1rJcI7GQRUeI5IS2VNAxWxjKQVuF7Bo6n2Nz8LpHuQ5WcrcjqHY9+Dfj+pDlZWx3hfH+lrAeZcnRbWMUtZFuOUFwRhm6Mgypg1sZJaABE0SqJJMODAC5oCfAbMTOQALihveFuWAk9AAjrZeBb7c+RnAsHfOtpeBb7dnIzgaMnMu8eT0mQ/CftfYOA2imEZhvpCmEgZkRIj/QpITYhyF2wBHJLYSAkM7pcYjLE1YmaFY2apmaROLFzVC2iFSxkoYIZ5UI5HRiKQ+vZ7OKPnEmNq39Eaa0BXAai1BUVZuxThsb3cALixve9TqSItsZHZC48ChoogMpbRbiLicbOpB2o6n2L7p6R7kOVnL7EdQ7GFirpHuQ5WVMcv1PguYB/tXJ0hp40JkzTJaM2csxDcLgxveEyiMhHQADLiXGRJIBAA5vKEWD4cBVmAAXWNSFeQyHAAM3W/4Fvt2cjOBnfetvwLfbs5WcDSMrMu8eT0mRfCftfYOQgWyGYb1gzkFAXNERKtiF7josqbAiVk5RLVsVItIHiFE6QXcC2JjlxNVrEYGwEdTdiJRZBriQZqE6Dw63k01y2ZYxNVMfuezgfNpm+DD7opSDjLRdRSaAjLbCyJb2MrkRTJNGiD1oiBgyIbYqhjYEVhlJkkgsKGNnUexxeD0j3IcrOVx0jqnY3+Df/fDlZVxvhfH+lvA+ZcnR4vQjGBpUkYZugwY7Jmr4j1IAJIqC2BNjIAAU2Z7GPmZ7GAAw/wADEXBf4KABHWb8C727OVnA2d860XgXe3PkZwFMysy7x5PSZF8J+19lSJBgyeS4szaNy9wpFQgBJhqQBasJIXYwpMTYzqRyT2DKyLTbJ3SVC9RAMokmDgmkQbFSkQpogwRueVGI+t4M8GOrZ7WJ81kOQas+otSKctfMbYmgrZFwnoGLD7gK+4OuxohLgNr8zL3RyY6LEyQbAyFkVPidbOJB95nWOxh+D0j++HKzkyls6v2NPwuke5DlZVxnhfBbwXmXJ0aYeBcyKRim2CU5kmJlLDABk2OrMyZpbwgACcgJsJSEyloAGVvQcUuBmlLCNUeCADL1y/8Ap7fbnyM/P2Tv/XX4F3tWcsjgcVoysx7xPRZH8Z+19gkZcmDIzjdYM2GgVsNM6ziAtYqUi7mKJRWwqctxsIhNi84InkKC/wCFMokhHfJpWLlKi5x2WLe9kJimzx2OrkZ0PgeyifOZD0iMHJTY2xVDKp7NBki9mrvE4MXNFxZFIDIaJoi0NUwJMU5EUg1HNIeTq3Y5Pweke5DlZyc6n2PLweke5DlZWxb/AFPgtYPyrk6UrAoyM6jjAcZYMg2ArHj7ik9hX2ZwvMka8AATl8h0pCZIkbM7AC55wDSMk9CIyxsALt4jzNF7Cct4ACdb/wDj2v8ALnyM4Ad864fgW+3PkZwNPRlZj3jyejyP4T9r7LaBkilIkmZ1G42hfeL7wteZCdCtRU3kqMRqRGjtnNP9AaAiwslKR0iVPYtQQcpaFuRJEJVYDkQXKZYyhGo8PvjaZiMDK39j1cXueBktjapaLSM0p4G0vI9SsQ47WNTNMXoxuQ6MhkWLlEdkJIQmNUiaYtokgIsuchcZ7ON7nUtjTFnUeyJeF0jH9SHKzlKtOpdkNnhX+5DlYjFNPpMsYRNdVcnRMt8Q28LIp3i5XZTSMk1x/RF/7P7fIZO7QqE8LHoKus8gAdKw1NaPOrns0wmADJPKFShrQWgZPQAVCS+5JSXEQpbLclwAAetJ5ot9qfKzhOdHcOs1mi3258rOFGXmC3iehyR1CftfZO/skmA0GmUTYsXgOJJxKTA52Y36ANkreyT0cJXasktIBrRU5FNkkiDYmcsAZyXaKm8DUitKQMlsgqUixtCHJHjxY1Ixo0Qej0kZHi5RHqS+45SMkvUOM+AxSFOJqXEYmJi+JTsGp0KcbH/E2MckYlcOrkdjOyMoUaXwFSRanoDvfoTbIpMjkdM7Ipv4V+//AKR5WcynI6P2Sy8K/wByHKytiH/wy1hl/wBnSpaWwqMrPyM9lieP+MjH0hNYM40Rsr1wKk8rJlbwxkb1jC9QAZBPyZqqs8mjFXZv6DbrMfTyADY7EUpZ4nnS6QvPgMp6VHYANU1v5aB72TDdfiWByuxn6AAXT34N3tz5GcObOx9ZX4psz/Tnys4u5ZM3HreJvZO6jP2i3IOIpMvvlGjYTDdgtWfIilvAlJnVEjKTNMbMbDlZoyqWhdnANFnPyUhqu36lyvXAzxAlsnpQr8jo0TnkRbZoTbPAqyYyMBM+qDKzfEhnIWNKKetmBMdAhDaieYkHYxULv2IQ7J0zkUmhyuCss0QhNSdEXFWKUzT0aZRAg9zk1sPjZx8wLLyEGyk6FRirFQtOl9l1jVV2ljvxz/tZRBHVd9Nj+kq6h97TfpcP0CfSHnTIQpl0O23KTEq9p+q/chAAuPSsN/YuPSsp5LIACOkzzjHoDX0hohAAOdilvzDg+789EIACOs5eDa2+Nc9f6Gca73AhChjO6NnK/jLgnxfQPvEIU2jUi2KlcRSeCyHaRFSbYE5gRsyyEJJbEG3ZHMX3iEJJEJN2KslgVY9EINiV5vuZ5NkIQYIo/9k="/>
          <p:cNvSpPr>
            <a:spLocks noChangeAspect="1" noChangeArrowheads="1"/>
          </p:cNvSpPr>
          <p:nvPr/>
        </p:nvSpPr>
        <p:spPr bwMode="auto">
          <a:xfrm>
            <a:off x="120650" y="-144463"/>
            <a:ext cx="304800" cy="3048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pic>
        <p:nvPicPr>
          <p:cNvPr id="8203"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735590">
            <a:off x="5334000" y="4495800"/>
            <a:ext cx="2619375" cy="17430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5" descr="war backdrop"/>
          <p:cNvPicPr>
            <a:picLocks noChangeAspect="1" noChangeArrowheads="1"/>
          </p:cNvPicPr>
          <p:nvPr/>
        </p:nvPicPr>
        <p:blipFill>
          <a:blip r:embed="rId2">
            <a:extLst>
              <a:ext uri="{28A0092B-C50C-407E-A947-70E740481C1C}">
                <a14:useLocalDpi xmlns:a14="http://schemas.microsoft.com/office/drawing/2010/main" val="0"/>
              </a:ext>
            </a:extLst>
          </a:blip>
          <a:srcRect t="6480"/>
          <a:stretch>
            <a:fillRect/>
          </a:stretch>
        </p:blipFill>
        <p:spPr bwMode="auto">
          <a:xfrm>
            <a:off x="4763" y="0"/>
            <a:ext cx="9134475" cy="6958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0420" name="Rectangle 4"/>
          <p:cNvSpPr>
            <a:spLocks noGrp="1" noChangeArrowheads="1"/>
          </p:cNvSpPr>
          <p:nvPr>
            <p:ph type="body" idx="1"/>
          </p:nvPr>
        </p:nvSpPr>
        <p:spPr>
          <a:xfrm>
            <a:off x="49213" y="1395413"/>
            <a:ext cx="8713787" cy="5562600"/>
          </a:xfrm>
          <a:noFill/>
        </p:spPr>
        <p:txBody>
          <a:bodyPr/>
          <a:lstStyle/>
          <a:p>
            <a:pPr marL="914400" indent="-457200" eaLnBrk="1" hangingPunct="1"/>
            <a:r>
              <a:rPr lang="en-US" sz="2400">
                <a:latin typeface="Arial" charset="0"/>
              </a:rPr>
              <a:t>The United States, under the Truman and Eisenhower, supported the French military. </a:t>
            </a:r>
          </a:p>
          <a:p>
            <a:pPr marL="914400" indent="-457200" eaLnBrk="1" hangingPunct="1"/>
            <a:r>
              <a:rPr lang="en-US" sz="2400">
                <a:latin typeface="Arial" charset="0"/>
              </a:rPr>
              <a:t>Eisenhower defended the United States policy in Vietnam with the </a:t>
            </a:r>
            <a:r>
              <a:rPr lang="en-US" sz="2400" b="1">
                <a:latin typeface="Arial" charset="0"/>
              </a:rPr>
              <a:t>domino theory</a:t>
            </a:r>
            <a:r>
              <a:rPr lang="en-US" sz="2400">
                <a:latin typeface="Arial" charset="0"/>
              </a:rPr>
              <a:t>—the belief that if Vietnam fell to communism, other nations in Southeast Asia would do the same.</a:t>
            </a:r>
          </a:p>
        </p:txBody>
      </p:sp>
      <p:sp>
        <p:nvSpPr>
          <p:cNvPr id="6" name="WordArt 3"/>
          <p:cNvSpPr>
            <a:spLocks noChangeArrowheads="1" noChangeShapeType="1" noTextEdit="1"/>
          </p:cNvSpPr>
          <p:nvPr/>
        </p:nvSpPr>
        <p:spPr bwMode="auto">
          <a:xfrm>
            <a:off x="1828800" y="533400"/>
            <a:ext cx="68580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Domino Theory </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485" t="17212" r="1572" b="11716"/>
          <a:stretch/>
        </p:blipFill>
        <p:spPr>
          <a:xfrm>
            <a:off x="1471448" y="4038600"/>
            <a:ext cx="6519042" cy="234906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0420"/>
                                        </p:tgtEl>
                                        <p:attrNameLst>
                                          <p:attrName>style.visibility</p:attrName>
                                        </p:attrNameLst>
                                      </p:cBhvr>
                                      <p:to>
                                        <p:strVal val="visible"/>
                                      </p:to>
                                    </p:set>
                                    <p:animEffect transition="in" filter="wipe(left)">
                                      <p:cBhvr>
                                        <p:cTn id="7" dur="500"/>
                                        <p:tgtEl>
                                          <p:spTgt spid="604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0"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32888"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3316" name="Picture 7" descr="79551-050-4AD2586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rot="389154">
            <a:off x="5507550" y="1014313"/>
            <a:ext cx="3295650" cy="21732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rgbClr val="000000"/>
                </a:solidFill>
                <a:miter lim="800000"/>
                <a:headEnd/>
                <a:tailEnd/>
              </a14:hiddenLine>
            </a:ext>
          </a:extLst>
        </p:spPr>
      </p:pic>
      <p:sp>
        <p:nvSpPr>
          <p:cNvPr id="7" name="WordArt 3"/>
          <p:cNvSpPr>
            <a:spLocks noChangeArrowheads="1" noChangeShapeType="1" noTextEdit="1"/>
          </p:cNvSpPr>
          <p:nvPr/>
        </p:nvSpPr>
        <p:spPr bwMode="auto">
          <a:xfrm>
            <a:off x="1066800" y="381000"/>
            <a:ext cx="74676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French Have Difficulty</a:t>
            </a:r>
          </a:p>
        </p:txBody>
      </p:sp>
      <p:sp>
        <p:nvSpPr>
          <p:cNvPr id="2" name="Rectangle 1"/>
          <p:cNvSpPr/>
          <p:nvPr/>
        </p:nvSpPr>
        <p:spPr>
          <a:xfrm>
            <a:off x="738554" y="1395046"/>
            <a:ext cx="4572000" cy="5093702"/>
          </a:xfrm>
          <a:prstGeom prst="rect">
            <a:avLst/>
          </a:prstGeom>
        </p:spPr>
        <p:txBody>
          <a:bodyPr>
            <a:spAutoFit/>
          </a:bodyPr>
          <a:lstStyle/>
          <a:p>
            <a:pPr marL="914400" indent="-457200">
              <a:buFont typeface="Arial" panose="020B0604020202020204" pitchFamily="34" charset="0"/>
              <a:buChar char="•"/>
              <a:defRPr/>
            </a:pPr>
            <a:r>
              <a:rPr lang="en-US" altLang="en-US" sz="2500" dirty="0">
                <a:solidFill>
                  <a:schemeClr val="bg1"/>
                </a:solidFill>
                <a:effectLst>
                  <a:glow rad="228600">
                    <a:schemeClr val="tx1"/>
                  </a:glow>
                </a:effectLst>
                <a:ea typeface="+mn-ea"/>
              </a:rPr>
              <a:t>Despite aid from the United States, </a:t>
            </a:r>
            <a:br>
              <a:rPr lang="en-US" altLang="en-US" sz="2500" dirty="0">
                <a:solidFill>
                  <a:schemeClr val="bg1"/>
                </a:solidFill>
                <a:effectLst>
                  <a:glow rad="228600">
                    <a:schemeClr val="tx1"/>
                  </a:glow>
                </a:effectLst>
                <a:ea typeface="+mn-ea"/>
              </a:rPr>
            </a:br>
            <a:r>
              <a:rPr lang="en-US" altLang="en-US" sz="2500" dirty="0">
                <a:solidFill>
                  <a:schemeClr val="bg1"/>
                </a:solidFill>
                <a:effectLst>
                  <a:glow rad="228600">
                    <a:schemeClr val="tx1"/>
                  </a:glow>
                </a:effectLst>
                <a:ea typeface="+mn-ea"/>
              </a:rPr>
              <a:t>the </a:t>
            </a:r>
            <a:r>
              <a:rPr lang="en-US" altLang="en-US" sz="2500" dirty="0">
                <a:solidFill>
                  <a:srgbClr val="FFFF00"/>
                </a:solidFill>
                <a:effectLst>
                  <a:glow rad="228600">
                    <a:schemeClr val="tx1"/>
                  </a:glow>
                </a:effectLst>
                <a:ea typeface="+mn-ea"/>
              </a:rPr>
              <a:t>French struggled against the Vietminh</a:t>
            </a:r>
            <a:r>
              <a:rPr lang="en-US" altLang="en-US" sz="2500" dirty="0">
                <a:solidFill>
                  <a:schemeClr val="bg1"/>
                </a:solidFill>
                <a:effectLst>
                  <a:glow rad="228600">
                    <a:schemeClr val="tx1"/>
                  </a:glow>
                </a:effectLst>
                <a:ea typeface="+mn-ea"/>
              </a:rPr>
              <a:t>. </a:t>
            </a:r>
          </a:p>
          <a:p>
            <a:pPr marL="914400" indent="-457200">
              <a:buFont typeface="Arial" panose="020B0604020202020204" pitchFamily="34" charset="0"/>
              <a:buChar char="•"/>
              <a:defRPr/>
            </a:pPr>
            <a:r>
              <a:rPr lang="en-US" altLang="en-US" sz="2500" dirty="0">
                <a:solidFill>
                  <a:schemeClr val="bg1"/>
                </a:solidFill>
                <a:effectLst>
                  <a:glow rad="228600">
                    <a:schemeClr val="tx1"/>
                  </a:glow>
                </a:effectLst>
                <a:ea typeface="+mn-ea"/>
              </a:rPr>
              <a:t>They frequently used the tactics of </a:t>
            </a:r>
            <a:r>
              <a:rPr lang="en-US" altLang="en-US" sz="2500" b="1" dirty="0">
                <a:solidFill>
                  <a:srgbClr val="FFFF00"/>
                </a:solidFill>
                <a:effectLst>
                  <a:glow rad="228600">
                    <a:schemeClr val="tx1"/>
                  </a:glow>
                </a:effectLst>
                <a:ea typeface="+mn-ea"/>
              </a:rPr>
              <a:t>guerrillas,</a:t>
            </a:r>
            <a:r>
              <a:rPr lang="en-US" altLang="en-US" sz="2500" b="1" dirty="0">
                <a:solidFill>
                  <a:srgbClr val="FF0000"/>
                </a:solidFill>
                <a:effectLst>
                  <a:glow rad="228600">
                    <a:schemeClr val="tx1"/>
                  </a:glow>
                </a:effectLst>
                <a:ea typeface="+mn-ea"/>
              </a:rPr>
              <a:t> </a:t>
            </a:r>
            <a:r>
              <a:rPr lang="en-US" altLang="en-US" sz="2500" dirty="0">
                <a:solidFill>
                  <a:schemeClr val="bg1"/>
                </a:solidFill>
                <a:effectLst>
                  <a:glow rad="228600">
                    <a:schemeClr val="tx1"/>
                  </a:glow>
                </a:effectLst>
                <a:ea typeface="+mn-ea"/>
              </a:rPr>
              <a:t>or irregular troops who usually blend into civilian population and are difficult for regular armies to fight. </a:t>
            </a:r>
          </a:p>
          <a:p>
            <a:pPr marL="914400" indent="-457200">
              <a:buFont typeface="Arial" panose="020B0604020202020204" pitchFamily="34" charset="0"/>
              <a:buChar char="•"/>
              <a:defRPr/>
            </a:pPr>
            <a:r>
              <a:rPr lang="en-US" altLang="en-US" sz="2500" dirty="0">
                <a:solidFill>
                  <a:schemeClr val="bg1"/>
                </a:solidFill>
                <a:effectLst>
                  <a:glow rad="228600">
                    <a:schemeClr val="tx1"/>
                  </a:glow>
                </a:effectLst>
                <a:ea typeface="+mn-ea"/>
              </a:rPr>
              <a:t>They used </a:t>
            </a:r>
            <a:r>
              <a:rPr lang="en-US" altLang="en-US" sz="2500" dirty="0">
                <a:solidFill>
                  <a:srgbClr val="FFFF00"/>
                </a:solidFill>
                <a:effectLst>
                  <a:glow rad="228600">
                    <a:schemeClr val="tx1"/>
                  </a:glow>
                </a:effectLst>
                <a:ea typeface="+mn-ea"/>
              </a:rPr>
              <a:t>hit-and-run and ambush tactics.</a:t>
            </a:r>
          </a:p>
        </p:txBody>
      </p:sp>
      <p:pic>
        <p:nvPicPr>
          <p:cNvPr id="12294" name="Picture 8"/>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622925" y="2593975"/>
            <a:ext cx="3065463" cy="85264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31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32888"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6" name="WordArt 3"/>
          <p:cNvSpPr>
            <a:spLocks noChangeArrowheads="1" noChangeShapeType="1" noTextEdit="1"/>
          </p:cNvSpPr>
          <p:nvPr/>
        </p:nvSpPr>
        <p:spPr bwMode="auto">
          <a:xfrm>
            <a:off x="346362" y="304800"/>
            <a:ext cx="4835238"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Geneva Accords</a:t>
            </a:r>
          </a:p>
        </p:txBody>
      </p:sp>
      <p:sp>
        <p:nvSpPr>
          <p:cNvPr id="13316" name="AutoShape 7" descr="http://www.google.com/url?sa=i&amp;source=images&amp;cd=&amp;docid=hzXrEVG6lqGqPM&amp;tbnid=K-1JBru_brO25M&amp;ved=0CAUQjBw&amp;url=http%3A%2F%2Fwww.irwinator.com%2F121%2F26-5.jpg&amp;ei=06dWU9nHO4G1lQW56ICQCA&amp;psig=AFQjCNGvJFCUYk1EmW5XERdXxuY1qTfRHw&amp;ust=1398274388025383"/>
          <p:cNvSpPr>
            <a:spLocks noChangeAspect="1" noChangeArrowheads="1"/>
          </p:cNvSpPr>
          <p:nvPr/>
        </p:nvSpPr>
        <p:spPr bwMode="auto">
          <a:xfrm>
            <a:off x="63500" y="-136525"/>
            <a:ext cx="3048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pic>
        <p:nvPicPr>
          <p:cNvPr id="1434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26847">
            <a:off x="5100213" y="358679"/>
            <a:ext cx="3200400" cy="610118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8" name="Picture 18" descr="ngo_dinh_diem"/>
          <p:cNvPicPr>
            <a:picLocks noChangeAspect="1" noChangeArrowheads="1"/>
          </p:cNvPicPr>
          <p:nvPr/>
        </p:nvPicPr>
        <p:blipFill rotWithShape="1">
          <a:blip r:embed="rId4">
            <a:duotone>
              <a:prstClr val="black"/>
              <a:schemeClr val="accent1">
                <a:tint val="45000"/>
                <a:satMod val="400000"/>
              </a:schemeClr>
            </a:duotone>
            <a:extLst>
              <a:ext uri="{28A0092B-C50C-407E-A947-70E740481C1C}">
                <a14:useLocalDpi xmlns:a14="http://schemas.microsoft.com/office/drawing/2010/main" val="0"/>
              </a:ext>
            </a:extLst>
          </a:blip>
          <a:srcRect b="27586"/>
          <a:stretch/>
        </p:blipFill>
        <p:spPr bwMode="auto">
          <a:xfrm>
            <a:off x="4114799" y="5029200"/>
            <a:ext cx="1807187" cy="1823545"/>
          </a:xfrm>
          <a:prstGeom prst="ellipse">
            <a:avLst/>
          </a:prstGeom>
          <a:ln>
            <a:noFill/>
          </a:ln>
          <a:effectLst>
            <a:softEdge rad="112500"/>
          </a:effectLst>
        </p:spPr>
      </p:pic>
      <p:pic>
        <p:nvPicPr>
          <p:cNvPr id="9" name="Picture 7" descr="ho_chi_minh590"/>
          <p:cNvPicPr>
            <a:picLocks noChangeAspect="1" noChangeArrowheads="1"/>
          </p:cNvPicPr>
          <p:nvPr/>
        </p:nvPicPr>
        <p:blipFill rotWithShape="1">
          <a:blip r:embed="rId5" cstate="email">
            <a:duotone>
              <a:prstClr val="black"/>
              <a:schemeClr val="tx2">
                <a:tint val="45000"/>
                <a:satMod val="400000"/>
              </a:schemeClr>
            </a:duotone>
            <a:extLst>
              <a:ext uri="{28A0092B-C50C-407E-A947-70E740481C1C}">
                <a14:useLocalDpi xmlns:a14="http://schemas.microsoft.com/office/drawing/2010/main" val="0"/>
              </a:ext>
            </a:extLst>
          </a:blip>
          <a:srcRect b="15438"/>
          <a:stretch/>
        </p:blipFill>
        <p:spPr bwMode="auto">
          <a:xfrm rot="20957599">
            <a:off x="4364823" y="1488354"/>
            <a:ext cx="1815940" cy="2041426"/>
          </a:xfrm>
          <a:prstGeom prst="ellipse">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
        <p:nvSpPr>
          <p:cNvPr id="3" name="Rectangle 2"/>
          <p:cNvSpPr/>
          <p:nvPr/>
        </p:nvSpPr>
        <p:spPr>
          <a:xfrm>
            <a:off x="0" y="1143000"/>
            <a:ext cx="4572000" cy="5632311"/>
          </a:xfrm>
          <a:prstGeom prst="rect">
            <a:avLst/>
          </a:prstGeom>
        </p:spPr>
        <p:txBody>
          <a:bodyPr>
            <a:spAutoFit/>
          </a:bodyPr>
          <a:lstStyle/>
          <a:p>
            <a:pPr marL="914400" indent="-457200">
              <a:lnSpc>
                <a:spcPct val="80000"/>
              </a:lnSpc>
              <a:buFont typeface="Arial" panose="020B0604020202020204" pitchFamily="34" charset="0"/>
              <a:buChar char="•"/>
              <a:defRPr/>
            </a:pPr>
            <a:r>
              <a:rPr lang="en-US" altLang="en-US" sz="2500" dirty="0">
                <a:solidFill>
                  <a:schemeClr val="bg1"/>
                </a:solidFill>
                <a:effectLst>
                  <a:glow rad="304800">
                    <a:schemeClr val="tx1"/>
                  </a:glow>
                </a:effectLst>
                <a:ea typeface="+mn-ea"/>
              </a:rPr>
              <a:t>By 1954 the Vietminh force the </a:t>
            </a:r>
            <a:r>
              <a:rPr lang="en-US" altLang="en-US" sz="2500" dirty="0">
                <a:solidFill>
                  <a:srgbClr val="FFFF00"/>
                </a:solidFill>
                <a:effectLst>
                  <a:glow rad="304800">
                    <a:schemeClr val="tx1"/>
                  </a:glow>
                </a:effectLst>
                <a:ea typeface="+mn-ea"/>
              </a:rPr>
              <a:t>French to make peace and withdraw from Indochina.</a:t>
            </a:r>
          </a:p>
          <a:p>
            <a:pPr marL="914400" indent="-457200">
              <a:lnSpc>
                <a:spcPct val="80000"/>
              </a:lnSpc>
              <a:buFont typeface="Arial" panose="020B0604020202020204" pitchFamily="34" charset="0"/>
              <a:buChar char="•"/>
              <a:defRPr/>
            </a:pPr>
            <a:r>
              <a:rPr lang="en-US" altLang="en-US" sz="2500" dirty="0">
                <a:solidFill>
                  <a:schemeClr val="bg1"/>
                </a:solidFill>
                <a:effectLst>
                  <a:glow rad="304800">
                    <a:schemeClr val="tx1"/>
                  </a:glow>
                </a:effectLst>
                <a:ea typeface="+mn-ea"/>
              </a:rPr>
              <a:t>Negotiations to end the conflict, called the Geneva Accords, divided Vietnam along the </a:t>
            </a:r>
            <a:r>
              <a:rPr lang="en-US" altLang="en-US" sz="2500" dirty="0">
                <a:solidFill>
                  <a:srgbClr val="FFFF00"/>
                </a:solidFill>
                <a:effectLst>
                  <a:glow rad="304800">
                    <a:schemeClr val="tx1"/>
                  </a:glow>
                </a:effectLst>
                <a:ea typeface="+mn-ea"/>
              </a:rPr>
              <a:t>17th parallel</a:t>
            </a:r>
            <a:r>
              <a:rPr lang="en-US" altLang="en-US" sz="2500" dirty="0">
                <a:solidFill>
                  <a:schemeClr val="bg1"/>
                </a:solidFill>
                <a:effectLst>
                  <a:glow rad="304800">
                    <a:schemeClr val="tx1"/>
                  </a:glow>
                </a:effectLst>
                <a:ea typeface="+mn-ea"/>
              </a:rPr>
              <a:t>, with </a:t>
            </a:r>
            <a:r>
              <a:rPr lang="en-US" altLang="en-US" sz="2500" dirty="0">
                <a:solidFill>
                  <a:srgbClr val="FF0000"/>
                </a:solidFill>
                <a:effectLst>
                  <a:glow rad="304800">
                    <a:schemeClr val="tx1"/>
                  </a:glow>
                </a:effectLst>
                <a:ea typeface="+mn-ea"/>
              </a:rPr>
              <a:t>Ho Chi Minh </a:t>
            </a:r>
            <a:r>
              <a:rPr lang="en-US" altLang="en-US" sz="2500" dirty="0">
                <a:solidFill>
                  <a:schemeClr val="bg1"/>
                </a:solidFill>
                <a:effectLst>
                  <a:glow rad="304800">
                    <a:schemeClr val="tx1"/>
                  </a:glow>
                </a:effectLst>
                <a:ea typeface="+mn-ea"/>
              </a:rPr>
              <a:t>and the Vietminh controlling </a:t>
            </a:r>
            <a:r>
              <a:rPr lang="en-US" altLang="en-US" sz="2500" dirty="0">
                <a:solidFill>
                  <a:srgbClr val="FF0000"/>
                </a:solidFill>
                <a:effectLst>
                  <a:glow rad="304800">
                    <a:schemeClr val="tx1"/>
                  </a:glow>
                </a:effectLst>
                <a:ea typeface="+mn-ea"/>
              </a:rPr>
              <a:t>North Vietnam </a:t>
            </a:r>
            <a:r>
              <a:rPr lang="en-US" altLang="en-US" sz="2500" dirty="0">
                <a:solidFill>
                  <a:schemeClr val="bg1"/>
                </a:solidFill>
                <a:effectLst>
                  <a:glow rad="304800">
                    <a:schemeClr val="tx1"/>
                  </a:glow>
                </a:effectLst>
                <a:ea typeface="+mn-ea"/>
              </a:rPr>
              <a:t>and a </a:t>
            </a:r>
            <a:r>
              <a:rPr lang="en-US" altLang="en-US" sz="2500" dirty="0">
                <a:solidFill>
                  <a:srgbClr val="FFFF00"/>
                </a:solidFill>
                <a:effectLst>
                  <a:glow rad="304800">
                    <a:schemeClr val="tx1"/>
                  </a:glow>
                </a:effectLst>
                <a:ea typeface="+mn-ea"/>
              </a:rPr>
              <a:t>pro-Western regime in South Vietnam</a:t>
            </a:r>
            <a:r>
              <a:rPr lang="en-US" altLang="en-US" sz="2500" dirty="0">
                <a:solidFill>
                  <a:schemeClr val="bg1"/>
                </a:solidFill>
                <a:effectLst>
                  <a:glow rad="304800">
                    <a:schemeClr val="tx1"/>
                  </a:glow>
                </a:effectLst>
                <a:ea typeface="+mn-ea"/>
              </a:rPr>
              <a:t>. </a:t>
            </a:r>
          </a:p>
          <a:p>
            <a:pPr marL="914400" indent="-457200">
              <a:lnSpc>
                <a:spcPct val="80000"/>
              </a:lnSpc>
              <a:buFont typeface="Arial" panose="020B0604020202020204" pitchFamily="34" charset="0"/>
              <a:buChar char="•"/>
              <a:defRPr/>
            </a:pPr>
            <a:r>
              <a:rPr lang="en-US" altLang="en-US" sz="2500" dirty="0">
                <a:solidFill>
                  <a:schemeClr val="bg1"/>
                </a:solidFill>
                <a:effectLst>
                  <a:glow rad="304800">
                    <a:schemeClr val="tx1"/>
                  </a:glow>
                </a:effectLst>
                <a:ea typeface="+mn-ea"/>
              </a:rPr>
              <a:t>The Accords also recognized Cambodia’s independence. </a:t>
            </a:r>
          </a:p>
        </p:txBody>
      </p:sp>
      <p:sp>
        <p:nvSpPr>
          <p:cNvPr id="13321" name="Rectangle 3"/>
          <p:cNvSpPr>
            <a:spLocks noChangeArrowheads="1"/>
          </p:cNvSpPr>
          <p:nvPr/>
        </p:nvSpPr>
        <p:spPr bwMode="auto">
          <a:xfrm>
            <a:off x="6858000" y="6199188"/>
            <a:ext cx="2027238" cy="554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1000" u="sng">
                <a:hlinkClick r:id="rId6"/>
              </a:rPr>
              <a:t>http://www.history.com/topics/vietnam-war/audio#dien-bien-phu-falls</a:t>
            </a:r>
            <a:endParaRPr lang="en-US" sz="10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32888"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4339" name="Rectangle 3"/>
          <p:cNvSpPr>
            <a:spLocks noGrp="1" noChangeArrowheads="1"/>
          </p:cNvSpPr>
          <p:nvPr>
            <p:ph type="body" sz="half" idx="2"/>
          </p:nvPr>
        </p:nvSpPr>
        <p:spPr>
          <a:xfrm>
            <a:off x="5105400" y="1433513"/>
            <a:ext cx="4038600" cy="4525962"/>
          </a:xfrm>
        </p:spPr>
        <p:txBody>
          <a:bodyPr/>
          <a:lstStyle/>
          <a:p>
            <a:pPr eaLnBrk="1" hangingPunct="1">
              <a:lnSpc>
                <a:spcPct val="90000"/>
              </a:lnSpc>
            </a:pPr>
            <a:r>
              <a:rPr lang="en-US" sz="2000" b="1">
                <a:solidFill>
                  <a:schemeClr val="bg1"/>
                </a:solidFill>
                <a:latin typeface="Arial" charset="0"/>
              </a:rPr>
              <a:t>After the French defeat, the United States took a more active role in halting the spread of communism</a:t>
            </a:r>
          </a:p>
          <a:p>
            <a:pPr eaLnBrk="1" hangingPunct="1">
              <a:lnSpc>
                <a:spcPct val="90000"/>
              </a:lnSpc>
            </a:pPr>
            <a:endParaRPr lang="en-US" sz="2000" b="1" u="sng">
              <a:solidFill>
                <a:schemeClr val="bg1"/>
              </a:solidFill>
              <a:latin typeface="Arial" charset="0"/>
            </a:endParaRPr>
          </a:p>
          <a:p>
            <a:pPr eaLnBrk="1" hangingPunct="1">
              <a:lnSpc>
                <a:spcPct val="90000"/>
              </a:lnSpc>
            </a:pPr>
            <a:r>
              <a:rPr lang="en-US" sz="2000" b="1" u="sng">
                <a:solidFill>
                  <a:schemeClr val="bg1"/>
                </a:solidFill>
                <a:latin typeface="Arial" charset="0"/>
              </a:rPr>
              <a:t>Ho Chi Minh</a:t>
            </a:r>
            <a:r>
              <a:rPr lang="en-US" sz="2000" b="1">
                <a:solidFill>
                  <a:schemeClr val="bg1"/>
                </a:solidFill>
                <a:latin typeface="Arial" charset="0"/>
              </a:rPr>
              <a:t> became a national hero despite his tough leadership</a:t>
            </a:r>
          </a:p>
          <a:p>
            <a:pPr eaLnBrk="1" hangingPunct="1">
              <a:lnSpc>
                <a:spcPct val="90000"/>
              </a:lnSpc>
            </a:pPr>
            <a:endParaRPr lang="en-US" sz="2000" b="1">
              <a:solidFill>
                <a:schemeClr val="bg1"/>
              </a:solidFill>
              <a:latin typeface="Arial" charset="0"/>
            </a:endParaRPr>
          </a:p>
          <a:p>
            <a:pPr eaLnBrk="1" hangingPunct="1">
              <a:lnSpc>
                <a:spcPct val="90000"/>
              </a:lnSpc>
            </a:pPr>
            <a:r>
              <a:rPr lang="en-US" sz="2000" b="1">
                <a:solidFill>
                  <a:schemeClr val="bg1"/>
                </a:solidFill>
                <a:latin typeface="Arial" charset="0"/>
              </a:rPr>
              <a:t>The USA (Eisenhower) promised Diem aid and training to build a strong government in South Vietnam</a:t>
            </a:r>
          </a:p>
        </p:txBody>
      </p:sp>
      <p:sp>
        <p:nvSpPr>
          <p:cNvPr id="7" name="WordArt 3"/>
          <p:cNvSpPr>
            <a:spLocks noChangeArrowheads="1" noChangeShapeType="1" noTextEdit="1"/>
          </p:cNvSpPr>
          <p:nvPr/>
        </p:nvSpPr>
        <p:spPr bwMode="auto">
          <a:xfrm>
            <a:off x="457200" y="316523"/>
            <a:ext cx="78486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United States Steps in</a:t>
            </a:r>
          </a:p>
        </p:txBody>
      </p:sp>
      <p:pic>
        <p:nvPicPr>
          <p:cNvPr id="11366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9698" r="16028"/>
          <a:stretch/>
        </p:blipFill>
        <p:spPr bwMode="auto">
          <a:xfrm>
            <a:off x="457200" y="1295400"/>
            <a:ext cx="4572000" cy="480123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 xmlns:a14="http://schemas.microsoft.com/office/drawing/2010/main">
                <a:solidFill>
                  <a:schemeClr val="accent1"/>
                </a:solidFill>
              </a14:hiddenFill>
            </a:ext>
          </a:extLst>
        </p:spPr>
      </p:pic>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war backdrop"/>
          <p:cNvPicPr>
            <a:picLocks noChangeAspect="1" noChangeArrowheads="1"/>
          </p:cNvPicPr>
          <p:nvPr/>
        </p:nvPicPr>
        <p:blipFill>
          <a:blip r:embed="rId2">
            <a:extLst>
              <a:ext uri="{28A0092B-C50C-407E-A947-70E740481C1C}">
                <a14:useLocalDpi xmlns:a14="http://schemas.microsoft.com/office/drawing/2010/main" val="0"/>
              </a:ext>
            </a:extLst>
          </a:blip>
          <a:srcRect t="6599"/>
          <a:stretch>
            <a:fillRect/>
          </a:stretch>
        </p:blipFill>
        <p:spPr bwMode="auto">
          <a:xfrm>
            <a:off x="4763" y="0"/>
            <a:ext cx="9134475" cy="6958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364" name="Picture 6" descr="Diem_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1447800"/>
            <a:ext cx="6798305" cy="8585041"/>
          </a:xfrm>
          <a:prstGeom prst="rect">
            <a:avLst/>
          </a:prstGeom>
          <a:noFill/>
          <a:ln w="76200">
            <a:noFill/>
            <a:miter lim="800000"/>
            <a:headEnd/>
            <a:tailEnd/>
          </a:ln>
          <a:effectLst>
            <a:glow rad="228600">
              <a:schemeClr val="accent4">
                <a:satMod val="175000"/>
                <a:alpha val="40000"/>
              </a:schemeClr>
            </a:glow>
          </a:effectLst>
          <a:extLst>
            <a:ext uri="{909E8E84-426E-40dd-AFC4-6F175D3DCCD1}">
              <a14:hiddenFill xmlns="" xmlns:a14="http://schemas.microsoft.com/office/drawing/2010/main">
                <a:solidFill>
                  <a:srgbClr val="FFFFFF"/>
                </a:solidFill>
              </a14:hiddenFill>
            </a:ext>
          </a:extLst>
        </p:spPr>
      </p:pic>
      <p:sp>
        <p:nvSpPr>
          <p:cNvPr id="7" name="WordArt 3"/>
          <p:cNvSpPr>
            <a:spLocks noChangeArrowheads="1" noChangeShapeType="1" noTextEdit="1"/>
          </p:cNvSpPr>
          <p:nvPr/>
        </p:nvSpPr>
        <p:spPr bwMode="auto">
          <a:xfrm>
            <a:off x="1219200" y="304800"/>
            <a:ext cx="74676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Tensions Escalate</a:t>
            </a:r>
          </a:p>
        </p:txBody>
      </p:sp>
      <p:sp>
        <p:nvSpPr>
          <p:cNvPr id="15365" name="Rectangle 3"/>
          <p:cNvSpPr>
            <a:spLocks noGrp="1" noChangeArrowheads="1"/>
          </p:cNvSpPr>
          <p:nvPr>
            <p:ph type="body" idx="1"/>
          </p:nvPr>
        </p:nvSpPr>
        <p:spPr>
          <a:xfrm>
            <a:off x="457200" y="1524000"/>
            <a:ext cx="5486400" cy="4525963"/>
          </a:xfrm>
        </p:spPr>
        <p:txBody>
          <a:bodyPr/>
          <a:lstStyle/>
          <a:p>
            <a:pPr eaLnBrk="1" hangingPunct="1">
              <a:lnSpc>
                <a:spcPct val="90000"/>
              </a:lnSpc>
            </a:pPr>
            <a:r>
              <a:rPr lang="en-US" sz="2800">
                <a:latin typeface="Arial" charset="0"/>
              </a:rPr>
              <a:t>In 1956 elections were held to form a single government. </a:t>
            </a:r>
          </a:p>
          <a:p>
            <a:pPr eaLnBrk="1" hangingPunct="1">
              <a:lnSpc>
                <a:spcPct val="90000"/>
              </a:lnSpc>
            </a:pPr>
            <a:r>
              <a:rPr lang="en-US" sz="2800">
                <a:latin typeface="Arial" charset="0"/>
              </a:rPr>
              <a:t>The United States stepped in to protect the new government in the South led by </a:t>
            </a:r>
            <a:r>
              <a:rPr lang="en-US" sz="2800" b="1">
                <a:solidFill>
                  <a:srgbClr val="005082"/>
                </a:solidFill>
                <a:latin typeface="Arial" charset="0"/>
              </a:rPr>
              <a:t>Ngo Dinh Diem</a:t>
            </a:r>
            <a:r>
              <a:rPr lang="en-US" sz="2800" b="1">
                <a:latin typeface="Arial" charset="0"/>
              </a:rPr>
              <a:t>,</a:t>
            </a:r>
            <a:r>
              <a:rPr lang="en-US" sz="2800">
                <a:latin typeface="Arial" charset="0"/>
              </a:rPr>
              <a:t> a pro-Westerner and anti-Communist. </a:t>
            </a:r>
          </a:p>
          <a:p>
            <a:pPr eaLnBrk="1" hangingPunct="1">
              <a:lnSpc>
                <a:spcPct val="90000"/>
              </a:lnSpc>
            </a:pPr>
            <a:r>
              <a:rPr lang="en-US" sz="2800">
                <a:latin typeface="Arial" charset="0"/>
              </a:rPr>
              <a:t>The tension between North and South Vietnam escalated with the United States caught in the middle.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2" descr="sapa-vietn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5035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48" y="2385121"/>
            <a:ext cx="3467142" cy="4436093"/>
          </a:xfrm>
          <a:prstGeom prst="rect">
            <a:avLst/>
          </a:prstGeom>
          <a:noFill/>
          <a:ln w="76200">
            <a:noFill/>
            <a:miter lim="800000"/>
            <a:headEnd/>
            <a:tailEnd/>
          </a:ln>
          <a:effectLst>
            <a:glow rad="228600">
              <a:srgbClr val="00B0F0">
                <a:alpha val="40000"/>
              </a:srgbClr>
            </a:glow>
          </a:effectLst>
          <a:extLst>
            <a:ext uri="{909E8E84-426E-40dd-AFC4-6F175D3DCCD1}">
              <a14:hiddenFill xmlns="" xmlns:a14="http://schemas.microsoft.com/office/drawing/2010/main">
                <a:solidFill>
                  <a:srgbClr val="FFFFFF"/>
                </a:solidFill>
              </a14:hiddenFill>
            </a:ext>
          </a:extLst>
        </p:spPr>
      </p:pic>
      <p:sp>
        <p:nvSpPr>
          <p:cNvPr id="16388" name="AutoShape 4"/>
          <p:cNvSpPr>
            <a:spLocks noChangeArrowheads="1"/>
          </p:cNvSpPr>
          <p:nvPr/>
        </p:nvSpPr>
        <p:spPr bwMode="auto">
          <a:xfrm>
            <a:off x="0" y="608013"/>
            <a:ext cx="2514600" cy="1828800"/>
          </a:xfrm>
          <a:prstGeom prst="wedgeEllipseCallout">
            <a:avLst>
              <a:gd name="adj1" fmla="val 2282"/>
              <a:gd name="adj2" fmla="val 78449"/>
            </a:avLst>
          </a:prstGeom>
          <a:solidFill>
            <a:schemeClr val="bg1"/>
          </a:solidFill>
          <a:ln w="38100">
            <a:solidFill>
              <a:schemeClr val="tx1"/>
            </a:solidFill>
            <a:miter lim="800000"/>
            <a:headEnd/>
            <a:tailEnd/>
          </a:ln>
        </p:spPr>
        <p:txBody>
          <a:bodyPr/>
          <a:lstStyle/>
          <a:p>
            <a:pPr algn="ctr"/>
            <a:endParaRPr lang="en-US"/>
          </a:p>
        </p:txBody>
      </p:sp>
      <p:sp>
        <p:nvSpPr>
          <p:cNvPr id="16389" name="Text Box 5"/>
          <p:cNvSpPr txBox="1">
            <a:spLocks noChangeArrowheads="1"/>
          </p:cNvSpPr>
          <p:nvPr/>
        </p:nvSpPr>
        <p:spPr bwMode="auto">
          <a:xfrm>
            <a:off x="147638" y="1069975"/>
            <a:ext cx="2354262" cy="862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lgn="ctr">
              <a:spcBef>
                <a:spcPct val="50000"/>
              </a:spcBef>
            </a:pPr>
            <a:r>
              <a:rPr lang="en-US" sz="2500"/>
              <a:t>My Doctrine to the RESCUE!</a:t>
            </a:r>
          </a:p>
        </p:txBody>
      </p:sp>
      <p:sp>
        <p:nvSpPr>
          <p:cNvPr id="8" name="WordArt 3"/>
          <p:cNvSpPr>
            <a:spLocks noChangeArrowheads="1" noChangeShapeType="1" noTextEdit="1"/>
          </p:cNvSpPr>
          <p:nvPr/>
        </p:nvSpPr>
        <p:spPr bwMode="auto">
          <a:xfrm>
            <a:off x="1940791" y="228600"/>
            <a:ext cx="68580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Truman Doctrine</a:t>
            </a:r>
          </a:p>
        </p:txBody>
      </p:sp>
      <p:sp>
        <p:nvSpPr>
          <p:cNvPr id="3" name="Rectangle 2"/>
          <p:cNvSpPr/>
          <p:nvPr/>
        </p:nvSpPr>
        <p:spPr>
          <a:xfrm>
            <a:off x="3657600" y="1476427"/>
            <a:ext cx="4572000" cy="3785652"/>
          </a:xfrm>
          <a:prstGeom prst="rect">
            <a:avLst/>
          </a:prstGeom>
        </p:spPr>
        <p:txBody>
          <a:bodyPr>
            <a:spAutoFit/>
          </a:bodyPr>
          <a:lstStyle/>
          <a:p>
            <a:pPr marL="457200" indent="-457200">
              <a:buFont typeface="Arial" panose="020B0604020202020204" pitchFamily="34" charset="0"/>
              <a:buChar char="•"/>
              <a:defRPr/>
            </a:pPr>
            <a:r>
              <a:rPr lang="en-US" altLang="en-US" sz="3000" dirty="0">
                <a:solidFill>
                  <a:schemeClr val="bg1"/>
                </a:solidFill>
                <a:effectLst>
                  <a:glow rad="660400">
                    <a:schemeClr val="tx1"/>
                  </a:glow>
                </a:effectLst>
                <a:ea typeface="+mn-ea"/>
              </a:rPr>
              <a:t>Stated in the Truman Doctrine, the United States would have to step in here. </a:t>
            </a:r>
          </a:p>
          <a:p>
            <a:pPr marL="914400" lvl="1" indent="-457200">
              <a:buFont typeface="Arial" panose="020B0604020202020204" pitchFamily="34" charset="0"/>
              <a:buChar char="•"/>
              <a:defRPr/>
            </a:pPr>
            <a:r>
              <a:rPr lang="en-US" altLang="en-US" sz="3000" dirty="0">
                <a:solidFill>
                  <a:schemeClr val="bg1"/>
                </a:solidFill>
                <a:effectLst>
                  <a:glow rad="660400">
                    <a:schemeClr val="tx1"/>
                  </a:glow>
                </a:effectLst>
                <a:ea typeface="+mn-ea"/>
              </a:rPr>
              <a:t>This was our major justification for U.S. foreign policy during the Cold War</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descr="war backdrop"/>
          <p:cNvPicPr>
            <a:picLocks noChangeAspect="1" noChangeArrowheads="1"/>
          </p:cNvPicPr>
          <p:nvPr/>
        </p:nvPicPr>
        <p:blipFill>
          <a:blip r:embed="rId2">
            <a:extLst>
              <a:ext uri="{28A0092B-C50C-407E-A947-70E740481C1C}">
                <a14:useLocalDpi xmlns:a14="http://schemas.microsoft.com/office/drawing/2010/main" val="0"/>
              </a:ext>
            </a:extLst>
          </a:blip>
          <a:srcRect t="6480"/>
          <a:stretch>
            <a:fillRect/>
          </a:stretch>
        </p:blipFill>
        <p:spPr bwMode="auto">
          <a:xfrm>
            <a:off x="4763" y="0"/>
            <a:ext cx="9134475" cy="6958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9" name="Rectangle 3"/>
          <p:cNvSpPr>
            <a:spLocks noGrp="1" noChangeArrowheads="1"/>
          </p:cNvSpPr>
          <p:nvPr>
            <p:ph type="body" idx="1"/>
          </p:nvPr>
        </p:nvSpPr>
        <p:spPr>
          <a:xfrm>
            <a:off x="228600" y="1546225"/>
            <a:ext cx="5715000" cy="4525963"/>
          </a:xfrm>
        </p:spPr>
        <p:txBody>
          <a:bodyPr/>
          <a:lstStyle/>
          <a:p>
            <a:pPr eaLnBrk="1" hangingPunct="1"/>
            <a:r>
              <a:rPr lang="en-US" sz="2800">
                <a:latin typeface="Arial" charset="0"/>
              </a:rPr>
              <a:t>After Ngo Dinh Diem refused to </a:t>
            </a:r>
            <a:br>
              <a:rPr lang="en-US" sz="2800">
                <a:latin typeface="Arial" charset="0"/>
              </a:rPr>
            </a:br>
            <a:r>
              <a:rPr lang="en-US" sz="2800">
                <a:latin typeface="Arial" charset="0"/>
              </a:rPr>
              <a:t>hold national elections, Ho Chi Minh and his followers created a new guerrilla army known as the </a:t>
            </a:r>
            <a:r>
              <a:rPr lang="en-US" sz="2800" b="1">
                <a:latin typeface="Arial" charset="0"/>
              </a:rPr>
              <a:t>Vietcong.</a:t>
            </a:r>
            <a:r>
              <a:rPr lang="en-US" sz="2800">
                <a:latin typeface="Arial" charset="0"/>
              </a:rPr>
              <a:t> </a:t>
            </a:r>
          </a:p>
          <a:p>
            <a:pPr lvl="1" eaLnBrk="1" hangingPunct="1"/>
            <a:r>
              <a:rPr lang="en-US" sz="2400">
                <a:latin typeface="Arial" charset="0"/>
              </a:rPr>
              <a:t>Their goal was to reunify North and South Vietnam. </a:t>
            </a:r>
          </a:p>
          <a:p>
            <a:pPr eaLnBrk="1" hangingPunct="1"/>
            <a:r>
              <a:rPr lang="en-US" sz="2800">
                <a:latin typeface="Arial" charset="0"/>
              </a:rPr>
              <a:t>The United States continued to send aid to South Vietnam. </a:t>
            </a:r>
          </a:p>
        </p:txBody>
      </p:sp>
      <p:sp>
        <p:nvSpPr>
          <p:cNvPr id="6" name="WordArt 3"/>
          <p:cNvSpPr>
            <a:spLocks noChangeArrowheads="1" noChangeShapeType="1" noTextEdit="1"/>
          </p:cNvSpPr>
          <p:nvPr/>
        </p:nvSpPr>
        <p:spPr bwMode="auto">
          <a:xfrm>
            <a:off x="609600" y="304800"/>
            <a:ext cx="5759673" cy="9906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Vietcong</a:t>
            </a:r>
          </a:p>
        </p:txBody>
      </p:sp>
      <p:pic>
        <p:nvPicPr>
          <p:cNvPr id="1946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19577">
            <a:off x="6362700" y="325438"/>
            <a:ext cx="2247900" cy="343852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9463" name="Picture 7" descr="The Cu Chi Tunnels are an underground maze of passageways just outside Ho Chi Minh City in Vietnam where thousands of soldiers supporting the North hid out during the Vietnam War. The claustrophobic tunnels can be experienced on Backyard Travel tours led by Uncle Nam, an ex-soldier who lived in the subterranean labyrinth for 12 years."/>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561138" y="3810000"/>
            <a:ext cx="2017712" cy="27876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5" descr="war backdrop"/>
          <p:cNvPicPr>
            <a:picLocks noChangeAspect="1" noChangeArrowheads="1"/>
          </p:cNvPicPr>
          <p:nvPr/>
        </p:nvPicPr>
        <p:blipFill>
          <a:blip r:embed="rId2">
            <a:extLst>
              <a:ext uri="{28A0092B-C50C-407E-A947-70E740481C1C}">
                <a14:useLocalDpi xmlns:a14="http://schemas.microsoft.com/office/drawing/2010/main" val="0"/>
              </a:ext>
            </a:extLst>
          </a:blip>
          <a:srcRect t="6194"/>
          <a:stretch>
            <a:fillRect/>
          </a:stretch>
        </p:blipFill>
        <p:spPr bwMode="auto">
          <a:xfrm>
            <a:off x="4763" y="0"/>
            <a:ext cx="9134475" cy="6958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6564" name="Rectangle 4"/>
          <p:cNvSpPr>
            <a:spLocks noGrp="1" noChangeArrowheads="1"/>
          </p:cNvSpPr>
          <p:nvPr>
            <p:ph type="body" idx="1"/>
          </p:nvPr>
        </p:nvSpPr>
        <p:spPr>
          <a:xfrm>
            <a:off x="-304800" y="1295400"/>
            <a:ext cx="5334000" cy="4876800"/>
          </a:xfrm>
          <a:noFill/>
        </p:spPr>
        <p:txBody>
          <a:bodyPr/>
          <a:lstStyle/>
          <a:p>
            <a:pPr marL="914400" indent="-457200" eaLnBrk="1" hangingPunct="1">
              <a:lnSpc>
                <a:spcPct val="90000"/>
              </a:lnSpc>
            </a:pPr>
            <a:r>
              <a:rPr lang="en-US">
                <a:latin typeface="Arial" charset="0"/>
              </a:rPr>
              <a:t>The </a:t>
            </a:r>
            <a:r>
              <a:rPr lang="en-US" b="1">
                <a:latin typeface="Arial" charset="0"/>
              </a:rPr>
              <a:t>unpopularity</a:t>
            </a:r>
            <a:r>
              <a:rPr lang="en-US">
                <a:latin typeface="Arial" charset="0"/>
              </a:rPr>
              <a:t> of South Vietnam’s </a:t>
            </a:r>
            <a:r>
              <a:rPr lang="en-US" b="1">
                <a:latin typeface="Arial" charset="0"/>
              </a:rPr>
              <a:t>President Diem </a:t>
            </a:r>
            <a:r>
              <a:rPr lang="en-US">
                <a:latin typeface="Arial" charset="0"/>
              </a:rPr>
              <a:t>increased because his government was </a:t>
            </a:r>
            <a:r>
              <a:rPr lang="en-US" b="1">
                <a:latin typeface="Arial" charset="0"/>
              </a:rPr>
              <a:t>corrupt</a:t>
            </a:r>
            <a:r>
              <a:rPr lang="en-US">
                <a:latin typeface="Arial" charset="0"/>
              </a:rPr>
              <a:t>, and he </a:t>
            </a:r>
            <a:r>
              <a:rPr lang="en-US" b="1">
                <a:latin typeface="Arial" charset="0"/>
              </a:rPr>
              <a:t>discriminated</a:t>
            </a:r>
            <a:r>
              <a:rPr lang="en-US">
                <a:latin typeface="Arial" charset="0"/>
              </a:rPr>
              <a:t> against </a:t>
            </a:r>
            <a:r>
              <a:rPr lang="en-US" b="1">
                <a:latin typeface="Arial" charset="0"/>
              </a:rPr>
              <a:t>Buddhism</a:t>
            </a:r>
            <a:r>
              <a:rPr lang="en-US">
                <a:latin typeface="Arial" charset="0"/>
              </a:rPr>
              <a:t>, one of the country’s most widely practiced religions. </a:t>
            </a:r>
          </a:p>
          <a:p>
            <a:pPr marL="914400" indent="-457200" eaLnBrk="1" hangingPunct="1">
              <a:lnSpc>
                <a:spcPct val="90000"/>
              </a:lnSpc>
            </a:pPr>
            <a:endParaRPr lang="en-US">
              <a:latin typeface="Arial" charset="0"/>
            </a:endParaRPr>
          </a:p>
        </p:txBody>
      </p:sp>
      <p:pic>
        <p:nvPicPr>
          <p:cNvPr id="21509" name="Picture 8" descr="mumbai"/>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15000" y="1288256"/>
            <a:ext cx="2757488" cy="4381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rgbClr val="000000"/>
                </a:solidFill>
                <a:miter lim="800000"/>
                <a:headEnd/>
                <a:tailEnd/>
              </a14:hiddenLine>
            </a:ext>
          </a:extLst>
        </p:spPr>
      </p:pic>
      <p:pic>
        <p:nvPicPr>
          <p:cNvPr id="20485" name="Picture 12" descr="buddha2"/>
          <p:cNvPicPr>
            <a:picLocks noChangeAspect="1" noChangeArrowheads="1" noCrop="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479925" y="3643313"/>
            <a:ext cx="1700213" cy="2276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WordArt 3"/>
          <p:cNvSpPr>
            <a:spLocks noChangeArrowheads="1" noChangeShapeType="1" noTextEdit="1"/>
          </p:cNvSpPr>
          <p:nvPr/>
        </p:nvSpPr>
        <p:spPr bwMode="auto">
          <a:xfrm>
            <a:off x="1084157" y="199978"/>
            <a:ext cx="74676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Diem is Disliked</a:t>
            </a:r>
          </a:p>
        </p:txBody>
      </p:sp>
      <p:sp>
        <p:nvSpPr>
          <p:cNvPr id="2" name="Rectangle 1"/>
          <p:cNvSpPr/>
          <p:nvPr/>
        </p:nvSpPr>
        <p:spPr>
          <a:xfrm>
            <a:off x="5943600" y="5881688"/>
            <a:ext cx="2971800" cy="757237"/>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nSpc>
                <a:spcPct val="80000"/>
              </a:lnSpc>
              <a:defRPr/>
            </a:pPr>
            <a:r>
              <a:rPr lang="en-US" dirty="0"/>
              <a:t>He burned temples, and killed hundreds of Buddhist clerics (some protested)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6564"/>
                                        </p:tgtEl>
                                        <p:attrNameLst>
                                          <p:attrName>style.visibility</p:attrName>
                                        </p:attrNameLst>
                                      </p:cBhvr>
                                      <p:to>
                                        <p:strVal val="visible"/>
                                      </p:to>
                                    </p:set>
                                    <p:animEffect transition="in" filter="wipe(left)">
                                      <p:cBhvr>
                                        <p:cTn id="7" dur="500"/>
                                        <p:tgtEl>
                                          <p:spTgt spid="66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4"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endParaRPr lang="en-US">
              <a:latin typeface="Arial" charset="0"/>
            </a:endParaRPr>
          </a:p>
        </p:txBody>
      </p:sp>
      <p:sp>
        <p:nvSpPr>
          <p:cNvPr id="21507" name="Content Placeholder 2"/>
          <p:cNvSpPr>
            <a:spLocks noGrp="1"/>
          </p:cNvSpPr>
          <p:nvPr>
            <p:ph idx="1"/>
          </p:nvPr>
        </p:nvSpPr>
        <p:spPr/>
        <p:txBody>
          <a:bodyPr/>
          <a:lstStyle/>
          <a:p>
            <a:endParaRPr lang="en-US">
              <a:latin typeface="Arial" charset="0"/>
            </a:endParaRPr>
          </a:p>
        </p:txBody>
      </p:sp>
      <p:pic>
        <p:nvPicPr>
          <p:cNvPr id="21508" name="Picture 2" descr="Thich Quang Duc was a Vietnamese Mahayana Buddhist monk who burned himself to death at a busy Saigon road intersection on 11 June 1963. Quang Duc was protesting the persecution of Buddhists by the South Vietnamese government led by Ngo Dinh Diem. Malcolm Browne won a Pulitzer Prize for this photograp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170988" cy="693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762000" y="457200"/>
            <a:ext cx="3657600" cy="25545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r>
              <a:rPr lang="en-US" altLang="en-US" dirty="0" smtClean="0">
                <a:solidFill>
                  <a:schemeClr val="bg1"/>
                </a:solidFill>
                <a:effectLst>
                  <a:glow rad="127000">
                    <a:schemeClr val="tx1"/>
                  </a:glow>
                </a:effectLst>
                <a:latin typeface="Britannic Bold" panose="020B0903060703020204" pitchFamily="34" charset="0"/>
                <a:ea typeface="+mn-ea"/>
              </a:rPr>
              <a:t>Monks publicly burned themselves to protest corrupt Southern government</a:t>
            </a:r>
          </a:p>
        </p:txBody>
      </p:sp>
      <p:pic>
        <p:nvPicPr>
          <p:cNvPr id="6" name="Picture 10" descr="7175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79861">
            <a:off x="1028700" y="723900"/>
            <a:ext cx="7112000" cy="533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13"/>
          <p:cNvPicPr>
            <a:picLocks noChangeArrowheads="1"/>
          </p:cNvPicPr>
          <p:nvPr/>
        </p:nvPicPr>
        <p:blipFill>
          <a:blip r:embed="rId4">
            <a:lum contrast="6000"/>
            <a:extLst>
              <a:ext uri="{28A0092B-C50C-407E-A947-70E740481C1C}">
                <a14:useLocalDpi xmlns:a14="http://schemas.microsoft.com/office/drawing/2010/main" val="0"/>
              </a:ext>
            </a:extLst>
          </a:blip>
          <a:srcRect/>
          <a:stretch>
            <a:fillRect/>
          </a:stretch>
        </p:blipFill>
        <p:spPr bwMode="auto">
          <a:xfrm>
            <a:off x="1460500" y="609600"/>
            <a:ext cx="6248400" cy="54102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descr="ritter-23-bullet-marked-wall-pres-diem-compound-saigon-550x378"/>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0" y="20638"/>
            <a:ext cx="9144000" cy="6858000"/>
          </a:xfrm>
          <a:noFill/>
        </p:spPr>
      </p:pic>
      <p:pic>
        <p:nvPicPr>
          <p:cNvPr id="24579" name="Picture 18" descr="ngo_dinh_diem"/>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5715000" y="204410"/>
            <a:ext cx="3027363" cy="4218486"/>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24580" name="Text Box 5"/>
          <p:cNvSpPr txBox="1">
            <a:spLocks noChangeArrowheads="1"/>
          </p:cNvSpPr>
          <p:nvPr/>
        </p:nvSpPr>
        <p:spPr bwMode="auto">
          <a:xfrm>
            <a:off x="6705600" y="4648200"/>
            <a:ext cx="2438400" cy="1477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defRPr/>
            </a:pPr>
            <a:r>
              <a:rPr lang="en-US" altLang="en-US" sz="1800" b="1" dirty="0" smtClean="0">
                <a:solidFill>
                  <a:schemeClr val="bg1"/>
                </a:solidFill>
                <a:effectLst>
                  <a:glow rad="406400">
                    <a:schemeClr val="tx1"/>
                  </a:glow>
                </a:effectLst>
                <a:ea typeface="+mn-ea"/>
              </a:rPr>
              <a:t>Bullet marked walls from President Diem's assassination.</a:t>
            </a:r>
            <a:r>
              <a:rPr lang="en-US" altLang="en-US" sz="1800" b="1" dirty="0" smtClean="0">
                <a:solidFill>
                  <a:srgbClr val="000000"/>
                </a:solidFill>
                <a:ea typeface="+mn-ea"/>
              </a:rPr>
              <a:t/>
            </a:r>
            <a:br>
              <a:rPr lang="en-US" altLang="en-US" sz="1800" b="1" dirty="0" smtClean="0">
                <a:solidFill>
                  <a:srgbClr val="000000"/>
                </a:solidFill>
                <a:ea typeface="+mn-ea"/>
              </a:rPr>
            </a:br>
            <a:endParaRPr lang="en-US" altLang="en-US" sz="1800" b="1" dirty="0" smtClean="0">
              <a:solidFill>
                <a:srgbClr val="000000"/>
              </a:solidFill>
              <a:ea typeface="+mn-ea"/>
            </a:endParaRPr>
          </a:p>
        </p:txBody>
      </p:sp>
      <p:sp>
        <p:nvSpPr>
          <p:cNvPr id="24581" name="Rectangle 6"/>
          <p:cNvSpPr>
            <a:spLocks noChangeArrowheads="1"/>
          </p:cNvSpPr>
          <p:nvPr/>
        </p:nvSpPr>
        <p:spPr bwMode="auto">
          <a:xfrm>
            <a:off x="685800" y="730240"/>
            <a:ext cx="3962400" cy="44012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defRPr/>
            </a:pPr>
            <a:r>
              <a:rPr lang="en-US" altLang="en-US" sz="4000" dirty="0" smtClean="0">
                <a:solidFill>
                  <a:schemeClr val="bg1"/>
                </a:solidFill>
                <a:effectLst>
                  <a:glow rad="266700">
                    <a:schemeClr val="tx1"/>
                  </a:glow>
                </a:effectLst>
                <a:ea typeface="+mn-ea"/>
              </a:rPr>
              <a:t>Diem was overthrown and later executed. </a:t>
            </a:r>
          </a:p>
          <a:p>
            <a:pPr lvl="1" eaLnBrk="1" hangingPunct="1">
              <a:spcBef>
                <a:spcPct val="0"/>
              </a:spcBef>
              <a:buFontTx/>
              <a:buChar char="•"/>
              <a:defRPr/>
            </a:pPr>
            <a:r>
              <a:rPr lang="en-US" altLang="en-US" sz="4000" dirty="0" smtClean="0">
                <a:solidFill>
                  <a:schemeClr val="bg1"/>
                </a:solidFill>
                <a:effectLst>
                  <a:glow rad="266700">
                    <a:schemeClr val="tx1"/>
                  </a:glow>
                </a:effectLst>
                <a:ea typeface="+mn-ea"/>
              </a:rPr>
              <a:t>forcing the United States to become more involved.</a:t>
            </a:r>
          </a:p>
        </p:txBody>
      </p:sp>
      <p:pic>
        <p:nvPicPr>
          <p:cNvPr id="22534" name="Picture 12" descr="bullet%20hole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2438400"/>
            <a:ext cx="995363"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535" name="Picture 14" descr="bullet%20hole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rot="2003601">
            <a:off x="7086600" y="304800"/>
            <a:ext cx="569913" cy="60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536" name="Picture 16" descr="bullet%20hole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245487">
            <a:off x="7543801" y="1524000"/>
            <a:ext cx="666750" cy="714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45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5" descr="war backdrop"/>
          <p:cNvPicPr>
            <a:picLocks noChangeAspect="1" noChangeArrowheads="1"/>
          </p:cNvPicPr>
          <p:nvPr/>
        </p:nvPicPr>
        <p:blipFill>
          <a:blip r:embed="rId3">
            <a:extLst>
              <a:ext uri="{28A0092B-C50C-407E-A947-70E740481C1C}">
                <a14:useLocalDpi xmlns:a14="http://schemas.microsoft.com/office/drawing/2010/main" val="0"/>
              </a:ext>
            </a:extLst>
          </a:blip>
          <a:srcRect t="7666"/>
          <a:stretch>
            <a:fillRect/>
          </a:stretch>
        </p:blipFill>
        <p:spPr bwMode="auto">
          <a:xfrm>
            <a:off x="4763" y="0"/>
            <a:ext cx="9134475" cy="6958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55" name="Title 1"/>
          <p:cNvSpPr>
            <a:spLocks noGrp="1"/>
          </p:cNvSpPr>
          <p:nvPr>
            <p:ph type="title"/>
          </p:nvPr>
        </p:nvSpPr>
        <p:spPr>
          <a:xfrm>
            <a:off x="457200" y="4191000"/>
            <a:ext cx="8229600" cy="1143000"/>
          </a:xfrm>
        </p:spPr>
        <p:txBody>
          <a:bodyPr/>
          <a:lstStyle/>
          <a:p>
            <a:r>
              <a:rPr lang="en-US" dirty="0">
                <a:latin typeface="Arial" charset="0"/>
              </a:rPr>
              <a:t>Vietnam In HD</a:t>
            </a:r>
            <a:br>
              <a:rPr lang="en-US" dirty="0">
                <a:latin typeface="Arial" charset="0"/>
              </a:rPr>
            </a:br>
            <a:endParaRPr lang="en-US" dirty="0">
              <a:latin typeface="Arial" charset="0"/>
            </a:endParaRPr>
          </a:p>
        </p:txBody>
      </p:sp>
      <p:pic>
        <p:nvPicPr>
          <p:cNvPr id="23556" name="Picture 2" descr="http://www.history.com/news/wp-content/uploads/2011/11/vietnam-in-hd-bann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3886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5" descr="war backdrop"/>
          <p:cNvPicPr>
            <a:picLocks noChangeAspect="1" noChangeArrowheads="1"/>
          </p:cNvPicPr>
          <p:nvPr/>
        </p:nvPicPr>
        <p:blipFill>
          <a:blip r:embed="rId4">
            <a:extLst>
              <a:ext uri="{28A0092B-C50C-407E-A947-70E740481C1C}">
                <a14:useLocalDpi xmlns:a14="http://schemas.microsoft.com/office/drawing/2010/main" val="0"/>
              </a:ext>
            </a:extLst>
          </a:blip>
          <a:srcRect t="7666"/>
          <a:stretch>
            <a:fillRect/>
          </a:stretch>
        </p:blipFill>
        <p:spPr bwMode="auto">
          <a:xfrm>
            <a:off x="4763" y="0"/>
            <a:ext cx="9134475" cy="6958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4579" name="Rectangle 2"/>
          <p:cNvSpPr>
            <a:spLocks noGrp="1" noChangeArrowheads="1"/>
          </p:cNvSpPr>
          <p:nvPr>
            <p:ph type="title"/>
          </p:nvPr>
        </p:nvSpPr>
        <p:spPr/>
        <p:txBody>
          <a:bodyPr/>
          <a:lstStyle/>
          <a:p>
            <a:pPr eaLnBrk="1" hangingPunct="1"/>
            <a:r>
              <a:rPr lang="en-US">
                <a:latin typeface="Arial" charset="0"/>
              </a:rPr>
              <a:t>Discussion Questions:</a:t>
            </a:r>
          </a:p>
        </p:txBody>
      </p:sp>
      <p:sp>
        <p:nvSpPr>
          <p:cNvPr id="24580" name="Rectangle 3"/>
          <p:cNvSpPr>
            <a:spLocks noGrp="1" noChangeArrowheads="1"/>
          </p:cNvSpPr>
          <p:nvPr>
            <p:ph type="body" idx="1"/>
          </p:nvPr>
        </p:nvSpPr>
        <p:spPr/>
        <p:txBody>
          <a:bodyPr/>
          <a:lstStyle/>
          <a:p>
            <a:pPr eaLnBrk="1" hangingPunct="1"/>
            <a:r>
              <a:rPr lang="en-US">
                <a:latin typeface="Arial" charset="0"/>
              </a:rPr>
              <a:t>1. How were France and the USA involved with Vietnam even before the war began?</a:t>
            </a:r>
          </a:p>
          <a:p>
            <a:pPr eaLnBrk="1" hangingPunct="1"/>
            <a:endParaRPr lang="en-US">
              <a:latin typeface="Arial" charset="0"/>
            </a:endParaRPr>
          </a:p>
          <a:p>
            <a:pPr eaLnBrk="1" hangingPunct="1"/>
            <a:r>
              <a:rPr lang="en-US">
                <a:latin typeface="Arial" charset="0"/>
              </a:rPr>
              <a:t>2. Why did South Vietnam become increasingly unstable?</a:t>
            </a:r>
          </a:p>
          <a:p>
            <a:pPr eaLnBrk="1" hangingPunct="1"/>
            <a:endParaRPr lang="en-US">
              <a:latin typeface="Arial" charset="0"/>
            </a:endParaRPr>
          </a:p>
        </p:txBody>
      </p:sp>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war backdrop"/>
          <p:cNvPicPr>
            <a:picLocks noChangeAspect="1" noChangeArrowheads="1"/>
          </p:cNvPicPr>
          <p:nvPr/>
        </p:nvPicPr>
        <p:blipFill>
          <a:blip r:embed="rId2">
            <a:extLst>
              <a:ext uri="{28A0092B-C50C-407E-A947-70E740481C1C}">
                <a14:useLocalDpi xmlns:a14="http://schemas.microsoft.com/office/drawing/2010/main" val="0"/>
              </a:ext>
            </a:extLst>
          </a:blip>
          <a:srcRect t="6339"/>
          <a:stretch>
            <a:fillRect/>
          </a:stretch>
        </p:blipFill>
        <p:spPr bwMode="auto">
          <a:xfrm>
            <a:off x="4763" y="0"/>
            <a:ext cx="9134475" cy="6958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603" name="Rectangle 3"/>
          <p:cNvSpPr>
            <a:spLocks noGrp="1" noChangeArrowheads="1"/>
          </p:cNvSpPr>
          <p:nvPr>
            <p:ph type="body" idx="1"/>
          </p:nvPr>
        </p:nvSpPr>
        <p:spPr>
          <a:xfrm>
            <a:off x="228600" y="1066800"/>
            <a:ext cx="5638800" cy="4525963"/>
          </a:xfrm>
        </p:spPr>
        <p:txBody>
          <a:bodyPr/>
          <a:lstStyle/>
          <a:p>
            <a:pPr eaLnBrk="1" hangingPunct="1"/>
            <a:r>
              <a:rPr lang="en-US" sz="2400">
                <a:latin typeface="Arial" charset="0"/>
              </a:rPr>
              <a:t>After Kennedy’s assassination, President Lyndon Johnson inherited the problem </a:t>
            </a:r>
            <a:br>
              <a:rPr lang="en-US" sz="2400">
                <a:latin typeface="Arial" charset="0"/>
              </a:rPr>
            </a:br>
            <a:r>
              <a:rPr lang="en-US" sz="2400">
                <a:latin typeface="Arial" charset="0"/>
              </a:rPr>
              <a:t>of Vietnam.</a:t>
            </a:r>
          </a:p>
          <a:p>
            <a:pPr eaLnBrk="1" hangingPunct="1"/>
            <a:r>
              <a:rPr lang="en-US" sz="2400">
                <a:latin typeface="Arial" charset="0"/>
              </a:rPr>
              <a:t>At first, President Johnson was cautious regarding Vietnam, yet he was determined to prevent South Vietnam from becoming Communist. </a:t>
            </a:r>
          </a:p>
          <a:p>
            <a:pPr eaLnBrk="1" hangingPunct="1"/>
            <a:r>
              <a:rPr lang="en-US" sz="2400">
                <a:latin typeface="Arial" charset="0"/>
              </a:rPr>
              <a:t>Politically, Democrats needed to keep South Vietnam from becoming Communist, or Republicans would use it against them.</a:t>
            </a:r>
          </a:p>
          <a:p>
            <a:pPr eaLnBrk="1" hangingPunct="1"/>
            <a:endParaRPr lang="en-US" sz="2400">
              <a:latin typeface="Arial" charset="0"/>
            </a:endParaRPr>
          </a:p>
        </p:txBody>
      </p:sp>
      <p:pic>
        <p:nvPicPr>
          <p:cNvPr id="26628" name="Picture 7" descr="rally"/>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rot="301387">
            <a:off x="5891213" y="1260475"/>
            <a:ext cx="2997200" cy="41338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WordArt 3"/>
          <p:cNvSpPr>
            <a:spLocks noChangeArrowheads="1" noChangeShapeType="1" noTextEdit="1"/>
          </p:cNvSpPr>
          <p:nvPr/>
        </p:nvSpPr>
        <p:spPr bwMode="auto">
          <a:xfrm>
            <a:off x="1565238" y="229048"/>
            <a:ext cx="70866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Johnson’s War</a:t>
            </a:r>
          </a:p>
        </p:txBody>
      </p:sp>
      <p:pic>
        <p:nvPicPr>
          <p:cNvPr id="25606" name="Picture 6" descr="D3538-3_7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705600" y="3892550"/>
            <a:ext cx="2449513" cy="30654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631" name="Picture 7" descr="Vietnam protesters at Kezar Stadium in San Francisco during one of many rallies around the country as part of the April 1967 “Spring Mobilization to End the War in Vietna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92912">
            <a:off x="4159250" y="928688"/>
            <a:ext cx="4568825" cy="55372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6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1" name="Picture 6" descr="vietnam-soldiers-1"/>
          <p:cNvPicPr>
            <a:picLocks noChangeAspect="1" noChangeArrowheads="1"/>
          </p:cNvPicPr>
          <p:nvPr/>
        </p:nvPicPr>
        <p:blipFill>
          <a:blip r:embed="rId4">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152400" y="0"/>
            <a:ext cx="92964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WordArt 3"/>
          <p:cNvSpPr>
            <a:spLocks noChangeArrowheads="1" noChangeShapeType="1" noTextEdit="1"/>
          </p:cNvSpPr>
          <p:nvPr/>
        </p:nvSpPr>
        <p:spPr bwMode="auto">
          <a:xfrm>
            <a:off x="457200" y="229048"/>
            <a:ext cx="8194638"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61000"/>
                    </a:schemeClr>
                  </a:glow>
                  <a:outerShdw blurRad="50800" dist="39000" dir="5460000" algn="tl">
                    <a:srgbClr val="000000">
                      <a:alpha val="38000"/>
                    </a:srgbClr>
                  </a:outerShdw>
                </a:effectLst>
                <a:latin typeface="Bernard MT Condensed" panose="02050806060905020404" pitchFamily="18" charset="0"/>
                <a:ea typeface="+mn-ea"/>
              </a:rPr>
              <a:t>Strong Support for Containment</a:t>
            </a:r>
          </a:p>
        </p:txBody>
      </p:sp>
      <p:sp>
        <p:nvSpPr>
          <p:cNvPr id="3" name="Rectangle 2"/>
          <p:cNvSpPr/>
          <p:nvPr/>
        </p:nvSpPr>
        <p:spPr>
          <a:xfrm>
            <a:off x="896919" y="1066800"/>
            <a:ext cx="7315200" cy="5324535"/>
          </a:xfrm>
          <a:prstGeom prst="rect">
            <a:avLst/>
          </a:prstGeom>
        </p:spPr>
        <p:txBody>
          <a:bodyPr>
            <a:spAutoFit/>
          </a:bodyPr>
          <a:lstStyle/>
          <a:p>
            <a:pPr marL="285750" indent="-285750">
              <a:lnSpc>
                <a:spcPct val="80000"/>
              </a:lnSpc>
              <a:buFont typeface="Arial" panose="020B0604020202020204" pitchFamily="34" charset="0"/>
              <a:buChar char="•"/>
              <a:defRPr/>
            </a:pPr>
            <a:r>
              <a:rPr lang="en-US" sz="2500" b="1" dirty="0">
                <a:solidFill>
                  <a:schemeClr val="bg1"/>
                </a:solidFill>
                <a:effectLst>
                  <a:glow rad="317500">
                    <a:schemeClr val="tx1"/>
                  </a:glow>
                </a:effectLst>
                <a:ea typeface="+mn-ea"/>
              </a:rPr>
              <a:t>Johnson was initially opposed to sending ground troops into Vietnam</a:t>
            </a:r>
          </a:p>
          <a:p>
            <a:pPr marL="285750" indent="-285750">
              <a:lnSpc>
                <a:spcPct val="80000"/>
              </a:lnSpc>
              <a:buFont typeface="Arial" panose="020B0604020202020204" pitchFamily="34" charset="0"/>
              <a:buChar char="•"/>
              <a:defRPr/>
            </a:pPr>
            <a:endParaRPr lang="en-US" sz="2500" b="1" dirty="0">
              <a:solidFill>
                <a:schemeClr val="bg1"/>
              </a:solidFill>
              <a:effectLst>
                <a:glow rad="317500">
                  <a:schemeClr val="tx1"/>
                </a:glow>
              </a:effectLst>
              <a:ea typeface="+mn-ea"/>
            </a:endParaRPr>
          </a:p>
          <a:p>
            <a:pPr marL="285750" indent="-285750">
              <a:lnSpc>
                <a:spcPct val="80000"/>
              </a:lnSpc>
              <a:buFont typeface="Arial" panose="020B0604020202020204" pitchFamily="34" charset="0"/>
              <a:buChar char="•"/>
              <a:defRPr/>
            </a:pPr>
            <a:r>
              <a:rPr lang="en-US" sz="2500" b="1" dirty="0">
                <a:solidFill>
                  <a:schemeClr val="bg1"/>
                </a:solidFill>
                <a:effectLst>
                  <a:glow rad="317500">
                    <a:schemeClr val="tx1"/>
                  </a:glow>
                </a:effectLst>
                <a:ea typeface="+mn-ea"/>
              </a:rPr>
              <a:t>“I am not about to send American boys 9 or 10,000 miles away from home to do what Asian boys ought to be doing for themselves.”</a:t>
            </a:r>
          </a:p>
          <a:p>
            <a:pPr marL="285750" indent="-285750">
              <a:lnSpc>
                <a:spcPct val="80000"/>
              </a:lnSpc>
              <a:buFont typeface="Arial" panose="020B0604020202020204" pitchFamily="34" charset="0"/>
              <a:buChar char="•"/>
              <a:defRPr/>
            </a:pPr>
            <a:endParaRPr lang="en-US" sz="2500" b="1" dirty="0">
              <a:solidFill>
                <a:schemeClr val="bg1"/>
              </a:solidFill>
              <a:effectLst>
                <a:glow rad="317500">
                  <a:schemeClr val="tx1"/>
                </a:glow>
              </a:effectLst>
              <a:ea typeface="+mn-ea"/>
            </a:endParaRPr>
          </a:p>
          <a:p>
            <a:pPr marL="285750" indent="-285750">
              <a:lnSpc>
                <a:spcPct val="80000"/>
              </a:lnSpc>
              <a:buFont typeface="Arial" panose="020B0604020202020204" pitchFamily="34" charset="0"/>
              <a:buChar char="•"/>
              <a:defRPr/>
            </a:pPr>
            <a:r>
              <a:rPr lang="en-US" sz="2500" b="1" dirty="0">
                <a:solidFill>
                  <a:schemeClr val="bg1"/>
                </a:solidFill>
                <a:effectLst>
                  <a:glow rad="317500">
                    <a:schemeClr val="tx1"/>
                  </a:glow>
                </a:effectLst>
                <a:ea typeface="+mn-ea"/>
              </a:rPr>
              <a:t>Soon after (March 1965), he began sending tens of thousands of troops to fight in Vietnam</a:t>
            </a:r>
          </a:p>
          <a:p>
            <a:pPr marL="285750" indent="-285750">
              <a:lnSpc>
                <a:spcPct val="80000"/>
              </a:lnSpc>
              <a:buFont typeface="Arial" panose="020B0604020202020204" pitchFamily="34" charset="0"/>
              <a:buChar char="•"/>
              <a:defRPr/>
            </a:pPr>
            <a:endParaRPr lang="en-US" sz="2500" b="1" dirty="0">
              <a:solidFill>
                <a:schemeClr val="bg1"/>
              </a:solidFill>
              <a:effectLst>
                <a:glow rad="317500">
                  <a:schemeClr val="tx1"/>
                </a:glow>
              </a:effectLst>
              <a:ea typeface="+mn-ea"/>
            </a:endParaRPr>
          </a:p>
          <a:p>
            <a:pPr marL="285750" indent="-285750">
              <a:lnSpc>
                <a:spcPct val="80000"/>
              </a:lnSpc>
              <a:buFont typeface="Arial" panose="020B0604020202020204" pitchFamily="34" charset="0"/>
              <a:buChar char="•"/>
              <a:defRPr/>
            </a:pPr>
            <a:r>
              <a:rPr lang="en-US" sz="2500" b="1" dirty="0">
                <a:solidFill>
                  <a:schemeClr val="bg1"/>
                </a:solidFill>
                <a:effectLst>
                  <a:glow rad="317500">
                    <a:schemeClr val="tx1"/>
                  </a:glow>
                </a:effectLst>
                <a:ea typeface="+mn-ea"/>
              </a:rPr>
              <a:t>His close advisors (Robert McNamara, Dean Rusk) pushed him towards this</a:t>
            </a:r>
          </a:p>
          <a:p>
            <a:pPr marL="285750" indent="-285750">
              <a:lnSpc>
                <a:spcPct val="80000"/>
              </a:lnSpc>
              <a:buFont typeface="Arial" panose="020B0604020202020204" pitchFamily="34" charset="0"/>
              <a:buChar char="•"/>
              <a:defRPr/>
            </a:pPr>
            <a:endParaRPr lang="en-US" sz="2500" b="1" dirty="0">
              <a:solidFill>
                <a:schemeClr val="bg1"/>
              </a:solidFill>
              <a:effectLst>
                <a:glow rad="317500">
                  <a:schemeClr val="tx1"/>
                </a:glow>
              </a:effectLst>
              <a:ea typeface="+mn-ea"/>
            </a:endParaRPr>
          </a:p>
          <a:p>
            <a:pPr marL="285750" indent="-285750">
              <a:lnSpc>
                <a:spcPct val="80000"/>
              </a:lnSpc>
              <a:buFont typeface="Arial" panose="020B0604020202020204" pitchFamily="34" charset="0"/>
              <a:buChar char="•"/>
              <a:defRPr/>
            </a:pPr>
            <a:r>
              <a:rPr lang="en-US" sz="2500" b="1" dirty="0">
                <a:solidFill>
                  <a:schemeClr val="bg1"/>
                </a:solidFill>
                <a:effectLst>
                  <a:glow rad="317500">
                    <a:schemeClr val="tx1"/>
                  </a:glow>
                </a:effectLst>
                <a:ea typeface="+mn-ea"/>
              </a:rPr>
              <a:t>In 1965, 61% of Americans supported the war, while 24% opposed it</a:t>
            </a:r>
          </a:p>
        </p:txBody>
      </p:sp>
    </p:spTree>
    <p:custDataLst>
      <p:tags r:id="rId1"/>
    </p:custData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descr="war backdrop"/>
          <p:cNvPicPr>
            <a:picLocks noChangeAspect="1" noChangeArrowheads="1"/>
          </p:cNvPicPr>
          <p:nvPr/>
        </p:nvPicPr>
        <p:blipFill>
          <a:blip r:embed="rId2">
            <a:extLst>
              <a:ext uri="{28A0092B-C50C-407E-A947-70E740481C1C}">
                <a14:useLocalDpi xmlns:a14="http://schemas.microsoft.com/office/drawing/2010/main" val="0"/>
              </a:ext>
            </a:extLst>
          </a:blip>
          <a:srcRect t="6563"/>
          <a:stretch>
            <a:fillRect/>
          </a:stretch>
        </p:blipFill>
        <p:spPr bwMode="auto">
          <a:xfrm>
            <a:off x="4763" y="0"/>
            <a:ext cx="9134475" cy="6958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7651" name="Rectangle 3"/>
          <p:cNvSpPr>
            <a:spLocks noGrp="1" noChangeArrowheads="1"/>
          </p:cNvSpPr>
          <p:nvPr>
            <p:ph type="body" idx="1"/>
          </p:nvPr>
        </p:nvSpPr>
        <p:spPr>
          <a:xfrm>
            <a:off x="0" y="1447800"/>
            <a:ext cx="4953000" cy="4800600"/>
          </a:xfrm>
        </p:spPr>
        <p:txBody>
          <a:bodyPr/>
          <a:lstStyle/>
          <a:p>
            <a:pPr eaLnBrk="1" hangingPunct="1">
              <a:lnSpc>
                <a:spcPct val="90000"/>
              </a:lnSpc>
            </a:pPr>
            <a:r>
              <a:rPr lang="en-US" sz="2400">
                <a:latin typeface="Arial" charset="0"/>
              </a:rPr>
              <a:t>On August 2, 1964, President Johnson announced that North Vietnamese torpedo boats fired on two American destroyers in the Gulf of Tonkin. </a:t>
            </a:r>
          </a:p>
          <a:p>
            <a:pPr eaLnBrk="1" hangingPunct="1">
              <a:lnSpc>
                <a:spcPct val="90000"/>
              </a:lnSpc>
            </a:pPr>
            <a:r>
              <a:rPr lang="en-US" sz="2400">
                <a:latin typeface="Arial" charset="0"/>
              </a:rPr>
              <a:t>A similar attack reportedly occurred two days later. The Senate and the House passed the </a:t>
            </a:r>
            <a:r>
              <a:rPr lang="en-US" sz="2400" b="1">
                <a:solidFill>
                  <a:srgbClr val="000000"/>
                </a:solidFill>
                <a:latin typeface="Arial" charset="0"/>
              </a:rPr>
              <a:t>Gulf of Tonkin Resolution</a:t>
            </a:r>
            <a:r>
              <a:rPr lang="en-US" sz="2400" b="1">
                <a:solidFill>
                  <a:srgbClr val="005082"/>
                </a:solidFill>
                <a:latin typeface="Arial" charset="0"/>
              </a:rPr>
              <a:t> </a:t>
            </a:r>
            <a:r>
              <a:rPr lang="en-US" sz="2400">
                <a:latin typeface="Arial" charset="0"/>
              </a:rPr>
              <a:t>on August 7, 1964, authorizing the president to take all necessary measures to repel any armed attack on U.S. forces. </a:t>
            </a:r>
          </a:p>
          <a:p>
            <a:pPr eaLnBrk="1" hangingPunct="1">
              <a:lnSpc>
                <a:spcPct val="90000"/>
              </a:lnSpc>
            </a:pPr>
            <a:endParaRPr lang="en-US" sz="2400">
              <a:latin typeface="Arial" charset="0"/>
            </a:endParaRPr>
          </a:p>
        </p:txBody>
      </p:sp>
      <p:sp>
        <p:nvSpPr>
          <p:cNvPr id="6" name="WordArt 3"/>
          <p:cNvSpPr>
            <a:spLocks noChangeArrowheads="1" noChangeShapeType="1" noTextEdit="1"/>
          </p:cNvSpPr>
          <p:nvPr/>
        </p:nvSpPr>
        <p:spPr bwMode="auto">
          <a:xfrm>
            <a:off x="1219200" y="533400"/>
            <a:ext cx="74676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Gulf of Tonkin</a:t>
            </a:r>
          </a:p>
        </p:txBody>
      </p:sp>
      <p:pic>
        <p:nvPicPr>
          <p:cNvPr id="27653" name="Picture 6" descr="map2.jpg (117661 by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46149">
            <a:off x="5081588" y="1717675"/>
            <a:ext cx="3502025" cy="374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3" name="Picture 7" descr="http://www.mentalfloss.com/blogs/wp-content/uploads/2012/04/life-565x385.jpg"/>
          <p:cNvPicPr>
            <a:picLocks noChangeAspect="1" noChangeArrowheads="1"/>
          </p:cNvPicPr>
          <p:nvPr/>
        </p:nvPicPr>
        <p:blipFill>
          <a:blip r:embed="rId2">
            <a:duotone>
              <a:prstClr val="black"/>
              <a:srgbClr val="92D050">
                <a:tint val="45000"/>
                <a:satMod val="400000"/>
              </a:srgbClr>
            </a:duotone>
            <a:extLst>
              <a:ext uri="{28A0092B-C50C-407E-A947-70E740481C1C}">
                <a14:useLocalDpi xmlns:a14="http://schemas.microsoft.com/office/drawing/2010/main" val="0"/>
              </a:ext>
            </a:extLst>
          </a:blip>
          <a:srcRect/>
          <a:stretch>
            <a:fillRect/>
          </a:stretch>
        </p:blipFill>
        <p:spPr bwMode="auto">
          <a:xfrm>
            <a:off x="-76200" y="-23446"/>
            <a:ext cx="9204138" cy="6881446"/>
          </a:xfrm>
          <a:prstGeom prst="rect">
            <a:avLst/>
          </a:prstGeom>
          <a:noFill/>
          <a:extLst>
            <a:ext uri="{909E8E84-426E-40dd-AFC4-6F175D3DCCD1}">
              <a14:hiddenFill xmlns="" xmlns:a14="http://schemas.microsoft.com/office/drawing/2010/main">
                <a:solidFill>
                  <a:srgbClr val="FFFFFF"/>
                </a:solidFill>
              </a14:hiddenFill>
            </a:ext>
          </a:extLst>
        </p:spPr>
      </p:pic>
      <p:pic>
        <p:nvPicPr>
          <p:cNvPr id="29699" name="Picture 3" descr="ddd00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rot="522514">
            <a:off x="4078284" y="1642026"/>
            <a:ext cx="4876800" cy="39151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rgbClr val="000000"/>
                </a:solidFill>
                <a:miter lim="800000"/>
                <a:headEnd/>
                <a:tailEnd/>
              </a14:hiddenLine>
            </a:ext>
          </a:extLst>
        </p:spPr>
      </p:pic>
      <p:sp>
        <p:nvSpPr>
          <p:cNvPr id="6" name="WordArt 3"/>
          <p:cNvSpPr>
            <a:spLocks noChangeArrowheads="1" noChangeShapeType="1" noTextEdit="1"/>
          </p:cNvSpPr>
          <p:nvPr/>
        </p:nvSpPr>
        <p:spPr bwMode="auto">
          <a:xfrm>
            <a:off x="1219200" y="198383"/>
            <a:ext cx="74676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89000"/>
                    </a:schemeClr>
                  </a:glow>
                  <a:outerShdw blurRad="50800" dist="39000" dir="5460000" algn="tl">
                    <a:srgbClr val="000000">
                      <a:alpha val="38000"/>
                    </a:srgbClr>
                  </a:outerShdw>
                </a:effectLst>
                <a:latin typeface="Bernard MT Condensed" panose="02050806060905020404" pitchFamily="18" charset="0"/>
                <a:ea typeface="+mn-ea"/>
              </a:rPr>
              <a:t>Gulf of Tonkin Resolution</a:t>
            </a:r>
          </a:p>
        </p:txBody>
      </p:sp>
      <p:sp>
        <p:nvSpPr>
          <p:cNvPr id="2" name="Rectangle 1"/>
          <p:cNvSpPr/>
          <p:nvPr/>
        </p:nvSpPr>
        <p:spPr>
          <a:xfrm>
            <a:off x="-304800" y="1522122"/>
            <a:ext cx="4572000" cy="4154984"/>
          </a:xfrm>
          <a:prstGeom prst="rect">
            <a:avLst/>
          </a:prstGeom>
        </p:spPr>
        <p:txBody>
          <a:bodyPr>
            <a:spAutoFit/>
          </a:bodyPr>
          <a:lstStyle/>
          <a:p>
            <a:pPr marL="800100" lvl="1" indent="-342900">
              <a:buFont typeface="Arial" panose="020B0604020202020204" pitchFamily="34" charset="0"/>
              <a:buChar char="•"/>
              <a:defRPr/>
            </a:pPr>
            <a:r>
              <a:rPr lang="en-US" altLang="en-US" sz="2400" dirty="0">
                <a:solidFill>
                  <a:schemeClr val="bg1"/>
                </a:solidFill>
                <a:effectLst>
                  <a:glow rad="215900">
                    <a:schemeClr val="tx1"/>
                  </a:glow>
                </a:effectLst>
                <a:ea typeface="+mn-ea"/>
              </a:rPr>
              <a:t>Authorized the President to “take all necessary measures to repel any armed attack against the forces of the United States and to prevent any further aggression.”</a:t>
            </a:r>
          </a:p>
          <a:p>
            <a:pPr marL="800100" lvl="1" indent="-342900">
              <a:buFont typeface="Arial" panose="020B0604020202020204" pitchFamily="34" charset="0"/>
              <a:buChar char="•"/>
              <a:defRPr/>
            </a:pPr>
            <a:r>
              <a:rPr lang="en-US" altLang="en-US" sz="2400" b="1" i="1" dirty="0">
                <a:solidFill>
                  <a:schemeClr val="bg1"/>
                </a:solidFill>
                <a:effectLst>
                  <a:glow rad="215900">
                    <a:schemeClr val="tx1"/>
                  </a:glow>
                </a:effectLst>
                <a:ea typeface="+mn-ea"/>
              </a:rPr>
              <a:t>This essentially gives the war powers of Congress to the president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6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5" descr="kn11060"/>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t="3249"/>
          <a:stretch>
            <a:fillRect/>
          </a:stretch>
        </p:blipFill>
        <p:spPr bwMode="auto">
          <a:xfrm>
            <a:off x="0" y="635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699" name="WordArt 5"/>
          <p:cNvSpPr>
            <a:spLocks noChangeArrowheads="1" noChangeShapeType="1" noTextEdit="1"/>
          </p:cNvSpPr>
          <p:nvPr/>
        </p:nvSpPr>
        <p:spPr bwMode="auto">
          <a:xfrm>
            <a:off x="838200" y="1295400"/>
            <a:ext cx="7848600" cy="388620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a:endParaRPr lang="en-US" sz="3600" kern="10">
              <a:ln w="9525">
                <a:round/>
                <a:headEnd/>
                <a:tailEnd/>
              </a:ln>
              <a:gradFill rotWithShape="1">
                <a:gsLst>
                  <a:gs pos="0">
                    <a:schemeClr val="hlink"/>
                  </a:gs>
                  <a:gs pos="100000">
                    <a:schemeClr val="folHlink"/>
                  </a:gs>
                </a:gsLst>
                <a:lin ang="5400000" scaled="1"/>
              </a:gradFill>
              <a:latin typeface="Arial Black"/>
              <a:ea typeface="Arial Black"/>
              <a:cs typeface="Arial Black"/>
            </a:endParaRPr>
          </a:p>
        </p:txBody>
      </p:sp>
      <p:cxnSp>
        <p:nvCxnSpPr>
          <p:cNvPr id="29700" name="Straight Connector 3"/>
          <p:cNvCxnSpPr>
            <a:cxnSpLocks noChangeShapeType="1"/>
          </p:cNvCxnSpPr>
          <p:nvPr/>
        </p:nvCxnSpPr>
        <p:spPr bwMode="auto">
          <a:xfrm>
            <a:off x="4598988" y="0"/>
            <a:ext cx="0" cy="68580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29701" name="Straight Connector 6"/>
          <p:cNvCxnSpPr>
            <a:cxnSpLocks noChangeShapeType="1"/>
          </p:cNvCxnSpPr>
          <p:nvPr/>
        </p:nvCxnSpPr>
        <p:spPr bwMode="auto">
          <a:xfrm>
            <a:off x="0" y="3429000"/>
            <a:ext cx="92202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10" name="Rectangle 9"/>
          <p:cNvSpPr/>
          <p:nvPr/>
        </p:nvSpPr>
        <p:spPr bwMode="auto">
          <a:xfrm>
            <a:off x="2590800" y="2362200"/>
            <a:ext cx="3810000" cy="220980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wrap="none"/>
          <a:lstStyle/>
          <a:p>
            <a:pPr>
              <a:defRPr/>
            </a:pPr>
            <a:endParaRPr lang="en-US">
              <a:solidFill>
                <a:schemeClr val="tx1"/>
              </a:solidFill>
            </a:endParaRPr>
          </a:p>
        </p:txBody>
      </p:sp>
      <p:sp>
        <p:nvSpPr>
          <p:cNvPr id="2" name="Rectangle 1"/>
          <p:cNvSpPr/>
          <p:nvPr/>
        </p:nvSpPr>
        <p:spPr>
          <a:xfrm>
            <a:off x="2590800" y="2613392"/>
            <a:ext cx="3810000" cy="1631216"/>
          </a:xfrm>
          <a:prstGeom prst="rect">
            <a:avLst/>
          </a:prstGeom>
        </p:spPr>
        <p:txBody>
          <a:bodyPr>
            <a:spAutoFit/>
          </a:bodyPr>
          <a:lstStyle/>
          <a:p>
            <a:pPr algn="ctr">
              <a:defRPr/>
            </a:pPr>
            <a:r>
              <a:rPr lang="en-US" sz="2000" dirty="0">
                <a:solidFill>
                  <a:schemeClr val="bg1"/>
                </a:solidFill>
                <a:effectLst>
                  <a:glow rad="254000">
                    <a:schemeClr val="tx1"/>
                  </a:glow>
                </a:effectLst>
                <a:ea typeface="+mn-ea"/>
              </a:rPr>
              <a:t>Group Response: Paragraph </a:t>
            </a:r>
          </a:p>
          <a:p>
            <a:pPr algn="ctr">
              <a:defRPr/>
            </a:pPr>
            <a:endParaRPr lang="en-US" sz="2000" dirty="0">
              <a:solidFill>
                <a:schemeClr val="bg1"/>
              </a:solidFill>
              <a:effectLst>
                <a:glow rad="254000">
                  <a:schemeClr val="tx1"/>
                </a:glow>
              </a:effectLst>
              <a:ea typeface="+mn-ea"/>
            </a:endParaRPr>
          </a:p>
          <a:p>
            <a:pPr algn="ctr">
              <a:defRPr/>
            </a:pPr>
            <a:r>
              <a:rPr lang="en-US" sz="2000" b="1" i="1" dirty="0">
                <a:solidFill>
                  <a:srgbClr val="92D050"/>
                </a:solidFill>
                <a:effectLst>
                  <a:glow rad="254000">
                    <a:schemeClr val="tx1"/>
                  </a:glow>
                </a:effectLst>
                <a:ea typeface="+mn-ea"/>
              </a:rPr>
              <a:t>Was the U.S. planning to go to war in Vietnam before August 1964?</a:t>
            </a:r>
            <a:endParaRPr lang="en-US" sz="2000" dirty="0">
              <a:solidFill>
                <a:srgbClr val="92D050"/>
              </a:solidFill>
              <a:effectLst>
                <a:glow rad="254000">
                  <a:schemeClr val="tx1"/>
                </a:glow>
              </a:effectLst>
              <a:ea typeface="+mn-ea"/>
            </a:endParaRPr>
          </a:p>
        </p:txBody>
      </p:sp>
      <p:sp>
        <p:nvSpPr>
          <p:cNvPr id="29704" name="TextBox 10"/>
          <p:cNvSpPr txBox="1">
            <a:spLocks noChangeArrowheads="1"/>
          </p:cNvSpPr>
          <p:nvPr/>
        </p:nvSpPr>
        <p:spPr bwMode="auto">
          <a:xfrm>
            <a:off x="280988" y="449263"/>
            <a:ext cx="3757612" cy="1246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r>
              <a:rPr lang="en-US" sz="2500"/>
              <a:t>#1’s Read Document A &amp; Answer the questions in complete sentences</a:t>
            </a:r>
          </a:p>
        </p:txBody>
      </p:sp>
      <p:sp>
        <p:nvSpPr>
          <p:cNvPr id="29705" name="TextBox 13"/>
          <p:cNvSpPr txBox="1">
            <a:spLocks noChangeArrowheads="1"/>
          </p:cNvSpPr>
          <p:nvPr/>
        </p:nvSpPr>
        <p:spPr bwMode="auto">
          <a:xfrm>
            <a:off x="5154613" y="420688"/>
            <a:ext cx="3757612" cy="1246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r>
              <a:rPr lang="en-US" sz="2500"/>
              <a:t>#2’s Read Document B &amp; Answer the questions in complete sentences</a:t>
            </a:r>
          </a:p>
        </p:txBody>
      </p:sp>
      <p:sp>
        <p:nvSpPr>
          <p:cNvPr id="29706" name="TextBox 14"/>
          <p:cNvSpPr txBox="1">
            <a:spLocks noChangeArrowheads="1"/>
          </p:cNvSpPr>
          <p:nvPr/>
        </p:nvSpPr>
        <p:spPr bwMode="auto">
          <a:xfrm>
            <a:off x="533400" y="4876800"/>
            <a:ext cx="3757613" cy="1246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r>
              <a:rPr lang="en-US" sz="2500"/>
              <a:t>#3’s Read Document C &amp; Answer the questions in complete sentences</a:t>
            </a:r>
          </a:p>
        </p:txBody>
      </p:sp>
      <p:sp>
        <p:nvSpPr>
          <p:cNvPr id="29707" name="TextBox 15"/>
          <p:cNvSpPr txBox="1">
            <a:spLocks noChangeArrowheads="1"/>
          </p:cNvSpPr>
          <p:nvPr/>
        </p:nvSpPr>
        <p:spPr bwMode="auto">
          <a:xfrm>
            <a:off x="5140325" y="4876800"/>
            <a:ext cx="3756025" cy="1246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r>
              <a:rPr lang="en-US" sz="2500"/>
              <a:t>#4’s Read Document D &amp; Answer the questions in complete sentences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descr="kn11060"/>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t="3249"/>
          <a:stretch>
            <a:fillRect/>
          </a:stretch>
        </p:blipFill>
        <p:spPr bwMode="auto">
          <a:xfrm>
            <a:off x="0" y="8047"/>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723" name="Text Box 2"/>
          <p:cNvSpPr txBox="1">
            <a:spLocks noChangeArrowheads="1"/>
          </p:cNvSpPr>
          <p:nvPr/>
        </p:nvSpPr>
        <p:spPr bwMode="auto">
          <a:xfrm>
            <a:off x="438150" y="255588"/>
            <a:ext cx="8229600" cy="860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defRPr>
            </a:lvl1pPr>
            <a:lvl2pPr marL="37931725" indent="-37474525">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eaLnBrk="0" hangingPunct="0">
              <a:spcBef>
                <a:spcPct val="50000"/>
              </a:spcBef>
            </a:pPr>
            <a:r>
              <a:rPr lang="en-US" sz="2000">
                <a:latin typeface="Rockwell Extra Bold" charset="0"/>
                <a:cs typeface="Arial" charset="0"/>
              </a:rPr>
              <a:t>Lyndon B. Johnson’s Speech </a:t>
            </a:r>
            <a:r>
              <a:rPr lang="en-US" sz="2000" i="1">
                <a:latin typeface="Rockwell Extra Bold" charset="0"/>
                <a:cs typeface="Arial" charset="0"/>
              </a:rPr>
              <a:t>Peace Without Conquest</a:t>
            </a:r>
          </a:p>
          <a:p>
            <a:pPr eaLnBrk="0" hangingPunct="0">
              <a:spcBef>
                <a:spcPct val="50000"/>
              </a:spcBef>
            </a:pPr>
            <a:r>
              <a:rPr lang="en-US" sz="2000">
                <a:latin typeface="Rockwell Extra Bold" charset="0"/>
                <a:cs typeface="Arial" charset="0"/>
              </a:rPr>
              <a:t>April 7, 1965</a:t>
            </a:r>
          </a:p>
        </p:txBody>
      </p:sp>
      <p:sp>
        <p:nvSpPr>
          <p:cNvPr id="30724" name="TextBox 3"/>
          <p:cNvSpPr txBox="1">
            <a:spLocks noChangeArrowheads="1"/>
          </p:cNvSpPr>
          <p:nvPr/>
        </p:nvSpPr>
        <p:spPr bwMode="auto">
          <a:xfrm>
            <a:off x="438150" y="1492250"/>
            <a:ext cx="4038600" cy="1570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defRPr>
            </a:lvl1pPr>
            <a:lvl2pPr marL="37931725" indent="-37474525">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eaLnBrk="0" hangingPunct="0"/>
            <a:r>
              <a:rPr lang="en-US" sz="2400">
                <a:latin typeface="Times" charset="0"/>
                <a:cs typeface="Arial" charset="0"/>
              </a:rPr>
              <a:t>“The first reality is that North Vietnam has attacked the independent nation of South Vietnam.”</a:t>
            </a:r>
          </a:p>
        </p:txBody>
      </p:sp>
      <p:sp>
        <p:nvSpPr>
          <p:cNvPr id="30725" name="TextBox 5"/>
          <p:cNvSpPr txBox="1">
            <a:spLocks noChangeArrowheads="1"/>
          </p:cNvSpPr>
          <p:nvPr/>
        </p:nvSpPr>
        <p:spPr bwMode="auto">
          <a:xfrm>
            <a:off x="280988" y="3886200"/>
            <a:ext cx="4005262" cy="1938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defRPr>
            </a:lvl1pPr>
            <a:lvl2pPr marL="37931725" indent="-37474525">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eaLnBrk="0" hangingPunct="0"/>
            <a:r>
              <a:rPr lang="en-US" sz="2400">
                <a:latin typeface="Times" charset="0"/>
                <a:cs typeface="Arial" charset="0"/>
              </a:rPr>
              <a:t>“We are there because we have a promise to keep. Since 1954 every American President has offered support to the people of South Vietnam.” </a:t>
            </a:r>
          </a:p>
        </p:txBody>
      </p:sp>
      <p:pic>
        <p:nvPicPr>
          <p:cNvPr id="8" name="Picture 7" descr="Tonkin-blame++email"/>
          <p:cNvPicPr>
            <a:picLocks noChangeAspect="1" noChangeArrowheads="1"/>
          </p:cNvPicPr>
          <p:nvPr/>
        </p:nvPicPr>
        <p:blipFill rotWithShape="1">
          <a:blip r:embed="rId4">
            <a:duotone>
              <a:prstClr val="black"/>
              <a:srgbClr val="92D050">
                <a:tint val="45000"/>
                <a:satMod val="400000"/>
              </a:srgbClr>
            </a:duotone>
            <a:extLst>
              <a:ext uri="{28A0092B-C50C-407E-A947-70E740481C1C}">
                <a14:useLocalDpi xmlns:a14="http://schemas.microsoft.com/office/drawing/2010/main" val="0"/>
              </a:ext>
            </a:extLst>
          </a:blip>
          <a:srcRect b="7423"/>
          <a:stretch/>
        </p:blipFill>
        <p:spPr bwMode="auto">
          <a:xfrm rot="344598">
            <a:off x="4744093" y="1509315"/>
            <a:ext cx="4267200" cy="40210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7" descr="http://qa.operatorchan.org/v/src/133041537913.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11113"/>
            <a:ext cx="9140825" cy="6846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WordArt 3"/>
          <p:cNvSpPr>
            <a:spLocks noChangeArrowheads="1" noChangeShapeType="1" noTextEdit="1"/>
          </p:cNvSpPr>
          <p:nvPr/>
        </p:nvSpPr>
        <p:spPr bwMode="auto">
          <a:xfrm>
            <a:off x="1295400" y="231531"/>
            <a:ext cx="76200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Operation Rolling Thunder</a:t>
            </a:r>
          </a:p>
        </p:txBody>
      </p:sp>
      <p:pic>
        <p:nvPicPr>
          <p:cNvPr id="35849" name="Picture 9" descr="http://www.conflictseries.com/images/gallery_images/vietnam/d02_vietnam_war_bomb_1.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rot="789640">
            <a:off x="5486400" y="1524000"/>
            <a:ext cx="3605213" cy="2325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5853" name="Picture 13" descr="http://3.bp.blogspot.com/-0INldamg7lg/UWsObyE7rCI/AAAAAAAAAD8/Otsr8lM3zCQ/s640/vietnam-4-45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2825" y="3883025"/>
            <a:ext cx="4286250" cy="2705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ctangle 1"/>
          <p:cNvSpPr/>
          <p:nvPr/>
        </p:nvSpPr>
        <p:spPr>
          <a:xfrm>
            <a:off x="304800" y="1310596"/>
            <a:ext cx="5791200" cy="5078313"/>
          </a:xfrm>
          <a:prstGeom prst="rect">
            <a:avLst/>
          </a:prstGeom>
        </p:spPr>
        <p:txBody>
          <a:bodyPr>
            <a:spAutoFit/>
          </a:bodyPr>
          <a:lstStyle/>
          <a:p>
            <a:pPr marL="285750" indent="-285750">
              <a:lnSpc>
                <a:spcPct val="90000"/>
              </a:lnSpc>
              <a:buFont typeface="Arial" panose="020B0604020202020204" pitchFamily="34" charset="0"/>
              <a:buChar char="•"/>
              <a:defRPr/>
            </a:pPr>
            <a:r>
              <a:rPr lang="en-US" altLang="en-US" sz="3000" dirty="0">
                <a:solidFill>
                  <a:schemeClr val="bg1"/>
                </a:solidFill>
                <a:effectLst>
                  <a:glow rad="215900">
                    <a:schemeClr val="tx1"/>
                  </a:glow>
                </a:effectLst>
                <a:ea typeface="+mn-ea"/>
              </a:rPr>
              <a:t>After the Gulf of Tonkin Resolution was passed, the Vietcong began attacking bases where American advisers were stationed in South Vietnam.</a:t>
            </a:r>
          </a:p>
          <a:p>
            <a:pPr marL="285750" indent="-285750">
              <a:lnSpc>
                <a:spcPct val="90000"/>
              </a:lnSpc>
              <a:buFont typeface="Arial" panose="020B0604020202020204" pitchFamily="34" charset="0"/>
              <a:buChar char="•"/>
              <a:defRPr/>
            </a:pPr>
            <a:endParaRPr lang="en-US" altLang="en-US" sz="3000" dirty="0">
              <a:solidFill>
                <a:schemeClr val="bg1"/>
              </a:solidFill>
              <a:effectLst>
                <a:glow rad="215900">
                  <a:schemeClr val="tx1"/>
                </a:glow>
              </a:effectLst>
              <a:ea typeface="+mn-ea"/>
            </a:endParaRPr>
          </a:p>
          <a:p>
            <a:pPr marL="285750" indent="-285750">
              <a:lnSpc>
                <a:spcPct val="90000"/>
              </a:lnSpc>
              <a:buFont typeface="Arial" panose="020B0604020202020204" pitchFamily="34" charset="0"/>
              <a:buChar char="•"/>
              <a:defRPr/>
            </a:pPr>
            <a:r>
              <a:rPr lang="en-US" altLang="en-US" sz="3000" dirty="0">
                <a:solidFill>
                  <a:schemeClr val="bg1"/>
                </a:solidFill>
                <a:effectLst>
                  <a:glow rad="215900">
                    <a:schemeClr val="tx1"/>
                  </a:glow>
                </a:effectLst>
                <a:ea typeface="+mn-ea"/>
              </a:rPr>
              <a:t> After an attack in February 1965, Johnson ordered massive bombing in North Vietnam</a:t>
            </a:r>
            <a:r>
              <a:rPr lang="en-US" altLang="en-US" sz="3000" dirty="0">
                <a:solidFill>
                  <a:schemeClr val="bg1"/>
                </a:solidFill>
                <a:effectLst>
                  <a:glow rad="215900">
                    <a:schemeClr val="tx1"/>
                  </a:glow>
                </a:effectLst>
                <a:ea typeface="+mn-ea"/>
                <a:sym typeface="Wingdings" panose="05000000000000000000" pitchFamily="2" charset="2"/>
              </a:rPr>
              <a:t> </a:t>
            </a:r>
            <a:r>
              <a:rPr lang="en-US" altLang="en-US" sz="3000" b="1" i="1" dirty="0">
                <a:solidFill>
                  <a:srgbClr val="FFFF00"/>
                </a:solidFill>
                <a:effectLst>
                  <a:glow rad="215900">
                    <a:schemeClr val="tx1"/>
                  </a:glow>
                </a:effectLst>
                <a:ea typeface="+mn-ea"/>
                <a:sym typeface="Wingdings" panose="05000000000000000000" pitchFamily="2" charset="2"/>
              </a:rPr>
              <a:t>Operation Rolling Thunder</a:t>
            </a:r>
            <a:endParaRPr lang="en-US" altLang="en-US" sz="3000" b="1" i="1" dirty="0">
              <a:solidFill>
                <a:srgbClr val="FFFF00"/>
              </a:solidFill>
              <a:effectLst>
                <a:glow rad="215900">
                  <a:schemeClr val="tx1"/>
                </a:glow>
              </a:effectLst>
              <a:ea typeface="+mn-ea"/>
            </a:endParaRPr>
          </a:p>
        </p:txBody>
      </p:sp>
      <p:pic>
        <p:nvPicPr>
          <p:cNvPr id="35855" name="Picture 15" descr="http://inpattayanow.com/wp-content/uploads/2013/03/B52-Bombing-Tracks_resize_resiz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72829">
            <a:off x="209550" y="722313"/>
            <a:ext cx="8793163" cy="5089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84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85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58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descr="war backdrop"/>
          <p:cNvPicPr>
            <a:picLocks noChangeAspect="1" noChangeArrowheads="1"/>
          </p:cNvPicPr>
          <p:nvPr/>
        </p:nvPicPr>
        <p:blipFill>
          <a:blip r:embed="rId2">
            <a:extLst>
              <a:ext uri="{28A0092B-C50C-407E-A947-70E740481C1C}">
                <a14:useLocalDpi xmlns:a14="http://schemas.microsoft.com/office/drawing/2010/main" val="0"/>
              </a:ext>
            </a:extLst>
          </a:blip>
          <a:srcRect t="7666"/>
          <a:stretch>
            <a:fillRect/>
          </a:stretch>
        </p:blipFill>
        <p:spPr bwMode="auto">
          <a:xfrm>
            <a:off x="0" y="0"/>
            <a:ext cx="9134475" cy="6958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2771" name="Rectangle 3"/>
          <p:cNvSpPr>
            <a:spLocks noGrp="1" noChangeArrowheads="1"/>
          </p:cNvSpPr>
          <p:nvPr>
            <p:ph type="body" idx="1"/>
          </p:nvPr>
        </p:nvSpPr>
        <p:spPr>
          <a:xfrm>
            <a:off x="304800" y="990600"/>
            <a:ext cx="4495800" cy="4525963"/>
          </a:xfrm>
        </p:spPr>
        <p:txBody>
          <a:bodyPr/>
          <a:lstStyle/>
          <a:p>
            <a:pPr eaLnBrk="1" hangingPunct="1"/>
            <a:r>
              <a:rPr lang="en-US" sz="2300">
                <a:latin typeface="Arial" charset="0"/>
              </a:rPr>
              <a:t>While the polls showed that Johnson’s approval rating had increased, some dissenters in the White House warned that if the United States became too involved, it would be difficult to get out. </a:t>
            </a:r>
          </a:p>
          <a:p>
            <a:pPr eaLnBrk="1" hangingPunct="1"/>
            <a:r>
              <a:rPr lang="en-US" sz="2300">
                <a:latin typeface="Arial" charset="0"/>
              </a:rPr>
              <a:t>In March 1965, however, Johnson increased American involvement, and American soldiers were fighting alongside the South Vietnamese troops against the Vietcong.</a:t>
            </a:r>
            <a:endParaRPr lang="en-US" sz="2300" b="1">
              <a:solidFill>
                <a:srgbClr val="002DB2"/>
              </a:solidFill>
              <a:latin typeface="Arial" charset="0"/>
            </a:endParaRPr>
          </a:p>
          <a:p>
            <a:pPr eaLnBrk="1" hangingPunct="1"/>
            <a:endParaRPr lang="en-US" sz="2000">
              <a:latin typeface="Arial" charset="0"/>
            </a:endParaRPr>
          </a:p>
        </p:txBody>
      </p:sp>
      <p:pic>
        <p:nvPicPr>
          <p:cNvPr id="40965"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rot="457901">
            <a:off x="5168665" y="747783"/>
            <a:ext cx="3625781" cy="53625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Lst>
        </p:spPr>
      </p:pic>
      <p:sp>
        <p:nvSpPr>
          <p:cNvPr id="5" name="WordArt 3"/>
          <p:cNvSpPr>
            <a:spLocks noChangeArrowheads="1" noChangeShapeType="1" noTextEdit="1"/>
          </p:cNvSpPr>
          <p:nvPr/>
        </p:nvSpPr>
        <p:spPr bwMode="auto">
          <a:xfrm>
            <a:off x="609600" y="198383"/>
            <a:ext cx="80772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Increased American Involvement</a:t>
            </a:r>
          </a:p>
        </p:txBody>
      </p:sp>
      <p:sp>
        <p:nvSpPr>
          <p:cNvPr id="32774" name="Rectangle 2"/>
          <p:cNvSpPr>
            <a:spLocks noChangeArrowheads="1"/>
          </p:cNvSpPr>
          <p:nvPr/>
        </p:nvSpPr>
        <p:spPr bwMode="auto">
          <a:xfrm>
            <a:off x="3124200" y="6142038"/>
            <a:ext cx="556260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dirty="0">
                <a:hlinkClick r:id="rId4"/>
              </a:rPr>
              <a:t>https://www.youtube.com/watch?v=Z3Wih7Q0DVs</a:t>
            </a:r>
            <a:r>
              <a:rPr lang="en-US" dirty="0"/>
              <a:t>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latoon (1-10) Movie CLIP - Hell Is the Impossibility of Reason (1986) HD">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456" y="0"/>
            <a:ext cx="8587269" cy="6858000"/>
          </a:xfrm>
        </p:spPr>
      </p:pic>
    </p:spTree>
    <p:extLst>
      <p:ext uri="{BB962C8B-B14F-4D97-AF65-F5344CB8AC3E}">
        <p14:creationId xmlns:p14="http://schemas.microsoft.com/office/powerpoint/2010/main" val="27531096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5" descr="war backdrop"/>
          <p:cNvPicPr>
            <a:picLocks noChangeAspect="1" noChangeArrowheads="1"/>
          </p:cNvPicPr>
          <p:nvPr/>
        </p:nvPicPr>
        <p:blipFill>
          <a:blip r:embed="rId2">
            <a:extLst>
              <a:ext uri="{28A0092B-C50C-407E-A947-70E740481C1C}">
                <a14:useLocalDpi xmlns:a14="http://schemas.microsoft.com/office/drawing/2010/main" val="0"/>
              </a:ext>
            </a:extLst>
          </a:blip>
          <a:srcRect t="6732"/>
          <a:stretch>
            <a:fillRect/>
          </a:stretch>
        </p:blipFill>
        <p:spPr bwMode="auto">
          <a:xfrm>
            <a:off x="4763" y="0"/>
            <a:ext cx="9134475" cy="6958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3795" name="Rectangle 3"/>
          <p:cNvSpPr>
            <a:spLocks noGrp="1" noChangeArrowheads="1"/>
          </p:cNvSpPr>
          <p:nvPr>
            <p:ph type="ctrTitle"/>
          </p:nvPr>
        </p:nvSpPr>
        <p:spPr>
          <a:xfrm>
            <a:off x="914400" y="2362200"/>
            <a:ext cx="4876800" cy="2060575"/>
          </a:xfrm>
        </p:spPr>
        <p:txBody>
          <a:bodyPr/>
          <a:lstStyle/>
          <a:p>
            <a:pPr eaLnBrk="1" hangingPunct="1"/>
            <a:r>
              <a:rPr lang="en-US" sz="3700">
                <a:latin typeface="Arial" charset="0"/>
              </a:rPr>
              <a:t/>
            </a:r>
            <a:br>
              <a:rPr lang="en-US" sz="3700">
                <a:latin typeface="Arial" charset="0"/>
              </a:rPr>
            </a:br>
            <a:r>
              <a:rPr lang="en-US" sz="3700" b="1">
                <a:solidFill>
                  <a:schemeClr val="tx1"/>
                </a:solidFill>
                <a:latin typeface="Stencil" charset="0"/>
              </a:rPr>
              <a:t>1.85</a:t>
            </a:r>
            <a:r>
              <a:rPr lang="en-US" sz="3700">
                <a:solidFill>
                  <a:schemeClr val="tx1"/>
                </a:solidFill>
                <a:latin typeface="Stencil" charset="0"/>
              </a:rPr>
              <a:t> </a:t>
            </a:r>
            <a:r>
              <a:rPr lang="en-US" sz="3700" b="1">
                <a:solidFill>
                  <a:schemeClr val="tx1"/>
                </a:solidFill>
                <a:latin typeface="Stencil" charset="0"/>
              </a:rPr>
              <a:t>million</a:t>
            </a:r>
            <a:r>
              <a:rPr lang="en-US" sz="3700">
                <a:solidFill>
                  <a:schemeClr val="tx1"/>
                </a:solidFill>
                <a:latin typeface="Arial" charset="0"/>
              </a:rPr>
              <a:t> </a:t>
            </a:r>
            <a:r>
              <a:rPr lang="en-US" sz="3700">
                <a:latin typeface="Arial" charset="0"/>
              </a:rPr>
              <a:t>men were drafted for the Vietnam Conflict</a:t>
            </a:r>
            <a:br>
              <a:rPr lang="en-US" sz="3700">
                <a:latin typeface="Arial" charset="0"/>
              </a:rPr>
            </a:br>
            <a:endParaRPr lang="en-US" sz="3700">
              <a:latin typeface="Arial" charset="0"/>
            </a:endParaRPr>
          </a:p>
        </p:txBody>
      </p:sp>
      <p:sp>
        <p:nvSpPr>
          <p:cNvPr id="5" name="WordArt 3"/>
          <p:cNvSpPr>
            <a:spLocks noChangeArrowheads="1" noChangeShapeType="1" noTextEdit="1"/>
          </p:cNvSpPr>
          <p:nvPr/>
        </p:nvSpPr>
        <p:spPr bwMode="auto">
          <a:xfrm>
            <a:off x="961697" y="1219200"/>
            <a:ext cx="4372303"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The Draft</a:t>
            </a:r>
          </a:p>
        </p:txBody>
      </p:sp>
      <p:pic>
        <p:nvPicPr>
          <p:cNvPr id="33797" name="Picture 6" descr="Draft card burning to protest Vietnam War in 60'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12799">
            <a:off x="6019800" y="766763"/>
            <a:ext cx="2247900" cy="2276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1991" name="Picture 7"/>
          <p:cNvPicPr>
            <a:picLocks noChangeAspect="1" noChangeArrowheads="1"/>
          </p:cNvPicPr>
          <p:nvPr/>
        </p:nvPicPr>
        <p:blipFill>
          <a:blip r:embed="rId4">
            <a:clrChange>
              <a:clrFrom>
                <a:srgbClr val="615E79"/>
              </a:clrFrom>
              <a:clrTo>
                <a:srgbClr val="615E79">
                  <a:alpha val="0"/>
                </a:srgbClr>
              </a:clrTo>
            </a:clrChange>
            <a:extLst>
              <a:ext uri="{28A0092B-C50C-407E-A947-70E740481C1C}">
                <a14:useLocalDpi xmlns:a14="http://schemas.microsoft.com/office/drawing/2010/main" val="0"/>
              </a:ext>
            </a:extLst>
          </a:blip>
          <a:srcRect/>
          <a:stretch>
            <a:fillRect/>
          </a:stretch>
        </p:blipFill>
        <p:spPr bwMode="auto">
          <a:xfrm>
            <a:off x="5833201" y="2819400"/>
            <a:ext cx="2586819" cy="2510091"/>
          </a:xfrm>
          <a:prstGeom prst="ellipse">
            <a:avLst/>
          </a:prstGeom>
          <a:ln w="9525">
            <a:solidFill>
              <a:schemeClr val="tx1"/>
            </a:solidFill>
            <a:miter lim="800000"/>
            <a:headEnd/>
            <a:tailEnd/>
          </a:ln>
          <a:effectLst>
            <a:outerShdw blurRad="127000" algn="bl" rotWithShape="0">
              <a:srgbClr val="000000"/>
            </a:outerShdw>
          </a:effectLst>
          <a:scene3d>
            <a:camera prst="perspectiveFront" fov="5400000"/>
            <a:lightRig rig="threePt" dir="t">
              <a:rot lat="0" lon="0" rev="19200000"/>
            </a:lightRig>
          </a:scene3d>
          <a:sp3d extrusionH="25400">
            <a:extrusionClr>
              <a:srgbClr val="000000"/>
            </a:extrusionClr>
          </a:sp3d>
          <a:extLst>
            <a:ext uri="{909E8E84-426E-40dd-AFC4-6F175D3DCCD1}">
              <a14:hiddenFill xmlns="" xmlns:a14="http://schemas.microsoft.com/office/drawing/2010/main">
                <a:solidFill>
                  <a:schemeClr val="accent1"/>
                </a:solidFill>
              </a14:hiddenFill>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shellshock"/>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7891" name="Text Placeholder 8"/>
          <p:cNvSpPr>
            <a:spLocks noGrp="1"/>
          </p:cNvSpPr>
          <p:nvPr>
            <p:ph type="body" idx="4294967295"/>
          </p:nvPr>
        </p:nvSpPr>
        <p:spPr>
          <a:xfrm>
            <a:off x="6172200" y="6019800"/>
            <a:ext cx="1828800" cy="838200"/>
          </a:xfrm>
        </p:spPr>
        <p:txBody>
          <a:bodyPr/>
          <a:lstStyle/>
          <a:p>
            <a:pPr marL="0" indent="0" eaLnBrk="1" hangingPunct="1">
              <a:buFontTx/>
              <a:buNone/>
            </a:pPr>
            <a:r>
              <a:rPr lang="en-US" sz="3600" b="1">
                <a:latin typeface="Stencil" charset="0"/>
              </a:rPr>
              <a:t>USA</a:t>
            </a:r>
          </a:p>
        </p:txBody>
      </p:sp>
      <p:sp>
        <p:nvSpPr>
          <p:cNvPr id="37892" name="Text Placeholder 9"/>
          <p:cNvSpPr>
            <a:spLocks noGrp="1"/>
          </p:cNvSpPr>
          <p:nvPr>
            <p:ph type="body" sz="half" idx="4294967295"/>
          </p:nvPr>
        </p:nvSpPr>
        <p:spPr>
          <a:xfrm>
            <a:off x="304800" y="6019800"/>
            <a:ext cx="4043363" cy="838200"/>
          </a:xfrm>
        </p:spPr>
        <p:txBody>
          <a:bodyPr/>
          <a:lstStyle/>
          <a:p>
            <a:pPr marL="0" indent="0" eaLnBrk="1" hangingPunct="1">
              <a:buFontTx/>
              <a:buNone/>
            </a:pPr>
            <a:r>
              <a:rPr lang="en-US" sz="3600" b="1">
                <a:latin typeface="Stencil" charset="0"/>
              </a:rPr>
              <a:t>Viet Cong</a:t>
            </a:r>
          </a:p>
        </p:txBody>
      </p:sp>
      <p:sp>
        <p:nvSpPr>
          <p:cNvPr id="37893" name="Content Placeholder 7"/>
          <p:cNvSpPr>
            <a:spLocks noGrp="1"/>
          </p:cNvSpPr>
          <p:nvPr>
            <p:ph sz="quarter" idx="4294967295"/>
          </p:nvPr>
        </p:nvSpPr>
        <p:spPr>
          <a:xfrm>
            <a:off x="4495800" y="1905000"/>
            <a:ext cx="4421188" cy="3941763"/>
          </a:xfrm>
        </p:spPr>
        <p:txBody>
          <a:bodyPr/>
          <a:lstStyle/>
          <a:p>
            <a:pPr marL="419100" indent="-382588" eaLnBrk="1" hangingPunct="1"/>
            <a:r>
              <a:rPr lang="en-US" sz="2300">
                <a:latin typeface="Arial" charset="0"/>
              </a:rPr>
              <a:t>“Search and destroy” missions (Green Berets) </a:t>
            </a:r>
          </a:p>
          <a:p>
            <a:pPr marL="722313" lvl="1" indent="-273050" eaLnBrk="1" hangingPunct="1"/>
            <a:r>
              <a:rPr lang="en-US" sz="1600">
                <a:latin typeface="Arial" charset="0"/>
              </a:rPr>
              <a:t>bring the enemy into the open to fight by bombing and cutting off supply lines</a:t>
            </a:r>
          </a:p>
          <a:p>
            <a:pPr marL="419100" indent="-382588" eaLnBrk="1" hangingPunct="1"/>
            <a:r>
              <a:rPr lang="en-US" sz="2300">
                <a:latin typeface="Arial" charset="0"/>
              </a:rPr>
              <a:t>Agent Orange</a:t>
            </a:r>
          </a:p>
          <a:p>
            <a:pPr marL="722313" lvl="1" indent="-273050" eaLnBrk="1" hangingPunct="1"/>
            <a:r>
              <a:rPr lang="en-US" sz="1600">
                <a:latin typeface="Arial" charset="0"/>
              </a:rPr>
              <a:t>Chemical that strips plants of leaves; ruins farmland and destroys jungle</a:t>
            </a:r>
          </a:p>
          <a:p>
            <a:pPr marL="1004888" lvl="2" indent="-255588" eaLnBrk="1" hangingPunct="1"/>
            <a:r>
              <a:rPr lang="en-US" sz="1600">
                <a:latin typeface="Arial" charset="0"/>
              </a:rPr>
              <a:t>Important in the thick jungle areas of Vietnam</a:t>
            </a:r>
          </a:p>
          <a:p>
            <a:pPr marL="419100" indent="-382588" eaLnBrk="1" hangingPunct="1"/>
            <a:r>
              <a:rPr lang="en-US" sz="2300">
                <a:latin typeface="Arial" charset="0"/>
              </a:rPr>
              <a:t>Napalm</a:t>
            </a:r>
          </a:p>
          <a:p>
            <a:pPr marL="722313" lvl="1" indent="-273050" eaLnBrk="1" hangingPunct="1"/>
            <a:r>
              <a:rPr lang="en-US" sz="1600">
                <a:latin typeface="Arial" charset="0"/>
              </a:rPr>
              <a:t>Jellied gasoline that explodes on contact; ruins farmland and destroys jungle</a:t>
            </a:r>
          </a:p>
        </p:txBody>
      </p:sp>
      <p:sp>
        <p:nvSpPr>
          <p:cNvPr id="37894" name="Content Placeholder 10"/>
          <p:cNvSpPr>
            <a:spLocks noGrp="1"/>
          </p:cNvSpPr>
          <p:nvPr>
            <p:ph sz="quarter" idx="4294967295"/>
          </p:nvPr>
        </p:nvSpPr>
        <p:spPr>
          <a:xfrm>
            <a:off x="304800" y="1752600"/>
            <a:ext cx="4043363" cy="3941763"/>
          </a:xfrm>
        </p:spPr>
        <p:txBody>
          <a:bodyPr/>
          <a:lstStyle/>
          <a:p>
            <a:pPr marL="419100" indent="-382588" eaLnBrk="1" hangingPunct="1"/>
            <a:r>
              <a:rPr lang="en-US" sz="2700">
                <a:latin typeface="Arial" charset="0"/>
              </a:rPr>
              <a:t>Ambushes</a:t>
            </a:r>
          </a:p>
          <a:p>
            <a:pPr marL="419100" indent="-382588" eaLnBrk="1" hangingPunct="1"/>
            <a:r>
              <a:rPr lang="en-US" sz="2700">
                <a:latin typeface="Arial" charset="0"/>
              </a:rPr>
              <a:t>Booby traps</a:t>
            </a:r>
          </a:p>
          <a:p>
            <a:pPr marL="419100" indent="-382588" eaLnBrk="1" hangingPunct="1"/>
            <a:r>
              <a:rPr lang="en-US" sz="2700">
                <a:latin typeface="Arial" charset="0"/>
              </a:rPr>
              <a:t>Guerrilla tactics</a:t>
            </a:r>
          </a:p>
          <a:p>
            <a:pPr marL="419100" indent="-382588" eaLnBrk="1" hangingPunct="1"/>
            <a:r>
              <a:rPr lang="en-US" sz="2700">
                <a:latin typeface="Arial" charset="0"/>
              </a:rPr>
              <a:t>Blended in in with general population</a:t>
            </a:r>
          </a:p>
          <a:p>
            <a:pPr marL="419100" indent="-382588" eaLnBrk="1" hangingPunct="1"/>
            <a:r>
              <a:rPr lang="en-US" sz="2700">
                <a:latin typeface="Arial" charset="0"/>
              </a:rPr>
              <a:t>Ho Chi minh Trail</a:t>
            </a:r>
          </a:p>
          <a:p>
            <a:pPr marL="722313" lvl="1" indent="-273050" eaLnBrk="1" hangingPunct="1"/>
            <a:r>
              <a:rPr lang="en-US" sz="1800">
                <a:latin typeface="Arial" charset="0"/>
              </a:rPr>
              <a:t>Trail that the Viet Cong used to transport arms and supplies to armies in the South; transported through various countries via the jungle</a:t>
            </a:r>
          </a:p>
        </p:txBody>
      </p:sp>
      <p:sp>
        <p:nvSpPr>
          <p:cNvPr id="37895" name="Rectangle 7"/>
          <p:cNvSpPr>
            <a:spLocks noChangeArrowheads="1"/>
          </p:cNvSpPr>
          <p:nvPr/>
        </p:nvSpPr>
        <p:spPr bwMode="auto">
          <a:xfrm>
            <a:off x="228600" y="1676400"/>
            <a:ext cx="4114800" cy="4953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7896" name="Rectangle 8"/>
          <p:cNvSpPr>
            <a:spLocks noChangeArrowheads="1"/>
          </p:cNvSpPr>
          <p:nvPr/>
        </p:nvSpPr>
        <p:spPr bwMode="auto">
          <a:xfrm>
            <a:off x="4419600" y="1676400"/>
            <a:ext cx="4495800" cy="4953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pic>
        <p:nvPicPr>
          <p:cNvPr id="37897" name="Picture 9" descr="vietnam-fla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895600" y="6197600"/>
            <a:ext cx="990600" cy="660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pic>
        <p:nvPicPr>
          <p:cNvPr id="37898" name="Picture 10" descr="MCj04361800000[1]"/>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620000" y="5768975"/>
            <a:ext cx="1219200" cy="1089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WordArt 3"/>
          <p:cNvSpPr>
            <a:spLocks noChangeArrowheads="1" noChangeShapeType="1" noTextEdit="1"/>
          </p:cNvSpPr>
          <p:nvPr/>
        </p:nvSpPr>
        <p:spPr bwMode="auto">
          <a:xfrm>
            <a:off x="302172" y="294290"/>
            <a:ext cx="5181600" cy="8382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Methods of War</a:t>
            </a:r>
          </a:p>
        </p:txBody>
      </p:sp>
      <p:sp>
        <p:nvSpPr>
          <p:cNvPr id="2" name="Rounded Rectangular Callout 1"/>
          <p:cNvSpPr/>
          <p:nvPr/>
        </p:nvSpPr>
        <p:spPr bwMode="auto">
          <a:xfrm>
            <a:off x="6019800" y="152400"/>
            <a:ext cx="2743200" cy="1252538"/>
          </a:xfrm>
          <a:prstGeom prst="wedgeRoundRectCallout">
            <a:avLst>
              <a:gd name="adj1" fmla="val -31592"/>
              <a:gd name="adj2" fmla="val 85314"/>
              <a:gd name="adj3" fmla="val 16667"/>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wrap="none"/>
          <a:lstStyle/>
          <a:p>
            <a:pPr>
              <a:lnSpc>
                <a:spcPct val="90000"/>
              </a:lnSpc>
              <a:defRPr/>
            </a:pPr>
            <a:endParaRPr lang="en-US" dirty="0"/>
          </a:p>
        </p:txBody>
      </p:sp>
      <p:sp>
        <p:nvSpPr>
          <p:cNvPr id="37901" name="Rectangle 2"/>
          <p:cNvSpPr>
            <a:spLocks noChangeArrowheads="1"/>
          </p:cNvSpPr>
          <p:nvPr/>
        </p:nvSpPr>
        <p:spPr bwMode="auto">
          <a:xfrm>
            <a:off x="6021388" y="292100"/>
            <a:ext cx="3197225" cy="839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nSpc>
                <a:spcPct val="90000"/>
              </a:lnSpc>
            </a:pPr>
            <a:r>
              <a:rPr lang="en-US"/>
              <a:t>US believed its superior weaponry would lead to victory over the Vietcong</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shellshock"/>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8915" name="Rectangle 3"/>
          <p:cNvSpPr>
            <a:spLocks noGrp="1" noChangeArrowheads="1"/>
          </p:cNvSpPr>
          <p:nvPr>
            <p:ph type="body" sz="half" idx="2"/>
          </p:nvPr>
        </p:nvSpPr>
        <p:spPr>
          <a:xfrm>
            <a:off x="4953000" y="1600200"/>
            <a:ext cx="4038600" cy="4525963"/>
          </a:xfrm>
        </p:spPr>
        <p:txBody>
          <a:bodyPr/>
          <a:lstStyle/>
          <a:p>
            <a:pPr eaLnBrk="1" hangingPunct="1">
              <a:lnSpc>
                <a:spcPct val="90000"/>
              </a:lnSpc>
            </a:pPr>
            <a:r>
              <a:rPr lang="en-US" sz="2400">
                <a:latin typeface="Arial" charset="0"/>
              </a:rPr>
              <a:t>The </a:t>
            </a:r>
            <a:r>
              <a:rPr lang="en-US" sz="2400" u="sng">
                <a:latin typeface="Arial" charset="0"/>
              </a:rPr>
              <a:t>Vietcong</a:t>
            </a:r>
            <a:r>
              <a:rPr lang="en-US" sz="2400">
                <a:latin typeface="Arial" charset="0"/>
              </a:rPr>
              <a:t> lived amongst the people, so it was hard to tell who was friend or foe</a:t>
            </a:r>
          </a:p>
          <a:p>
            <a:pPr eaLnBrk="1" hangingPunct="1">
              <a:lnSpc>
                <a:spcPct val="90000"/>
              </a:lnSpc>
            </a:pPr>
            <a:r>
              <a:rPr lang="en-US" sz="2400">
                <a:latin typeface="Arial" charset="0"/>
              </a:rPr>
              <a:t>The Vietcong also had elaborate networks of tunnels</a:t>
            </a:r>
          </a:p>
          <a:p>
            <a:pPr eaLnBrk="1" hangingPunct="1">
              <a:lnSpc>
                <a:spcPct val="90000"/>
              </a:lnSpc>
            </a:pPr>
            <a:r>
              <a:rPr lang="en-US" sz="2400">
                <a:latin typeface="Arial" charset="0"/>
              </a:rPr>
              <a:t>These tunnels could withstand airstrikes, help them launch surprise attacks and then disappear.</a:t>
            </a:r>
          </a:p>
        </p:txBody>
      </p:sp>
      <p:pic>
        <p:nvPicPr>
          <p:cNvPr id="6" name="Picture 5" descr="Cu%20Chi"/>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rot="-392442">
            <a:off x="315913" y="385763"/>
            <a:ext cx="3962400" cy="29718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2" descr="tunnel1"/>
          <p:cNvPicPr>
            <a:picLocks noChangeAspect="1" noChangeArrowheads="1"/>
          </p:cNvPicPr>
          <p:nvPr/>
        </p:nvPicPr>
        <p:blipFill>
          <a:blip r:embed="rId6" cstate="email">
            <a:extLst>
              <a:ext uri="{28A0092B-C50C-407E-A947-70E740481C1C}">
                <a14:useLocalDpi xmlns:a14="http://schemas.microsoft.com/office/drawing/2010/main" val="0"/>
              </a:ext>
            </a:extLst>
          </a:blip>
          <a:srcRect b="13300"/>
          <a:stretch>
            <a:fillRect/>
          </a:stretch>
        </p:blipFill>
        <p:spPr bwMode="auto">
          <a:xfrm rot="273629">
            <a:off x="411163" y="3697288"/>
            <a:ext cx="4206875" cy="25527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WordArt 3"/>
          <p:cNvSpPr>
            <a:spLocks noChangeArrowheads="1" noChangeShapeType="1" noTextEdit="1"/>
          </p:cNvSpPr>
          <p:nvPr/>
        </p:nvSpPr>
        <p:spPr bwMode="auto">
          <a:xfrm>
            <a:off x="4532585" y="373118"/>
            <a:ext cx="4214648" cy="8382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Where are they?!</a:t>
            </a:r>
          </a:p>
        </p:txBody>
      </p:sp>
      <p:pic>
        <p:nvPicPr>
          <p:cNvPr id="11" name="Picture 10" descr="western-tourist-trying-to-get-out-of-the-cu-chi-tunnels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70307">
            <a:off x="295275" y="-103188"/>
            <a:ext cx="4087813" cy="61499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ctangle 2"/>
          <p:cNvSpPr/>
          <p:nvPr/>
        </p:nvSpPr>
        <p:spPr>
          <a:xfrm>
            <a:off x="357188" y="5638800"/>
            <a:ext cx="4822825" cy="1016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marL="285750" indent="-285750">
              <a:buFont typeface="Arial" charset="0"/>
              <a:buChar char="•"/>
            </a:pPr>
            <a:r>
              <a:rPr lang="en-US" sz="1200">
                <a:solidFill>
                  <a:srgbClr val="000000"/>
                </a:solidFill>
                <a:latin typeface="Arial" charset="0"/>
                <a:ea typeface="ＭＳ Ｐゴシック" charset="0"/>
              </a:rPr>
              <a:t>The tunnels were burrowed deep and often connected villages</a:t>
            </a:r>
          </a:p>
          <a:p>
            <a:pPr marL="285750" indent="-285750">
              <a:buFont typeface="Arial" charset="0"/>
              <a:buChar char="•"/>
            </a:pPr>
            <a:r>
              <a:rPr lang="ja-JP" altLang="en-US" sz="1200">
                <a:solidFill>
                  <a:srgbClr val="000000"/>
                </a:solidFill>
                <a:latin typeface="Arial" charset="0"/>
                <a:ea typeface="ＭＳ Ｐゴシック" charset="0"/>
              </a:rPr>
              <a:t>“</a:t>
            </a:r>
            <a:r>
              <a:rPr lang="en-US" sz="1200">
                <a:solidFill>
                  <a:srgbClr val="000000"/>
                </a:solidFill>
                <a:latin typeface="Arial" charset="0"/>
                <a:ea typeface="ＭＳ Ｐゴシック" charset="0"/>
              </a:rPr>
              <a:t>The more the Americans tried to drive us away from our land, the more we burrowed into it.</a:t>
            </a:r>
            <a:r>
              <a:rPr lang="ja-JP" altLang="en-US" sz="1200">
                <a:solidFill>
                  <a:srgbClr val="000000"/>
                </a:solidFill>
                <a:latin typeface="Arial" charset="0"/>
                <a:ea typeface="ＭＳ Ｐゴシック" charset="0"/>
              </a:rPr>
              <a:t>”</a:t>
            </a:r>
            <a:r>
              <a:rPr lang="en-US" sz="1200">
                <a:solidFill>
                  <a:srgbClr val="000000"/>
                </a:solidFill>
                <a:latin typeface="Arial" charset="0"/>
                <a:ea typeface="ＭＳ Ｐゴシック" charset="0"/>
              </a:rPr>
              <a:t> – Leader of the Vietcong</a:t>
            </a:r>
          </a:p>
          <a:p>
            <a:pPr marL="285750" indent="-285750">
              <a:buFont typeface="Arial" charset="0"/>
              <a:buChar char="•"/>
            </a:pPr>
            <a:r>
              <a:rPr lang="en-US" sz="1200">
                <a:solidFill>
                  <a:srgbClr val="000000"/>
                </a:solidFill>
                <a:latin typeface="Arial" charset="0"/>
                <a:ea typeface="ＭＳ Ｐゴシック" charset="0"/>
              </a:rPr>
              <a:t>The terrain was laced with booby traps and land mines from both sides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5"/>
          <p:cNvSpPr>
            <a:spLocks noGrp="1" noChangeArrowheads="1"/>
          </p:cNvSpPr>
          <p:nvPr>
            <p:ph type="title"/>
          </p:nvPr>
        </p:nvSpPr>
        <p:spPr/>
        <p:txBody>
          <a:bodyPr/>
          <a:lstStyle/>
          <a:p>
            <a:pPr eaLnBrk="1" hangingPunct="1"/>
            <a:endParaRPr lang="en-US">
              <a:latin typeface="Arial" charset="0"/>
            </a:endParaRPr>
          </a:p>
        </p:txBody>
      </p:sp>
      <p:graphicFrame>
        <p:nvGraphicFramePr>
          <p:cNvPr id="39939" name="Object 4"/>
          <p:cNvGraphicFramePr>
            <a:graphicFrameLocks noGrp="1" noChangeAspect="1"/>
          </p:cNvGraphicFramePr>
          <p:nvPr>
            <p:ph idx="1"/>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39948" name="Bitmap Image" r:id="rId3" imgW="6392167" imgH="4161905" progId="Paint.Picture">
                  <p:embed/>
                </p:oleObj>
              </mc:Choice>
              <mc:Fallback>
                <p:oleObj name="Bitmap Image" r:id="rId3" imgW="6392167" imgH="4161905" progId="Paint.Picture">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5" descr="vietnam_anim"/>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0179" name="Title 2"/>
          <p:cNvSpPr>
            <a:spLocks/>
          </p:cNvSpPr>
          <p:nvPr/>
        </p:nvSpPr>
        <p:spPr bwMode="auto">
          <a:xfrm>
            <a:off x="685800" y="3276600"/>
            <a:ext cx="24384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en-US" altLang="en-US" sz="4400" dirty="0" smtClean="0">
                <a:solidFill>
                  <a:schemeClr val="bg1"/>
                </a:solidFill>
                <a:effectLst>
                  <a:glow rad="127000">
                    <a:schemeClr val="tx1"/>
                  </a:glow>
                </a:effectLst>
                <a:ea typeface="+mn-ea"/>
              </a:rPr>
              <a:t>Even women fought for the Vietcong</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8575"/>
            <a:ext cx="9144000" cy="687863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Rectangle 1"/>
          <p:cNvSpPr/>
          <p:nvPr/>
        </p:nvSpPr>
        <p:spPr>
          <a:xfrm>
            <a:off x="357352" y="4495800"/>
            <a:ext cx="4572000" cy="1754326"/>
          </a:xfrm>
          <a:prstGeom prst="rect">
            <a:avLst/>
          </a:prstGeom>
        </p:spPr>
        <p:txBody>
          <a:bodyPr>
            <a:spAutoFit/>
          </a:bodyPr>
          <a:lstStyle/>
          <a:p>
            <a:pPr marL="285750" indent="-285750">
              <a:buFont typeface="Arial" panose="020B0604020202020204" pitchFamily="34" charset="0"/>
              <a:buChar char="•"/>
              <a:defRPr/>
            </a:pPr>
            <a:r>
              <a:rPr lang="en-US" dirty="0">
                <a:solidFill>
                  <a:schemeClr val="bg1"/>
                </a:solidFill>
                <a:effectLst>
                  <a:glow rad="266700">
                    <a:schemeClr val="tx1"/>
                  </a:glow>
                </a:effectLst>
                <a:ea typeface="+mn-ea"/>
              </a:rPr>
              <a:t>US soldiers conducted </a:t>
            </a:r>
            <a:r>
              <a:rPr lang="en-US" b="1" dirty="0">
                <a:solidFill>
                  <a:schemeClr val="bg1"/>
                </a:solidFill>
                <a:effectLst>
                  <a:glow rad="266700">
                    <a:schemeClr val="tx1"/>
                  </a:glow>
                </a:effectLst>
                <a:ea typeface="+mn-ea"/>
              </a:rPr>
              <a:t>search and destroy missions</a:t>
            </a:r>
            <a:r>
              <a:rPr lang="en-US" dirty="0">
                <a:solidFill>
                  <a:schemeClr val="bg1"/>
                </a:solidFill>
                <a:effectLst>
                  <a:glow rad="266700">
                    <a:schemeClr val="tx1"/>
                  </a:glow>
                </a:effectLst>
                <a:ea typeface="+mn-ea"/>
              </a:rPr>
              <a:t> – killing suspected Vietcong members, their livestock, and burning their villages</a:t>
            </a:r>
          </a:p>
          <a:p>
            <a:pPr marL="285750" indent="-285750">
              <a:buFont typeface="Arial" panose="020B0604020202020204" pitchFamily="34" charset="0"/>
              <a:buChar char="•"/>
              <a:defRPr/>
            </a:pPr>
            <a:r>
              <a:rPr lang="en-US" dirty="0">
                <a:solidFill>
                  <a:schemeClr val="bg1"/>
                </a:solidFill>
                <a:effectLst>
                  <a:glow rad="266700">
                    <a:schemeClr val="tx1"/>
                  </a:glow>
                </a:effectLst>
                <a:ea typeface="+mn-ea"/>
              </a:rPr>
              <a:t>Many villagers fled to refugee camps (over 3 million people) in S. Vietnam</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4" descr="war backdrop"/>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763" y="0"/>
            <a:ext cx="9134475" cy="6958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3011" name="Rectangle 3"/>
          <p:cNvSpPr>
            <a:spLocks noGrp="1" noChangeArrowheads="1"/>
          </p:cNvSpPr>
          <p:nvPr>
            <p:ph type="body" idx="1"/>
          </p:nvPr>
        </p:nvSpPr>
        <p:spPr>
          <a:xfrm>
            <a:off x="0" y="1447800"/>
            <a:ext cx="5410200" cy="4648200"/>
          </a:xfrm>
        </p:spPr>
        <p:txBody>
          <a:bodyPr/>
          <a:lstStyle/>
          <a:p>
            <a:pPr eaLnBrk="1" hangingPunct="1">
              <a:lnSpc>
                <a:spcPct val="80000"/>
              </a:lnSpc>
            </a:pPr>
            <a:r>
              <a:rPr lang="en-US" sz="2400">
                <a:latin typeface="Arial" charset="0"/>
              </a:rPr>
              <a:t>By 1965 some 180,000 American combat troops were fighting in Vietnam, with the number doubling by 1966.</a:t>
            </a:r>
          </a:p>
          <a:p>
            <a:pPr eaLnBrk="1" hangingPunct="1">
              <a:lnSpc>
                <a:spcPct val="80000"/>
              </a:lnSpc>
            </a:pPr>
            <a:r>
              <a:rPr lang="en-US" sz="2400">
                <a:latin typeface="Arial" charset="0"/>
              </a:rPr>
              <a:t> Many Americans believed they could win in Vietnam.</a:t>
            </a:r>
          </a:p>
          <a:p>
            <a:pPr eaLnBrk="1" hangingPunct="1">
              <a:lnSpc>
                <a:spcPct val="80000"/>
              </a:lnSpc>
            </a:pPr>
            <a:r>
              <a:rPr lang="en-US" sz="2400">
                <a:latin typeface="Arial" charset="0"/>
              </a:rPr>
              <a:t>To take Vietcong’s hiding places away, American planes dropped </a:t>
            </a:r>
            <a:r>
              <a:rPr lang="en-US" sz="2400" b="1">
                <a:solidFill>
                  <a:srgbClr val="005082"/>
                </a:solidFill>
                <a:latin typeface="Arial" charset="0"/>
              </a:rPr>
              <a:t>napalm</a:t>
            </a:r>
            <a:r>
              <a:rPr lang="en-US" sz="2400" b="1">
                <a:latin typeface="Arial" charset="0"/>
              </a:rPr>
              <a:t>, </a:t>
            </a:r>
            <a:r>
              <a:rPr lang="en-US" sz="2400">
                <a:latin typeface="Arial" charset="0"/>
              </a:rPr>
              <a:t>a jellied gasoline that explodes on contact, and </a:t>
            </a:r>
            <a:r>
              <a:rPr lang="en-US" sz="2400" b="1">
                <a:solidFill>
                  <a:srgbClr val="005082"/>
                </a:solidFill>
                <a:latin typeface="Arial" charset="0"/>
              </a:rPr>
              <a:t>Agent Orange</a:t>
            </a:r>
            <a:r>
              <a:rPr lang="en-US" sz="2400" b="1">
                <a:latin typeface="Arial" charset="0"/>
              </a:rPr>
              <a:t>, </a:t>
            </a:r>
            <a:r>
              <a:rPr lang="en-US" sz="2400">
                <a:latin typeface="Arial" charset="0"/>
              </a:rPr>
              <a:t>a chemical that strips leaves from trees and shrubs. Farmlands and forests were turned into wastelands.</a:t>
            </a:r>
          </a:p>
        </p:txBody>
      </p:sp>
      <p:pic>
        <p:nvPicPr>
          <p:cNvPr id="43012" name="Picture 5" descr="vietnam-soldiers-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257800" y="1524000"/>
            <a:ext cx="3886200" cy="2517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3013" name="Picture 5" descr="marines-on-tank"/>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rot="312497">
            <a:off x="5410200" y="4114800"/>
            <a:ext cx="3505200" cy="2376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WordArt 3"/>
          <p:cNvSpPr>
            <a:spLocks noChangeArrowheads="1" noChangeShapeType="1" noTextEdit="1"/>
          </p:cNvSpPr>
          <p:nvPr/>
        </p:nvSpPr>
        <p:spPr bwMode="auto">
          <a:xfrm>
            <a:off x="2057400" y="457200"/>
            <a:ext cx="61722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Tactics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7" descr="VietnamNapalm"/>
          <p:cNvPicPr>
            <a:picLocks noChangeAspect="1" noChangeArrowheads="1"/>
          </p:cNvPicPr>
          <p:nvPr/>
        </p:nvPicPr>
        <p:blipFill>
          <a:blip r:embed="rId2">
            <a:duotone>
              <a:prstClr val="black"/>
              <a:srgbClr val="C00000">
                <a:tint val="45000"/>
                <a:satMod val="400000"/>
              </a:srgbClr>
            </a:duotone>
            <a:extLst>
              <a:ext uri="{28A0092B-C50C-407E-A947-70E740481C1C}">
                <a14:useLocalDpi xmlns:a14="http://schemas.microsoft.com/office/drawing/2010/main" val="0"/>
              </a:ext>
            </a:extLst>
          </a:blip>
          <a:srcRect/>
          <a:stretch>
            <a:fillRect/>
          </a:stretch>
        </p:blipFill>
        <p:spPr bwMode="auto">
          <a:xfrm>
            <a:off x="0" y="0"/>
            <a:ext cx="9144000" cy="6824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4035" name="Rectangle 5"/>
          <p:cNvSpPr>
            <a:spLocks noChangeArrowheads="1"/>
          </p:cNvSpPr>
          <p:nvPr/>
        </p:nvSpPr>
        <p:spPr bwMode="auto">
          <a:xfrm>
            <a:off x="4114800" y="4876800"/>
            <a:ext cx="4419600" cy="1190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p>
            <a:r>
              <a:rPr lang="en-US" b="1"/>
              <a:t>It is an extremely flammable, gasoline-based defoliant and painful weapon that can generate temperatures in excess of 2,000 degrees.</a:t>
            </a:r>
            <a:r>
              <a:rPr lang="en-US"/>
              <a:t> </a:t>
            </a:r>
          </a:p>
        </p:txBody>
      </p:sp>
      <p:sp>
        <p:nvSpPr>
          <p:cNvPr id="5" name="WordArt 3"/>
          <p:cNvSpPr>
            <a:spLocks noChangeArrowheads="1" noChangeShapeType="1" noTextEdit="1"/>
          </p:cNvSpPr>
          <p:nvPr/>
        </p:nvSpPr>
        <p:spPr bwMode="auto">
          <a:xfrm>
            <a:off x="990600" y="228600"/>
            <a:ext cx="41910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Napalm</a:t>
            </a:r>
          </a:p>
        </p:txBody>
      </p:sp>
      <p:pic>
        <p:nvPicPr>
          <p:cNvPr id="52229" name="Picture 5"/>
          <p:cNvPicPr>
            <a:picLocks noChangeAspect="1" noChangeArrowheads="1"/>
          </p:cNvPicPr>
          <p:nvPr/>
        </p:nvPicPr>
        <p:blipFill>
          <a:blip r:embed="rId3">
            <a:extLst>
              <a:ext uri="{28A0092B-C50C-407E-A947-70E740481C1C}">
                <a14:useLocalDpi xmlns:a14="http://schemas.microsoft.com/office/drawing/2010/main" val="0"/>
              </a:ext>
            </a:extLst>
          </a:blip>
          <a:srcRect t="37988"/>
          <a:stretch>
            <a:fillRect/>
          </a:stretch>
        </p:blipFill>
        <p:spPr bwMode="auto">
          <a:xfrm rot="633343">
            <a:off x="5929313" y="604838"/>
            <a:ext cx="2765425" cy="3429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22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endParaRPr lang="en-US">
              <a:latin typeface="Arial" charset="0"/>
            </a:endParaRPr>
          </a:p>
        </p:txBody>
      </p:sp>
      <p:sp>
        <p:nvSpPr>
          <p:cNvPr id="45059" name="Rectangle 3"/>
          <p:cNvSpPr>
            <a:spLocks noGrp="1" noChangeArrowheads="1"/>
          </p:cNvSpPr>
          <p:nvPr>
            <p:ph type="body" idx="1"/>
          </p:nvPr>
        </p:nvSpPr>
        <p:spPr/>
        <p:txBody>
          <a:bodyPr/>
          <a:lstStyle/>
          <a:p>
            <a:pPr eaLnBrk="1" hangingPunct="1"/>
            <a:endParaRPr lang="en-US">
              <a:latin typeface="Arial" charset="0"/>
            </a:endParaRPr>
          </a:p>
        </p:txBody>
      </p:sp>
      <p:pic>
        <p:nvPicPr>
          <p:cNvPr id="45060" name="Picture 5" descr="Napalm3-7316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5061" name="AutoShape 7" descr="http://www.google.com/url?sa=i&amp;source=images&amp;cd=&amp;docid=RAnXyxIv-h168M&amp;tbnid=DHki6dSZ4KMbqM&amp;ved=0CAUQjBw&amp;url=http%3A%2F%2Fjackiewhiting.net%2FAmStudies%2FUnits1213%2FUn2.Conform%2FColdWar%2Fnapalm.jpg&amp;ei=JiRYU5XTHcejyATboICIBQ&amp;psig=AFQjCNHhm6gJ2A4Ojkzydb7Gqw79fI_O3w&amp;ust=1398371750580323"/>
          <p:cNvSpPr>
            <a:spLocks noChangeAspect="1" noChangeArrowheads="1"/>
          </p:cNvSpPr>
          <p:nvPr/>
        </p:nvSpPr>
        <p:spPr bwMode="auto">
          <a:xfrm>
            <a:off x="63500" y="-136525"/>
            <a:ext cx="3048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pic>
        <p:nvPicPr>
          <p:cNvPr id="4916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88" y="15875"/>
            <a:ext cx="9104312" cy="688181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9" name="WordArt 3"/>
          <p:cNvSpPr>
            <a:spLocks noChangeArrowheads="1" noChangeShapeType="1" noTextEdit="1"/>
          </p:cNvSpPr>
          <p:nvPr/>
        </p:nvSpPr>
        <p:spPr bwMode="auto">
          <a:xfrm>
            <a:off x="914400" y="73573"/>
            <a:ext cx="41910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Napalm</a:t>
            </a:r>
          </a:p>
        </p:txBody>
      </p:sp>
      <p:pic>
        <p:nvPicPr>
          <p:cNvPr id="49162" name="Picture 10" descr="http://2.bp.blogspot.com/-bDhc1eMPmgA/UiIlAARQ-GI/AAAAAAAAYR4/kc3hurRq1PU/s640/Horst+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18050">
            <a:off x="5334000" y="428625"/>
            <a:ext cx="3057525" cy="6056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916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91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spusa.org/mindfull/wp-content/uploads/2006/11/agent_orange_cropdust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97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4276" name="Picture 5" descr="File:Defoliation agent spraying.jpg">
            <a:hlinkClick r:id="rId3"/>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791200" y="2133600"/>
            <a:ext cx="3352800" cy="4038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54277" name="Picture 6" descr="agent-orange-10-blk"/>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rot="810643">
            <a:off x="6858000" y="1143000"/>
            <a:ext cx="1681163" cy="1752600"/>
          </a:xfrm>
          <a:prstGeom prst="rect">
            <a:avLst/>
          </a:prstGeom>
          <a:noFill/>
          <a:ln w="76200">
            <a:solidFill>
              <a:srgbClr val="FFCC00"/>
            </a:solidFill>
            <a:miter lim="800000"/>
            <a:headEnd/>
            <a:tailEnd/>
          </a:ln>
          <a:extLst>
            <a:ext uri="{909E8E84-426E-40dd-AFC4-6F175D3DCCD1}">
              <a14:hiddenFill xmlns="" xmlns:a14="http://schemas.microsoft.com/office/drawing/2010/main">
                <a:solidFill>
                  <a:srgbClr val="FFFFFF"/>
                </a:solidFill>
              </a14:hiddenFill>
            </a:ext>
          </a:extLst>
        </p:spPr>
      </p:pic>
      <p:sp>
        <p:nvSpPr>
          <p:cNvPr id="7" name="WordArt 3"/>
          <p:cNvSpPr>
            <a:spLocks noChangeArrowheads="1" noChangeShapeType="1" noTextEdit="1"/>
          </p:cNvSpPr>
          <p:nvPr/>
        </p:nvSpPr>
        <p:spPr bwMode="auto">
          <a:xfrm>
            <a:off x="4800600" y="285067"/>
            <a:ext cx="41910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Agent Orange</a:t>
            </a:r>
          </a:p>
        </p:txBody>
      </p:sp>
      <p:sp>
        <p:nvSpPr>
          <p:cNvPr id="2" name="Rectangle 1"/>
          <p:cNvSpPr/>
          <p:nvPr/>
        </p:nvSpPr>
        <p:spPr>
          <a:xfrm>
            <a:off x="228600" y="340246"/>
            <a:ext cx="5067300" cy="6324808"/>
          </a:xfrm>
          <a:prstGeom prst="rect">
            <a:avLst/>
          </a:prstGeom>
        </p:spPr>
        <p:txBody>
          <a:bodyPr>
            <a:spAutoFit/>
          </a:bodyPr>
          <a:lstStyle/>
          <a:p>
            <a:pPr marL="285750" indent="-285750">
              <a:lnSpc>
                <a:spcPct val="90000"/>
              </a:lnSpc>
              <a:buFont typeface="Arial" panose="020B0604020202020204" pitchFamily="34" charset="0"/>
              <a:buChar char="•"/>
              <a:defRPr/>
            </a:pPr>
            <a:r>
              <a:rPr lang="en-US" altLang="en-US" sz="3000" b="1" dirty="0">
                <a:solidFill>
                  <a:schemeClr val="bg1"/>
                </a:solidFill>
                <a:effectLst>
                  <a:glow rad="165100">
                    <a:schemeClr val="tx1"/>
                  </a:glow>
                </a:effectLst>
                <a:ea typeface="+mn-ea"/>
              </a:rPr>
              <a:t>Agent Orange</a:t>
            </a:r>
            <a:r>
              <a:rPr lang="en-US" altLang="en-US" sz="3000" dirty="0">
                <a:solidFill>
                  <a:schemeClr val="bg1"/>
                </a:solidFill>
                <a:effectLst>
                  <a:glow rad="165100">
                    <a:schemeClr val="tx1"/>
                  </a:glow>
                </a:effectLst>
                <a:ea typeface="+mn-ea"/>
              </a:rPr>
              <a:t> is an herbicide (plant killer) used by the U.S. during the Vietnam War</a:t>
            </a:r>
          </a:p>
          <a:p>
            <a:pPr marL="285750" indent="-285750">
              <a:lnSpc>
                <a:spcPct val="90000"/>
              </a:lnSpc>
              <a:buFont typeface="Arial" panose="020B0604020202020204" pitchFamily="34" charset="0"/>
              <a:buChar char="•"/>
              <a:defRPr/>
            </a:pPr>
            <a:r>
              <a:rPr lang="en-US" altLang="en-US" sz="3000" dirty="0">
                <a:solidFill>
                  <a:schemeClr val="bg1"/>
                </a:solidFill>
                <a:effectLst>
                  <a:glow rad="165100">
                    <a:schemeClr val="tx1"/>
                  </a:glow>
                </a:effectLst>
                <a:ea typeface="+mn-ea"/>
              </a:rPr>
              <a:t>An estimated 21,136,000 gal. of Agent Orange was sprayed across South Vietnam</a:t>
            </a:r>
          </a:p>
          <a:p>
            <a:pPr marL="285750" indent="-285750">
              <a:lnSpc>
                <a:spcPct val="90000"/>
              </a:lnSpc>
              <a:buFont typeface="Arial" panose="020B0604020202020204" pitchFamily="34" charset="0"/>
              <a:buChar char="•"/>
              <a:defRPr/>
            </a:pPr>
            <a:r>
              <a:rPr lang="en-US" altLang="en-US" sz="3000" dirty="0">
                <a:solidFill>
                  <a:schemeClr val="bg1"/>
                </a:solidFill>
                <a:effectLst>
                  <a:glow rad="165100">
                    <a:schemeClr val="tx1"/>
                  </a:glow>
                </a:effectLst>
                <a:ea typeface="+mn-ea"/>
              </a:rPr>
              <a:t> 4.8 million Vietnamese people were exposed to Agent Orange, resulting in 400,000 deaths and disabilities, and 500,000 children born with birth defects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427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4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image-display?photo_id=973536&amp;size=m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WordArt 3"/>
          <p:cNvSpPr>
            <a:spLocks noChangeArrowheads="1" noChangeShapeType="1" noTextEdit="1"/>
          </p:cNvSpPr>
          <p:nvPr/>
        </p:nvSpPr>
        <p:spPr bwMode="auto">
          <a:xfrm>
            <a:off x="4769069" y="5638800"/>
            <a:ext cx="41910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FFF200"/>
                    </a:gs>
                    <a:gs pos="45000">
                      <a:srgbClr val="FF7A00"/>
                    </a:gs>
                    <a:gs pos="70000">
                      <a:srgbClr val="FF0300"/>
                    </a:gs>
                    <a:gs pos="100000">
                      <a:srgbClr val="4D0808"/>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Agent Orange</a:t>
            </a:r>
          </a:p>
        </p:txBody>
      </p:sp>
      <p:sp>
        <p:nvSpPr>
          <p:cNvPr id="47108" name="Rectangle 5"/>
          <p:cNvSpPr>
            <a:spLocks noChangeArrowheads="1"/>
          </p:cNvSpPr>
          <p:nvPr/>
        </p:nvSpPr>
        <p:spPr bwMode="auto">
          <a:xfrm>
            <a:off x="2438400" y="6329363"/>
            <a:ext cx="6731000" cy="366712"/>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b="1"/>
              <a:t>CLICK LINK:</a:t>
            </a:r>
            <a:r>
              <a:rPr lang="en-US"/>
              <a:t> </a:t>
            </a:r>
            <a:r>
              <a:rPr lang="en-US">
                <a:hlinkClick r:id="rId3"/>
              </a:rPr>
              <a:t>http://www.youtube.com/watch?v=GXu2KmzAX-A </a:t>
            </a:r>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14" descr="war backdrop"/>
          <p:cNvPicPr>
            <a:picLocks noChangeAspect="1" noChangeArrowheads="1"/>
          </p:cNvPicPr>
          <p:nvPr/>
        </p:nvPicPr>
        <p:blipFill>
          <a:blip r:embed="rId2">
            <a:extLst>
              <a:ext uri="{28A0092B-C50C-407E-A947-70E740481C1C}">
                <a14:useLocalDpi xmlns:a14="http://schemas.microsoft.com/office/drawing/2010/main" val="0"/>
              </a:ext>
            </a:extLst>
          </a:blip>
          <a:srcRect t="7666"/>
          <a:stretch>
            <a:fillRect/>
          </a:stretch>
        </p:blipFill>
        <p:spPr bwMode="auto">
          <a:xfrm>
            <a:off x="4763" y="0"/>
            <a:ext cx="9134475" cy="6958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203" name="Rectangle 6"/>
          <p:cNvSpPr>
            <a:spLocks noChangeArrowheads="1"/>
          </p:cNvSpPr>
          <p:nvPr/>
        </p:nvSpPr>
        <p:spPr bwMode="auto">
          <a:xfrm>
            <a:off x="-228600" y="911225"/>
            <a:ext cx="6191250" cy="4727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914400" indent="-457200">
              <a:spcBef>
                <a:spcPct val="20000"/>
              </a:spcBef>
              <a:buFontTx/>
              <a:buChar char="•"/>
            </a:pPr>
            <a:r>
              <a:rPr lang="en-US" sz="2200"/>
              <a:t>Americans underestimated the Vietcong’s strength, stamina, and morale. </a:t>
            </a:r>
          </a:p>
          <a:p>
            <a:pPr marL="914400" indent="-457200">
              <a:spcBef>
                <a:spcPct val="20000"/>
              </a:spcBef>
              <a:buFontTx/>
              <a:buChar char="•"/>
            </a:pPr>
            <a:r>
              <a:rPr lang="en-US" sz="2200"/>
              <a:t>Johnson refused to order a full invasion of North Vietnam, fearing China would get involved in the war.</a:t>
            </a:r>
          </a:p>
          <a:p>
            <a:pPr marL="914400" indent="-457200">
              <a:spcBef>
                <a:spcPct val="20000"/>
              </a:spcBef>
              <a:buFontTx/>
              <a:buChar char="•"/>
            </a:pPr>
            <a:r>
              <a:rPr lang="en-US" sz="2200"/>
              <a:t>President Johnson also refused to allow a full-scale attack on the Vietcong’s supply line, known as the </a:t>
            </a:r>
            <a:r>
              <a:rPr lang="en-US" sz="2200" b="1">
                <a:solidFill>
                  <a:srgbClr val="005082"/>
                </a:solidFill>
              </a:rPr>
              <a:t>Ho Chi Minh trail</a:t>
            </a:r>
            <a:r>
              <a:rPr lang="en-US" sz="2200" b="1"/>
              <a:t>.</a:t>
            </a:r>
            <a:r>
              <a:rPr lang="en-US" sz="2200"/>
              <a:t> This made winning difficult.</a:t>
            </a:r>
          </a:p>
          <a:p>
            <a:pPr marL="914400" indent="-457200">
              <a:spcBef>
                <a:spcPct val="20000"/>
              </a:spcBef>
              <a:buFontTx/>
              <a:buChar char="•"/>
            </a:pPr>
            <a:r>
              <a:rPr lang="en-US" sz="2200"/>
              <a:t> As American casualties increased, many American citizens began questioning the United States involvement in the war</a:t>
            </a:r>
            <a:r>
              <a:rPr lang="en-US" sz="2400"/>
              <a:t>.</a:t>
            </a:r>
          </a:p>
        </p:txBody>
      </p:sp>
      <p:sp>
        <p:nvSpPr>
          <p:cNvPr id="7" name="WordArt 3"/>
          <p:cNvSpPr>
            <a:spLocks noChangeArrowheads="1" noChangeShapeType="1" noTextEdit="1"/>
          </p:cNvSpPr>
          <p:nvPr/>
        </p:nvSpPr>
        <p:spPr bwMode="auto">
          <a:xfrm>
            <a:off x="1066800" y="152400"/>
            <a:ext cx="74676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Vietcong Stamina</a:t>
            </a:r>
          </a:p>
        </p:txBody>
      </p:sp>
      <p:pic>
        <p:nvPicPr>
          <p:cNvPr id="56328" name="Picture 8" descr="http://i132.photobucket.com/albums/q35/dsgrant_2006/Vietcong/3682565905_04d6e370a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751490"/>
            <a:ext cx="4637437" cy="6038330"/>
          </a:xfrm>
          <a:prstGeom prst="rect">
            <a:avLst/>
          </a:prstGeom>
          <a:noFill/>
          <a:effectLst>
            <a:glow rad="101600">
              <a:srgbClr val="92D050">
                <a:alpha val="60000"/>
              </a:srgbClr>
            </a:glow>
          </a:effectLst>
          <a:extLst>
            <a:ext uri="{909E8E84-426E-40dd-AFC4-6F175D3DCCD1}">
              <a14:hiddenFill xmlns="" xmlns:a14="http://schemas.microsoft.com/office/drawing/2010/main">
                <a:solidFill>
                  <a:srgbClr val="FFFFFF"/>
                </a:solidFill>
              </a14:hiddenFill>
            </a:ext>
          </a:extLst>
        </p:spPr>
      </p:pic>
    </p:spTree>
  </p:cSld>
  <p:clrMapOvr>
    <a:masterClrMapping/>
  </p:clrMapOvr>
  <p:transition>
    <p:wipe dir="r"/>
    <p:sndAc>
      <p:end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52227" name="Rectangle 3"/>
          <p:cNvSpPr>
            <a:spLocks noGrp="1" noChangeArrowheads="1"/>
          </p:cNvSpPr>
          <p:nvPr>
            <p:ph type="body" sz="half" idx="2"/>
          </p:nvPr>
        </p:nvSpPr>
        <p:spPr>
          <a:xfrm>
            <a:off x="4743450" y="1447800"/>
            <a:ext cx="4038600" cy="4525963"/>
          </a:xfrm>
        </p:spPr>
        <p:txBody>
          <a:bodyPr/>
          <a:lstStyle/>
          <a:p>
            <a:pPr eaLnBrk="1" hangingPunct="1">
              <a:lnSpc>
                <a:spcPct val="90000"/>
              </a:lnSpc>
            </a:pPr>
            <a:r>
              <a:rPr lang="en-US" sz="2400">
                <a:latin typeface="Arial" charset="0"/>
              </a:rPr>
              <a:t>Westmoreland’s strategy was </a:t>
            </a:r>
            <a:r>
              <a:rPr lang="en-US" sz="2400" u="sng">
                <a:latin typeface="Arial" charset="0"/>
              </a:rPr>
              <a:t>attrition</a:t>
            </a:r>
            <a:r>
              <a:rPr lang="en-US" sz="2400">
                <a:latin typeface="Arial" charset="0"/>
              </a:rPr>
              <a:t> – destroy their morale and wear them down</a:t>
            </a:r>
          </a:p>
          <a:p>
            <a:pPr eaLnBrk="1" hangingPunct="1">
              <a:lnSpc>
                <a:spcPct val="90000"/>
              </a:lnSpc>
            </a:pPr>
            <a:r>
              <a:rPr lang="en-US" sz="2400">
                <a:latin typeface="Arial" charset="0"/>
              </a:rPr>
              <a:t>He also introduced the idea of a “</a:t>
            </a:r>
            <a:r>
              <a:rPr lang="en-US" sz="2400" b="1" u="sng">
                <a:latin typeface="Arial" charset="0"/>
              </a:rPr>
              <a:t>body count</a:t>
            </a:r>
            <a:r>
              <a:rPr lang="en-US" sz="2400">
                <a:latin typeface="Arial" charset="0"/>
              </a:rPr>
              <a:t>” to encourage his men and discourage the enemy</a:t>
            </a:r>
          </a:p>
          <a:p>
            <a:pPr eaLnBrk="1" hangingPunct="1">
              <a:lnSpc>
                <a:spcPct val="90000"/>
              </a:lnSpc>
            </a:pPr>
            <a:r>
              <a:rPr lang="en-US" sz="2400">
                <a:latin typeface="Arial" charset="0"/>
              </a:rPr>
              <a:t>The US viewed Vietnam as a military struggle – the Vietcong viewed Vietnam as a battle for there very existence</a:t>
            </a:r>
          </a:p>
        </p:txBody>
      </p:sp>
      <p:pic>
        <p:nvPicPr>
          <p:cNvPr id="32773" name="Picture 6" descr="westmoreland_37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057400"/>
            <a:ext cx="3208338" cy="414813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7" name="WordArt 3"/>
          <p:cNvSpPr>
            <a:spLocks noChangeArrowheads="1" noChangeShapeType="1" noTextEdit="1"/>
          </p:cNvSpPr>
          <p:nvPr/>
        </p:nvSpPr>
        <p:spPr bwMode="auto">
          <a:xfrm>
            <a:off x="990600" y="381000"/>
            <a:ext cx="7505700" cy="7620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Body Count Tallies</a:t>
            </a:r>
          </a:p>
        </p:txBody>
      </p:sp>
    </p:spTree>
    <p:custDataLst>
      <p:tags r:id="rId1"/>
    </p:custData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12" descr="war backdro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3" y="0"/>
            <a:ext cx="9132887" cy="705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3251" name="Picture 9" descr="P80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0"/>
            <a:ext cx="4310063"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1146" name="Rectangle 10"/>
          <p:cNvSpPr>
            <a:spLocks noChangeArrowheads="1"/>
          </p:cNvSpPr>
          <p:nvPr/>
        </p:nvSpPr>
        <p:spPr bwMode="auto">
          <a:xfrm>
            <a:off x="4114800" y="1295400"/>
            <a:ext cx="4724400" cy="835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571500" indent="-571500">
              <a:spcBef>
                <a:spcPct val="20000"/>
              </a:spcBef>
              <a:buFontTx/>
              <a:buChar char="•"/>
            </a:pPr>
            <a:r>
              <a:rPr lang="en-US" sz="3200" b="1">
                <a:solidFill>
                  <a:srgbClr val="005082"/>
                </a:solidFill>
              </a:rPr>
              <a:t>Analyzing  </a:t>
            </a:r>
            <a:r>
              <a:rPr lang="en-US" sz="3200"/>
              <a:t>Why did the Ho Chi Minh Trail pass through Laos and Cambodia instead of South Vietnam? </a:t>
            </a:r>
          </a:p>
        </p:txBody>
      </p:sp>
      <p:sp>
        <p:nvSpPr>
          <p:cNvPr id="91147" name="Rectangle 11"/>
          <p:cNvSpPr>
            <a:spLocks noChangeArrowheads="1"/>
          </p:cNvSpPr>
          <p:nvPr/>
        </p:nvSpPr>
        <p:spPr bwMode="auto">
          <a:xfrm>
            <a:off x="4267200" y="4343400"/>
            <a:ext cx="3886200" cy="1311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571500">
              <a:spcBef>
                <a:spcPct val="20000"/>
              </a:spcBef>
              <a:buFontTx/>
              <a:buChar char="•"/>
            </a:pPr>
            <a:r>
              <a:rPr lang="en-US" sz="2000"/>
              <a:t>to avoid discovery and capture of troops and supplies passing along the trail.</a:t>
            </a:r>
          </a:p>
        </p:txBody>
      </p:sp>
      <p:sp>
        <p:nvSpPr>
          <p:cNvPr id="7" name="WordArt 3"/>
          <p:cNvSpPr>
            <a:spLocks noChangeArrowheads="1" noChangeShapeType="1" noTextEdit="1"/>
          </p:cNvSpPr>
          <p:nvPr/>
        </p:nvSpPr>
        <p:spPr bwMode="auto">
          <a:xfrm>
            <a:off x="4457700" y="381000"/>
            <a:ext cx="4038600" cy="7620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Ho Chi Minh Trail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146">
                                            <p:txEl>
                                              <p:pRg st="0" end="0"/>
                                            </p:txEl>
                                          </p:spTgt>
                                        </p:tgtEl>
                                        <p:attrNameLst>
                                          <p:attrName>style.visibility</p:attrName>
                                        </p:attrNameLst>
                                      </p:cBhvr>
                                      <p:to>
                                        <p:strVal val="visible"/>
                                      </p:to>
                                    </p:set>
                                    <p:animEffect transition="in" filter="wipe(left)">
                                      <p:cBhvr>
                                        <p:cTn id="7" dur="500"/>
                                        <p:tgtEl>
                                          <p:spTgt spid="9114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1147"/>
                                        </p:tgtEl>
                                        <p:attrNameLst>
                                          <p:attrName>style.visibility</p:attrName>
                                        </p:attrNameLst>
                                      </p:cBhvr>
                                      <p:to>
                                        <p:strVal val="visible"/>
                                      </p:to>
                                    </p:set>
                                    <p:animEffect transition="in" filter="wipe(left)">
                                      <p:cBhvr>
                                        <p:cTn id="12" dur="500"/>
                                        <p:tgtEl>
                                          <p:spTgt spid="91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6" grpId="0" build="p" autoUpdateAnimBg="0" advAuto="0"/>
      <p:bldP spid="91147"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63491" name="Picture 3" descr="tet00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rot="404058">
            <a:off x="4809836" y="1362022"/>
            <a:ext cx="3826250" cy="45862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rgbClr val="000000"/>
                </a:solidFill>
                <a:miter lim="800000"/>
                <a:headEnd/>
                <a:tailEnd/>
              </a14:hiddenLine>
            </a:ext>
          </a:extLst>
        </p:spPr>
      </p:pic>
      <p:sp>
        <p:nvSpPr>
          <p:cNvPr id="2" name="Rectangle 1"/>
          <p:cNvSpPr/>
          <p:nvPr/>
        </p:nvSpPr>
        <p:spPr>
          <a:xfrm>
            <a:off x="533400" y="1480597"/>
            <a:ext cx="4572000" cy="4496616"/>
          </a:xfrm>
          <a:prstGeom prst="rect">
            <a:avLst/>
          </a:prstGeom>
        </p:spPr>
        <p:txBody>
          <a:bodyPr>
            <a:spAutoFit/>
          </a:bodyPr>
          <a:lstStyle/>
          <a:p>
            <a:pPr marL="285750" indent="-285750">
              <a:lnSpc>
                <a:spcPct val="90000"/>
              </a:lnSpc>
              <a:buFont typeface="Arial" panose="020B0604020202020204" pitchFamily="34" charset="0"/>
              <a:buChar char="•"/>
              <a:defRPr/>
            </a:pPr>
            <a:r>
              <a:rPr lang="en-US" altLang="en-US" sz="2500" dirty="0">
                <a:solidFill>
                  <a:schemeClr val="bg1"/>
                </a:solidFill>
                <a:effectLst>
                  <a:glow rad="342900">
                    <a:schemeClr val="tx1"/>
                  </a:glow>
                </a:effectLst>
                <a:ea typeface="+mn-ea"/>
              </a:rPr>
              <a:t>We were fighting a guerilla war in unfamiliar territory.</a:t>
            </a:r>
          </a:p>
          <a:p>
            <a:pPr marL="285750" indent="-285750">
              <a:lnSpc>
                <a:spcPct val="90000"/>
              </a:lnSpc>
              <a:buFont typeface="Arial" panose="020B0604020202020204" pitchFamily="34" charset="0"/>
              <a:buChar char="•"/>
              <a:defRPr/>
            </a:pPr>
            <a:r>
              <a:rPr lang="en-US" altLang="en-US" sz="2500" dirty="0">
                <a:solidFill>
                  <a:schemeClr val="bg1"/>
                </a:solidFill>
                <a:effectLst>
                  <a:glow rad="342900">
                    <a:schemeClr val="tx1"/>
                  </a:glow>
                </a:effectLst>
                <a:ea typeface="+mn-ea"/>
              </a:rPr>
              <a:t>The South Vietnamese government we were defending was very unpopular.  </a:t>
            </a:r>
          </a:p>
          <a:p>
            <a:pPr marL="285750" indent="-285750">
              <a:lnSpc>
                <a:spcPct val="90000"/>
              </a:lnSpc>
              <a:buFont typeface="Arial" panose="020B0604020202020204" pitchFamily="34" charset="0"/>
              <a:buChar char="•"/>
              <a:defRPr/>
            </a:pPr>
            <a:r>
              <a:rPr lang="en-US" altLang="en-US" sz="2500" dirty="0">
                <a:solidFill>
                  <a:schemeClr val="bg1"/>
                </a:solidFill>
                <a:effectLst>
                  <a:glow rad="342900">
                    <a:schemeClr val="tx1"/>
                  </a:glow>
                </a:effectLst>
                <a:ea typeface="+mn-ea"/>
              </a:rPr>
              <a:t>We could win every battle and still lose the war.</a:t>
            </a:r>
          </a:p>
          <a:p>
            <a:pPr marL="285750" indent="-285750">
              <a:lnSpc>
                <a:spcPct val="90000"/>
              </a:lnSpc>
              <a:buFont typeface="Arial" panose="020B0604020202020204" pitchFamily="34" charset="0"/>
              <a:buChar char="•"/>
              <a:defRPr/>
            </a:pPr>
            <a:r>
              <a:rPr lang="en-US" altLang="en-US" sz="2500" dirty="0">
                <a:solidFill>
                  <a:schemeClr val="bg1"/>
                </a:solidFill>
                <a:effectLst>
                  <a:glow rad="342900">
                    <a:schemeClr val="tx1"/>
                  </a:glow>
                </a:effectLst>
                <a:ea typeface="+mn-ea"/>
              </a:rPr>
              <a:t>U.S. bombing raids only strengthened people against the South Vietnamese government.</a:t>
            </a:r>
          </a:p>
          <a:p>
            <a:pPr>
              <a:lnSpc>
                <a:spcPct val="90000"/>
              </a:lnSpc>
              <a:defRPr/>
            </a:pPr>
            <a:endParaRPr lang="en-US" altLang="en-US" dirty="0">
              <a:solidFill>
                <a:schemeClr val="bg1"/>
              </a:solidFill>
              <a:ea typeface="+mn-ea"/>
            </a:endParaRPr>
          </a:p>
        </p:txBody>
      </p:sp>
      <p:pic>
        <p:nvPicPr>
          <p:cNvPr id="63499" name="Picture 11" descr="Vietnamese Jungle Centipede.... Checking if this is re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1700" y="1481138"/>
            <a:ext cx="4400550" cy="4251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3497" name="Picture 9" descr="U.S. army officer in Vietnam using a cigarette to burn leeches off his arm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9500" y="333375"/>
            <a:ext cx="4044950" cy="6257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WordArt 3"/>
          <p:cNvSpPr>
            <a:spLocks noChangeArrowheads="1" noChangeShapeType="1" noTextEdit="1"/>
          </p:cNvSpPr>
          <p:nvPr/>
        </p:nvSpPr>
        <p:spPr bwMode="auto">
          <a:xfrm>
            <a:off x="1076036" y="304800"/>
            <a:ext cx="74676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American Difficulties</a:t>
            </a:r>
          </a:p>
        </p:txBody>
      </p:sp>
      <p:pic>
        <p:nvPicPr>
          <p:cNvPr id="63495" name="Picture 7" descr="http://i.dailymail.co.uk/i/pix/2013/01/26/article-0-172AF0F2000005DC-55_470x692.jpg">
            <a:hlinkClick r:id="rId6"/>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rot="-302682">
            <a:off x="5164138" y="1082675"/>
            <a:ext cx="3495675"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3491"/>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63499"/>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63497"/>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634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4">
            <a:extLst>
              <a:ext uri="{28A0092B-C50C-407E-A947-70E740481C1C}">
                <a14:useLocalDpi xmlns:a14="http://schemas.microsoft.com/office/drawing/2010/main" val="0"/>
              </a:ext>
            </a:extLst>
          </a:blip>
          <a:srcRect b="3517"/>
          <a:stretch>
            <a:fillRect/>
          </a:stretch>
        </p:blipFill>
        <p:spPr bwMode="auto">
          <a:xfrm>
            <a:off x="0" y="-11113"/>
            <a:ext cx="9175750" cy="686911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7" name="WordArt 3"/>
          <p:cNvSpPr>
            <a:spLocks noChangeArrowheads="1" noChangeShapeType="1" noTextEdit="1"/>
          </p:cNvSpPr>
          <p:nvPr/>
        </p:nvSpPr>
        <p:spPr bwMode="auto">
          <a:xfrm>
            <a:off x="1076036" y="304800"/>
            <a:ext cx="7467600" cy="685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Sinking Morale</a:t>
            </a:r>
          </a:p>
        </p:txBody>
      </p:sp>
      <p:sp>
        <p:nvSpPr>
          <p:cNvPr id="3" name="Rectangle 2"/>
          <p:cNvSpPr/>
          <p:nvPr/>
        </p:nvSpPr>
        <p:spPr>
          <a:xfrm>
            <a:off x="533400" y="1828800"/>
            <a:ext cx="6019800" cy="3862596"/>
          </a:xfrm>
          <a:prstGeom prst="rect">
            <a:avLst/>
          </a:prstGeom>
        </p:spPr>
        <p:txBody>
          <a:bodyPr>
            <a:spAutoFit/>
          </a:bodyPr>
          <a:lstStyle/>
          <a:p>
            <a:pPr>
              <a:defRPr/>
            </a:pPr>
            <a:r>
              <a:rPr lang="en-US" sz="3500" b="1" dirty="0">
                <a:solidFill>
                  <a:schemeClr val="bg1"/>
                </a:solidFill>
                <a:effectLst>
                  <a:glow rad="228600">
                    <a:schemeClr val="tx1"/>
                  </a:glow>
                </a:effectLst>
                <a:ea typeface="+mn-ea"/>
              </a:rPr>
              <a:t>Troops eventually became frustrated because of:</a:t>
            </a:r>
          </a:p>
          <a:p>
            <a:pPr>
              <a:defRPr/>
            </a:pPr>
            <a:r>
              <a:rPr lang="en-US" sz="3500" b="1" dirty="0">
                <a:solidFill>
                  <a:schemeClr val="bg1"/>
                </a:solidFill>
                <a:effectLst>
                  <a:glow rad="228600">
                    <a:schemeClr val="tx1"/>
                  </a:glow>
                </a:effectLst>
                <a:ea typeface="+mn-ea"/>
              </a:rPr>
              <a:t>	</a:t>
            </a:r>
          </a:p>
          <a:p>
            <a:pPr>
              <a:defRPr/>
            </a:pPr>
            <a:r>
              <a:rPr lang="en-US" sz="3500" b="1" dirty="0">
                <a:solidFill>
                  <a:schemeClr val="bg1"/>
                </a:solidFill>
                <a:effectLst>
                  <a:glow rad="228600">
                    <a:schemeClr val="tx1"/>
                  </a:glow>
                </a:effectLst>
                <a:ea typeface="+mn-ea"/>
              </a:rPr>
              <a:t>1. Guerilla warfare</a:t>
            </a:r>
          </a:p>
          <a:p>
            <a:pPr>
              <a:defRPr/>
            </a:pPr>
            <a:r>
              <a:rPr lang="en-US" sz="3500" b="1" dirty="0">
                <a:solidFill>
                  <a:schemeClr val="bg1"/>
                </a:solidFill>
                <a:effectLst>
                  <a:glow rad="228600">
                    <a:schemeClr val="tx1"/>
                  </a:glow>
                </a:effectLst>
                <a:ea typeface="+mn-ea"/>
              </a:rPr>
              <a:t>2. Harsh Jungle Conditions</a:t>
            </a:r>
          </a:p>
          <a:p>
            <a:pPr>
              <a:defRPr/>
            </a:pPr>
            <a:r>
              <a:rPr lang="en-US" sz="3500" b="1" dirty="0">
                <a:solidFill>
                  <a:schemeClr val="bg1"/>
                </a:solidFill>
                <a:effectLst>
                  <a:glow rad="228600">
                    <a:schemeClr val="tx1"/>
                  </a:glow>
                </a:effectLst>
                <a:ea typeface="+mn-ea"/>
              </a:rPr>
              <a:t>3. Making No Headway against  the enemy</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b="3517"/>
          <a:stretch/>
        </p:blipFill>
        <p:spPr bwMode="auto">
          <a:xfrm>
            <a:off x="-1" y="-10510"/>
            <a:ext cx="9175953" cy="686851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56323" name="Content Placeholder 2"/>
          <p:cNvSpPr>
            <a:spLocks noGrp="1"/>
          </p:cNvSpPr>
          <p:nvPr>
            <p:ph sz="half" idx="1"/>
          </p:nvPr>
        </p:nvSpPr>
        <p:spPr>
          <a:xfrm>
            <a:off x="304800" y="1600200"/>
            <a:ext cx="4724400" cy="4525963"/>
          </a:xfrm>
        </p:spPr>
        <p:txBody>
          <a:bodyPr/>
          <a:lstStyle/>
          <a:p>
            <a:r>
              <a:rPr lang="en-US">
                <a:latin typeface="Arial" charset="0"/>
              </a:rPr>
              <a:t>Many troops turned to:</a:t>
            </a:r>
          </a:p>
          <a:p>
            <a:r>
              <a:rPr lang="en-US">
                <a:latin typeface="Arial" charset="0"/>
              </a:rPr>
              <a:t>Alcohol</a:t>
            </a:r>
          </a:p>
          <a:p>
            <a:r>
              <a:rPr lang="en-US">
                <a:latin typeface="Arial" charset="0"/>
              </a:rPr>
              <a:t>Drugs</a:t>
            </a:r>
          </a:p>
          <a:p>
            <a:r>
              <a:rPr lang="en-US">
                <a:latin typeface="Arial" charset="0"/>
              </a:rPr>
              <a:t>Prostitution</a:t>
            </a:r>
          </a:p>
          <a:p>
            <a:r>
              <a:rPr lang="en-US">
                <a:latin typeface="Arial" charset="0"/>
              </a:rPr>
              <a:t>and infighting among their own men</a:t>
            </a:r>
          </a:p>
          <a:p>
            <a:endParaRPr lang="en-US">
              <a:latin typeface="Arial" charset="0"/>
            </a:endParaRPr>
          </a:p>
        </p:txBody>
      </p:sp>
      <p:pic>
        <p:nvPicPr>
          <p:cNvPr id="119810" name="Picture 2" descr="http://www.vietnampix.com/bilder/sol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609600"/>
            <a:ext cx="3657600" cy="57435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WordArt 3"/>
          <p:cNvSpPr>
            <a:spLocks noChangeArrowheads="1" noChangeShapeType="1" noTextEdit="1"/>
          </p:cNvSpPr>
          <p:nvPr/>
        </p:nvSpPr>
        <p:spPr bwMode="auto">
          <a:xfrm>
            <a:off x="381000" y="310055"/>
            <a:ext cx="5172364" cy="1066800"/>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600" b="1" kern="10" dirty="0">
                <a:ln w="11430"/>
                <a:gradFill>
                  <a:gsLst>
                    <a:gs pos="0">
                      <a:srgbClr val="DDEBCF"/>
                    </a:gs>
                    <a:gs pos="24000">
                      <a:srgbClr val="9CB86E"/>
                    </a:gs>
                    <a:gs pos="100000">
                      <a:srgbClr val="156B13"/>
                    </a:gs>
                  </a:gsLst>
                  <a:lin ang="5400000" scaled="0"/>
                </a:gradFill>
                <a:effectLst>
                  <a:glow rad="139700">
                    <a:schemeClr val="accent4">
                      <a:satMod val="175000"/>
                      <a:alpha val="40000"/>
                    </a:schemeClr>
                  </a:glow>
                  <a:outerShdw blurRad="50800" dist="39000" dir="5460000" algn="tl">
                    <a:srgbClr val="000000">
                      <a:alpha val="38000"/>
                    </a:srgbClr>
                  </a:outerShdw>
                </a:effectLst>
                <a:latin typeface="Bernard MT Condensed" panose="02050806060905020404" pitchFamily="18" charset="0"/>
                <a:ea typeface="+mn-ea"/>
              </a:rPr>
              <a:t>Drug Abuse</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5" descr="war backdrop"/>
          <p:cNvPicPr>
            <a:picLocks noChangeAspect="1" noChangeArrowheads="1"/>
          </p:cNvPicPr>
          <p:nvPr/>
        </p:nvPicPr>
        <p:blipFill>
          <a:blip r:embed="rId4">
            <a:extLst>
              <a:ext uri="{28A0092B-C50C-407E-A947-70E740481C1C}">
                <a14:useLocalDpi xmlns:a14="http://schemas.microsoft.com/office/drawing/2010/main" val="0"/>
              </a:ext>
            </a:extLst>
          </a:blip>
          <a:srcRect t="7666"/>
          <a:stretch>
            <a:fillRect/>
          </a:stretch>
        </p:blipFill>
        <p:spPr bwMode="auto">
          <a:xfrm>
            <a:off x="4763" y="0"/>
            <a:ext cx="9134475" cy="6958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0419" name="Rectangle 2"/>
          <p:cNvSpPr>
            <a:spLocks noGrp="1" noChangeArrowheads="1"/>
          </p:cNvSpPr>
          <p:nvPr>
            <p:ph type="title"/>
          </p:nvPr>
        </p:nvSpPr>
        <p:spPr/>
        <p:txBody>
          <a:bodyPr/>
          <a:lstStyle/>
          <a:p>
            <a:pPr eaLnBrk="1" hangingPunct="1"/>
            <a:r>
              <a:rPr lang="en-US">
                <a:latin typeface="Arial" charset="0"/>
              </a:rPr>
              <a:t>Discussion:</a:t>
            </a:r>
          </a:p>
        </p:txBody>
      </p:sp>
      <p:sp>
        <p:nvSpPr>
          <p:cNvPr id="60420" name="Rectangle 3"/>
          <p:cNvSpPr>
            <a:spLocks noGrp="1" noChangeArrowheads="1"/>
          </p:cNvSpPr>
          <p:nvPr>
            <p:ph type="body" idx="1"/>
          </p:nvPr>
        </p:nvSpPr>
        <p:spPr/>
        <p:txBody>
          <a:bodyPr/>
          <a:lstStyle/>
          <a:p>
            <a:pPr eaLnBrk="1" hangingPunct="1"/>
            <a:r>
              <a:rPr lang="en-US">
                <a:latin typeface="Arial" charset="0"/>
              </a:rPr>
              <a:t>1. In what ways do you think the Vietcong’s attitude helped them to fight the US soldiers?</a:t>
            </a:r>
          </a:p>
          <a:p>
            <a:pPr eaLnBrk="1" hangingPunct="1"/>
            <a:r>
              <a:rPr lang="en-US">
                <a:latin typeface="Arial" charset="0"/>
              </a:rPr>
              <a:t>2. What are your thoughts on Westmoreland’s war of attrition and the body count? (Morale)</a:t>
            </a: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DELIMITERS" val="3.1"/>
</p:tagLst>
</file>

<file path=ppt/tags/tag6.xml><?xml version="1.0" encoding="utf-8"?>
<p:tagLst xmlns:a="http://schemas.openxmlformats.org/drawingml/2006/main" xmlns:r="http://schemas.openxmlformats.org/officeDocument/2006/relationships" xmlns:p="http://schemas.openxmlformats.org/presentationml/2006/main">
  <p:tag name="DELIMITERS" val="3.1"/>
</p:tagLst>
</file>

<file path=ppt/tags/tag7.xml><?xml version="1.0" encoding="utf-8"?>
<p:tagLst xmlns:a="http://schemas.openxmlformats.org/drawingml/2006/main" xmlns:r="http://schemas.openxmlformats.org/officeDocument/2006/relationships" xmlns:p="http://schemas.openxmlformats.org/presentationml/2006/main">
  <p:tag name="DELIMITERS" val="3.1"/>
</p:tagLst>
</file>

<file path=ppt/tags/tag8.xml><?xml version="1.0" encoding="utf-8"?>
<p:tagLst xmlns:a="http://schemas.openxmlformats.org/drawingml/2006/main" xmlns:r="http://schemas.openxmlformats.org/officeDocument/2006/relationships" xmlns:p="http://schemas.openxmlformats.org/presentationml/2006/main">
  <p:tag name="DELIMITERS" val="3.1"/>
</p:tagLst>
</file>

<file path=ppt/theme/theme1.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4633</TotalTime>
  <Words>1804</Words>
  <Application>Microsoft Office PowerPoint</Application>
  <PresentationFormat>On-screen Show (4:3)</PresentationFormat>
  <Paragraphs>233</Paragraphs>
  <Slides>46</Slides>
  <Notes>17</Notes>
  <HiddenSlides>0</HiddenSlides>
  <MMClips>1</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2</vt:i4>
      </vt:variant>
      <vt:variant>
        <vt:lpstr>Slide Titles</vt:lpstr>
      </vt:variant>
      <vt:variant>
        <vt:i4>46</vt:i4>
      </vt:variant>
    </vt:vector>
  </HeadingPairs>
  <TitlesOfParts>
    <vt:vector size="61" baseType="lpstr">
      <vt:lpstr>Rockwell Extra Bold</vt:lpstr>
      <vt:lpstr>Bernard MT Condensed</vt:lpstr>
      <vt:lpstr>Britannic Bold</vt:lpstr>
      <vt:lpstr>Cambria</vt:lpstr>
      <vt:lpstr>Arial</vt:lpstr>
      <vt:lpstr>Times</vt:lpstr>
      <vt:lpstr>Stencil</vt:lpstr>
      <vt:lpstr>Times New Roman</vt:lpstr>
      <vt:lpstr>Lucida Sans</vt:lpstr>
      <vt:lpstr>Wingdings</vt:lpstr>
      <vt:lpstr>Arial Black</vt:lpstr>
      <vt:lpstr>MS PGothic</vt:lpstr>
      <vt:lpstr>1_Default Design</vt:lpstr>
      <vt:lpstr>Chart</vt:lpstr>
      <vt:lpstr>Bitmap 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Vietnam In HD </vt:lpstr>
      <vt:lpstr>Discussion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1.85 million men were drafted for the Vietnam Conflict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Discussion:</vt:lpstr>
    </vt:vector>
  </TitlesOfParts>
  <Company>CCSD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Vietnam War, 1954-1975</dc:title>
  <dc:creator>Joseph Montuori</dc:creator>
  <cp:lastModifiedBy>Rebecca Richardson</cp:lastModifiedBy>
  <cp:revision>534</cp:revision>
  <dcterms:created xsi:type="dcterms:W3CDTF">2003-04-24T03:04:11Z</dcterms:created>
  <dcterms:modified xsi:type="dcterms:W3CDTF">2017-05-30T11:50:29Z</dcterms:modified>
</cp:coreProperties>
</file>