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9" r:id="rId1"/>
  </p:sldMasterIdLst>
  <p:notesMasterIdLst>
    <p:notesMasterId r:id="rId40"/>
  </p:notesMasterIdLst>
  <p:handoutMasterIdLst>
    <p:handoutMasterId r:id="rId41"/>
  </p:handoutMasterIdLst>
  <p:sldIdLst>
    <p:sldId id="478" r:id="rId2"/>
    <p:sldId id="422" r:id="rId3"/>
    <p:sldId id="397" r:id="rId4"/>
    <p:sldId id="483" r:id="rId5"/>
    <p:sldId id="418" r:id="rId6"/>
    <p:sldId id="423" r:id="rId7"/>
    <p:sldId id="424" r:id="rId8"/>
    <p:sldId id="425" r:id="rId9"/>
    <p:sldId id="427" r:id="rId10"/>
    <p:sldId id="428" r:id="rId11"/>
    <p:sldId id="429" r:id="rId12"/>
    <p:sldId id="430" r:id="rId13"/>
    <p:sldId id="468" r:id="rId14"/>
    <p:sldId id="471" r:id="rId15"/>
    <p:sldId id="470" r:id="rId16"/>
    <p:sldId id="431" r:id="rId17"/>
    <p:sldId id="466" r:id="rId18"/>
    <p:sldId id="432" r:id="rId19"/>
    <p:sldId id="467" r:id="rId20"/>
    <p:sldId id="481" r:id="rId21"/>
    <p:sldId id="433" r:id="rId22"/>
    <p:sldId id="469" r:id="rId23"/>
    <p:sldId id="472" r:id="rId24"/>
    <p:sldId id="473" r:id="rId25"/>
    <p:sldId id="434" r:id="rId26"/>
    <p:sldId id="435" r:id="rId27"/>
    <p:sldId id="436" r:id="rId28"/>
    <p:sldId id="437" r:id="rId29"/>
    <p:sldId id="438" r:id="rId30"/>
    <p:sldId id="439" r:id="rId31"/>
    <p:sldId id="441" r:id="rId32"/>
    <p:sldId id="444" r:id="rId33"/>
    <p:sldId id="442" r:id="rId34"/>
    <p:sldId id="443" r:id="rId35"/>
    <p:sldId id="462" r:id="rId36"/>
    <p:sldId id="463" r:id="rId37"/>
    <p:sldId id="474" r:id="rId38"/>
    <p:sldId id="475" r:id="rId39"/>
  </p:sldIdLst>
  <p:sldSz cx="9144000" cy="6858000" type="screen4x3"/>
  <p:notesSz cx="9296400" cy="7010400"/>
  <p:embeddedFontLst>
    <p:embeddedFont>
      <p:font typeface="Lucida Sans" panose="020B0602030504020204" pitchFamily="34" charset="0"/>
      <p:regular r:id="rId42"/>
      <p:bold r:id="rId43"/>
      <p:italic r:id="rId44"/>
      <p:boldItalic r:id="rId45"/>
    </p:embeddedFont>
    <p:embeddedFont>
      <p:font typeface="Arial Black" panose="020B0A04020102020204" pitchFamily="34" charset="0"/>
      <p:bold r:id="rId46"/>
    </p:embeddedFont>
    <p:embeddedFont>
      <p:font typeface="Wingdings 2" panose="05020102010507070707" pitchFamily="18" charset="2"/>
      <p:regular r:id="rId47"/>
    </p:embeddedFont>
    <p:embeddedFont>
      <p:font typeface="Comic Sans MS" panose="030F0702030302020204" pitchFamily="66" charset="0"/>
      <p:regular r:id="rId48"/>
      <p:bold r:id="rId49"/>
    </p:embeddedFont>
    <p:embeddedFont>
      <p:font typeface="Impact" panose="020B0806030902050204" pitchFamily="34" charset="0"/>
      <p:regular r:id="rId50"/>
    </p:embeddedFont>
    <p:embeddedFont>
      <p:font typeface="MS PGothic" panose="020B0600070205080204" pitchFamily="34" charset="-128"/>
      <p:regular r:id="rId51"/>
    </p:embeddedFont>
    <p:embeddedFont>
      <p:font typeface="Century Gothic" panose="020B050202020202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98903"/>
    <a:srgbClr val="0033CC"/>
    <a:srgbClr val="A50021"/>
    <a:srgbClr val="FFFF66"/>
    <a:srgbClr val="009900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6" autoAdjust="0"/>
    <p:restoredTop sz="91651" autoAdjust="0"/>
  </p:normalViewPr>
  <p:slideViewPr>
    <p:cSldViewPr>
      <p:cViewPr varScale="1">
        <p:scale>
          <a:sx n="74" d="100"/>
          <a:sy n="74" d="100"/>
        </p:scale>
        <p:origin x="12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B8A61B-1A88-48EC-A1B6-E3C1B43EEB36}" type="doc">
      <dgm:prSet loTypeId="urn:microsoft.com/office/officeart/2005/8/layout/pList2" loCatId="list" qsTypeId="urn:microsoft.com/office/officeart/2005/8/quickstyle/simple1" qsCatId="simple" csTypeId="urn:microsoft.com/office/officeart/2005/8/colors/colorful5" csCatId="colorful" phldr="1"/>
      <dgm:spPr/>
    </dgm:pt>
    <dgm:pt modelId="{2B8B348F-FFB0-4944-B87E-67C5702BF8FF}">
      <dgm:prSet phldrT="[Text]" custT="1"/>
      <dgm:spPr/>
      <dgm:t>
        <a:bodyPr/>
        <a:lstStyle/>
        <a:p>
          <a:r>
            <a:rPr lang="en-US" altLang="en-US" sz="2000" dirty="0" smtClean="0">
              <a:solidFill>
                <a:schemeClr val="tx1"/>
              </a:solidFill>
            </a:rPr>
            <a:t>Vietnam unified under </a:t>
          </a:r>
          <a:r>
            <a:rPr lang="en-US" altLang="en-US" sz="2000" dirty="0" err="1" smtClean="0">
              <a:solidFill>
                <a:schemeClr val="tx1"/>
              </a:solidFill>
            </a:rPr>
            <a:t>Commun</a:t>
          </a:r>
          <a:r>
            <a:rPr lang="en-US" altLang="en-US" sz="2000" dirty="0" smtClean="0">
              <a:solidFill>
                <a:schemeClr val="tx1"/>
              </a:solidFill>
            </a:rPr>
            <a:t>-ism</a:t>
          </a:r>
          <a:endParaRPr lang="en-US" sz="2000" dirty="0">
            <a:solidFill>
              <a:schemeClr val="tx1"/>
            </a:solidFill>
          </a:endParaRPr>
        </a:p>
      </dgm:t>
    </dgm:pt>
    <dgm:pt modelId="{DE7E760D-543A-4CC1-ACA0-A1C0A7058CB7}" type="parTrans" cxnId="{6A2BC612-605C-4067-AADA-1E14C8E151E4}">
      <dgm:prSet/>
      <dgm:spPr/>
      <dgm:t>
        <a:bodyPr/>
        <a:lstStyle/>
        <a:p>
          <a:endParaRPr lang="en-US"/>
        </a:p>
      </dgm:t>
    </dgm:pt>
    <dgm:pt modelId="{D7869BFB-C06C-4AD9-9ECD-FB3A3A5C1063}" type="sibTrans" cxnId="{6A2BC612-605C-4067-AADA-1E14C8E151E4}">
      <dgm:prSet/>
      <dgm:spPr/>
      <dgm:t>
        <a:bodyPr/>
        <a:lstStyle/>
        <a:p>
          <a:endParaRPr lang="en-US"/>
        </a:p>
      </dgm:t>
    </dgm:pt>
    <dgm:pt modelId="{63D8EEC0-8D36-4696-BA74-A6FBD83D0D09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500" dirty="0" smtClean="0">
              <a:solidFill>
                <a:schemeClr val="tx1"/>
              </a:solidFill>
            </a:rPr>
            <a:t>3 million Vietnamese killed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en-US" sz="1500" dirty="0" smtClean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500" dirty="0" smtClean="0">
              <a:solidFill>
                <a:schemeClr val="tx1"/>
              </a:solidFill>
            </a:rPr>
            <a:t>58,000 Americans killed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en-US" sz="1500" dirty="0" smtClean="0">
            <a:solidFill>
              <a:schemeClr val="tx1"/>
            </a:solidFill>
          </a:endParaRPr>
        </a:p>
        <a:p>
          <a:pPr marL="0" marR="0" indent="0" defTabSz="3111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altLang="en-US" sz="1500" dirty="0" smtClean="0">
              <a:solidFill>
                <a:schemeClr val="tx1"/>
              </a:solidFill>
            </a:rPr>
            <a:t>300,000 wounded</a:t>
          </a:r>
        </a:p>
        <a:p>
          <a:pPr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en-US" sz="2000" dirty="0" smtClean="0">
            <a:solidFill>
              <a:schemeClr val="tx1"/>
            </a:solidFill>
          </a:endParaRPr>
        </a:p>
      </dgm:t>
    </dgm:pt>
    <dgm:pt modelId="{DD56A506-87E0-4B3A-8263-7A8A48A2C620}" type="parTrans" cxnId="{6D18A0BC-1CF3-4861-950C-E05E2C7BA839}">
      <dgm:prSet/>
      <dgm:spPr/>
      <dgm:t>
        <a:bodyPr/>
        <a:lstStyle/>
        <a:p>
          <a:endParaRPr lang="en-US"/>
        </a:p>
      </dgm:t>
    </dgm:pt>
    <dgm:pt modelId="{91805402-A6F9-4D06-AF8F-8B994FFA6EA3}" type="sibTrans" cxnId="{6D18A0BC-1CF3-4861-950C-E05E2C7BA839}">
      <dgm:prSet/>
      <dgm:spPr/>
      <dgm:t>
        <a:bodyPr/>
        <a:lstStyle/>
        <a:p>
          <a:endParaRPr lang="en-US"/>
        </a:p>
      </dgm:t>
    </dgm:pt>
    <dgm:pt modelId="{7D30091B-3396-45DB-B66D-3907FBD933E3}">
      <dgm:prSet custT="1"/>
      <dgm:spPr/>
      <dgm:t>
        <a:bodyPr/>
        <a:lstStyle/>
        <a:p>
          <a:r>
            <a:rPr lang="en-US" altLang="en-US" sz="2000" dirty="0" smtClean="0">
              <a:solidFill>
                <a:schemeClr val="tx1"/>
              </a:solidFill>
            </a:rPr>
            <a:t>$150 billions U.S. spend in                funding the war</a:t>
          </a:r>
        </a:p>
      </dgm:t>
    </dgm:pt>
    <dgm:pt modelId="{BBF41494-AB7E-42CD-A895-E1B288D0C7DC}" type="parTrans" cxnId="{1ED5EF54-7855-43FA-B139-F26ACAFEED4E}">
      <dgm:prSet/>
      <dgm:spPr/>
      <dgm:t>
        <a:bodyPr/>
        <a:lstStyle/>
        <a:p>
          <a:endParaRPr lang="en-US"/>
        </a:p>
      </dgm:t>
    </dgm:pt>
    <dgm:pt modelId="{BE04DD9A-0FD1-4B5C-B54D-92FC14BACAB5}" type="sibTrans" cxnId="{1ED5EF54-7855-43FA-B139-F26ACAFEED4E}">
      <dgm:prSet/>
      <dgm:spPr/>
      <dgm:t>
        <a:bodyPr/>
        <a:lstStyle/>
        <a:p>
          <a:endParaRPr lang="en-US"/>
        </a:p>
      </dgm:t>
    </dgm:pt>
    <dgm:pt modelId="{DA57A7BC-DCF4-4AE2-A936-53778DB1BB9D}">
      <dgm:prSet custT="1"/>
      <dgm:spPr/>
      <dgm:t>
        <a:bodyPr/>
        <a:lstStyle/>
        <a:p>
          <a:r>
            <a:rPr lang="en-US" altLang="en-US" sz="2000" dirty="0" smtClean="0">
              <a:solidFill>
                <a:schemeClr val="tx1"/>
              </a:solidFill>
            </a:rPr>
            <a:t>changed attitudes about war</a:t>
          </a:r>
        </a:p>
      </dgm:t>
    </dgm:pt>
    <dgm:pt modelId="{B4BC052F-5F4C-4A2B-87E4-47BF71EB8E6D}" type="parTrans" cxnId="{8E0E2B1C-5A5E-442F-AED1-A3EB3EED2C41}">
      <dgm:prSet/>
      <dgm:spPr/>
      <dgm:t>
        <a:bodyPr/>
        <a:lstStyle/>
        <a:p>
          <a:endParaRPr lang="en-US"/>
        </a:p>
      </dgm:t>
    </dgm:pt>
    <dgm:pt modelId="{D6C16BDF-3BBC-462D-AE04-A4981DEADB7E}" type="sibTrans" cxnId="{8E0E2B1C-5A5E-442F-AED1-A3EB3EED2C41}">
      <dgm:prSet/>
      <dgm:spPr/>
      <dgm:t>
        <a:bodyPr/>
        <a:lstStyle/>
        <a:p>
          <a:endParaRPr lang="en-US"/>
        </a:p>
      </dgm:t>
    </dgm:pt>
    <dgm:pt modelId="{B61C8BBE-454B-4B2B-97BA-F1801581BB4D}">
      <dgm:prSet custT="1"/>
      <dgm:spPr/>
      <dgm:t>
        <a:bodyPr/>
        <a:lstStyle/>
        <a:p>
          <a:r>
            <a:rPr lang="en-US" altLang="en-US" sz="2000" dirty="0" smtClean="0">
              <a:solidFill>
                <a:schemeClr val="tx1"/>
              </a:solidFill>
            </a:rPr>
            <a:t>26th Amend- lowered the voting age</a:t>
          </a:r>
        </a:p>
      </dgm:t>
    </dgm:pt>
    <dgm:pt modelId="{42A7F2E7-D00D-495C-B670-C7B41A0D429B}" type="parTrans" cxnId="{7F3674B6-D879-472F-878D-BB44DF7CF5A8}">
      <dgm:prSet/>
      <dgm:spPr/>
      <dgm:t>
        <a:bodyPr/>
        <a:lstStyle/>
        <a:p>
          <a:endParaRPr lang="en-US"/>
        </a:p>
      </dgm:t>
    </dgm:pt>
    <dgm:pt modelId="{BB1BD4A6-A9C4-45E4-BC81-3878C4218DA3}" type="sibTrans" cxnId="{7F3674B6-D879-472F-878D-BB44DF7CF5A8}">
      <dgm:prSet/>
      <dgm:spPr/>
      <dgm:t>
        <a:bodyPr/>
        <a:lstStyle/>
        <a:p>
          <a:endParaRPr lang="en-US"/>
        </a:p>
      </dgm:t>
    </dgm:pt>
    <dgm:pt modelId="{133B3CEB-1048-4C9E-B3B6-2A93772A8DD2}" type="pres">
      <dgm:prSet presAssocID="{5FB8A61B-1A88-48EC-A1B6-E3C1B43EEB36}" presName="Name0" presStyleCnt="0">
        <dgm:presLayoutVars>
          <dgm:dir/>
          <dgm:resizeHandles val="exact"/>
        </dgm:presLayoutVars>
      </dgm:prSet>
      <dgm:spPr/>
    </dgm:pt>
    <dgm:pt modelId="{FE293F9D-3A6D-4615-9FF7-6EE90B4D91C5}" type="pres">
      <dgm:prSet presAssocID="{5FB8A61B-1A88-48EC-A1B6-E3C1B43EEB36}" presName="bkgdShp" presStyleLbl="alignAccFollowNode1" presStyleIdx="0" presStyleCnt="1" custLinFactNeighborX="-16418" custLinFactNeighborY="68671"/>
      <dgm:spPr/>
    </dgm:pt>
    <dgm:pt modelId="{204D5E85-54EF-484B-BB63-43FC42FBF467}" type="pres">
      <dgm:prSet presAssocID="{5FB8A61B-1A88-48EC-A1B6-E3C1B43EEB36}" presName="linComp" presStyleCnt="0"/>
      <dgm:spPr/>
    </dgm:pt>
    <dgm:pt modelId="{CDA3531E-D6A8-4B0F-8382-6F6E18DFD64A}" type="pres">
      <dgm:prSet presAssocID="{2B8B348F-FFB0-4944-B87E-67C5702BF8FF}" presName="compNode" presStyleCnt="0"/>
      <dgm:spPr/>
    </dgm:pt>
    <dgm:pt modelId="{FBF4D9CB-A6D7-4B4C-B762-B86B2374BFD6}" type="pres">
      <dgm:prSet presAssocID="{2B8B348F-FFB0-4944-B87E-67C5702BF8F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32A16-A776-476C-A86C-EB701AC75489}" type="pres">
      <dgm:prSet presAssocID="{2B8B348F-FFB0-4944-B87E-67C5702BF8FF}" presName="invisiNode" presStyleLbl="node1" presStyleIdx="0" presStyleCnt="5"/>
      <dgm:spPr/>
    </dgm:pt>
    <dgm:pt modelId="{88083B77-4AA1-409C-82B9-C91C0ED0F2D0}" type="pres">
      <dgm:prSet presAssocID="{2B8B348F-FFB0-4944-B87E-67C5702BF8FF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8A5BD93-5D77-4EE3-8847-7E20087B354D}" type="pres">
      <dgm:prSet presAssocID="{D7869BFB-C06C-4AD9-9ECD-FB3A3A5C106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A3EE371-841D-4D6C-A920-C4756E80DE81}" type="pres">
      <dgm:prSet presAssocID="{63D8EEC0-8D36-4696-BA74-A6FBD83D0D09}" presName="compNode" presStyleCnt="0"/>
      <dgm:spPr/>
    </dgm:pt>
    <dgm:pt modelId="{69552E87-D9E8-4359-8CD5-BFF0C3981755}" type="pres">
      <dgm:prSet presAssocID="{63D8EEC0-8D36-4696-BA74-A6FBD83D0D0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08B73F-D8A4-45BD-AAEA-E85E14295249}" type="pres">
      <dgm:prSet presAssocID="{63D8EEC0-8D36-4696-BA74-A6FBD83D0D09}" presName="invisiNode" presStyleLbl="node1" presStyleIdx="1" presStyleCnt="5"/>
      <dgm:spPr/>
    </dgm:pt>
    <dgm:pt modelId="{4D1089DE-B6BE-4484-8EC3-3693A6A1596C}" type="pres">
      <dgm:prSet presAssocID="{63D8EEC0-8D36-4696-BA74-A6FBD83D0D09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84EDE4A-A65E-4EB2-AF73-5EC6B80BA104}" type="pres">
      <dgm:prSet presAssocID="{91805402-A6F9-4D06-AF8F-8B994FFA6EA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BE6B66C-29E4-4BEB-8417-C3076673F81B}" type="pres">
      <dgm:prSet presAssocID="{7D30091B-3396-45DB-B66D-3907FBD933E3}" presName="compNode" presStyleCnt="0"/>
      <dgm:spPr/>
    </dgm:pt>
    <dgm:pt modelId="{475A7682-38F3-47D2-BD13-A73204D0CEBE}" type="pres">
      <dgm:prSet presAssocID="{7D30091B-3396-45DB-B66D-3907FBD933E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A2F39-20E7-4553-A644-E7254F0BC8A0}" type="pres">
      <dgm:prSet presAssocID="{7D30091B-3396-45DB-B66D-3907FBD933E3}" presName="invisiNode" presStyleLbl="node1" presStyleIdx="2" presStyleCnt="5"/>
      <dgm:spPr/>
    </dgm:pt>
    <dgm:pt modelId="{2FFD1DC3-99C3-42B8-887B-EBB3F2833AD4}" type="pres">
      <dgm:prSet presAssocID="{7D30091B-3396-45DB-B66D-3907FBD933E3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3FED8A3-DAC1-4A22-A1CD-A448DB78D54D}" type="pres">
      <dgm:prSet presAssocID="{BE04DD9A-0FD1-4B5C-B54D-92FC14BACAB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6EFCF39-9159-4D71-83CA-D2D754E5B8A6}" type="pres">
      <dgm:prSet presAssocID="{DA57A7BC-DCF4-4AE2-A936-53778DB1BB9D}" presName="compNode" presStyleCnt="0"/>
      <dgm:spPr/>
    </dgm:pt>
    <dgm:pt modelId="{C36AA28F-78F0-4FD5-8E30-B6EF5A1EC9AC}" type="pres">
      <dgm:prSet presAssocID="{DA57A7BC-DCF4-4AE2-A936-53778DB1BB9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E1DFBE-845F-4122-9FF9-A24130C5EE46}" type="pres">
      <dgm:prSet presAssocID="{DA57A7BC-DCF4-4AE2-A936-53778DB1BB9D}" presName="invisiNode" presStyleLbl="node1" presStyleIdx="3" presStyleCnt="5"/>
      <dgm:spPr/>
    </dgm:pt>
    <dgm:pt modelId="{CD41B8B0-4C37-49E4-B1C2-FA604B15B788}" type="pres">
      <dgm:prSet presAssocID="{DA57A7BC-DCF4-4AE2-A936-53778DB1BB9D}" presName="imagNode" presStyleLbl="fgImgPlace1" presStyleIdx="3" presStyleCnt="5" custLinFactNeighborX="-1496" custLinFactNeighborY="-284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8F016AEE-14FE-4CBA-8B0D-18B86CC4931D}" type="pres">
      <dgm:prSet presAssocID="{D6C16BDF-3BBC-462D-AE04-A4981DEADB7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5A7AF3B-0D3F-4FAA-9E9D-E18A8DB39CA8}" type="pres">
      <dgm:prSet presAssocID="{B61C8BBE-454B-4B2B-97BA-F1801581BB4D}" presName="compNode" presStyleCnt="0"/>
      <dgm:spPr/>
    </dgm:pt>
    <dgm:pt modelId="{601213B9-A340-4DE3-BAD1-72FF0F697B99}" type="pres">
      <dgm:prSet presAssocID="{B61C8BBE-454B-4B2B-97BA-F1801581BB4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38360-AD77-4612-9BDE-526654A5FBD8}" type="pres">
      <dgm:prSet presAssocID="{B61C8BBE-454B-4B2B-97BA-F1801581BB4D}" presName="invisiNode" presStyleLbl="node1" presStyleIdx="4" presStyleCnt="5"/>
      <dgm:spPr/>
    </dgm:pt>
    <dgm:pt modelId="{00BF47E1-B7A6-4C64-88CE-AD74CD110EFD}" type="pres">
      <dgm:prSet presAssocID="{B61C8BBE-454B-4B2B-97BA-F1801581BB4D}" presName="imagNode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1A9EC8EB-32FF-4306-A04D-BBDB66FDC105}" type="presOf" srcId="{91805402-A6F9-4D06-AF8F-8B994FFA6EA3}" destId="{584EDE4A-A65E-4EB2-AF73-5EC6B80BA104}" srcOrd="0" destOrd="0" presId="urn:microsoft.com/office/officeart/2005/8/layout/pList2"/>
    <dgm:cxn modelId="{1ED5EF54-7855-43FA-B139-F26ACAFEED4E}" srcId="{5FB8A61B-1A88-48EC-A1B6-E3C1B43EEB36}" destId="{7D30091B-3396-45DB-B66D-3907FBD933E3}" srcOrd="2" destOrd="0" parTransId="{BBF41494-AB7E-42CD-A895-E1B288D0C7DC}" sibTransId="{BE04DD9A-0FD1-4B5C-B54D-92FC14BACAB5}"/>
    <dgm:cxn modelId="{3A86A024-841A-42AC-A296-D83537C26D79}" type="presOf" srcId="{2B8B348F-FFB0-4944-B87E-67C5702BF8FF}" destId="{FBF4D9CB-A6D7-4B4C-B762-B86B2374BFD6}" srcOrd="0" destOrd="0" presId="urn:microsoft.com/office/officeart/2005/8/layout/pList2"/>
    <dgm:cxn modelId="{7F3674B6-D879-472F-878D-BB44DF7CF5A8}" srcId="{5FB8A61B-1A88-48EC-A1B6-E3C1B43EEB36}" destId="{B61C8BBE-454B-4B2B-97BA-F1801581BB4D}" srcOrd="4" destOrd="0" parTransId="{42A7F2E7-D00D-495C-B670-C7B41A0D429B}" sibTransId="{BB1BD4A6-A9C4-45E4-BC81-3878C4218DA3}"/>
    <dgm:cxn modelId="{2CA2DC49-3684-4AE1-9627-CE88CC671566}" type="presOf" srcId="{BE04DD9A-0FD1-4B5C-B54D-92FC14BACAB5}" destId="{C3FED8A3-DAC1-4A22-A1CD-A448DB78D54D}" srcOrd="0" destOrd="0" presId="urn:microsoft.com/office/officeart/2005/8/layout/pList2"/>
    <dgm:cxn modelId="{DE2D0D85-A11A-4D00-8AA0-AA4C2C063C89}" type="presOf" srcId="{D6C16BDF-3BBC-462D-AE04-A4981DEADB7E}" destId="{8F016AEE-14FE-4CBA-8B0D-18B86CC4931D}" srcOrd="0" destOrd="0" presId="urn:microsoft.com/office/officeart/2005/8/layout/pList2"/>
    <dgm:cxn modelId="{AA5F1FC9-1BCB-4B24-BFE0-81F2C61EADEF}" type="presOf" srcId="{B61C8BBE-454B-4B2B-97BA-F1801581BB4D}" destId="{601213B9-A340-4DE3-BAD1-72FF0F697B99}" srcOrd="0" destOrd="0" presId="urn:microsoft.com/office/officeart/2005/8/layout/pList2"/>
    <dgm:cxn modelId="{6A2BC612-605C-4067-AADA-1E14C8E151E4}" srcId="{5FB8A61B-1A88-48EC-A1B6-E3C1B43EEB36}" destId="{2B8B348F-FFB0-4944-B87E-67C5702BF8FF}" srcOrd="0" destOrd="0" parTransId="{DE7E760D-543A-4CC1-ACA0-A1C0A7058CB7}" sibTransId="{D7869BFB-C06C-4AD9-9ECD-FB3A3A5C1063}"/>
    <dgm:cxn modelId="{66C74B96-6A29-4CA5-8A25-793CD8358DF1}" type="presOf" srcId="{7D30091B-3396-45DB-B66D-3907FBD933E3}" destId="{475A7682-38F3-47D2-BD13-A73204D0CEBE}" srcOrd="0" destOrd="0" presId="urn:microsoft.com/office/officeart/2005/8/layout/pList2"/>
    <dgm:cxn modelId="{8E0E2B1C-5A5E-442F-AED1-A3EB3EED2C41}" srcId="{5FB8A61B-1A88-48EC-A1B6-E3C1B43EEB36}" destId="{DA57A7BC-DCF4-4AE2-A936-53778DB1BB9D}" srcOrd="3" destOrd="0" parTransId="{B4BC052F-5F4C-4A2B-87E4-47BF71EB8E6D}" sibTransId="{D6C16BDF-3BBC-462D-AE04-A4981DEADB7E}"/>
    <dgm:cxn modelId="{B10E9CEA-11EF-44D2-BC20-C80BD2D36D5F}" type="presOf" srcId="{5FB8A61B-1A88-48EC-A1B6-E3C1B43EEB36}" destId="{133B3CEB-1048-4C9E-B3B6-2A93772A8DD2}" srcOrd="0" destOrd="0" presId="urn:microsoft.com/office/officeart/2005/8/layout/pList2"/>
    <dgm:cxn modelId="{1431498A-2BDE-494D-B7DB-5CE14C5CE028}" type="presOf" srcId="{DA57A7BC-DCF4-4AE2-A936-53778DB1BB9D}" destId="{C36AA28F-78F0-4FD5-8E30-B6EF5A1EC9AC}" srcOrd="0" destOrd="0" presId="urn:microsoft.com/office/officeart/2005/8/layout/pList2"/>
    <dgm:cxn modelId="{95F42D4C-18AD-4D52-9F4E-B16F5323F19F}" type="presOf" srcId="{63D8EEC0-8D36-4696-BA74-A6FBD83D0D09}" destId="{69552E87-D9E8-4359-8CD5-BFF0C3981755}" srcOrd="0" destOrd="0" presId="urn:microsoft.com/office/officeart/2005/8/layout/pList2"/>
    <dgm:cxn modelId="{BD99AD9F-3401-4930-8C6E-13FAA7AEC038}" type="presOf" srcId="{D7869BFB-C06C-4AD9-9ECD-FB3A3A5C1063}" destId="{D8A5BD93-5D77-4EE3-8847-7E20087B354D}" srcOrd="0" destOrd="0" presId="urn:microsoft.com/office/officeart/2005/8/layout/pList2"/>
    <dgm:cxn modelId="{6D18A0BC-1CF3-4861-950C-E05E2C7BA839}" srcId="{5FB8A61B-1A88-48EC-A1B6-E3C1B43EEB36}" destId="{63D8EEC0-8D36-4696-BA74-A6FBD83D0D09}" srcOrd="1" destOrd="0" parTransId="{DD56A506-87E0-4B3A-8263-7A8A48A2C620}" sibTransId="{91805402-A6F9-4D06-AF8F-8B994FFA6EA3}"/>
    <dgm:cxn modelId="{DE15D678-6DE2-47A0-AC39-9BBA095B0E14}" type="presParOf" srcId="{133B3CEB-1048-4C9E-B3B6-2A93772A8DD2}" destId="{FE293F9D-3A6D-4615-9FF7-6EE90B4D91C5}" srcOrd="0" destOrd="0" presId="urn:microsoft.com/office/officeart/2005/8/layout/pList2"/>
    <dgm:cxn modelId="{BD26A0DB-55E0-47F2-A25D-76E94E63CB58}" type="presParOf" srcId="{133B3CEB-1048-4C9E-B3B6-2A93772A8DD2}" destId="{204D5E85-54EF-484B-BB63-43FC42FBF467}" srcOrd="1" destOrd="0" presId="urn:microsoft.com/office/officeart/2005/8/layout/pList2"/>
    <dgm:cxn modelId="{FEED7D76-90C4-40D7-9970-19BE91589D10}" type="presParOf" srcId="{204D5E85-54EF-484B-BB63-43FC42FBF467}" destId="{CDA3531E-D6A8-4B0F-8382-6F6E18DFD64A}" srcOrd="0" destOrd="0" presId="urn:microsoft.com/office/officeart/2005/8/layout/pList2"/>
    <dgm:cxn modelId="{E0FC1A17-427C-4C7B-A3BC-9024AD06826B}" type="presParOf" srcId="{CDA3531E-D6A8-4B0F-8382-6F6E18DFD64A}" destId="{FBF4D9CB-A6D7-4B4C-B762-B86B2374BFD6}" srcOrd="0" destOrd="0" presId="urn:microsoft.com/office/officeart/2005/8/layout/pList2"/>
    <dgm:cxn modelId="{1E9BAABB-B871-4583-B70B-CC0D5842A89C}" type="presParOf" srcId="{CDA3531E-D6A8-4B0F-8382-6F6E18DFD64A}" destId="{C5C32A16-A776-476C-A86C-EB701AC75489}" srcOrd="1" destOrd="0" presId="urn:microsoft.com/office/officeart/2005/8/layout/pList2"/>
    <dgm:cxn modelId="{F20DEB0F-EFFA-425D-BD01-7194644C5DAF}" type="presParOf" srcId="{CDA3531E-D6A8-4B0F-8382-6F6E18DFD64A}" destId="{88083B77-4AA1-409C-82B9-C91C0ED0F2D0}" srcOrd="2" destOrd="0" presId="urn:microsoft.com/office/officeart/2005/8/layout/pList2"/>
    <dgm:cxn modelId="{24D84A57-4810-4B9B-8E27-3CB54D7EFD57}" type="presParOf" srcId="{204D5E85-54EF-484B-BB63-43FC42FBF467}" destId="{D8A5BD93-5D77-4EE3-8847-7E20087B354D}" srcOrd="1" destOrd="0" presId="urn:microsoft.com/office/officeart/2005/8/layout/pList2"/>
    <dgm:cxn modelId="{964782E2-2365-434A-9550-166C7CBDCDD4}" type="presParOf" srcId="{204D5E85-54EF-484B-BB63-43FC42FBF467}" destId="{1A3EE371-841D-4D6C-A920-C4756E80DE81}" srcOrd="2" destOrd="0" presId="urn:microsoft.com/office/officeart/2005/8/layout/pList2"/>
    <dgm:cxn modelId="{3EE6F7F0-4B95-4664-9F66-34DFE22415C2}" type="presParOf" srcId="{1A3EE371-841D-4D6C-A920-C4756E80DE81}" destId="{69552E87-D9E8-4359-8CD5-BFF0C3981755}" srcOrd="0" destOrd="0" presId="urn:microsoft.com/office/officeart/2005/8/layout/pList2"/>
    <dgm:cxn modelId="{8CDFAC62-8B09-4615-BCB0-0657ACC949C2}" type="presParOf" srcId="{1A3EE371-841D-4D6C-A920-C4756E80DE81}" destId="{7F08B73F-D8A4-45BD-AAEA-E85E14295249}" srcOrd="1" destOrd="0" presId="urn:microsoft.com/office/officeart/2005/8/layout/pList2"/>
    <dgm:cxn modelId="{56D3993B-DC1A-4D3E-8338-4D547D0B5620}" type="presParOf" srcId="{1A3EE371-841D-4D6C-A920-C4756E80DE81}" destId="{4D1089DE-B6BE-4484-8EC3-3693A6A1596C}" srcOrd="2" destOrd="0" presId="urn:microsoft.com/office/officeart/2005/8/layout/pList2"/>
    <dgm:cxn modelId="{995BD642-633B-4F11-9BC4-22C04347D22E}" type="presParOf" srcId="{204D5E85-54EF-484B-BB63-43FC42FBF467}" destId="{584EDE4A-A65E-4EB2-AF73-5EC6B80BA104}" srcOrd="3" destOrd="0" presId="urn:microsoft.com/office/officeart/2005/8/layout/pList2"/>
    <dgm:cxn modelId="{0F3FE4CA-DBBA-4C77-932B-8D37609865AC}" type="presParOf" srcId="{204D5E85-54EF-484B-BB63-43FC42FBF467}" destId="{8BE6B66C-29E4-4BEB-8417-C3076673F81B}" srcOrd="4" destOrd="0" presId="urn:microsoft.com/office/officeart/2005/8/layout/pList2"/>
    <dgm:cxn modelId="{1C7F31F6-165A-472D-8555-795BD0FFF0D1}" type="presParOf" srcId="{8BE6B66C-29E4-4BEB-8417-C3076673F81B}" destId="{475A7682-38F3-47D2-BD13-A73204D0CEBE}" srcOrd="0" destOrd="0" presId="urn:microsoft.com/office/officeart/2005/8/layout/pList2"/>
    <dgm:cxn modelId="{1F634466-C18F-4870-BC9C-7CEA99214BFC}" type="presParOf" srcId="{8BE6B66C-29E4-4BEB-8417-C3076673F81B}" destId="{4D3A2F39-20E7-4553-A644-E7254F0BC8A0}" srcOrd="1" destOrd="0" presId="urn:microsoft.com/office/officeart/2005/8/layout/pList2"/>
    <dgm:cxn modelId="{04AA5BAF-B3F3-4B09-A8AD-071B79F31C79}" type="presParOf" srcId="{8BE6B66C-29E4-4BEB-8417-C3076673F81B}" destId="{2FFD1DC3-99C3-42B8-887B-EBB3F2833AD4}" srcOrd="2" destOrd="0" presId="urn:microsoft.com/office/officeart/2005/8/layout/pList2"/>
    <dgm:cxn modelId="{130C6E95-FFDC-44E1-BA18-34F15CC0B828}" type="presParOf" srcId="{204D5E85-54EF-484B-BB63-43FC42FBF467}" destId="{C3FED8A3-DAC1-4A22-A1CD-A448DB78D54D}" srcOrd="5" destOrd="0" presId="urn:microsoft.com/office/officeart/2005/8/layout/pList2"/>
    <dgm:cxn modelId="{D69970B5-ABCE-4D88-8B9B-2229F8706E4C}" type="presParOf" srcId="{204D5E85-54EF-484B-BB63-43FC42FBF467}" destId="{26EFCF39-9159-4D71-83CA-D2D754E5B8A6}" srcOrd="6" destOrd="0" presId="urn:microsoft.com/office/officeart/2005/8/layout/pList2"/>
    <dgm:cxn modelId="{3374E4ED-2F3C-4B1B-BEAD-4B03EC859EBD}" type="presParOf" srcId="{26EFCF39-9159-4D71-83CA-D2D754E5B8A6}" destId="{C36AA28F-78F0-4FD5-8E30-B6EF5A1EC9AC}" srcOrd="0" destOrd="0" presId="urn:microsoft.com/office/officeart/2005/8/layout/pList2"/>
    <dgm:cxn modelId="{6F12A265-094A-4ADC-9BD5-7C738C75FF35}" type="presParOf" srcId="{26EFCF39-9159-4D71-83CA-D2D754E5B8A6}" destId="{12E1DFBE-845F-4122-9FF9-A24130C5EE46}" srcOrd="1" destOrd="0" presId="urn:microsoft.com/office/officeart/2005/8/layout/pList2"/>
    <dgm:cxn modelId="{B3216208-C16A-4D0B-924D-4E5DA29FC63A}" type="presParOf" srcId="{26EFCF39-9159-4D71-83CA-D2D754E5B8A6}" destId="{CD41B8B0-4C37-49E4-B1C2-FA604B15B788}" srcOrd="2" destOrd="0" presId="urn:microsoft.com/office/officeart/2005/8/layout/pList2"/>
    <dgm:cxn modelId="{36D158E6-25C4-485A-8D0D-7EF28FD89CC4}" type="presParOf" srcId="{204D5E85-54EF-484B-BB63-43FC42FBF467}" destId="{8F016AEE-14FE-4CBA-8B0D-18B86CC4931D}" srcOrd="7" destOrd="0" presId="urn:microsoft.com/office/officeart/2005/8/layout/pList2"/>
    <dgm:cxn modelId="{083E76F2-5B28-48CA-87C0-2CFE754CD127}" type="presParOf" srcId="{204D5E85-54EF-484B-BB63-43FC42FBF467}" destId="{45A7AF3B-0D3F-4FAA-9E9D-E18A8DB39CA8}" srcOrd="8" destOrd="0" presId="urn:microsoft.com/office/officeart/2005/8/layout/pList2"/>
    <dgm:cxn modelId="{57A9694F-F46F-4649-AFEB-9013BAF28D3D}" type="presParOf" srcId="{45A7AF3B-0D3F-4FAA-9E9D-E18A8DB39CA8}" destId="{601213B9-A340-4DE3-BAD1-72FF0F697B99}" srcOrd="0" destOrd="0" presId="urn:microsoft.com/office/officeart/2005/8/layout/pList2"/>
    <dgm:cxn modelId="{4ECE817F-B8F2-446E-87BA-D9E3DE5A9EAD}" type="presParOf" srcId="{45A7AF3B-0D3F-4FAA-9E9D-E18A8DB39CA8}" destId="{31D38360-AD77-4612-9BDE-526654A5FBD8}" srcOrd="1" destOrd="0" presId="urn:microsoft.com/office/officeart/2005/8/layout/pList2"/>
    <dgm:cxn modelId="{C27DE261-2D01-418B-BE99-9E8B5B94FB01}" type="presParOf" srcId="{45A7AF3B-0D3F-4FAA-9E9D-E18A8DB39CA8}" destId="{00BF47E1-B7A6-4C64-88CE-AD74CD110EF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93F9D-3A6D-4615-9FF7-6EE90B4D91C5}">
      <dsp:nvSpPr>
        <dsp:cNvPr id="0" name=""/>
        <dsp:cNvSpPr/>
      </dsp:nvSpPr>
      <dsp:spPr>
        <a:xfrm>
          <a:off x="0" y="1577668"/>
          <a:ext cx="8610600" cy="229743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83B77-4AA1-409C-82B9-C91C0ED0F2D0}">
      <dsp:nvSpPr>
        <dsp:cNvPr id="0" name=""/>
        <dsp:cNvSpPr/>
      </dsp:nvSpPr>
      <dsp:spPr>
        <a:xfrm>
          <a:off x="261084" y="306324"/>
          <a:ext cx="1497857" cy="1684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4D9CB-A6D7-4B4C-B762-B86B2374BFD6}">
      <dsp:nvSpPr>
        <dsp:cNvPr id="0" name=""/>
        <dsp:cNvSpPr/>
      </dsp:nvSpPr>
      <dsp:spPr>
        <a:xfrm rot="10800000">
          <a:off x="261084" y="2297430"/>
          <a:ext cx="1497857" cy="2807970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chemeClr val="tx1"/>
              </a:solidFill>
            </a:rPr>
            <a:t>Vietnam unified under </a:t>
          </a:r>
          <a:r>
            <a:rPr lang="en-US" altLang="en-US" sz="2000" kern="1200" dirty="0" err="1" smtClean="0">
              <a:solidFill>
                <a:schemeClr val="tx1"/>
              </a:solidFill>
            </a:rPr>
            <a:t>Commun</a:t>
          </a:r>
          <a:r>
            <a:rPr lang="en-US" altLang="en-US" sz="2000" kern="1200" dirty="0" smtClean="0">
              <a:solidFill>
                <a:schemeClr val="tx1"/>
              </a:solidFill>
            </a:rPr>
            <a:t>-ism</a:t>
          </a:r>
          <a:endParaRPr lang="en-US" sz="2000" kern="1200" dirty="0">
            <a:solidFill>
              <a:schemeClr val="tx1"/>
            </a:solidFill>
          </a:endParaRPr>
        </a:p>
      </dsp:txBody>
      <dsp:txXfrm rot="10800000">
        <a:off x="307148" y="2297430"/>
        <a:ext cx="1405729" cy="2761906"/>
      </dsp:txXfrm>
    </dsp:sp>
    <dsp:sp modelId="{4D1089DE-B6BE-4484-8EC3-3693A6A1596C}">
      <dsp:nvSpPr>
        <dsp:cNvPr id="0" name=""/>
        <dsp:cNvSpPr/>
      </dsp:nvSpPr>
      <dsp:spPr>
        <a:xfrm>
          <a:off x="1908727" y="306324"/>
          <a:ext cx="1497857" cy="1684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52E87-D9E8-4359-8CD5-BFF0C3981755}">
      <dsp:nvSpPr>
        <dsp:cNvPr id="0" name=""/>
        <dsp:cNvSpPr/>
      </dsp:nvSpPr>
      <dsp:spPr>
        <a:xfrm rot="10800000">
          <a:off x="1908727" y="2297430"/>
          <a:ext cx="1497857" cy="2807970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500" kern="1200" dirty="0" smtClean="0">
              <a:solidFill>
                <a:schemeClr val="tx1"/>
              </a:solidFill>
            </a:rPr>
            <a:t>3 million Vietnamese killed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en-US" sz="1500" kern="1200" dirty="0" smtClean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500" kern="1200" dirty="0" smtClean="0">
              <a:solidFill>
                <a:schemeClr val="tx1"/>
              </a:solidFill>
            </a:rPr>
            <a:t>58,000 Americans killed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en-US" sz="1500" kern="1200" dirty="0" smtClean="0">
            <a:solidFill>
              <a:schemeClr val="tx1"/>
            </a:solidFill>
          </a:endParaRPr>
        </a:p>
        <a:p>
          <a:pPr marL="0" marR="0" lvl="0" indent="0" algn="ctr" defTabSz="3111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altLang="en-US" sz="1500" kern="1200" dirty="0" smtClean="0">
              <a:solidFill>
                <a:schemeClr val="tx1"/>
              </a:solidFill>
            </a:rPr>
            <a:t>300,000 wounded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en-US" sz="2000" kern="1200" dirty="0" smtClean="0">
            <a:solidFill>
              <a:schemeClr val="tx1"/>
            </a:solidFill>
          </a:endParaRPr>
        </a:p>
      </dsp:txBody>
      <dsp:txXfrm rot="10800000">
        <a:off x="1954791" y="2297430"/>
        <a:ext cx="1405729" cy="2761906"/>
      </dsp:txXfrm>
    </dsp:sp>
    <dsp:sp modelId="{2FFD1DC3-99C3-42B8-887B-EBB3F2833AD4}">
      <dsp:nvSpPr>
        <dsp:cNvPr id="0" name=""/>
        <dsp:cNvSpPr/>
      </dsp:nvSpPr>
      <dsp:spPr>
        <a:xfrm>
          <a:off x="3556371" y="306324"/>
          <a:ext cx="1497857" cy="1684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5A7682-38F3-47D2-BD13-A73204D0CEBE}">
      <dsp:nvSpPr>
        <dsp:cNvPr id="0" name=""/>
        <dsp:cNvSpPr/>
      </dsp:nvSpPr>
      <dsp:spPr>
        <a:xfrm rot="10800000">
          <a:off x="3556371" y="2297430"/>
          <a:ext cx="1497857" cy="2807970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chemeClr val="tx1"/>
              </a:solidFill>
            </a:rPr>
            <a:t>$150 billions U.S. spend in                funding the war</a:t>
          </a:r>
        </a:p>
      </dsp:txBody>
      <dsp:txXfrm rot="10800000">
        <a:off x="3602435" y="2297430"/>
        <a:ext cx="1405729" cy="2761906"/>
      </dsp:txXfrm>
    </dsp:sp>
    <dsp:sp modelId="{CD41B8B0-4C37-49E4-B1C2-FA604B15B788}">
      <dsp:nvSpPr>
        <dsp:cNvPr id="0" name=""/>
        <dsp:cNvSpPr/>
      </dsp:nvSpPr>
      <dsp:spPr>
        <a:xfrm>
          <a:off x="5181606" y="258391"/>
          <a:ext cx="1497857" cy="1684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AA28F-78F0-4FD5-8E30-B6EF5A1EC9AC}">
      <dsp:nvSpPr>
        <dsp:cNvPr id="0" name=""/>
        <dsp:cNvSpPr/>
      </dsp:nvSpPr>
      <dsp:spPr>
        <a:xfrm rot="10800000">
          <a:off x="5204014" y="2297430"/>
          <a:ext cx="1497857" cy="2807970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chemeClr val="tx1"/>
              </a:solidFill>
            </a:rPr>
            <a:t>changed attitudes about war</a:t>
          </a:r>
        </a:p>
      </dsp:txBody>
      <dsp:txXfrm rot="10800000">
        <a:off x="5250078" y="2297430"/>
        <a:ext cx="1405729" cy="2761906"/>
      </dsp:txXfrm>
    </dsp:sp>
    <dsp:sp modelId="{00BF47E1-B7A6-4C64-88CE-AD74CD110EFD}">
      <dsp:nvSpPr>
        <dsp:cNvPr id="0" name=""/>
        <dsp:cNvSpPr/>
      </dsp:nvSpPr>
      <dsp:spPr>
        <a:xfrm>
          <a:off x="6851657" y="306324"/>
          <a:ext cx="1497857" cy="1684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213B9-A340-4DE3-BAD1-72FF0F697B99}">
      <dsp:nvSpPr>
        <dsp:cNvPr id="0" name=""/>
        <dsp:cNvSpPr/>
      </dsp:nvSpPr>
      <dsp:spPr>
        <a:xfrm rot="10800000">
          <a:off x="6851657" y="2297430"/>
          <a:ext cx="1497857" cy="2807970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kern="1200" dirty="0" smtClean="0">
              <a:solidFill>
                <a:schemeClr val="tx1"/>
              </a:solidFill>
            </a:rPr>
            <a:t>26th Amend- lowered the voting age</a:t>
          </a:r>
        </a:p>
      </dsp:txBody>
      <dsp:txXfrm rot="10800000">
        <a:off x="6897721" y="2297430"/>
        <a:ext cx="1405729" cy="2761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4ACCE7-1250-564F-8869-2B40D9B9EB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23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b="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30575"/>
            <a:ext cx="743585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b="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ED563F98-5F33-A14E-B045-5EC3EDC3B5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687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7EB66D99-17A5-6149-818E-B3EDA6A2D6E1}" type="slidenum">
              <a:rPr lang="en-US">
                <a:latin typeface="Lucida Sans" charset="0"/>
              </a:rPr>
              <a:pPr algn="r"/>
              <a:t>1</a:t>
            </a:fld>
            <a:endParaRPr lang="en-US">
              <a:latin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5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98486A03-BAF6-A440-976A-B61DA97240EF}" type="slidenum">
              <a:rPr lang="en-US">
                <a:latin typeface="Lucida Sans" charset="0"/>
              </a:rPr>
              <a:pPr algn="r"/>
              <a:t>2</a:t>
            </a:fld>
            <a:endParaRPr lang="en-US">
              <a:latin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6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C5E1B81F-7963-1642-9BC9-3FD026AD8EEC}" type="slidenum">
              <a:rPr lang="en-US"/>
              <a:pPr algn="r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53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E757F15D-FC36-AD4E-BDFD-808478AC2B48}" type="slidenum">
              <a:rPr lang="en-US"/>
              <a:pPr algn="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65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6084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130CDCBC-6B21-DF45-A8AC-D55EFA9EA1DB}" type="slidenum">
              <a:rPr lang="en-US"/>
              <a:pPr algn="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B38B70A-B487-2845-A82A-62DFD131EFCC}" type="slidenum">
              <a:rPr lang="en-US"/>
              <a:pPr algn="r"/>
              <a:t>9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/>
              <a:t>Kennedy’s advisors were clearly fighting a covert war by 1963.  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r>
              <a:rPr lang="en-US"/>
              <a:t>MacNamara has suggested that he believes Kennedy would have pulled the U.S. out, but evidence in inconclusive.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r>
              <a:rPr lang="en-US"/>
              <a:t>JFK realizes Diem is a liability; offers quiet support to a Vietnamese military coup d’etat.</a:t>
            </a:r>
          </a:p>
          <a:p>
            <a:pPr lvl="1" eaLnBrk="1" hangingPunct="1">
              <a:spcBef>
                <a:spcPct val="0"/>
              </a:spcBef>
            </a:pPr>
            <a:endParaRPr lang="en-US"/>
          </a:p>
          <a:p>
            <a:pPr lvl="1" eaLnBrk="1" hangingPunct="1">
              <a:spcBef>
                <a:spcPct val="0"/>
              </a:spcBef>
            </a:pPr>
            <a:r>
              <a:rPr lang="en-US"/>
              <a:t>The coup results in the brutal murders of Diem and his brother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lvl="1" eaLnBrk="1" hangingPunct="1">
              <a:spcBef>
                <a:spcPct val="0"/>
              </a:spcBef>
            </a:pPr>
            <a:r>
              <a:rPr lang="en-US"/>
              <a:t>The Vietnamese generals overthrow one another. A relatively stable, but tyrannical government emerges. It is little better than Diem’s.</a:t>
            </a:r>
          </a:p>
          <a:p>
            <a:pPr lvl="1" eaLnBrk="1" hangingPunct="1">
              <a:spcBef>
                <a:spcPct val="0"/>
              </a:spcBef>
            </a:pPr>
            <a:endParaRPr lang="en-US"/>
          </a:p>
          <a:p>
            <a:pPr lvl="1"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6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2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EC29F1C4-9F6A-3B45-9D3E-139E2B27A0AC}" type="slidenum">
              <a:rPr lang="en-US"/>
              <a:pPr algn="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75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15652C83-9BB5-9E45-A8AD-1911527AB22A}" type="slidenum">
              <a:rPr lang="en-US"/>
              <a:pPr algn="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89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0180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D95BF4C6-4E98-BD44-9D64-1010A007CD87}" type="slidenum">
              <a:rPr lang="en-US"/>
              <a:pPr algn="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61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1204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6B41F6E0-159D-2E44-B7D9-879E983A006A}" type="slidenum">
              <a:rPr lang="en-US"/>
              <a:pPr algn="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94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C118FC80-A30F-0B4E-AC1E-CBC7B838E44C}" type="slidenum">
              <a:rPr lang="en-US"/>
              <a:pPr algn="r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54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66E830A-644C-1A48-9A92-DD569BFB675D}" type="slidenum">
              <a:rPr lang="en-US"/>
              <a:pPr algn="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54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6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F8B33D65-F020-BA4E-B96A-3F5F558EA958}" type="slidenum">
              <a:rPr lang="en-US"/>
              <a:pPr algn="r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50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0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56F9248C-3D82-454A-964A-AA364B078216}" type="slidenum">
              <a:rPr lang="en-US"/>
              <a:pPr algn="r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38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6324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7EEC3E1E-18A0-8B40-9437-97B29228403F}" type="slidenum">
              <a:rPr lang="en-US"/>
              <a:pPr algn="r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99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7348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43D1228-F358-234F-8904-6ECA93D7D15C}" type="slidenum">
              <a:rPr lang="en-US"/>
              <a:pPr algn="r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88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AA82323-78BE-D444-97A5-B820B31F0877}" type="slidenum">
              <a:rPr lang="en-US"/>
              <a:pPr algn="r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725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9396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6A5BC895-BD55-AB43-A2D7-D4C8F77D1159}" type="slidenum">
              <a:rPr lang="en-US"/>
              <a:pPr algn="r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56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0420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150C689F-1732-5948-8F9F-6496C43219BD}" type="slidenum">
              <a:rPr lang="en-US"/>
              <a:pPr algn="r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01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1444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E0C77695-BFE3-A449-B4C3-8F5F580070F2}" type="slidenum">
              <a:rPr lang="en-US"/>
              <a:pPr algn="r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18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8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C8F6E05-D037-B449-B5AF-94CC69E9420C}" type="slidenum">
              <a:rPr lang="en-US"/>
              <a:pPr algn="r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563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2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ACBA6CA8-8A24-DF48-B515-FAE9E7D7B1FF}" type="slidenum">
              <a:rPr lang="en-US">
                <a:latin typeface="Lucida Sans" charset="0"/>
              </a:rPr>
              <a:pPr algn="r"/>
              <a:t>35</a:t>
            </a:fld>
            <a:endParaRPr lang="en-US">
              <a:latin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8834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6" name="Slide Number Placeholder 3"/>
          <p:cNvSpPr txBox="1">
            <a:spLocks noGrp="1"/>
          </p:cNvSpPr>
          <p:nvPr/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7173F05-0357-A143-A082-2CBB3050365D}" type="slidenum">
              <a:rPr lang="en-US">
                <a:latin typeface="Lucida Sans" charset="0"/>
              </a:rPr>
              <a:pPr algn="r"/>
              <a:t>36</a:t>
            </a:fld>
            <a:endParaRPr lang="en-US">
              <a:latin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006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C91A10-3C5B-9E42-B5F8-2E1133E3FAA3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73EAD-4DDA-614D-9594-8E955559EB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3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EBDDC3-13F5-EF4B-AE52-AD1AB3213E20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E2CB2A-8616-3C47-AF9D-941A168350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3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C48C7-C4F0-4D41-890A-C7772030F433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1A9AAA-C5E3-CD41-AAC2-DA784A8FE2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4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C2A657-0E66-B14D-BCC3-05042E6F8E74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73281-2644-DC4A-8F30-D441A2A5B0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16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B7FFB0-BC32-D546-B175-5F529867ED1B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BE5FA-F9BF-C644-A7C0-7C78A46A9E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0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116946-5610-3A4D-9B3B-3D4F55AF2F14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F087A8-FDB7-2C43-8DE1-21AC9C096D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7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24C51-7A91-4047-B6AA-A711447C549B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3B3CB-D49B-AC40-8511-E1D1BE1BB8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9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780AE5-523C-BA40-B9FF-9FB2E3240628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F0CC4-DD1B-F24D-9886-B621735D87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1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0AB638-A1C7-5E49-89B8-7EDA12C9F091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80938-DC73-5042-8E53-D761D4D01B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20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CE098-1545-1446-B5C5-BAA872FD3904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3D43FB-26B5-C34A-9362-B1A26F74A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681CE-4D6C-F642-BFEE-2734773D9A42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78B11-05C5-854E-9BAA-25794E0DE2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69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33967-0012-B341-A185-C3982943F80A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3E4F3-5439-FE4A-81E8-AA83BB8608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0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73D27B6-8D0B-A14F-8574-E79DC24835B4}" type="datetimeFigureOut">
              <a:rPr lang="en-US"/>
              <a:pPr/>
              <a:t>5/2/2017</a:t>
            </a:fld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280EC5-517A-AF49-8BFC-BA432090EE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history.com/topics/vietnam-war/vietnam-war-history/videos/tet-offensive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hyperlink" Target="http://www.google.com/url?sa=i&amp;rct=j&amp;q=&amp;esrc=s&amp;frm=1&amp;source=images&amp;cd=&amp;cad=rja&amp;uact=8&amp;docid=JfN4eWD3AmM-HM&amp;tbnid=ot4KsRlaC-672M:&amp;ved=0CAUQjRw&amp;url=http://www.warhistoryonline.com/war-articles/vietnams-cluster-bomb-shadow.html&amp;ei=mh5gU-ycNcmxyASE1YKQAQ&amp;bvm=bv.65636070,d.aWw&amp;psig=AFQjCNEVnq5FBgjCEMnFjdFmB2mMMpdfGg&amp;ust=139889458590891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rHk4TGWx0ZM" TargetMode="Externa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notesSlide" Target="../notesSlides/notesSlide19.xml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0.jpeg"/><Relationship Id="rId9" Type="http://schemas.microsoft.com/office/2007/relationships/diagramDrawing" Target="../diagrams/drawing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soldiers_1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/>
          <a:stretch/>
        </p:blipFill>
        <p:spPr bwMode="auto">
          <a:xfrm>
            <a:off x="0" y="-16042"/>
            <a:ext cx="9144001" cy="687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5084763" y="1371600"/>
            <a:ext cx="2806700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 b="1" u="sng" dirty="0"/>
              <a:t>Content Vocab</a:t>
            </a:r>
          </a:p>
          <a:p>
            <a:pPr algn="ctr"/>
            <a:r>
              <a:rPr lang="en-US" sz="2200" dirty="0"/>
              <a:t>Tet Offensive</a:t>
            </a:r>
          </a:p>
          <a:p>
            <a:pPr algn="ctr"/>
            <a:r>
              <a:rPr lang="en-US" sz="2200" dirty="0" err="1"/>
              <a:t>Veitnamization</a:t>
            </a:r>
            <a:r>
              <a:rPr lang="en-US" sz="2200" dirty="0"/>
              <a:t> </a:t>
            </a:r>
          </a:p>
          <a:p>
            <a:pPr algn="ctr"/>
            <a:r>
              <a:rPr lang="en-US" sz="2200" dirty="0"/>
              <a:t>Pentagon Papers</a:t>
            </a:r>
          </a:p>
          <a:p>
            <a:pPr algn="ctr"/>
            <a:r>
              <a:rPr lang="en-US" sz="2200" dirty="0"/>
              <a:t>Kent State Massacre</a:t>
            </a:r>
          </a:p>
          <a:p>
            <a:pPr algn="ctr"/>
            <a:r>
              <a:rPr lang="en-US" sz="2200" dirty="0"/>
              <a:t>War Powers Act</a:t>
            </a:r>
          </a:p>
          <a:p>
            <a:pPr algn="ctr"/>
            <a:r>
              <a:rPr lang="en-US" sz="2200" dirty="0"/>
              <a:t>Richard Nixon</a:t>
            </a:r>
          </a:p>
          <a:p>
            <a:pPr algn="ctr"/>
            <a:endParaRPr lang="en-US" sz="2200" dirty="0"/>
          </a:p>
          <a:p>
            <a:pPr algn="ctr"/>
            <a:r>
              <a:rPr lang="en-US" sz="2200" b="1" u="sng" dirty="0"/>
              <a:t>Academic</a:t>
            </a:r>
          </a:p>
          <a:p>
            <a:pPr algn="ctr"/>
            <a:r>
              <a:rPr lang="en-US" sz="2200" dirty="0"/>
              <a:t>Resolution</a:t>
            </a:r>
          </a:p>
          <a:p>
            <a:pPr algn="ctr">
              <a:spcBef>
                <a:spcPct val="20000"/>
              </a:spcBef>
            </a:pPr>
            <a:endParaRPr lang="en-US" sz="5400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533400" y="1447800"/>
            <a:ext cx="472122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5400"/>
              <a:t>Why do you think the Vietnam War was so unpopular?</a:t>
            </a: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85800" y="325819"/>
            <a:ext cx="7543800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Bell Ringer &amp; Vocab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oldiers_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52400" y="701135"/>
            <a:ext cx="5486400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Vietnam War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676400" y="382588"/>
            <a:ext cx="220345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 i="1">
                <a:solidFill>
                  <a:schemeClr val="bg1"/>
                </a:solidFill>
              </a:rPr>
              <a:t>The End of the</a:t>
            </a:r>
          </a:p>
          <a:p>
            <a:pPr algn="ctr">
              <a:spcBef>
                <a:spcPct val="20000"/>
              </a:spcBef>
            </a:pPr>
            <a:endParaRPr lang="en-US" sz="540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8100" y="5867400"/>
            <a:ext cx="3460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5400">
                <a:solidFill>
                  <a:schemeClr val="bg1"/>
                </a:solidFill>
              </a:rPr>
              <a:t>1965-1975</a:t>
            </a:r>
          </a:p>
        </p:txBody>
      </p:sp>
      <p:pic>
        <p:nvPicPr>
          <p:cNvPr id="8" name="Picture 4" descr="soldiers_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-1905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vietnam-heroes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r="5626"/>
          <a:stretch/>
        </p:blipFill>
        <p:spPr bwMode="auto">
          <a:xfrm>
            <a:off x="-9682" y="-59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295400"/>
            <a:ext cx="5943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000">
                <a:latin typeface="Arial" charset="0"/>
              </a:rPr>
              <a:t>When American troops first entered the Vietnam War, many Americans supported the military effort.</a:t>
            </a:r>
          </a:p>
          <a:p>
            <a:pPr eaLnBrk="1" hangingPunct="1">
              <a:lnSpc>
                <a:spcPct val="90000"/>
              </a:lnSpc>
            </a:pPr>
            <a:r>
              <a:rPr lang="en-US" sz="3000">
                <a:latin typeface="Arial" charset="0"/>
              </a:rPr>
              <a:t>As the war drag on, public support decreased. </a:t>
            </a:r>
          </a:p>
          <a:p>
            <a:pPr eaLnBrk="1" hangingPunct="1">
              <a:lnSpc>
                <a:spcPct val="90000"/>
              </a:lnSpc>
            </a:pPr>
            <a:r>
              <a:rPr lang="en-US" sz="3000">
                <a:latin typeface="Arial" charset="0"/>
              </a:rPr>
              <a:t>Americans began to question the government and believed a </a:t>
            </a:r>
            <a:r>
              <a:rPr lang="en-US" sz="3000" b="1">
                <a:solidFill>
                  <a:srgbClr val="005082"/>
                </a:solidFill>
                <a:latin typeface="Arial" charset="0"/>
              </a:rPr>
              <a:t>credibility gap</a:t>
            </a:r>
            <a:r>
              <a:rPr lang="en-US" sz="3000" b="1">
                <a:latin typeface="Arial" charset="0"/>
              </a:rPr>
              <a:t> </a:t>
            </a:r>
            <a:r>
              <a:rPr lang="en-US" sz="3000">
                <a:latin typeface="Arial" charset="0"/>
              </a:rPr>
              <a:t>had developed, making it difficult to believe what the Johnson administration said about the war. 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latin typeface="Arial" charset="0"/>
            </a:endParaRPr>
          </a:p>
        </p:txBody>
      </p:sp>
      <p:pic>
        <p:nvPicPr>
          <p:cNvPr id="4100" name="Picture 10" descr="lb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4057650"/>
            <a:ext cx="1800226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818836" y="304800"/>
            <a:ext cx="7486964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Credibility Gap</a:t>
            </a:r>
          </a:p>
        </p:txBody>
      </p:sp>
      <p:sp>
        <p:nvSpPr>
          <p:cNvPr id="2" name="Rounded Rectangular Callout 1"/>
          <p:cNvSpPr>
            <a:spLocks noChangeArrowheads="1"/>
          </p:cNvSpPr>
          <p:nvPr/>
        </p:nvSpPr>
        <p:spPr bwMode="auto">
          <a:xfrm>
            <a:off x="381000" y="1371600"/>
            <a:ext cx="1981200" cy="2514600"/>
          </a:xfrm>
          <a:prstGeom prst="wedgeRoundRectCallout">
            <a:avLst>
              <a:gd name="adj1" fmla="val -28028"/>
              <a:gd name="adj2" fmla="val 6675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103" name="TextBox 2"/>
          <p:cNvSpPr txBox="1">
            <a:spLocks noChangeArrowheads="1"/>
          </p:cNvSpPr>
          <p:nvPr/>
        </p:nvSpPr>
        <p:spPr bwMode="auto">
          <a:xfrm>
            <a:off x="533400" y="1600200"/>
            <a:ext cx="180181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dirty="0" smtClean="0"/>
              <a:t>We </a:t>
            </a:r>
            <a:r>
              <a:rPr lang="en-US" sz="3000" dirty="0"/>
              <a:t>are winning the war! (</a:t>
            </a:r>
            <a:r>
              <a:rPr lang="en-US" sz="1800" dirty="0"/>
              <a:t>NOT REALLY)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9503" r="2716" b="2354"/>
          <a:stretch>
            <a:fillRect/>
          </a:stretch>
        </p:blipFill>
        <p:spPr bwMode="auto">
          <a:xfrm>
            <a:off x="15875" y="0"/>
            <a:ext cx="9110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pic>
        <p:nvPicPr>
          <p:cNvPr id="148484" name="Picture 4" descr="P7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Oval 1"/>
          <p:cNvSpPr>
            <a:spLocks noChangeArrowheads="1"/>
          </p:cNvSpPr>
          <p:nvPr/>
        </p:nvSpPr>
        <p:spPr bwMode="auto">
          <a:xfrm>
            <a:off x="3886200" y="4683125"/>
            <a:ext cx="1143000" cy="990600"/>
          </a:xfrm>
          <a:prstGeom prst="ellipse">
            <a:avLst/>
          </a:prstGeom>
          <a:noFill/>
          <a:ln w="762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15875"/>
            <a:ext cx="918845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818836" y="304800"/>
            <a:ext cx="7486964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1968- Tet Offensive</a:t>
            </a:r>
          </a:p>
        </p:txBody>
      </p:sp>
      <p:sp>
        <p:nvSpPr>
          <p:cNvPr id="7172" name="AutoShape 6" descr="http://www.pinterest.com/offsite/?token=177-247&amp;url=http%3A%2F%2Fmedia-cache-ak0.pinimg.com%2Foriginals%2Fa4%2Fc2%2F91%2Fa4c2911c4f3b0755ce4ab4d33d8a59d1.jpg&amp;pin=26655687166976796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38018" y="1371600"/>
            <a:ext cx="78486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22287" indent="-457200">
              <a:buFont typeface="Arial" panose="020B0604020202020204" pitchFamily="34" charset="0"/>
              <a:buChar char="•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The year 1968 began with a  surprise attack by the Vietcong and the North Vietnamese army on numerous cities.  </a:t>
            </a:r>
          </a:p>
          <a:p>
            <a:pPr marL="522287" indent="-457200">
              <a:buFont typeface="Arial" panose="020B0604020202020204" pitchFamily="34" charset="0"/>
              <a:buChar char="•"/>
              <a:defRPr/>
            </a:pPr>
            <a:endParaRPr lang="en-US" altLang="en-US" sz="3000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ea typeface="+mn-ea"/>
            </a:endParaRPr>
          </a:p>
          <a:p>
            <a:pPr marL="522287" indent="-457200">
              <a:buFont typeface="Arial" panose="020B0604020202020204" pitchFamily="34" charset="0"/>
              <a:buChar char="•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The simultaneous strikes, while ending in military defeat for the Communist guerillas, stunned the American public.  </a:t>
            </a:r>
          </a:p>
          <a:p>
            <a:pPr marL="522287" indent="-457200">
              <a:buFont typeface="Arial" panose="020B0604020202020204" pitchFamily="34" charset="0"/>
              <a:buChar char="•"/>
              <a:defRPr/>
            </a:pPr>
            <a:endParaRPr lang="en-US" altLang="en-US" sz="3000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ea typeface="+mn-ea"/>
            </a:endParaRPr>
          </a:p>
          <a:p>
            <a:pPr marL="522287" indent="-457200">
              <a:buFont typeface="Arial" panose="020B0604020202020204" pitchFamily="34" charset="0"/>
              <a:buChar char="•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That same year Robert Kennedy and MLK were assassinated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6" descr="VCexecution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4925" y="715963"/>
            <a:ext cx="3927475" cy="5013325"/>
          </a:xfrm>
        </p:spPr>
        <p:txBody>
          <a:bodyPr/>
          <a:lstStyle/>
          <a:p>
            <a:pPr marL="447675" indent="-382588" eaLnBrk="1" hangingPunct="1"/>
            <a:r>
              <a:rPr lang="en-US" sz="2400">
                <a:latin typeface="Arial" charset="0"/>
              </a:rPr>
              <a:t>Both sides agreed to a truce to celebrate the New Year.</a:t>
            </a:r>
          </a:p>
          <a:p>
            <a:pPr marL="447675" indent="-382588" eaLnBrk="1" hangingPunct="1"/>
            <a:r>
              <a:rPr lang="en-US" sz="2400">
                <a:latin typeface="Arial" charset="0"/>
              </a:rPr>
              <a:t>Vietcong launched major attacks on over 100 cities and 12 U.S. air bases that lasted 1 month</a:t>
            </a:r>
          </a:p>
          <a:p>
            <a:pPr marL="447675" indent="-382588" eaLnBrk="1" hangingPunct="1"/>
            <a:r>
              <a:rPr lang="en-US" sz="2400">
                <a:latin typeface="Arial" charset="0"/>
              </a:rPr>
              <a:t>Militarily it was a defeat for the Vietcong.  Psychologically defeat for the US</a:t>
            </a:r>
          </a:p>
          <a:p>
            <a:pPr marL="447675" indent="-382588" eaLnBrk="1" hangingPunct="1"/>
            <a:r>
              <a:rPr lang="en-US" sz="2400">
                <a:latin typeface="Arial" charset="0"/>
              </a:rPr>
              <a:t>The credibility gap increased as the US continued to lose.</a:t>
            </a:r>
          </a:p>
          <a:p>
            <a:pPr marL="447675" indent="-382588" eaLnBrk="1" hangingPunct="1">
              <a:buFontTx/>
              <a:buNone/>
            </a:pPr>
            <a:endParaRPr lang="en-US" sz="2400">
              <a:latin typeface="Arial" charset="0"/>
            </a:endParaRPr>
          </a:p>
          <a:p>
            <a:pPr marL="447675" indent="-382588" eaLnBrk="1" hangingPunct="1">
              <a:buFontTx/>
              <a:buNone/>
            </a:pPr>
            <a:endParaRPr lang="en-US" sz="2400">
              <a:latin typeface="Arial" charset="0"/>
            </a:endParaRP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4440238" y="5572125"/>
            <a:ext cx="4327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</a:rPr>
              <a:t>Officer shoots man (An execution of a Vietcong prisoner) February 1, 1968</a:t>
            </a:r>
          </a:p>
        </p:txBody>
      </p:sp>
      <p:pic>
        <p:nvPicPr>
          <p:cNvPr id="7176" name="Picture 8" descr="Restore the color of history 08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 rot="482856">
            <a:off x="3951988" y="1265827"/>
            <a:ext cx="5288961" cy="3815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198" name="Rectangle 1"/>
          <p:cNvSpPr>
            <a:spLocks noChangeArrowheads="1"/>
          </p:cNvSpPr>
          <p:nvPr/>
        </p:nvSpPr>
        <p:spPr bwMode="auto">
          <a:xfrm>
            <a:off x="3581400" y="6219825"/>
            <a:ext cx="556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http://www.history.com/topics/vietnam-war/vietnam-war-history/videos/tet-offensive</a:t>
            </a:r>
            <a:r>
              <a:rPr lang="en-US" dirty="0"/>
              <a:t> </a:t>
            </a: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3789497" y="304799"/>
            <a:ext cx="5049703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Tet- Offensive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oldiers_1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/>
          <a:stretch/>
        </p:blipFill>
        <p:spPr bwMode="auto">
          <a:xfrm flipH="1">
            <a:off x="-5938" y="0"/>
            <a:ext cx="9149938" cy="687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600200"/>
            <a:ext cx="4876800" cy="4525963"/>
          </a:xfrm>
        </p:spPr>
        <p:txBody>
          <a:bodyPr/>
          <a:lstStyle/>
          <a:p>
            <a:pPr marL="447675" indent="-382588" eaLnBrk="1" hangingPunct="1"/>
            <a:r>
              <a:rPr lang="en-US" sz="2800" dirty="0">
                <a:latin typeface="Arial" charset="0"/>
              </a:rPr>
              <a:t>After the Tet Offensive, support for the war decreases</a:t>
            </a:r>
          </a:p>
          <a:p>
            <a:pPr marL="447675" indent="-382588" eaLnBrk="1" hangingPunct="1"/>
            <a:r>
              <a:rPr lang="en-US" sz="2800" dirty="0">
                <a:latin typeface="Arial" charset="0"/>
              </a:rPr>
              <a:t>Johnson tells the nation that he will not run for re-election</a:t>
            </a:r>
          </a:p>
          <a:p>
            <a:pPr marL="447675" indent="-382588" eaLnBrk="1" hangingPunct="1"/>
            <a:r>
              <a:rPr lang="en-US" sz="2800" dirty="0">
                <a:latin typeface="Arial" charset="0"/>
              </a:rPr>
              <a:t>Nixon wins the election, promises to end  War </a:t>
            </a:r>
          </a:p>
        </p:txBody>
      </p:sp>
      <p:pic>
        <p:nvPicPr>
          <p:cNvPr id="9220" name="Picture 6" descr="http://www.historyplace.com/speeches/speechgfx/lbj-not-ru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995" y="1066800"/>
            <a:ext cx="3352800" cy="2914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0" descr="nixo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9300">
            <a:off x="5562600" y="3733800"/>
            <a:ext cx="28956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818836" y="304800"/>
            <a:ext cx="7486964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Turning Point in the 1960s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oldiers_1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/>
          <a:stretch/>
        </p:blipFill>
        <p:spPr bwMode="auto">
          <a:xfrm>
            <a:off x="0" y="-16042"/>
            <a:ext cx="9144001" cy="687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Object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63"/>
          <a:stretch>
            <a:fillRect/>
          </a:stretch>
        </p:blipFill>
        <p:spPr>
          <a:xfrm>
            <a:off x="838200" y="1371600"/>
            <a:ext cx="7577138" cy="4576763"/>
          </a:xfrm>
        </p:spPr>
      </p:pic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1371600" y="1447800"/>
            <a:ext cx="3886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atin typeface="Arial"/>
                <a:ea typeface="Arial"/>
                <a:cs typeface="Arial"/>
              </a:rPr>
              <a:t>US Troop Deployments</a:t>
            </a:r>
          </a:p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atin typeface="Arial"/>
                <a:ea typeface="Arial"/>
                <a:cs typeface="Arial"/>
              </a:rPr>
              <a:t>in Vietnam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1181628%7EShirtless-American-Soldiers-of-1st-Batt-Erect-Canopy-over-a-Sandbagged-Position-in-Vietnam-War-Post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Placeholder 6"/>
          <p:cNvSpPr>
            <a:spLocks noGrp="1"/>
          </p:cNvSpPr>
          <p:nvPr>
            <p:ph type="body" idx="4294967295"/>
          </p:nvPr>
        </p:nvSpPr>
        <p:spPr>
          <a:xfrm>
            <a:off x="296863" y="1447800"/>
            <a:ext cx="8550275" cy="4538663"/>
          </a:xfrm>
        </p:spPr>
        <p:txBody>
          <a:bodyPr/>
          <a:lstStyle/>
          <a:p>
            <a:pPr marL="53975" indent="0" eaLnBrk="1" hangingPunct="1">
              <a:lnSpc>
                <a:spcPct val="90000"/>
              </a:lnSpc>
              <a:buFontTx/>
              <a:buNone/>
            </a:pPr>
            <a:r>
              <a:rPr lang="en-US" sz="3400">
                <a:latin typeface="Arial" charset="0"/>
              </a:rPr>
              <a:t>In 1969, Nixon announced the first U.S. troop withdrawals from Vietnam.  However, as Nixon pulled out the troops, he continued the war against  North Vietnam, a policy that some critics would charge prolonged the war for several more years…</a:t>
            </a:r>
          </a:p>
        </p:txBody>
      </p:sp>
      <p:pic>
        <p:nvPicPr>
          <p:cNvPr id="11268" name="Picture 5" descr="http://www.bloodforoil.org/unsell-the-war/i-want-out-t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5511">
            <a:off x="7381875" y="4510088"/>
            <a:ext cx="1593850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Nixon in the White House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181628%7EShirtless-American-Soldiers-of-1st-Batt-Erect-Canopy-over-a-Sandbagged-Position-in-Vietnam-War-Posters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" y="-35626"/>
            <a:ext cx="9144000" cy="689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228600" y="1546225"/>
            <a:ext cx="4724400" cy="4525963"/>
          </a:xfrm>
        </p:spPr>
        <p:txBody>
          <a:bodyPr/>
          <a:lstStyle/>
          <a:p>
            <a:pPr marL="447675" indent="-382588" eaLnBrk="1" hangingPunct="1"/>
            <a:r>
              <a:rPr lang="en-US" sz="2800">
                <a:latin typeface="Arial" charset="0"/>
              </a:rPr>
              <a:t>Peace talks but no agreement who should rule Vietnam</a:t>
            </a:r>
          </a:p>
          <a:p>
            <a:pPr marL="447675" indent="-382588" eaLnBrk="1" hangingPunct="1"/>
            <a:r>
              <a:rPr lang="en-US" sz="2800" b="1">
                <a:latin typeface="Arial" charset="0"/>
              </a:rPr>
              <a:t>Vietnamization</a:t>
            </a:r>
            <a:r>
              <a:rPr lang="en-US" sz="2800">
                <a:latin typeface="Arial" charset="0"/>
              </a:rPr>
              <a:t>-Nixon’s plan to end the war</a:t>
            </a:r>
          </a:p>
          <a:p>
            <a:pPr marL="822325" lvl="1" eaLnBrk="1" hangingPunct="1"/>
            <a:r>
              <a:rPr lang="en-US" sz="2500">
                <a:latin typeface="Arial" charset="0"/>
              </a:rPr>
              <a:t>Gradual withdrawal of US, S. Vietnam would take on more combat roles</a:t>
            </a:r>
          </a:p>
        </p:txBody>
      </p:sp>
      <p:pic>
        <p:nvPicPr>
          <p:cNvPr id="12292" name="Picture 7" descr="nix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981450"/>
            <a:ext cx="42100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AutoShape 8"/>
          <p:cNvSpPr>
            <a:spLocks noChangeArrowheads="1"/>
          </p:cNvSpPr>
          <p:nvPr/>
        </p:nvSpPr>
        <p:spPr bwMode="auto">
          <a:xfrm>
            <a:off x="5562600" y="1752600"/>
            <a:ext cx="3581400" cy="2057400"/>
          </a:xfrm>
          <a:prstGeom prst="wedgeRoundRectCallout">
            <a:avLst>
              <a:gd name="adj1" fmla="val -15069"/>
              <a:gd name="adj2" fmla="val 8549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5791200" y="1828800"/>
            <a:ext cx="30480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6000"/>
              <a:t>Time to LEAVE!</a:t>
            </a:r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818836" y="304800"/>
            <a:ext cx="7486964" cy="8228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 </a:t>
            </a:r>
            <a:r>
              <a:rPr lang="en-US" sz="3600" b="1" kern="10" dirty="0" err="1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Vietnamization</a:t>
            </a: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8" descr="vietnam-war-soldiers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239713" y="1133475"/>
            <a:ext cx="4295775" cy="4572000"/>
          </a:xfrm>
        </p:spPr>
        <p:txBody>
          <a:bodyPr/>
          <a:lstStyle/>
          <a:p>
            <a:pPr marL="447675" indent="-382588" eaLnBrk="1" hangingPunct="1"/>
            <a:r>
              <a:rPr lang="en-US">
                <a:latin typeface="Arial" charset="0"/>
              </a:rPr>
              <a:t>“Peace with Honor”-maintain US dignity during the withdrawal. </a:t>
            </a:r>
          </a:p>
          <a:p>
            <a:pPr marL="447675" indent="-382588" eaLnBrk="1" hangingPunct="1"/>
            <a:r>
              <a:rPr lang="en-US">
                <a:latin typeface="Arial" charset="0"/>
              </a:rPr>
              <a:t>Nixon secretly ordered the bombing of Laos and Cambodia which held a number of Vietcong soldiers</a:t>
            </a:r>
          </a:p>
          <a:p>
            <a:pPr marL="447675" indent="-382588" eaLnBrk="1" hangingPunct="1">
              <a:buFontTx/>
              <a:buNone/>
            </a:pPr>
            <a:endParaRPr lang="en-US">
              <a:latin typeface="Arial" charset="0"/>
            </a:endParaRPr>
          </a:p>
        </p:txBody>
      </p:sp>
      <p:pic>
        <p:nvPicPr>
          <p:cNvPr id="15367" name="Picture 7" descr="http://www.warhistoryonline.com/wp-content/uploads/2012/08/Boeing_B-17G_2_BG_dropping_bombs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2973">
            <a:off x="4458486" y="1266309"/>
            <a:ext cx="4419600" cy="3014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Nixon in the White House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371600"/>
            <a:ext cx="7467600" cy="1997075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eaLnBrk="1" hangingPunct="1">
              <a:buFontTx/>
              <a:buNone/>
            </a:pPr>
            <a:r>
              <a:rPr lang="en-US" sz="3000" b="1">
                <a:latin typeface="Arial" charset="0"/>
              </a:rPr>
              <a:t>Why did Americans believe there was a “credibility gap” in what the Johnson administration said about the war in Vietnam?</a:t>
            </a:r>
            <a:endParaRPr lang="en-GB" sz="3000" b="1">
              <a:latin typeface="Arial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3400" y="3581400"/>
            <a:ext cx="8229600" cy="777875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rgbClr val="00FF00"/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2000" b="1"/>
              <a:t>Govt is telling Americans that we are winning the war yet on TV we can see that is not true.</a:t>
            </a:r>
          </a:p>
        </p:txBody>
      </p:sp>
      <p:sp>
        <p:nvSpPr>
          <p:cNvPr id="14342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0"/>
            <a:ext cx="8382000" cy="1143000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eaLnBrk="1" hangingPunct="1"/>
            <a:r>
              <a:rPr lang="en-US" b="1">
                <a:latin typeface="Arial" charset="0"/>
              </a:rPr>
              <a:t>What are three important events that occurred in 1968</a:t>
            </a:r>
            <a:r>
              <a:rPr lang="en-US">
                <a:latin typeface="Arial" charset="0"/>
              </a:rPr>
              <a:t>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09600" y="2895600"/>
            <a:ext cx="8229600" cy="1620838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rgbClr val="00FF00"/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0" indent="-685800">
              <a:spcBef>
                <a:spcPct val="20000"/>
              </a:spcBef>
              <a:buFontTx/>
              <a:buAutoNum type="arabicPeriod"/>
            </a:pPr>
            <a:r>
              <a:rPr lang="en-US" sz="2800" dirty="0"/>
              <a:t>Tet Offensive</a:t>
            </a:r>
          </a:p>
          <a:p>
            <a:pPr marL="1143000" indent="-685800">
              <a:spcBef>
                <a:spcPct val="20000"/>
              </a:spcBef>
              <a:buFontTx/>
              <a:buAutoNum type="arabicPeriod"/>
            </a:pPr>
            <a:r>
              <a:rPr lang="en-US" sz="2800" dirty="0"/>
              <a:t>King assassinated</a:t>
            </a:r>
          </a:p>
          <a:p>
            <a:pPr marL="1143000" indent="-685800">
              <a:spcBef>
                <a:spcPct val="20000"/>
              </a:spcBef>
              <a:buFontTx/>
              <a:buAutoNum type="arabicPeriod"/>
            </a:pPr>
            <a:r>
              <a:rPr lang="en-US" sz="2800" dirty="0"/>
              <a:t>Kennedy assassinated</a:t>
            </a:r>
          </a:p>
        </p:txBody>
      </p:sp>
      <p:sp>
        <p:nvSpPr>
          <p:cNvPr id="15366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28800"/>
            <a:ext cx="8382000" cy="717550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algn="ctr" eaLnBrk="1" hangingPunct="1">
              <a:buFontTx/>
              <a:buNone/>
            </a:pPr>
            <a:r>
              <a:rPr lang="en-US" sz="3600" b="1">
                <a:latin typeface="Arial" charset="0"/>
              </a:rPr>
              <a:t>What was Vietnamization?</a:t>
            </a:r>
            <a:endParaRPr lang="en-GB" sz="3600" b="1">
              <a:latin typeface="Arial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09600" y="2895600"/>
            <a:ext cx="8229600" cy="2365375"/>
          </a:xfrm>
          <a:prstGeom prst="rect">
            <a:avLst/>
          </a:prstGeom>
          <a:gradFill rotWithShape="1">
            <a:gsLst>
              <a:gs pos="0">
                <a:srgbClr val="009900">
                  <a:alpha val="26999"/>
                </a:srgbClr>
              </a:gs>
              <a:gs pos="100000">
                <a:srgbClr val="00FF00"/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3600"/>
              <a:t>This was Nixon’s plan to gradually withdraw American troops and for South Vietnam to assume more of the fighting.</a:t>
            </a:r>
          </a:p>
        </p:txBody>
      </p:sp>
      <p:sp>
        <p:nvSpPr>
          <p:cNvPr id="16390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Massacre At My Lai Four(2011) - Click on the photo to watch the fi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t="20306" r="-273" b="18832"/>
          <a:stretch>
            <a:fillRect/>
          </a:stretch>
        </p:blipFill>
        <p:spPr bwMode="auto">
          <a:xfrm>
            <a:off x="6350" y="20638"/>
            <a:ext cx="913765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http://www.martinfrost.ws/htmlfiles/june2006/my_lai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750">
            <a:off x="4941125" y="1051465"/>
            <a:ext cx="4040150" cy="2771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8" descr="my_lai_massac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955" y="3977892"/>
            <a:ext cx="4031293" cy="2056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Anti-War Feelings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9707" y="1035800"/>
            <a:ext cx="4495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47675" indent="-382588" eaLnBrk="1" hangingPunct="1">
              <a:defRPr/>
            </a:pPr>
            <a:r>
              <a:rPr lang="en-US" altLang="en-US" sz="2400" kern="0" dirty="0" smtClean="0">
                <a:solidFill>
                  <a:schemeClr val="bg1"/>
                </a:solidFill>
                <a:effectLst>
                  <a:glow rad="304800">
                    <a:schemeClr val="tx1"/>
                  </a:glow>
                </a:effectLst>
              </a:rPr>
              <a:t>In 1969 Americans learned of a 1968 event that further increased their feelings that this was a senseless war. </a:t>
            </a:r>
          </a:p>
          <a:p>
            <a:pPr marL="447675" indent="-382588" eaLnBrk="1" hangingPunct="1">
              <a:defRPr/>
            </a:pPr>
            <a:r>
              <a:rPr lang="en-US" altLang="en-US" sz="2400" b="1" kern="0" dirty="0" smtClean="0">
                <a:solidFill>
                  <a:srgbClr val="FF0000"/>
                </a:solidFill>
                <a:effectLst>
                  <a:glow rad="304800">
                    <a:schemeClr val="tx1"/>
                  </a:glow>
                </a:effectLst>
              </a:rPr>
              <a:t>My Lai Massacre- </a:t>
            </a:r>
            <a:r>
              <a:rPr lang="en-US" altLang="en-US" sz="2400" kern="0" dirty="0" smtClean="0">
                <a:solidFill>
                  <a:schemeClr val="bg1"/>
                </a:solidFill>
                <a:effectLst>
                  <a:glow rad="304800">
                    <a:schemeClr val="tx1"/>
                  </a:glow>
                </a:effectLst>
              </a:rPr>
              <a:t>US troops were ordered to find Vietcong in the village.  </a:t>
            </a:r>
          </a:p>
          <a:p>
            <a:pPr marL="447675" indent="-382588" eaLnBrk="1" hangingPunct="1">
              <a:defRPr/>
            </a:pPr>
            <a:r>
              <a:rPr lang="en-US" altLang="en-US" sz="2400" kern="0" dirty="0" smtClean="0">
                <a:solidFill>
                  <a:schemeClr val="bg1"/>
                </a:solidFill>
                <a:effectLst>
                  <a:glow rad="304800">
                    <a:schemeClr val="tx1"/>
                  </a:glow>
                </a:effectLst>
              </a:rPr>
              <a:t>No Vietcong were found, troops shot 200 innocent people</a:t>
            </a:r>
            <a:r>
              <a:rPr lang="en-US" altLang="en-US" kern="0" dirty="0" smtClean="0">
                <a:solidFill>
                  <a:schemeClr val="bg1"/>
                </a:solidFill>
                <a:effectLst>
                  <a:glow rad="304800">
                    <a:schemeClr val="tx1"/>
                  </a:glo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mylai_spc_capez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7" descr="My_Lai_massacre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1350"/>
            <a:ext cx="45720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9" descr="cookman_fig01b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6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0" y="2895600"/>
            <a:ext cx="4800600" cy="8733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My Lai Massacre</a:t>
            </a: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4605338" y="56388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5"/>
              </a:rPr>
              <a:t>https://www.youtube.com/watch?v=rHk4TGWx0ZM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1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0" y="1219200"/>
            <a:ext cx="4800600" cy="4525963"/>
          </a:xfrm>
        </p:spPr>
        <p:txBody>
          <a:bodyPr/>
          <a:lstStyle/>
          <a:p>
            <a:pPr marL="447675" indent="-382588" eaLnBrk="1" hangingPunct="1"/>
            <a:r>
              <a:rPr lang="en-US" sz="2800">
                <a:latin typeface="Arial" charset="0"/>
              </a:rPr>
              <a:t>Nixon invades Cambodia</a:t>
            </a:r>
          </a:p>
          <a:p>
            <a:pPr marL="447675" indent="-382588" eaLnBrk="1" hangingPunct="1"/>
            <a:r>
              <a:rPr lang="en-US" sz="2800">
                <a:latin typeface="Arial" charset="0"/>
              </a:rPr>
              <a:t>College students protest and held the nations 1</a:t>
            </a:r>
            <a:r>
              <a:rPr lang="en-US" sz="2800" baseline="30000">
                <a:latin typeface="Arial" charset="0"/>
              </a:rPr>
              <a:t>st</a:t>
            </a:r>
            <a:r>
              <a:rPr lang="en-US" sz="2800">
                <a:latin typeface="Arial" charset="0"/>
              </a:rPr>
              <a:t> general student strike.</a:t>
            </a:r>
          </a:p>
          <a:p>
            <a:pPr marL="822325" lvl="1" eaLnBrk="1" hangingPunct="1"/>
            <a:r>
              <a:rPr lang="en-US" sz="2500">
                <a:latin typeface="Arial" charset="0"/>
              </a:rPr>
              <a:t>1.5 million students closed down 1,200 campuses</a:t>
            </a:r>
          </a:p>
          <a:p>
            <a:pPr marL="447675" indent="-382588" eaLnBrk="1" hangingPunct="1"/>
            <a:r>
              <a:rPr lang="en-US" sz="2800">
                <a:latin typeface="Arial" charset="0"/>
              </a:rPr>
              <a:t>Kent State-students protesting the war and entrance into Cambodia</a:t>
            </a:r>
          </a:p>
          <a:p>
            <a:pPr marL="447675" indent="-382588" eaLnBrk="1" hangingPunct="1"/>
            <a:r>
              <a:rPr lang="en-US" sz="2800">
                <a:latin typeface="Arial" charset="0"/>
              </a:rPr>
              <a:t>Guard sent in and killed 4 students</a:t>
            </a:r>
          </a:p>
          <a:p>
            <a:pPr marL="447675" indent="-382588" eaLnBrk="1" hangingPunct="1"/>
            <a:endParaRPr lang="en-US" sz="2800">
              <a:latin typeface="Arial" charset="0"/>
            </a:endParaRPr>
          </a:p>
          <a:p>
            <a:pPr marL="447675" indent="-382588" eaLnBrk="1" hangingPunct="1"/>
            <a:endParaRPr lang="en-US" sz="2800">
              <a:latin typeface="Arial" charset="0"/>
            </a:endParaRPr>
          </a:p>
          <a:p>
            <a:pPr marL="447675" indent="-382588" eaLnBrk="1" hangingPunct="1"/>
            <a:endParaRPr lang="en-US" sz="2800">
              <a:latin typeface="Arial" charset="0"/>
            </a:endParaRPr>
          </a:p>
          <a:p>
            <a:pPr marL="447675" indent="-382588" eaLnBrk="1" hangingPunct="1">
              <a:buFontTx/>
              <a:buNone/>
            </a:pPr>
            <a:endParaRPr lang="en-US" sz="2800">
              <a:latin typeface="Arial" charset="0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Kent State</a:t>
            </a:r>
          </a:p>
        </p:txBody>
      </p:sp>
      <p:pic>
        <p:nvPicPr>
          <p:cNvPr id="20488" name="Picture 8" descr="http://www.kentstate1970.org/images/sitecontent/kentstate/5422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4920">
            <a:off x="4656138" y="1371600"/>
            <a:ext cx="4270375" cy="3057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0" descr="http://www.ohiohistorycentral.org/images/1/1a/450x307xStudents_Protesting_at_Kent_State_University.jpg.pagespeed.ic.y3wDosscnQ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25" y="3886200"/>
            <a:ext cx="3421063" cy="23336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pic>
        <p:nvPicPr>
          <p:cNvPr id="20484" name="Picture 5" descr="kent-state-tear-g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pic>
        <p:nvPicPr>
          <p:cNvPr id="21508" name="Picture 2" descr="Louisiana State University protest against the Vietnam War following the Kent State University May 4 shoo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09600"/>
            <a:ext cx="3429000" cy="12001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Louisiana State University protest against the Vietnam War following the Kent State University May 4 shooting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ng Soldier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4" b="23230"/>
          <a:stretch/>
        </p:blipFill>
        <p:spPr bwMode="auto">
          <a:xfrm>
            <a:off x="0" y="-5255"/>
            <a:ext cx="9141372" cy="698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Content Placeholder 2"/>
          <p:cNvSpPr>
            <a:spLocks noGrp="1"/>
          </p:cNvSpPr>
          <p:nvPr>
            <p:ph sz="half" idx="4294967295"/>
          </p:nvPr>
        </p:nvSpPr>
        <p:spPr>
          <a:xfrm>
            <a:off x="152400" y="1227138"/>
            <a:ext cx="5867400" cy="4525962"/>
          </a:xfrm>
        </p:spPr>
        <p:txBody>
          <a:bodyPr/>
          <a:lstStyle/>
          <a:p>
            <a:pPr marL="447675" indent="-382588" eaLnBrk="1" hangingPunct="1"/>
            <a:r>
              <a:rPr lang="en-US" sz="2800">
                <a:latin typeface="Arial" charset="0"/>
              </a:rPr>
              <a:t>1970 Congress repealed the Tonkin Gulf Resolution due to Nixon’s escalation of the war- </a:t>
            </a:r>
          </a:p>
          <a:p>
            <a:pPr marL="447675" indent="-382588" eaLnBrk="1" hangingPunct="1"/>
            <a:r>
              <a:rPr lang="en-US" sz="2800">
                <a:latin typeface="Arial" charset="0"/>
              </a:rPr>
              <a:t>Pentagon Papers-Secret                                  documents about the war.</a:t>
            </a:r>
          </a:p>
          <a:p>
            <a:pPr marL="447675" indent="-382588" eaLnBrk="1" hangingPunct="1"/>
            <a:r>
              <a:rPr lang="en-US" sz="2800">
                <a:latin typeface="Arial" charset="0"/>
              </a:rPr>
              <a:t>Confirmed the gov. lied                      about the war </a:t>
            </a:r>
          </a:p>
          <a:p>
            <a:pPr marL="822325" lvl="1" eaLnBrk="1" hangingPunct="1"/>
            <a:r>
              <a:rPr lang="en-US" sz="2500">
                <a:latin typeface="Arial" charset="0"/>
              </a:rPr>
              <a:t>Showed plans to enter the war even though Johnson promised he would not</a:t>
            </a:r>
          </a:p>
          <a:p>
            <a:pPr marL="822325" lvl="1" eaLnBrk="1" hangingPunct="1"/>
            <a:r>
              <a:rPr lang="en-US" sz="2500">
                <a:latin typeface="Arial" charset="0"/>
              </a:rPr>
              <a:t>Never a plan to end the war as long as the North persisted</a:t>
            </a:r>
          </a:p>
          <a:p>
            <a:pPr marL="447675" indent="-382588" eaLnBrk="1" hangingPunct="1"/>
            <a:endParaRPr lang="en-US" sz="2800">
              <a:latin typeface="Arial" charset="0"/>
            </a:endParaRPr>
          </a:p>
          <a:p>
            <a:pPr marL="447675" indent="-382588" eaLnBrk="1" hangingPunct="1"/>
            <a:endParaRPr lang="en-US" sz="2800">
              <a:latin typeface="Arial" charset="0"/>
            </a:endParaRPr>
          </a:p>
        </p:txBody>
      </p:sp>
      <p:pic>
        <p:nvPicPr>
          <p:cNvPr id="22532" name="Picture 3" descr="http://img.timeinc.net/time/magazine/archive/covers/1971/1101710628_4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2016">
            <a:off x="6186488" y="2028825"/>
            <a:ext cx="2655887" cy="34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Pentagon Papers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0"/>
            <a:ext cx="8382000" cy="1143000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eaLnBrk="1" hangingPunct="1"/>
            <a:r>
              <a:rPr lang="en-US" b="1">
                <a:latin typeface="Arial" charset="0"/>
              </a:rPr>
              <a:t>What were the students protesting at Kent State?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09600" y="2895600"/>
            <a:ext cx="8229600" cy="717550"/>
          </a:xfrm>
          <a:prstGeom prst="rect">
            <a:avLst/>
          </a:prstGeom>
          <a:gradFill rotWithShape="1">
            <a:gsLst>
              <a:gs pos="0">
                <a:srgbClr val="009900">
                  <a:alpha val="26999"/>
                </a:srgbClr>
              </a:gs>
              <a:gs pos="100000">
                <a:srgbClr val="00FF00"/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3600"/>
              <a:t>US invasion of Cambodia.</a:t>
            </a:r>
          </a:p>
        </p:txBody>
      </p:sp>
      <p:sp>
        <p:nvSpPr>
          <p:cNvPr id="23558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28800"/>
            <a:ext cx="8382000" cy="1266825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algn="ctr" eaLnBrk="1" hangingPunct="1">
              <a:buFontTx/>
              <a:buNone/>
            </a:pPr>
            <a:r>
              <a:rPr lang="en-US" sz="3600" b="1">
                <a:latin typeface="Arial" charset="0"/>
              </a:rPr>
              <a:t>Who were the majority of people killed at the My Lai Massacre?</a:t>
            </a:r>
            <a:endParaRPr lang="en-GB" sz="3600" b="1">
              <a:latin typeface="Arial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3276600"/>
            <a:ext cx="8229600" cy="717550"/>
          </a:xfrm>
          <a:prstGeom prst="rect">
            <a:avLst/>
          </a:prstGeom>
          <a:gradFill rotWithShape="1">
            <a:gsLst>
              <a:gs pos="0">
                <a:srgbClr val="009900">
                  <a:alpha val="26999"/>
                </a:srgbClr>
              </a:gs>
              <a:gs pos="100000">
                <a:srgbClr val="00FF00"/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3600"/>
              <a:t>Innocent women and elderly</a:t>
            </a:r>
          </a:p>
        </p:txBody>
      </p:sp>
      <p:sp>
        <p:nvSpPr>
          <p:cNvPr id="24582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28800"/>
            <a:ext cx="8382000" cy="1266825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algn="ctr" eaLnBrk="1" hangingPunct="1">
              <a:buFontTx/>
              <a:buNone/>
            </a:pPr>
            <a:r>
              <a:rPr lang="en-US" sz="3600" b="1">
                <a:latin typeface="Arial" charset="0"/>
              </a:rPr>
              <a:t>What did the Pentagon Papers expose?</a:t>
            </a:r>
            <a:endParaRPr lang="en-GB" sz="3600" b="1">
              <a:latin typeface="Arial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3276600"/>
            <a:ext cx="8229600" cy="1266825"/>
          </a:xfrm>
          <a:prstGeom prst="rect">
            <a:avLst/>
          </a:prstGeom>
          <a:gradFill rotWithShape="1">
            <a:gsLst>
              <a:gs pos="0">
                <a:srgbClr val="009900">
                  <a:alpha val="26999"/>
                </a:srgbClr>
              </a:gs>
              <a:gs pos="100000">
                <a:srgbClr val="00FF00"/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3600"/>
              <a:t>Confirmed the gov. lied  about the war</a:t>
            </a:r>
          </a:p>
        </p:txBody>
      </p:sp>
      <p:sp>
        <p:nvSpPr>
          <p:cNvPr id="25606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Young Soldier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4" b="23230"/>
          <a:stretch/>
        </p:blipFill>
        <p:spPr bwMode="auto">
          <a:xfrm>
            <a:off x="0" y="-5255"/>
            <a:ext cx="9141372" cy="698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Content Placeholder 6"/>
          <p:cNvSpPr>
            <a:spLocks noGrp="1"/>
          </p:cNvSpPr>
          <p:nvPr>
            <p:ph idx="4294967295"/>
          </p:nvPr>
        </p:nvSpPr>
        <p:spPr>
          <a:xfrm>
            <a:off x="0" y="1295400"/>
            <a:ext cx="4953000" cy="4572000"/>
          </a:xfrm>
        </p:spPr>
        <p:txBody>
          <a:bodyPr/>
          <a:lstStyle/>
          <a:p>
            <a:pPr marL="447675" lvl="2" indent="-382588" eaLnBrk="1" hangingPunct="1">
              <a:buSzPct val="80000"/>
              <a:buFont typeface="Wingdings 2" charset="0"/>
              <a:buChar char=""/>
            </a:pPr>
            <a:r>
              <a:rPr lang="en-US" sz="2800" b="1">
                <a:latin typeface="Arial" charset="0"/>
              </a:rPr>
              <a:t>U.S. signed an “Agreement on Ending the War and Restoring Peace in Vietnam”</a:t>
            </a:r>
          </a:p>
          <a:p>
            <a:pPr marL="447675" lvl="2" indent="-382588" eaLnBrk="1" hangingPunct="1">
              <a:buSzPct val="80000"/>
              <a:buFont typeface="Wingdings 2" charset="0"/>
              <a:buChar char=""/>
            </a:pPr>
            <a:r>
              <a:rPr lang="en-US" sz="2800" b="1">
                <a:latin typeface="Arial" charset="0"/>
              </a:rPr>
              <a:t>Conditions</a:t>
            </a:r>
          </a:p>
          <a:p>
            <a:pPr marL="904875" lvl="3" indent="-382588" eaLnBrk="1" hangingPunct="1">
              <a:lnSpc>
                <a:spcPct val="80000"/>
              </a:lnSpc>
              <a:buClr>
                <a:schemeClr val="tx1"/>
              </a:buClr>
              <a:buSzPct val="90000"/>
              <a:buFont typeface="Wingdings" charset="0"/>
              <a:buChar char="ü"/>
            </a:pPr>
            <a:r>
              <a:rPr lang="en-US" b="1">
                <a:latin typeface="Arial" charset="0"/>
              </a:rPr>
              <a:t>U.S. to remove all troops</a:t>
            </a:r>
          </a:p>
          <a:p>
            <a:pPr marL="904875" lvl="3" indent="-382588" eaLnBrk="1" hangingPunct="1">
              <a:lnSpc>
                <a:spcPct val="80000"/>
              </a:lnSpc>
              <a:buClr>
                <a:schemeClr val="tx1"/>
              </a:buClr>
              <a:buSzPct val="90000"/>
              <a:buFont typeface="Wingdings" charset="0"/>
              <a:buChar char="ü"/>
            </a:pPr>
            <a:r>
              <a:rPr lang="en-US" b="1">
                <a:latin typeface="Arial" charset="0"/>
              </a:rPr>
              <a:t>North could leave troops already in South</a:t>
            </a:r>
          </a:p>
          <a:p>
            <a:pPr marL="904875" lvl="3" indent="-382588" eaLnBrk="1" hangingPunct="1">
              <a:lnSpc>
                <a:spcPct val="80000"/>
              </a:lnSpc>
              <a:buClr>
                <a:schemeClr val="tx1"/>
              </a:buClr>
              <a:buSzPct val="90000"/>
              <a:buFont typeface="Wingdings" charset="0"/>
              <a:buChar char="ü"/>
            </a:pPr>
            <a:r>
              <a:rPr lang="en-US" b="1">
                <a:latin typeface="Arial" charset="0"/>
              </a:rPr>
              <a:t>North Vietnam would resume war</a:t>
            </a:r>
          </a:p>
          <a:p>
            <a:pPr marL="447675" lvl="2" indent="-382588" eaLnBrk="1" hangingPunct="1">
              <a:buSzPct val="80000"/>
              <a:buFont typeface="Wingdings 2" charset="0"/>
              <a:buChar char=""/>
            </a:pPr>
            <a:r>
              <a:rPr lang="en-US" sz="2800" b="1">
                <a:latin typeface="Arial" charset="0"/>
              </a:rPr>
              <a:t>For America the war ends in 1973</a:t>
            </a:r>
          </a:p>
          <a:p>
            <a:pPr marL="447675" lvl="2" indent="-382588" eaLnBrk="1" hangingPunct="1">
              <a:lnSpc>
                <a:spcPct val="80000"/>
              </a:lnSpc>
              <a:buClr>
                <a:schemeClr val="tx1"/>
              </a:buClr>
              <a:buSzPct val="90000"/>
              <a:buFont typeface="Wingdings" charset="0"/>
              <a:buChar char="ü"/>
            </a:pPr>
            <a:endParaRPr lang="en-US" sz="3200">
              <a:latin typeface="Arial" charset="0"/>
            </a:endParaRP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685800" y="2286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America Leaves in 1973</a:t>
            </a:r>
          </a:p>
        </p:txBody>
      </p:sp>
      <p:pic>
        <p:nvPicPr>
          <p:cNvPr id="7" name="Picture 9" descr="http://files.coloribus.com/files/adsarchive/part_1365/13650105/file/united-way-vietnam-small-7029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66"/>
          <a:stretch/>
        </p:blipFill>
        <p:spPr bwMode="auto">
          <a:xfrm rot="627325">
            <a:off x="4797187" y="1523227"/>
            <a:ext cx="4609845" cy="4583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8" descr="http://e360.yale.edu/images/slideshows/gallery_vietnam_rainfor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609600" y="304800"/>
            <a:ext cx="8091814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Finally… a United Vietnam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1371600"/>
            <a:ext cx="58674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7675" lvl="2" indent="-382588">
              <a:buSzPct val="80000"/>
              <a:buFont typeface="Wingdings 2" pitchFamily="18" charset="2"/>
              <a:buChar char=""/>
              <a:defRPr/>
            </a:pPr>
            <a:r>
              <a:rPr lang="en-US" altLang="en-US" sz="4000" dirty="0">
                <a:solidFill>
                  <a:schemeClr val="bg1"/>
                </a:solidFill>
                <a:effectLst>
                  <a:glow rad="330200">
                    <a:schemeClr val="tx1"/>
                  </a:glow>
                </a:effectLst>
                <a:ea typeface="+mn-ea"/>
              </a:rPr>
              <a:t>Two more years of fighting continued.</a:t>
            </a:r>
          </a:p>
          <a:p>
            <a:pPr marL="447675" lvl="2" indent="-382588">
              <a:buSzPct val="80000"/>
              <a:buFont typeface="Wingdings 2" pitchFamily="18" charset="2"/>
              <a:buChar char=""/>
              <a:defRPr/>
            </a:pPr>
            <a:r>
              <a:rPr lang="en-US" altLang="en-US" sz="4000" dirty="0">
                <a:solidFill>
                  <a:schemeClr val="bg1"/>
                </a:solidFill>
                <a:effectLst>
                  <a:glow rad="330200">
                    <a:schemeClr val="tx1"/>
                  </a:glow>
                </a:effectLst>
                <a:ea typeface="+mn-ea"/>
              </a:rPr>
              <a:t>North attacks and defeats the South.  South’s capital of Saigon is renamed Ho Chi Minh City</a:t>
            </a:r>
          </a:p>
        </p:txBody>
      </p:sp>
      <p:pic>
        <p:nvPicPr>
          <p:cNvPr id="27658" name="Picture 10" descr="http://data.un.org/_Images/Maps/Viet_Na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28575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 descr="http://e360.yale.edu/images/slideshows/gallery_vietnam_rainfor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6"/>
          <p:cNvSpPr txBox="1">
            <a:spLocks noChangeArrowheads="1"/>
          </p:cNvSpPr>
          <p:nvPr/>
        </p:nvSpPr>
        <p:spPr bwMode="auto">
          <a:xfrm rot="5400000">
            <a:off x="4121151" y="3579812"/>
            <a:ext cx="80772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sz="2600">
                <a:solidFill>
                  <a:schemeClr val="bg1"/>
                </a:solidFill>
                <a:latin typeface="Comic Sans MS" charset="0"/>
              </a:rPr>
              <a:t>South Vietnamese </a:t>
            </a:r>
            <a:br>
              <a:rPr lang="en-US" sz="2600">
                <a:solidFill>
                  <a:schemeClr val="bg1"/>
                </a:solidFill>
                <a:latin typeface="Comic Sans MS" charset="0"/>
              </a:rPr>
            </a:br>
            <a:r>
              <a:rPr lang="en-US" sz="2600">
                <a:solidFill>
                  <a:schemeClr val="bg1"/>
                </a:solidFill>
                <a:latin typeface="Comic Sans MS" charset="0"/>
              </a:rPr>
              <a:t>Attempt to Flee the Country</a:t>
            </a:r>
          </a:p>
        </p:txBody>
      </p:sp>
      <p:pic>
        <p:nvPicPr>
          <p:cNvPr id="28676" name="Picture 11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6324600" cy="4268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1104900" y="690625"/>
            <a:ext cx="6096000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 Fall of Saigon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8" descr="http://e360.yale.edu/images/slideshows/gallery_vietnam_rainfore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6" descr="Vietn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3048000" cy="434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438400" y="5837238"/>
            <a:ext cx="6477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sz="3000">
                <a:solidFill>
                  <a:schemeClr val="bg1"/>
                </a:solidFill>
                <a:latin typeface="Comic Sans MS" charset="0"/>
              </a:rPr>
              <a:t>America Abandons Its Embassy</a:t>
            </a:r>
          </a:p>
        </p:txBody>
      </p:sp>
      <p:pic>
        <p:nvPicPr>
          <p:cNvPr id="29702" name="Picture 11" descr=" "/>
          <p:cNvPicPr>
            <a:picLocks noChangeAspect="1" noChangeArrowheads="1"/>
          </p:cNvPicPr>
          <p:nvPr/>
        </p:nvPicPr>
        <p:blipFill>
          <a:blip r:embed="rId6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1753804"/>
            <a:ext cx="5257800" cy="3549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1084" name="Text Box 12"/>
          <p:cNvSpPr txBox="1">
            <a:spLocks noChangeArrowheads="1"/>
          </p:cNvSpPr>
          <p:nvPr/>
        </p:nvSpPr>
        <p:spPr bwMode="auto">
          <a:xfrm>
            <a:off x="5943600" y="220980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600" i="1">
                <a:solidFill>
                  <a:srgbClr val="EC2D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April 30, 1975</a:t>
            </a: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3048000" y="838200"/>
            <a:ext cx="6096000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 Fall of Saigon </a:t>
            </a:r>
          </a:p>
        </p:txBody>
      </p:sp>
    </p:spTree>
  </p:cSld>
  <p:clrMapOvr>
    <a:masterClrMapping/>
  </p:clrMapOvr>
  <p:transition spd="slow">
    <p:wheel spokes="8"/>
    <p:sndAc>
      <p:stSnd>
        <p:snd r:embed="rId3" name="chopper1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http://e360.yale.edu/images/slideshows/gallery_vietnam_rainfor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533400" y="5105400"/>
            <a:ext cx="7620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sz="3000">
                <a:solidFill>
                  <a:schemeClr val="bg1"/>
                </a:solidFill>
                <a:latin typeface="Comic Sans MS" charset="0"/>
              </a:rPr>
              <a:t>North Vietnamese </a:t>
            </a:r>
            <a:br>
              <a:rPr lang="en-US" sz="3000">
                <a:solidFill>
                  <a:schemeClr val="bg1"/>
                </a:solidFill>
                <a:latin typeface="Comic Sans MS" charset="0"/>
              </a:rPr>
            </a:br>
            <a:r>
              <a:rPr lang="en-US" sz="3000">
                <a:solidFill>
                  <a:schemeClr val="bg1"/>
                </a:solidFill>
                <a:latin typeface="Comic Sans MS" charset="0"/>
              </a:rPr>
              <a:t>at the Presidential Palace</a:t>
            </a:r>
          </a:p>
        </p:txBody>
      </p:sp>
      <p:pic>
        <p:nvPicPr>
          <p:cNvPr id="30725" name="Picture 6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5943600" cy="4011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1371600" y="320135"/>
            <a:ext cx="6096000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 Fall of Saigon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762000" y="46482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EC2D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Formerly Saigon</a:t>
            </a:r>
          </a:p>
        </p:txBody>
      </p:sp>
      <p:sp>
        <p:nvSpPr>
          <p:cNvPr id="156678" name="Line 6"/>
          <p:cNvSpPr>
            <a:spLocks noChangeShapeType="1"/>
          </p:cNvSpPr>
          <p:nvPr/>
        </p:nvSpPr>
        <p:spPr bwMode="auto">
          <a:xfrm>
            <a:off x="3276600" y="4953000"/>
            <a:ext cx="990600" cy="457200"/>
          </a:xfrm>
          <a:prstGeom prst="line">
            <a:avLst/>
          </a:prstGeom>
          <a:noFill/>
          <a:ln w="57150">
            <a:solidFill>
              <a:srgbClr val="EC2D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5562600" y="4267200"/>
            <a:ext cx="3581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A United Vietnam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88200834634_Vietnam%20War2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371600" y="320135"/>
            <a:ext cx="6096000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Impact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304800" y="16002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88200834634_Vietnam%20War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33600"/>
            <a:ext cx="3352800" cy="3503613"/>
          </a:xfrm>
          <a:noFill/>
        </p:spPr>
        <p:txBody>
          <a:bodyPr>
            <a:spAutoFit/>
          </a:bodyPr>
          <a:lstStyle/>
          <a:p>
            <a:pPr marL="0" indent="0" eaLnBrk="1" hangingPunct="1"/>
            <a:r>
              <a:rPr lang="en-US">
                <a:latin typeface="Arial" charset="0"/>
              </a:rPr>
              <a:t>In 1996 it was estimated that 10 million land mines still remain in the ground in Cambodia and Vietnam.</a:t>
            </a:r>
          </a:p>
        </p:txBody>
      </p:sp>
      <p:pic>
        <p:nvPicPr>
          <p:cNvPr id="196612" name="Picture 4" descr="D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"/>
            <a:ext cx="67818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landmi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09800"/>
            <a:ext cx="28575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build="p" autoUpdateAnimBg="0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88200834634_Vietnam%20War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65113" y="793750"/>
            <a:ext cx="5410200" cy="4419600"/>
          </a:xfrm>
        </p:spPr>
        <p:txBody>
          <a:bodyPr/>
          <a:lstStyle/>
          <a:p>
            <a:pPr marL="447675" indent="-382588" eaLnBrk="1" hangingPunct="1"/>
            <a:r>
              <a:rPr lang="en-US" b="1">
                <a:latin typeface="Arial" charset="0"/>
              </a:rPr>
              <a:t>War Powers Act-president informs Congress in 48 hrs if sent into hostile areas without declaration of war</a:t>
            </a:r>
          </a:p>
          <a:p>
            <a:pPr marL="447675" indent="-382588" eaLnBrk="1" hangingPunct="1"/>
            <a:r>
              <a:rPr lang="en-US">
                <a:latin typeface="Arial" charset="0"/>
              </a:rPr>
              <a:t>May not stay for more than 90 days unless Congress approves </a:t>
            </a:r>
          </a:p>
          <a:p>
            <a:pPr marL="447675" indent="-382588" eaLnBrk="1" hangingPunct="1"/>
            <a:r>
              <a:rPr lang="en-US">
                <a:latin typeface="Arial" charset="0"/>
              </a:rPr>
              <a:t>2,583 </a:t>
            </a:r>
            <a:r>
              <a:rPr lang="en-US" b="1">
                <a:latin typeface="Arial" charset="0"/>
              </a:rPr>
              <a:t>American POWs </a:t>
            </a:r>
            <a:r>
              <a:rPr lang="en-US">
                <a:latin typeface="Arial" charset="0"/>
              </a:rPr>
              <a:t>/ MIAs still unaccounted for today.</a:t>
            </a:r>
          </a:p>
          <a:p>
            <a:pPr marL="447675" indent="-382588" eaLnBrk="1" hangingPunct="1"/>
            <a:endParaRPr lang="en-US">
              <a:latin typeface="Arial" charset="0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524000" y="152400"/>
            <a:ext cx="6096000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Impact</a:t>
            </a:r>
          </a:p>
        </p:txBody>
      </p:sp>
      <p:pic>
        <p:nvPicPr>
          <p:cNvPr id="34823" name="Picture 7" descr="John McCain, recently released after 5 years in Hanoi Hilton, meets Pres. Nixon in 1973. On May 24 of that year, Nixon had a huge White House gala to celebrate the homecoming of the POWs.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5" r="16059"/>
          <a:stretch/>
        </p:blipFill>
        <p:spPr bwMode="auto">
          <a:xfrm>
            <a:off x="5675586" y="1416269"/>
            <a:ext cx="3058510" cy="5003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8" descr="http://e360.yale.edu/images/slideshows/gallery_vietnam_rainfor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4" name="WordArt 4"/>
          <p:cNvSpPr>
            <a:spLocks noChangeArrowheads="1" noChangeShapeType="1" noTextEdit="1"/>
          </p:cNvSpPr>
          <p:nvPr/>
        </p:nvSpPr>
        <p:spPr bwMode="auto">
          <a:xfrm>
            <a:off x="1752600" y="457200"/>
            <a:ext cx="70104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>
              <a:defRPr/>
            </a:pPr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hlink"/>
                    </a:gs>
                    <a:gs pos="50000">
                      <a:schemeClr val="folHlink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Arial Black"/>
                <a:ea typeface="+mn-ea"/>
              </a:rPr>
              <a:t>                   </a:t>
            </a:r>
          </a:p>
          <a:p>
            <a:pPr algn="ctr">
              <a:defRPr/>
            </a:pPr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hlink"/>
                    </a:gs>
                    <a:gs pos="50000">
                      <a:schemeClr val="folHlink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Arial Black"/>
                <a:ea typeface="+mn-ea"/>
              </a:rPr>
              <a:t>                   </a:t>
            </a: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228600" y="320135"/>
            <a:ext cx="8686800" cy="746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ea typeface="+mn-ea"/>
              </a:rPr>
              <a:t> Lessons Learned for Future Presidents </a:t>
            </a:r>
          </a:p>
        </p:txBody>
      </p:sp>
      <p:pic>
        <p:nvPicPr>
          <p:cNvPr id="35846" name="Picture 6" descr="vietnam. a war...seems each generation has one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565" y="1463566"/>
            <a:ext cx="3357887" cy="4937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Rectangle 1"/>
          <p:cNvSpPr/>
          <p:nvPr/>
        </p:nvSpPr>
        <p:spPr>
          <a:xfrm>
            <a:off x="457200" y="1416529"/>
            <a:ext cx="4572000" cy="54938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Wars must be of short duration.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Wars must yield few American casualties.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Restrict media access to battlefields.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Develop and maintain Congressional and public support.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Set clear, winnable goals.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en-US" sz="3000" dirty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ea typeface="+mn-ea"/>
              </a:rPr>
              <a:t>Set deadline for troop withdrawals.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Biker Wall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cry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61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28800"/>
            <a:ext cx="8382000" cy="655638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algn="ctr" eaLnBrk="1" hangingPunct="1">
              <a:buFontTx/>
              <a:buNone/>
            </a:pPr>
            <a:r>
              <a:rPr lang="en-US" b="1">
                <a:latin typeface="Arial" charset="0"/>
              </a:rPr>
              <a:t>What year does the war end?</a:t>
            </a:r>
            <a:endParaRPr lang="en-GB" b="1">
              <a:latin typeface="Arial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2819400"/>
            <a:ext cx="8305800" cy="990600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rgbClr val="009900">
                  <a:alpha val="26999"/>
                </a:srgbClr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5400"/>
              <a:t>1973</a:t>
            </a:r>
          </a:p>
        </p:txBody>
      </p:sp>
      <p:sp>
        <p:nvSpPr>
          <p:cNvPr id="38918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hellsh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905000"/>
            <a:ext cx="8382000" cy="655638"/>
          </a:xfrm>
          <a:gradFill rotWithShape="1">
            <a:gsLst>
              <a:gs pos="0">
                <a:schemeClr val="folHlink">
                  <a:alpha val="62999"/>
                </a:schemeClr>
              </a:gs>
              <a:gs pos="100000">
                <a:srgbClr val="FFFF00"/>
              </a:gs>
            </a:gsLst>
            <a:lin ang="5400000" scaled="1"/>
          </a:gra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 algn="ctr" eaLnBrk="1" hangingPunct="1">
              <a:buFontTx/>
              <a:buNone/>
            </a:pPr>
            <a:r>
              <a:rPr lang="en-US" b="1">
                <a:latin typeface="Arial" charset="0"/>
              </a:rPr>
              <a:t>How many Americans were killed?</a:t>
            </a:r>
            <a:endParaRPr lang="en-GB" b="1">
              <a:latin typeface="Arial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2819400"/>
            <a:ext cx="8305800" cy="990600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rgbClr val="009900">
                  <a:alpha val="26999"/>
                </a:srgbClr>
              </a:gs>
            </a:gsLst>
            <a:lin ang="5400000" scaled="1"/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457200">
              <a:spcBef>
                <a:spcPct val="20000"/>
              </a:spcBef>
              <a:buFontTx/>
              <a:buChar char="•"/>
            </a:pPr>
            <a:r>
              <a:rPr lang="en-US" sz="5400"/>
              <a:t>58,000</a:t>
            </a:r>
          </a:p>
        </p:txBody>
      </p:sp>
      <p:sp>
        <p:nvSpPr>
          <p:cNvPr id="39942" name="WordArt 4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458200" cy="1066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pl-PL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00FF00"/>
                    </a:gs>
                  </a:gsLst>
                  <a:lin ang="5400000" scaled="1"/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Impact"/>
                <a:cs typeface="Impact"/>
              </a:rPr>
              <a:t>Checking for Understanding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00FF00"/>
                  </a:gs>
                </a:gsLst>
                <a:lin ang="5400000" scaled="1"/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Impact"/>
              <a:cs typeface="Impact"/>
            </a:endParaRPr>
          </a:p>
        </p:txBody>
      </p:sp>
    </p:spTree>
  </p:cSld>
  <p:clrMapOvr>
    <a:masterClrMapping/>
  </p:clrMapOvr>
  <p:transition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4158</TotalTime>
  <Words>1076</Words>
  <Application>Microsoft Office PowerPoint</Application>
  <PresentationFormat>On-screen Show (4:3)</PresentationFormat>
  <Paragraphs>172</Paragraphs>
  <Slides>38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Lucida Sans</vt:lpstr>
      <vt:lpstr>Arial Black</vt:lpstr>
      <vt:lpstr>Wingdings</vt:lpstr>
      <vt:lpstr>Wingdings 2</vt:lpstr>
      <vt:lpstr>Comic Sans MS</vt:lpstr>
      <vt:lpstr>Arial</vt:lpstr>
      <vt:lpstr>Impact</vt:lpstr>
      <vt:lpstr>MS PGothic</vt:lpstr>
      <vt:lpstr>Century Gothic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Vietnam War, 1954-1975</dc:title>
  <dc:creator>Joseph Montuori</dc:creator>
  <cp:lastModifiedBy>Rebecca Richardson</cp:lastModifiedBy>
  <cp:revision>510</cp:revision>
  <dcterms:created xsi:type="dcterms:W3CDTF">2003-04-24T03:04:11Z</dcterms:created>
  <dcterms:modified xsi:type="dcterms:W3CDTF">2017-05-02T16:38:02Z</dcterms:modified>
</cp:coreProperties>
</file>