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5"/>
  </p:notesMasterIdLst>
  <p:sldIdLst>
    <p:sldId id="256" r:id="rId3"/>
    <p:sldId id="257" r:id="rId4"/>
    <p:sldId id="269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61" r:id="rId19"/>
    <p:sldId id="284" r:id="rId20"/>
    <p:sldId id="262" r:id="rId21"/>
    <p:sldId id="285" r:id="rId22"/>
    <p:sldId id="263" r:id="rId23"/>
    <p:sldId id="267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AA731989-4764-2842-8EF6-06538C74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717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>
            <a:solidFill>
              <a:schemeClr val="tx1"/>
            </a:solidFill>
          </a:ln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65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4000">
                <a:cs typeface="+mn-cs"/>
              </a:rPr>
              <a:t>In January 1973</a:t>
            </a:r>
            <a:endParaRPr lang="en-US" sz="3800">
              <a:cs typeface="+mn-cs"/>
            </a:endParaRPr>
          </a:p>
          <a:p>
            <a:pPr eaLnBrk="1" hangingPunct="1">
              <a:defRPr/>
            </a:pPr>
            <a:r>
              <a:rPr lang="en-US" sz="3800">
                <a:cs typeface="+mn-cs"/>
              </a:rPr>
              <a:t>Just before sentencing, one of the burglars admits that he lied under oath and that the White House may have been involved</a:t>
            </a:r>
          </a:p>
          <a:p>
            <a:pPr eaLnBrk="1" hangingPunct="1">
              <a:defRPr/>
            </a:pPr>
            <a:r>
              <a:rPr lang="en-US" sz="3800">
                <a:cs typeface="+mn-cs"/>
              </a:rPr>
              <a:t>Nixon publicly denies any involvement and appoints a special prosecutor</a:t>
            </a:r>
          </a:p>
          <a:p>
            <a:pPr lvl="1" eaLnBrk="1" hangingPunct="1">
              <a:defRPr/>
            </a:pPr>
            <a:r>
              <a:rPr lang="en-US" sz="3800"/>
              <a:t>It’s too late—the Senate already begins their own investigation</a:t>
            </a:r>
          </a:p>
          <a:p>
            <a:pPr eaLnBrk="1" hangingPunct="1">
              <a:defRPr/>
            </a:pPr>
            <a:r>
              <a:rPr lang="en-US" sz="3500">
                <a:cs typeface="+mn-cs"/>
              </a:rPr>
              <a:t>30 hours of testimony</a:t>
            </a:r>
          </a:p>
          <a:p>
            <a:pPr eaLnBrk="1" hangingPunct="1">
              <a:defRPr/>
            </a:pPr>
            <a:r>
              <a:rPr lang="en-US" sz="3500">
                <a:cs typeface="+mn-cs"/>
              </a:rPr>
              <a:t>Former aides reveal that Nixon was involved in the cover-up of the break-in</a:t>
            </a:r>
          </a:p>
          <a:p>
            <a:pPr lvl="1" eaLnBrk="1" hangingPunct="1">
              <a:defRPr/>
            </a:pPr>
            <a:r>
              <a:rPr lang="en-US" sz="3500"/>
              <a:t>This is shocking news</a:t>
            </a:r>
          </a:p>
          <a:p>
            <a:pPr eaLnBrk="1" hangingPunct="1">
              <a:defRPr/>
            </a:pPr>
            <a:r>
              <a:rPr lang="en-US" sz="3500">
                <a:cs typeface="+mn-cs"/>
              </a:rPr>
              <a:t>Another aide reveals that Nixon had taped nearly all of his conversations</a:t>
            </a:r>
          </a:p>
          <a:p>
            <a:pPr lvl="1" eaLnBrk="1" hangingPunct="1">
              <a:defRPr/>
            </a:pPr>
            <a:r>
              <a:rPr lang="en-US" sz="3500"/>
              <a:t>This starts a long battle by Congress to get the tapes</a:t>
            </a:r>
          </a:p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829D258F-618E-4545-8D05-A771E355389A}" type="slidenum">
              <a:rPr lang="en-US" smtClean="0"/>
              <a:pPr>
                <a:defRPr/>
              </a:pPr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35706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B0BE0AB4-1695-FD4C-873E-E8AB6C45EC0D}" type="slidenum">
              <a:rPr lang="en-US" smtClean="0"/>
              <a:pPr>
                <a:defRPr/>
              </a:pPr>
              <a:t>22</a:t>
            </a:fld>
            <a:endParaRPr lang="en-US" smtClean="0"/>
          </a:p>
        </p:txBody>
      </p:sp>
      <p:sp>
        <p:nvSpPr>
          <p:cNvPr id="3891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6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5120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4001AAF6-4020-754E-88FE-67C6952FFADE}" type="slidenum">
              <a:rPr lang="en-US" sz="1200">
                <a:latin typeface="Calibri" charset="0"/>
              </a:rPr>
              <a:pPr algn="r" eaLnBrk="1" hangingPunct="1"/>
              <a:t>22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504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02F75-12BD-6548-AD11-8153B676E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3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3484B-9525-5143-88CC-DC47A65465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83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4BE75-9C35-5C4F-BC01-35B78B581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33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513A5-8735-F946-8955-7D71C4281E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2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740F8-EB76-0047-8854-522AE77E82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5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AF1C2-B667-DF48-8F29-EA8F0B87C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5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9E9A0-4218-0241-9F10-567FA0F09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69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B99F0-FE3D-CD41-A60C-E6F030A87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F3C6A-3D5E-764B-AC47-2BF751973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87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81E31-B422-C24B-9534-A5A886D22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23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62D3D-3CAD-5D4C-BD97-98DE60B3D6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85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DDEBA-AD61-BC43-AECB-0AAB3CF08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73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CC0A4-FBCA-4D3D-A0C7-93F831852B3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0E59FF-5998-4ECF-9429-C2DE9C3997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4452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6DA1B-883D-48E5-B550-A297C83DC68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554E08-4275-4F2C-8EC7-3311D090E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272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BC901-142C-4814-95B5-EC2D5FFF85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E8A84-ECFC-489A-B045-A1AF2A1591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2737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FF316-6ED0-4679-896C-A557815BA98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00E87-084C-4A2B-BCFE-D1DF9F11DC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0252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56A2B-EB9B-47D5-82E2-A205FFA9EF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E197E-B55E-4887-AB2A-617F0FEB8C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86644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FD8AF-AFE1-4B77-9D3F-0F0FB55E85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07BA9-5F8A-4223-ADBB-6BFBD7193B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20435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D1D9D-32FF-4D77-A09B-8DBF0591DA8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79F56-7286-4A30-8CEE-F168DAE839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295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5325D-7F83-4F3F-A584-D86ACE5D8ED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DDD350-03E4-4E2B-97BF-9A3C7643C9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327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30983-D0F8-4CAB-B471-FBB68DF48A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9F88B-DFAE-431F-BFC6-AA3E9B5E8C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7394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E493E-7BD8-47B4-9419-9FBE146A505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BDDE6-A6C9-4B4D-9D22-DC08AE724F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93160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1EA47-21EE-482C-8362-45ACD1325A1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3F7E0-2FA0-4852-9213-1915E343A6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158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+mn-cs"/>
              </a:defRPr>
            </a:lvl1pPr>
          </a:lstStyle>
          <a:p>
            <a:pPr>
              <a:defRPr/>
            </a:pPr>
            <a:fld id="{DCC2DAE8-A483-9145-8D1E-8844A9DBE2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4BBF04-B93A-4FF7-BBF7-73B3DB28B971}" type="datetimeFigureOut">
              <a:rPr lang="en-US">
                <a:solidFill>
                  <a:prstClr val="black">
                    <a:tint val="75000"/>
                  </a:prstClr>
                </a:solidFill>
                <a:ea typeface="+mn-ea"/>
              </a:rPr>
              <a:pPr>
                <a:defRPr/>
              </a:pPr>
              <a:t>6/1/2017</a:t>
            </a:fld>
            <a:endParaRPr lang="en-US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1B383E1-96B8-48F9-B9FF-42E33C2FB00B}" type="slidenum">
              <a:rPr lang="en-US" altLang="en-US" smtClean="0">
                <a:ea typeface="+mn-ea"/>
                <a:cs typeface="Arial" panose="020B0604020202020204" pitchFamily="34" charset="0"/>
              </a:rPr>
              <a:pPr/>
              <a:t>‹#›</a:t>
            </a:fld>
            <a:endParaRPr lang="en-US" altLang="en-US" smtClean="0"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30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/url?sa=i&amp;rct=j&amp;q=&amp;esrc=s&amp;frm=1&amp;source=images&amp;cd=&amp;cad=rja&amp;uact=8&amp;docid=e7cClIjPCWr5hM&amp;tbnid=kh683mZX3huXjM:&amp;ved=0CAUQjRw&amp;url=http://www.dailyfinance.com/2012/06/27/if-americans-vote-their-wallets-what-will-that-mean-in-novemb/&amp;ei=yWJqU9PDEcj1oAT3kYCIBQ&amp;bvm=bv.66111022,d.cGU&amp;psig=AFQjCNGwHKutYPNH9bscTiVkt51CrCMPQg&amp;ust=139956723777179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hosted/life/f?q=economy+in+the+70s&amp;prev=/images?q=economy+in+the+70s&amp;um=1&amp;hl=en&amp;sa=N&amp;tbs=isch:1&amp;imgurl=94806edda9c0cb78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3.png"/><Relationship Id="rId7" Type="http://schemas.openxmlformats.org/officeDocument/2006/relationships/hyperlink" Target="http://upload.wikimedia.org/wikipedia/commons/a/a4/Line_at_a_gas_station,_June_15,_1979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hyperlink" Target="http://upload.wikimedia.org/wikipedia/commons/e/ed/FLAG_POLICY_DURING_THE_1973_oil_crisis.gif" TargetMode="External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history.com/topics/us-presidents/richard-m-nixon/videos/nixon-announces-his-resignation?m=528e394da93ae&amp;s=undefined&amp;f=1&amp;free=false" TargetMode="Externa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lP_l2IFiQzs" TargetMode="External"/><Relationship Id="rId5" Type="http://schemas.openxmlformats.org/officeDocument/2006/relationships/hyperlink" Target="http://www.pinterest.com/pin/266556871669826313/" TargetMode="External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6" descr="http://c3e308.medialib.glogster.com/media/35/35875a448c1d8b596fae93b17ad06e61bed7522ee919658ed856903edc4b4259/195-nixon-peace-signs-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91455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WordArt 8"/>
          <p:cNvSpPr>
            <a:spLocks noChangeArrowheads="1" noChangeShapeType="1" noTextEdit="1"/>
          </p:cNvSpPr>
          <p:nvPr/>
        </p:nvSpPr>
        <p:spPr bwMode="auto">
          <a:xfrm>
            <a:off x="5732756" y="6248400"/>
            <a:ext cx="320441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  <a:cs typeface="+mn-cs"/>
              </a:rPr>
              <a:t>37th President</a:t>
            </a:r>
          </a:p>
        </p:txBody>
      </p:sp>
      <p:sp>
        <p:nvSpPr>
          <p:cNvPr id="2052" name="Rectangle 1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WordArt 6"/>
          <p:cNvSpPr>
            <a:spLocks noChangeArrowheads="1" noChangeShapeType="1" noTextEdit="1"/>
          </p:cNvSpPr>
          <p:nvPr/>
        </p:nvSpPr>
        <p:spPr bwMode="auto">
          <a:xfrm>
            <a:off x="838200" y="511629"/>
            <a:ext cx="76962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Richard Nixon</a:t>
            </a:r>
          </a:p>
        </p:txBody>
      </p:sp>
      <p:pic>
        <p:nvPicPr>
          <p:cNvPr id="15365" name="Picture 16" descr="http://c3e308.medialib.glogster.com/media/35/35875a448c1d8b596fae93b17ad06e61bed7522ee919658ed856903edc4b4259/195-nixon-peace-signs-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0" name="Picture 18" descr="http://cache.boston.com/resize/bonzai-fba/Globe_Photo/2008/05/09/1210364944_6902/539w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19200"/>
            <a:ext cx="4800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500" b="1">
                <a:latin typeface="Arial" charset="0"/>
                <a:cs typeface="+mn-cs"/>
              </a:rPr>
              <a:t>Born in Yorba Linda, California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500" b="1">
                <a:latin typeface="Arial" charset="0"/>
                <a:cs typeface="+mn-cs"/>
              </a:rPr>
              <a:t>Graduated from Duke Law School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500" b="1">
                <a:latin typeface="Arial" charset="0"/>
                <a:cs typeface="+mn-cs"/>
              </a:rPr>
              <a:t>Lieutenant Commander in WWII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500" b="1">
                <a:latin typeface="Arial" charset="0"/>
                <a:cs typeface="+mn-cs"/>
              </a:rPr>
              <a:t>Elected to the House of Representatives in1946 and to the Senate in 1950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500" b="1">
                <a:latin typeface="Arial" charset="0"/>
                <a:cs typeface="+mn-cs"/>
              </a:rPr>
              <a:t>Vice President for Eisenhower from 1953 until 1961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500" b="1">
                <a:latin typeface="Arial" charset="0"/>
                <a:cs typeface="+mn-cs"/>
              </a:rPr>
              <a:t>Lost Presidential election of 1960 to JFK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b="1">
              <a:solidFill>
                <a:schemeClr val="bg1"/>
              </a:solidFill>
              <a:latin typeface="Arial" charset="0"/>
              <a:cs typeface="+mn-cs"/>
            </a:endParaRPr>
          </a:p>
        </p:txBody>
      </p:sp>
      <p:pic>
        <p:nvPicPr>
          <p:cNvPr id="3081" name="Picture 9" descr="Nixon_Library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8946">
            <a:off x="5078413" y="509588"/>
            <a:ext cx="3962400" cy="23622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10"/>
          <p:cNvSpPr txBox="1">
            <a:spLocks noChangeArrowheads="1"/>
          </p:cNvSpPr>
          <p:nvPr/>
        </p:nvSpPr>
        <p:spPr bwMode="auto">
          <a:xfrm>
            <a:off x="6096000" y="657225"/>
            <a:ext cx="2819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800" b="1" smtClean="0">
                <a:cs typeface="+mn-cs"/>
              </a:rPr>
              <a:t>Nixon Library</a:t>
            </a:r>
          </a:p>
        </p:txBody>
      </p:sp>
      <p:sp>
        <p:nvSpPr>
          <p:cNvPr id="11" name="WordArt 6"/>
          <p:cNvSpPr>
            <a:spLocks noChangeArrowheads="1" noChangeShapeType="1" noTextEdit="1"/>
          </p:cNvSpPr>
          <p:nvPr/>
        </p:nvSpPr>
        <p:spPr bwMode="auto">
          <a:xfrm>
            <a:off x="228600" y="152400"/>
            <a:ext cx="5638800" cy="8710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Nixon Background</a:t>
            </a:r>
          </a:p>
        </p:txBody>
      </p:sp>
      <p:pic>
        <p:nvPicPr>
          <p:cNvPr id="3088" name="Picture 16" descr="Richard Nixon loved music at an early age and played the violin.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76" y="2196349"/>
            <a:ext cx="3551224" cy="463632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http://www.blogcdn.com/www.dailyfinance.com/media/2012/02/richard-nixon-1040cs02231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0"/>
            <a:ext cx="9177338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3505200" y="5889171"/>
            <a:ext cx="5410200" cy="71845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He was a Conservative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6200" y="381000"/>
            <a:ext cx="40386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en-US" sz="2500" kern="0" dirty="0" smtClean="0">
                <a:solidFill>
                  <a:schemeClr val="bg1"/>
                </a:solidFill>
                <a:effectLst>
                  <a:glow rad="381000">
                    <a:schemeClr val="tx1"/>
                  </a:glow>
                </a:effectLst>
              </a:rPr>
              <a:t>This means he:</a:t>
            </a:r>
          </a:p>
          <a:p>
            <a:pPr lvl="1">
              <a:defRPr/>
            </a:pPr>
            <a:r>
              <a:rPr lang="en-US" altLang="en-US" sz="2500" kern="0" dirty="0" smtClean="0">
                <a:solidFill>
                  <a:schemeClr val="bg1"/>
                </a:solidFill>
                <a:effectLst>
                  <a:glow rad="381000">
                    <a:schemeClr val="tx1"/>
                  </a:glow>
                </a:effectLst>
                <a:ea typeface="+mn-ea"/>
                <a:cs typeface="+mn-cs"/>
              </a:rPr>
              <a:t>Defended the status quo</a:t>
            </a:r>
          </a:p>
          <a:p>
            <a:pPr lvl="1">
              <a:defRPr/>
            </a:pPr>
            <a:r>
              <a:rPr lang="en-US" altLang="en-US" sz="2500" kern="0" dirty="0" smtClean="0">
                <a:solidFill>
                  <a:schemeClr val="bg1"/>
                </a:solidFill>
                <a:effectLst>
                  <a:glow rad="381000">
                    <a:schemeClr val="tx1"/>
                  </a:glow>
                </a:effectLst>
                <a:ea typeface="+mn-ea"/>
                <a:cs typeface="+mn-cs"/>
              </a:rPr>
              <a:t>Opposed rapid change</a:t>
            </a:r>
          </a:p>
          <a:p>
            <a:pPr lvl="1">
              <a:defRPr/>
            </a:pPr>
            <a:r>
              <a:rPr lang="en-US" altLang="en-US" sz="2500" kern="0" dirty="0" smtClean="0">
                <a:solidFill>
                  <a:schemeClr val="bg1"/>
                </a:solidFill>
                <a:effectLst>
                  <a:glow rad="381000">
                    <a:schemeClr val="tx1"/>
                  </a:glow>
                </a:effectLst>
                <a:ea typeface="+mn-ea"/>
                <a:cs typeface="+mn-cs"/>
              </a:rPr>
              <a:t>Disliked gov’t involvement in economy</a:t>
            </a:r>
          </a:p>
          <a:p>
            <a:pPr lvl="1">
              <a:defRPr/>
            </a:pPr>
            <a:r>
              <a:rPr lang="en-US" altLang="en-US" sz="2500" kern="0" dirty="0" smtClean="0">
                <a:solidFill>
                  <a:schemeClr val="bg1"/>
                </a:solidFill>
                <a:effectLst>
                  <a:glow rad="381000">
                    <a:schemeClr val="tx1"/>
                  </a:glow>
                </a:effectLst>
                <a:ea typeface="+mn-ea"/>
                <a:cs typeface="+mn-cs"/>
              </a:rPr>
              <a:t>Wanted to give more power to states</a:t>
            </a:r>
          </a:p>
          <a:p>
            <a:pPr>
              <a:defRPr/>
            </a:pPr>
            <a:r>
              <a:rPr lang="en-US" altLang="en-US" sz="2500" kern="0" dirty="0" smtClean="0">
                <a:solidFill>
                  <a:schemeClr val="bg1"/>
                </a:solidFill>
                <a:effectLst>
                  <a:glow rad="381000">
                    <a:schemeClr val="tx1"/>
                  </a:glow>
                </a:effectLst>
              </a:rPr>
              <a:t>In other words—make gov’t smaller, have less of a role in everyday lives</a:t>
            </a:r>
          </a:p>
          <a:p>
            <a:pPr lvl="1">
              <a:defRPr/>
            </a:pPr>
            <a:endParaRPr lang="en-US" altLang="en-US" sz="3500" kern="0" dirty="0" smtClean="0">
              <a:ea typeface="+mn-ea"/>
              <a:cs typeface="+mn-cs"/>
            </a:endParaRPr>
          </a:p>
        </p:txBody>
      </p:sp>
      <p:pic>
        <p:nvPicPr>
          <p:cNvPr id="33796" name="Picture 4" descr="http://workingreporter.com/Nixon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886200"/>
            <a:ext cx="1895475" cy="17446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3" descr="us-money-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495800" cy="4953000"/>
          </a:xfrm>
          <a:solidFill>
            <a:schemeClr val="bg1">
              <a:alpha val="76077"/>
            </a:schemeClr>
          </a:solidFill>
          <a:ln w="76200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latin typeface="Arial" charset="0"/>
                <a:cs typeface="+mn-cs"/>
              </a:rPr>
              <a:t>During the 1970s, the economic </a:t>
            </a:r>
            <a:br>
              <a:rPr lang="en-US" sz="2800">
                <a:latin typeface="Arial" charset="0"/>
                <a:cs typeface="+mn-cs"/>
              </a:rPr>
            </a:br>
            <a:r>
              <a:rPr lang="en-US" sz="2800">
                <a:latin typeface="Arial" charset="0"/>
                <a:cs typeface="+mn-cs"/>
              </a:rPr>
              <a:t>prosperity of the 1950s and 1960s began </a:t>
            </a:r>
            <a:br>
              <a:rPr lang="en-US" sz="2800">
                <a:latin typeface="Arial" charset="0"/>
                <a:cs typeface="+mn-cs"/>
              </a:rPr>
            </a:br>
            <a:r>
              <a:rPr lang="en-US" sz="2800">
                <a:latin typeface="Arial" charset="0"/>
                <a:cs typeface="+mn-cs"/>
              </a:rPr>
              <a:t>to disappear.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latin typeface="Arial" charset="0"/>
                <a:cs typeface="+mn-cs"/>
              </a:rPr>
              <a:t>Economic troubles began under Johnson.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latin typeface="Arial" charset="0"/>
              </a:rPr>
              <a:t> deficit spending to fund the Vietnam War and the Great Society program without raising taxes.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latin typeface="Arial" charset="0"/>
              </a:rPr>
              <a:t>created </a:t>
            </a:r>
            <a:r>
              <a:rPr lang="en-US" sz="2400" b="1">
                <a:latin typeface="Arial" charset="0"/>
              </a:rPr>
              <a:t>inflation- </a:t>
            </a:r>
            <a:r>
              <a:rPr lang="en-US" sz="2400">
                <a:latin typeface="Arial" charset="0"/>
              </a:rPr>
              <a:t>increase in prices, devalue of the dollar</a:t>
            </a:r>
          </a:p>
        </p:txBody>
      </p:sp>
      <p:pic>
        <p:nvPicPr>
          <p:cNvPr id="29699" name="Picture 7" descr="94806edda9c0cb78_landi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1323">
            <a:off x="5410200" y="1371600"/>
            <a:ext cx="34702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19" descr="toilet$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876800"/>
            <a:ext cx="134778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6"/>
          <p:cNvSpPr>
            <a:spLocks noChangeArrowheads="1" noChangeShapeType="1" noTextEdit="1"/>
          </p:cNvSpPr>
          <p:nvPr/>
        </p:nvSpPr>
        <p:spPr bwMode="auto">
          <a:xfrm>
            <a:off x="914400" y="304800"/>
            <a:ext cx="7315200" cy="8710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 The Economy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6" descr="us-money-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447800"/>
          </a:xfrm>
          <a:solidFill>
            <a:schemeClr val="bg1">
              <a:alpha val="85001"/>
            </a:schemeClr>
          </a:solidFill>
          <a:ln w="76200">
            <a:solidFill>
              <a:srgbClr val="808000"/>
            </a:solidFill>
            <a:miter lim="800000"/>
            <a:headEnd/>
            <a:tailEnd/>
          </a:ln>
        </p:spPr>
        <p:txBody>
          <a:bodyPr anchor="b" anchorCtr="1"/>
          <a:lstStyle/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cs typeface="+mj-cs"/>
              </a:rPr>
              <a:t>One of the biggest problems facing Nixon was a weak economy.</a:t>
            </a:r>
            <a:r>
              <a:rPr lang="en-US" sz="48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cs typeface="+mj-cs"/>
              </a:rPr>
              <a:t>  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5562600"/>
            <a:ext cx="9144000" cy="1295400"/>
          </a:xfrm>
          <a:solidFill>
            <a:schemeClr val="bg1">
              <a:alpha val="87000"/>
            </a:schemeClr>
          </a:solidFill>
          <a:ln w="76200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cs typeface="+mn-cs"/>
              </a:rPr>
              <a:t>During 1967 &amp; 1973, inflation &amp; unemployment increased. This is known as </a:t>
            </a:r>
            <a:r>
              <a:rPr lang="en-US" i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cs typeface="+mn-cs"/>
              </a:rPr>
              <a:t>STAGFLATION</a:t>
            </a: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cs typeface="+mn-cs"/>
              </a:rPr>
              <a:t>.</a:t>
            </a:r>
          </a:p>
        </p:txBody>
      </p:sp>
      <p:pic>
        <p:nvPicPr>
          <p:cNvPr id="30724" name="Picture 6" descr="MCBD10014_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362200"/>
            <a:ext cx="2590800" cy="23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8" descr="MCj01506690000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81200"/>
            <a:ext cx="32004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7" descr="MC900097703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339248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6" descr="us-money-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990600"/>
            <a:ext cx="8915400" cy="2041525"/>
          </a:xfrm>
          <a:solidFill>
            <a:schemeClr val="bg1">
              <a:alpha val="85001"/>
            </a:schemeClr>
          </a:solidFill>
          <a:ln w="76200">
            <a:solidFill>
              <a:srgbClr val="808000"/>
            </a:solidFill>
            <a:miter lim="800000"/>
            <a:headEnd/>
            <a:tailEnd/>
          </a:ln>
        </p:spPr>
        <p:txBody>
          <a:bodyPr anchor="b" anchorCtr="1"/>
          <a:lstStyle/>
          <a:p>
            <a:pPr eaLnBrk="1" hangingPunct="1">
              <a:defRPr/>
            </a:pPr>
            <a:r>
              <a:rPr lang="en-US" sz="32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cs typeface="+mj-cs"/>
              </a:rPr>
              <a:t>Stagflation had several causes.  Unemployment increased because trade competition increased.  This made it harder for Americans to sell their goods overseas.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5486400"/>
            <a:ext cx="9144000" cy="1371600"/>
          </a:xfrm>
          <a:solidFill>
            <a:schemeClr val="bg1">
              <a:alpha val="77000"/>
            </a:schemeClr>
          </a:solidFill>
          <a:ln w="76200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cs typeface="+mn-cs"/>
              </a:rPr>
              <a:t>The nation also had trouble finding jobs for millions of baby boomers who reached working age.</a:t>
            </a:r>
          </a:p>
        </p:txBody>
      </p:sp>
      <p:pic>
        <p:nvPicPr>
          <p:cNvPr id="31748" name="Picture 9" descr="70s_cast_max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667000"/>
            <a:ext cx="321945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 Box 10"/>
          <p:cNvSpPr txBox="1">
            <a:spLocks noChangeArrowheads="1"/>
          </p:cNvSpPr>
          <p:nvPr/>
        </p:nvSpPr>
        <p:spPr bwMode="auto">
          <a:xfrm>
            <a:off x="5562600" y="4495800"/>
            <a:ext cx="2438400" cy="366713"/>
          </a:xfrm>
          <a:prstGeom prst="rect">
            <a:avLst/>
          </a:prstGeom>
          <a:solidFill>
            <a:schemeClr val="bg1">
              <a:alpha val="76077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800" smtClean="0">
                <a:cs typeface="+mn-cs"/>
              </a:rPr>
              <a:t>We Want work!</a:t>
            </a:r>
          </a:p>
        </p:txBody>
      </p:sp>
      <p:sp>
        <p:nvSpPr>
          <p:cNvPr id="72716" name="AutoShape 12"/>
          <p:cNvSpPr>
            <a:spLocks noChangeArrowheads="1"/>
          </p:cNvSpPr>
          <p:nvPr/>
        </p:nvSpPr>
        <p:spPr bwMode="auto">
          <a:xfrm>
            <a:off x="533400" y="2971800"/>
            <a:ext cx="3581400" cy="1143000"/>
          </a:xfrm>
          <a:prstGeom prst="wedgeRectCallout">
            <a:avLst>
              <a:gd name="adj1" fmla="val -17551"/>
              <a:gd name="adj2" fmla="val 170556"/>
            </a:avLst>
          </a:prstGeom>
          <a:solidFill>
            <a:srgbClr val="FFFF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n-US" sz="3600">
                <a:latin typeface="Times New Roman" charset="0"/>
                <a:cs typeface="+mn-cs"/>
              </a:rPr>
              <a:t>Bread prices rose 400%</a:t>
            </a:r>
            <a:endParaRPr lang="en-US" sz="3600">
              <a:latin typeface="Times New Roman" charset="0"/>
              <a:cs typeface="Times New Roman" charset="0"/>
            </a:endParaRPr>
          </a:p>
        </p:txBody>
      </p:sp>
      <p:sp>
        <p:nvSpPr>
          <p:cNvPr id="72715" name="AutoShape 11"/>
          <p:cNvSpPr>
            <a:spLocks noChangeArrowheads="1"/>
          </p:cNvSpPr>
          <p:nvPr/>
        </p:nvSpPr>
        <p:spPr bwMode="auto">
          <a:xfrm>
            <a:off x="1828800" y="1752600"/>
            <a:ext cx="5105400" cy="1066800"/>
          </a:xfrm>
          <a:prstGeom prst="wedgeRectCallout">
            <a:avLst>
              <a:gd name="adj1" fmla="val 16046"/>
              <a:gd name="adj2" fmla="val 267412"/>
            </a:avLst>
          </a:prstGeom>
          <a:solidFill>
            <a:srgbClr val="CCCC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n-US" sz="3600">
                <a:latin typeface="Times New Roman" charset="0"/>
                <a:cs typeface="+mn-cs"/>
              </a:rPr>
              <a:t>Milk &amp; hamburger prices rose 200%</a:t>
            </a:r>
            <a:endParaRPr lang="en-US" sz="3600">
              <a:latin typeface="Times New Roman" charset="0"/>
              <a:cs typeface="Times New Roman" charset="0"/>
            </a:endParaRPr>
          </a:p>
        </p:txBody>
      </p:sp>
      <p:sp>
        <p:nvSpPr>
          <p:cNvPr id="72717" name="AutoShape 13"/>
          <p:cNvSpPr>
            <a:spLocks noChangeArrowheads="1"/>
          </p:cNvSpPr>
          <p:nvPr/>
        </p:nvSpPr>
        <p:spPr bwMode="auto">
          <a:xfrm>
            <a:off x="4572000" y="3352800"/>
            <a:ext cx="2895600" cy="990600"/>
          </a:xfrm>
          <a:prstGeom prst="wedgeRectCallout">
            <a:avLst>
              <a:gd name="adj1" fmla="val -19245"/>
              <a:gd name="adj2" fmla="val 145194"/>
            </a:avLst>
          </a:prstGeom>
          <a:solidFill>
            <a:srgbClr val="FFCC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n-US" sz="3600">
                <a:latin typeface="Times New Roman" charset="0"/>
                <a:cs typeface="+mn-cs"/>
              </a:rPr>
              <a:t>Car prices rose 72%</a:t>
            </a:r>
            <a:endParaRPr lang="en-US" sz="3600">
              <a:latin typeface="Times New Roman" charset="0"/>
              <a:cs typeface="Times New Roman" charset="0"/>
            </a:endParaRPr>
          </a:p>
        </p:txBody>
      </p:sp>
      <p:sp>
        <p:nvSpPr>
          <p:cNvPr id="72718" name="AutoShape 14"/>
          <p:cNvSpPr>
            <a:spLocks noChangeArrowheads="1"/>
          </p:cNvSpPr>
          <p:nvPr/>
        </p:nvSpPr>
        <p:spPr bwMode="auto">
          <a:xfrm>
            <a:off x="4114800" y="685800"/>
            <a:ext cx="5029200" cy="990600"/>
          </a:xfrm>
          <a:prstGeom prst="wedgeRectCallout">
            <a:avLst>
              <a:gd name="adj1" fmla="val 20611"/>
              <a:gd name="adj2" fmla="val 461861"/>
            </a:avLst>
          </a:prstGeom>
          <a:solidFill>
            <a:srgbClr val="99FF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n-US" sz="3600">
                <a:latin typeface="Times New Roman" charset="0"/>
                <a:cs typeface="+mn-cs"/>
              </a:rPr>
              <a:t>Workers’ wages did not keep up with rising prices</a:t>
            </a:r>
            <a:endParaRPr lang="en-US" sz="3600">
              <a:latin typeface="Times New Roman" charset="0"/>
              <a:cs typeface="Times New Roman" charset="0"/>
            </a:endParaRPr>
          </a:p>
        </p:txBody>
      </p:sp>
      <p:sp>
        <p:nvSpPr>
          <p:cNvPr id="13" name="WordArt 6"/>
          <p:cNvSpPr>
            <a:spLocks noChangeArrowheads="1" noChangeShapeType="1" noTextEdit="1"/>
          </p:cNvSpPr>
          <p:nvPr/>
        </p:nvSpPr>
        <p:spPr bwMode="auto">
          <a:xfrm>
            <a:off x="1143000" y="76200"/>
            <a:ext cx="7162800" cy="72670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  Stagflation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2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6" grpId="0" animBg="1"/>
      <p:bldP spid="72715" grpId="0" animBg="1"/>
      <p:bldP spid="72717" grpId="0" animBg="1"/>
      <p:bldP spid="727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3" descr="defectiveproductpersonalinjuryprodu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4876800" cy="4525963"/>
          </a:xfrm>
          <a:solidFill>
            <a:schemeClr val="bg1">
              <a:alpha val="81175"/>
            </a:schemeClr>
          </a:solidFill>
          <a:ln w="76200"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latin typeface="Arial" charset="0"/>
                <a:cs typeface="+mn-cs"/>
              </a:rPr>
              <a:t>In 1973 OPEC announced an </a:t>
            </a:r>
            <a:r>
              <a:rPr lang="en-US" sz="2800" b="1">
                <a:latin typeface="Arial" charset="0"/>
                <a:cs typeface="+mn-cs"/>
              </a:rPr>
              <a:t>embargo</a:t>
            </a:r>
            <a:r>
              <a:rPr lang="en-US" sz="2800" b="1">
                <a:solidFill>
                  <a:srgbClr val="005082"/>
                </a:solidFill>
                <a:latin typeface="Arial" charset="0"/>
                <a:cs typeface="+mn-cs"/>
              </a:rPr>
              <a:t> </a:t>
            </a:r>
            <a:r>
              <a:rPr lang="en-US" sz="2800">
                <a:latin typeface="Arial" charset="0"/>
                <a:cs typeface="+mn-cs"/>
              </a:rPr>
              <a:t>of petroleum to countries that supported Israel.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latin typeface="Arial" charset="0"/>
                <a:cs typeface="+mn-cs"/>
              </a:rPr>
              <a:t>The price of a barrel of crude oil increased from $3 in 1973 to $30 in 1980.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latin typeface="Arial" charset="0"/>
              </a:rPr>
              <a:t>2009 it was over $100 per barrel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latin typeface="Arial" charset="0"/>
                <a:cs typeface="+mn-cs"/>
              </a:rPr>
              <a:t>After OPEC raised its prices, the price controls created an oil shortage.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>
              <a:latin typeface="Arial" charset="0"/>
              <a:cs typeface="+mn-cs"/>
            </a:endParaRPr>
          </a:p>
        </p:txBody>
      </p:sp>
      <p:pic>
        <p:nvPicPr>
          <p:cNvPr id="32771" name="Picture 4" descr="P86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219200"/>
            <a:ext cx="3657600" cy="2511425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334000" y="3886200"/>
            <a:ext cx="17526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defRPr/>
            </a:pPr>
            <a:r>
              <a:rPr lang="en-US" sz="1400" smtClean="0">
                <a:solidFill>
                  <a:schemeClr val="bg1"/>
                </a:solidFill>
                <a:cs typeface="+mn-cs"/>
              </a:rPr>
              <a:t>Americans had to schedule their lives around the availability of gasoline during the OPEC oil embargo</a:t>
            </a:r>
            <a:r>
              <a:rPr lang="en-US" sz="1400" smtClean="0">
                <a:cs typeface="+mn-cs"/>
              </a:rPr>
              <a:t>.</a:t>
            </a:r>
          </a:p>
        </p:txBody>
      </p:sp>
      <p:pic>
        <p:nvPicPr>
          <p:cNvPr id="32773" name="Picture 10" descr="2507513336_4e42e861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5044">
            <a:off x="6934200" y="3429000"/>
            <a:ext cx="19812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15" descr="GasPump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029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WordArt 6"/>
          <p:cNvSpPr>
            <a:spLocks noChangeArrowheads="1" noChangeShapeType="1" noTextEdit="1"/>
          </p:cNvSpPr>
          <p:nvPr/>
        </p:nvSpPr>
        <p:spPr bwMode="auto">
          <a:xfrm>
            <a:off x="228600" y="152400"/>
            <a:ext cx="8458200" cy="8710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 Oil/Gas Shortage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+mj-cs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+mn-cs"/>
            </a:endParaRPr>
          </a:p>
        </p:txBody>
      </p:sp>
      <p:pic>
        <p:nvPicPr>
          <p:cNvPr id="33795" name="Picture 5" descr="gas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+mj-cs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cs typeface="+mn-cs"/>
            </a:endParaRPr>
          </a:p>
        </p:txBody>
      </p:sp>
      <p:pic>
        <p:nvPicPr>
          <p:cNvPr id="34819" name="Picture 5" descr="GasStationLine1974-thumb-468x3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AutoShape 6"/>
          <p:cNvSpPr>
            <a:spLocks noChangeArrowheads="1"/>
          </p:cNvSpPr>
          <p:nvPr/>
        </p:nvSpPr>
        <p:spPr bwMode="auto">
          <a:xfrm>
            <a:off x="533400" y="5181600"/>
            <a:ext cx="2819400" cy="1447800"/>
          </a:xfrm>
          <a:prstGeom prst="rightArrow">
            <a:avLst>
              <a:gd name="adj1" fmla="val 50000"/>
              <a:gd name="adj2" fmla="val 48684"/>
            </a:avLst>
          </a:prstGeom>
          <a:gradFill rotWithShape="1">
            <a:gsLst>
              <a:gs pos="0">
                <a:srgbClr val="FF0000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486" name="Text Box 7"/>
          <p:cNvSpPr txBox="1">
            <a:spLocks noChangeArrowheads="1"/>
          </p:cNvSpPr>
          <p:nvPr/>
        </p:nvSpPr>
        <p:spPr bwMode="auto">
          <a:xfrm>
            <a:off x="762000" y="5562600"/>
            <a:ext cx="2286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800" b="1" smtClean="0">
                <a:cs typeface="+mn-cs"/>
              </a:rPr>
              <a:t>Needs to mow his lawn</a:t>
            </a:r>
          </a:p>
        </p:txBody>
      </p:sp>
      <p:pic>
        <p:nvPicPr>
          <p:cNvPr id="34822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7200"/>
            <a:ext cx="1947863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35843" name="Picture 4" descr="DIVI66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1676400" y="5715000"/>
            <a:ext cx="4800600" cy="569913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600" smtClean="0">
                <a:latin typeface="Times New Roman" charset="0"/>
                <a:cs typeface="+mn-cs"/>
              </a:rPr>
              <a:t>The OPEC oil embargo</a:t>
            </a:r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 flipV="1">
            <a:off x="4114800" y="5257800"/>
            <a:ext cx="914400" cy="533400"/>
          </a:xfrm>
          <a:prstGeom prst="line">
            <a:avLst/>
          </a:prstGeom>
          <a:noFill/>
          <a:ln w="1270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>
            <a:off x="1676400" y="5715000"/>
            <a:ext cx="4800600" cy="56991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600" smtClean="0">
                <a:latin typeface="Times New Roman" charset="0"/>
                <a:cs typeface="+mn-cs"/>
              </a:rPr>
              <a:t>Iranian Revolution</a:t>
            </a:r>
          </a:p>
        </p:txBody>
      </p:sp>
      <p:sp>
        <p:nvSpPr>
          <p:cNvPr id="78856" name="Line 8"/>
          <p:cNvSpPr>
            <a:spLocks noChangeShapeType="1"/>
          </p:cNvSpPr>
          <p:nvPr/>
        </p:nvSpPr>
        <p:spPr bwMode="auto">
          <a:xfrm flipH="1" flipV="1">
            <a:off x="533400" y="5943600"/>
            <a:ext cx="1295400" cy="152400"/>
          </a:xfrm>
          <a:prstGeom prst="line">
            <a:avLst/>
          </a:prstGeom>
          <a:noFill/>
          <a:ln w="1270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8857" name="Line 9"/>
          <p:cNvSpPr>
            <a:spLocks noChangeShapeType="1"/>
          </p:cNvSpPr>
          <p:nvPr/>
        </p:nvSpPr>
        <p:spPr bwMode="auto">
          <a:xfrm flipH="1" flipV="1">
            <a:off x="2057400" y="4953000"/>
            <a:ext cx="533400" cy="838200"/>
          </a:xfrm>
          <a:prstGeom prst="line">
            <a:avLst/>
          </a:prstGeom>
          <a:noFill/>
          <a:ln w="127000">
            <a:solidFill>
              <a:srgbClr val="33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8858" name="Line 10"/>
          <p:cNvSpPr>
            <a:spLocks noChangeShapeType="1"/>
          </p:cNvSpPr>
          <p:nvPr/>
        </p:nvSpPr>
        <p:spPr bwMode="auto">
          <a:xfrm flipV="1">
            <a:off x="6400800" y="4572000"/>
            <a:ext cx="304800" cy="1143000"/>
          </a:xfrm>
          <a:prstGeom prst="line">
            <a:avLst/>
          </a:prstGeom>
          <a:noFill/>
          <a:ln w="127000">
            <a:solidFill>
              <a:srgbClr val="33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515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FF99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3200" i="1" u="sng">
                <a:solidFill>
                  <a:schemeClr val="tx1"/>
                </a:solidFill>
                <a:latin typeface="Arial" charset="0"/>
                <a:cs typeface="+mj-cs"/>
              </a:rPr>
              <a:t>The Oil Shocks</a:t>
            </a:r>
            <a:r>
              <a:rPr lang="en-US" sz="3200">
                <a:solidFill>
                  <a:schemeClr val="tx1"/>
                </a:solidFill>
                <a:latin typeface="Arial" charset="0"/>
                <a:cs typeface="+mj-cs"/>
              </a:rPr>
              <a:t>:  </a:t>
            </a:r>
            <a:br>
              <a:rPr lang="en-US" sz="3200">
                <a:solidFill>
                  <a:schemeClr val="tx1"/>
                </a:solidFill>
                <a:latin typeface="Arial" charset="0"/>
                <a:cs typeface="+mj-cs"/>
              </a:rPr>
            </a:br>
            <a:r>
              <a:rPr lang="en-US" sz="3200">
                <a:solidFill>
                  <a:schemeClr val="tx1"/>
                </a:solidFill>
                <a:latin typeface="Arial" charset="0"/>
                <a:cs typeface="+mj-cs"/>
              </a:rPr>
              <a:t>Price Increases of Crude Oil &amp; Gasoline</a:t>
            </a:r>
          </a:p>
        </p:txBody>
      </p:sp>
      <p:pic>
        <p:nvPicPr>
          <p:cNvPr id="78860" name="Picture 12" descr="No_gas_1974"/>
          <p:cNvPicPr>
            <a:picLocks noChangeAspect="1" noChangeArrowheads="1"/>
          </p:cNvPicPr>
          <p:nvPr/>
        </p:nvPicPr>
        <p:blipFill>
          <a:blip r:embed="rId4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7"/>
          <a:stretch>
            <a:fillRect/>
          </a:stretch>
        </p:blipFill>
        <p:spPr bwMode="auto">
          <a:xfrm>
            <a:off x="0" y="0"/>
            <a:ext cx="4864100" cy="6858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8861" name="Picture 13" descr="Image:FLAG POLICY DURING THE 1973 oil crisis.gif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lum bright="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5" y="0"/>
            <a:ext cx="4651375" cy="6858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8862" name="Picture 14" descr="Image:Line at a gas station, June 15, 1979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1499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8863" name="Picture 15" descr="Car waits in line for ga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0" b="18219"/>
          <a:stretch>
            <a:fillRect/>
          </a:stretch>
        </p:blipFill>
        <p:spPr bwMode="auto">
          <a:xfrm>
            <a:off x="381000" y="1143000"/>
            <a:ext cx="6553200" cy="49069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8864" name="Picture 16" descr="20080304_OIL600x275_GRAPHIC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4800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8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8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8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7886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 L -0.1743 0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8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8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8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8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8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/>
      <p:bldP spid="78853" grpId="1" animBg="1"/>
      <p:bldP spid="788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9" descr="v162791_gas-ma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11" descr="gas-pu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0" y="3276600"/>
            <a:ext cx="32194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4" descr="defectiveproductpersonalinjuryprodu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Picture 9" descr="PA_Bicentennial_7V550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0"/>
            <a:ext cx="37338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62600" y="2971800"/>
            <a:ext cx="35814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  <a:latin typeface="Arial" charset="0"/>
                <a:cs typeface="+mn-cs"/>
              </a:rPr>
              <a:t>Some states implemented gas rationing. Only people with an odd-numbered license plate could purchase gas on an odd-numbered day</a:t>
            </a:r>
            <a:r>
              <a:rPr lang="en-US" sz="2400">
                <a:latin typeface="Arial" charset="0"/>
                <a:cs typeface="+mn-cs"/>
              </a:rPr>
              <a:t> </a:t>
            </a:r>
          </a:p>
        </p:txBody>
      </p:sp>
      <p:pic>
        <p:nvPicPr>
          <p:cNvPr id="38916" name="Picture 5" descr="41703d1242584104-new-texas-license-plate-tx77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77000">
            <a:off x="0" y="381000"/>
            <a:ext cx="4267200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7" descr="nj_license_pla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2715">
            <a:off x="5410200" y="1066800"/>
            <a:ext cx="37338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12" descr="31255410016_large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93949">
            <a:off x="1676400" y="4343400"/>
            <a:ext cx="3810000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static.guim.co.uk/sys-images/Admin/BkFill/Default_image_group/2011/4/20/1303310741889/Richard-M.-Nixon-doctor-w-007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Nixon’s foreign policy had at least 3 Major Successes:</a:t>
            </a:r>
          </a:p>
          <a:p>
            <a:pPr lvl="1" eaLnBrk="1" hangingPunct="1">
              <a:defRPr/>
            </a:pPr>
            <a:r>
              <a:rPr lang="en-US">
                <a:latin typeface="Arial" charset="0"/>
              </a:rPr>
              <a:t>1. US got out of the Vietnam War</a:t>
            </a:r>
          </a:p>
          <a:p>
            <a:pPr lvl="1" eaLnBrk="1" hangingPunct="1">
              <a:defRPr/>
            </a:pPr>
            <a:r>
              <a:rPr lang="en-US">
                <a:latin typeface="Arial" charset="0"/>
              </a:rPr>
              <a:t>2. Re-opens relations with China</a:t>
            </a:r>
          </a:p>
          <a:p>
            <a:pPr lvl="1" eaLnBrk="1" hangingPunct="1">
              <a:defRPr/>
            </a:pPr>
            <a:r>
              <a:rPr lang="en-US">
                <a:latin typeface="Arial" charset="0"/>
              </a:rPr>
              <a:t>3.Arms Control with the Soviet Union</a:t>
            </a:r>
          </a:p>
          <a:p>
            <a:pPr lvl="1" eaLnBrk="1" hangingPunct="1">
              <a:buFontTx/>
              <a:buNone/>
              <a:defRPr/>
            </a:pPr>
            <a:r>
              <a:rPr lang="en-US">
                <a:latin typeface="Arial" charset="0"/>
              </a:rPr>
              <a:t>      “Détente” – relaxing of tensions</a:t>
            </a:r>
          </a:p>
        </p:txBody>
      </p:sp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1905000" y="304800"/>
            <a:ext cx="5638800" cy="8710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Foreign Policy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8" descr="Feb 21: President Nixon begins an unprecedented weeklong visit to   Communist China, which includes a meeting with Mao Zedong.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" y="0"/>
            <a:ext cx="9139085" cy="689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603" name="Text Box 17"/>
          <p:cNvSpPr txBox="1">
            <a:spLocks noChangeArrowheads="1"/>
          </p:cNvSpPr>
          <p:nvPr/>
        </p:nvSpPr>
        <p:spPr bwMode="auto">
          <a:xfrm>
            <a:off x="112713" y="1108075"/>
            <a:ext cx="3886200" cy="521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800" smtClean="0">
                <a:cs typeface="+mn-cs"/>
              </a:rPr>
              <a:t>President Richard Nixon was the first president to visit Communist China in 1972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600" smtClean="0">
                <a:cs typeface="+mn-cs"/>
              </a:rPr>
              <a:t>The visit was extensively covered on television.  This trip led to the US later recognizing the government of the People’s Republic of China.</a:t>
            </a:r>
          </a:p>
        </p:txBody>
      </p:sp>
      <p:sp>
        <p:nvSpPr>
          <p:cNvPr id="25604" name="Text Box 20"/>
          <p:cNvSpPr txBox="1">
            <a:spLocks noChangeArrowheads="1"/>
          </p:cNvSpPr>
          <p:nvPr/>
        </p:nvSpPr>
        <p:spPr bwMode="auto">
          <a:xfrm flipV="1">
            <a:off x="4648200" y="4335463"/>
            <a:ext cx="42672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2600" smtClean="0">
              <a:cs typeface="+mn-cs"/>
            </a:endParaRPr>
          </a:p>
        </p:txBody>
      </p:sp>
      <p:pic>
        <p:nvPicPr>
          <p:cNvPr id="22530" name="Picture 2" descr="Double Happiness. Lichtobjecten van Woody van Amen. Object met foto's en neon. 1972 Ontmoeting Mao en Nixon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" r="2712" b="35465"/>
          <a:stretch/>
        </p:blipFill>
        <p:spPr bwMode="auto">
          <a:xfrm>
            <a:off x="3352800" y="1357796"/>
            <a:ext cx="5791200" cy="5534498"/>
          </a:xfrm>
          <a:prstGeom prst="rect">
            <a:avLst/>
          </a:prstGeom>
          <a:noFill/>
          <a:effectLst>
            <a:glow rad="127000">
              <a:srgbClr val="FFFF00">
                <a:alpha val="58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3733800" y="892175"/>
            <a:ext cx="4419600" cy="2362200"/>
          </a:xfrm>
          <a:prstGeom prst="wedgeRoundRectCallout">
            <a:avLst>
              <a:gd name="adj1" fmla="val 35355"/>
              <a:gd name="adj2" fmla="val 7553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3000">
                <a:solidFill>
                  <a:srgbClr val="000000"/>
                </a:solidFill>
                <a:latin typeface="Arial" charset="0"/>
                <a:ea typeface="ＭＳ Ｐゴシック" charset="0"/>
              </a:rPr>
              <a:t>“We want the Chinese with us when we sit down and negotiate with the Russians.”</a:t>
            </a:r>
          </a:p>
        </p:txBody>
      </p:sp>
      <p:sp>
        <p:nvSpPr>
          <p:cNvPr id="12" name="WordArt 6"/>
          <p:cNvSpPr>
            <a:spLocks noChangeArrowheads="1" noChangeShapeType="1" noTextEdit="1"/>
          </p:cNvSpPr>
          <p:nvPr/>
        </p:nvSpPr>
        <p:spPr bwMode="auto">
          <a:xfrm>
            <a:off x="112295" y="152400"/>
            <a:ext cx="4343400" cy="66410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Visit to China</a:t>
            </a:r>
          </a:p>
        </p:txBody>
      </p:sp>
      <p:pic>
        <p:nvPicPr>
          <p:cNvPr id="22532" name="Picture 4" descr="The Nixons at the Great Wall, 197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3389">
            <a:off x="4308475" y="873125"/>
            <a:ext cx="4306888" cy="55197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 descr="Richard Nixon in China!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39"/>
          <a:stretch>
            <a:fillRect/>
          </a:stretch>
        </p:blipFill>
        <p:spPr bwMode="auto">
          <a:xfrm>
            <a:off x="3779838" y="1730375"/>
            <a:ext cx="5167312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8" descr="Feb 21: President Nixon begins an unprecedented weeklong visit to   Communist China, which includes a meeting with Mao Zedong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06722">
            <a:off x="3897313" y="1811338"/>
            <a:ext cx="47021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Leonid Brezhnev and Nix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0"/>
          <a:stretch>
            <a:fillRect/>
          </a:stretch>
        </p:blipFill>
        <p:spPr bwMode="auto">
          <a:xfrm>
            <a:off x="0" y="0"/>
            <a:ext cx="9144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 txBox="1">
            <a:spLocks noChangeArrowheads="1"/>
          </p:cNvSpPr>
          <p:nvPr/>
        </p:nvSpPr>
        <p:spPr bwMode="auto">
          <a:xfrm>
            <a:off x="5105400" y="18448"/>
            <a:ext cx="41148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altLang="en-US" sz="2800" kern="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</a:rPr>
              <a:t>In May, 1972, Nixon visited the Soviet Union and met with Soviet leader, Leonid </a:t>
            </a:r>
            <a:r>
              <a:rPr lang="en-US" altLang="en-US" sz="2800" kern="0" dirty="0" smtClean="0">
                <a:solidFill>
                  <a:srgbClr val="FF0000"/>
                </a:solidFill>
                <a:effectLst>
                  <a:glow rad="228600">
                    <a:schemeClr val="tx1"/>
                  </a:glow>
                </a:effectLst>
              </a:rPr>
              <a:t>Brezhnev</a:t>
            </a:r>
            <a:r>
              <a:rPr lang="en-US" altLang="en-US" sz="2800" kern="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</a:rPr>
              <a:t>.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sz="2800" kern="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</a:rPr>
              <a:t>Nixon and Kissinger used the new relationship with China to put pressure on the Soviets to agree to a treaty limiting antiballistic missiles.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sz="2800" kern="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</a:rPr>
              <a:t>This led to the Strategic Arms Limitations Talks </a:t>
            </a:r>
            <a:r>
              <a:rPr lang="en-US" altLang="en-US" sz="2800" kern="0" dirty="0" smtClean="0">
                <a:effectLst>
                  <a:glow rad="228600">
                    <a:schemeClr val="tx1"/>
                  </a:glow>
                </a:effectLst>
              </a:rPr>
              <a:t>(SALT I)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altLang="en-US" sz="2800" kern="0" dirty="0" smtClean="0">
              <a:effectLst>
                <a:glow rad="228600">
                  <a:schemeClr val="tx1"/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95800" y="6172200"/>
            <a:ext cx="4572000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400" dirty="0"/>
              <a:t>Nixon and Brezhnev signed the SALT I Treaty: </a:t>
            </a:r>
          </a:p>
          <a:p>
            <a:pPr marL="742950" lvl="1" indent="-28575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400" dirty="0"/>
              <a:t>5 </a:t>
            </a:r>
            <a:r>
              <a:rPr lang="en-US" altLang="en-US" sz="1400" dirty="0" err="1"/>
              <a:t>yr</a:t>
            </a:r>
            <a:r>
              <a:rPr lang="en-US" altLang="en-US" sz="1400" dirty="0"/>
              <a:t> agreement that limited the number of missiles each country could have</a:t>
            </a:r>
          </a:p>
        </p:txBody>
      </p:sp>
      <p:sp>
        <p:nvSpPr>
          <p:cNvPr id="11" name="WordArt 6"/>
          <p:cNvSpPr>
            <a:spLocks noChangeArrowheads="1" noChangeShapeType="1" noTextEdit="1"/>
          </p:cNvSpPr>
          <p:nvPr/>
        </p:nvSpPr>
        <p:spPr bwMode="auto">
          <a:xfrm>
            <a:off x="381000" y="174097"/>
            <a:ext cx="4572000" cy="66410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 Visit to USSR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 descr="http://theeyeoffaith.files.wordpress.com/2013/06/nixon-in-1968-victory-para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37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6"/>
          <p:cNvSpPr>
            <a:spLocks noChangeArrowheads="1" noChangeShapeType="1" noTextEdit="1"/>
          </p:cNvSpPr>
          <p:nvPr/>
        </p:nvSpPr>
        <p:spPr bwMode="auto">
          <a:xfrm>
            <a:off x="5334000" y="76200"/>
            <a:ext cx="37338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Election 1972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246193" y="1295400"/>
            <a:ext cx="42672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en-US" sz="3000" kern="0" dirty="0" smtClean="0">
                <a:solidFill>
                  <a:schemeClr val="bg1"/>
                </a:solidFill>
                <a:effectLst>
                  <a:glow rad="279400">
                    <a:schemeClr val="tx1"/>
                  </a:glow>
                </a:effectLst>
              </a:rPr>
              <a:t>Nixon wins, partly b/c of détente, partly because of his promise that peace was just around the corner in Vietnam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5" descr="vector-united-states-flag-background-07-by-dragon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12838"/>
            <a:ext cx="8610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en-US" sz="2500">
                <a:solidFill>
                  <a:schemeClr val="bg1"/>
                </a:solidFill>
                <a:latin typeface="Arial" charset="0"/>
                <a:cs typeface="+mn-cs"/>
              </a:rPr>
              <a:t>Nixon defeats democratic George McGovern in 1972.</a:t>
            </a:r>
          </a:p>
          <a:p>
            <a:pPr eaLnBrk="1" hangingPunct="1">
              <a:defRPr/>
            </a:pPr>
            <a:r>
              <a:rPr lang="en-US" sz="2500">
                <a:solidFill>
                  <a:schemeClr val="bg1"/>
                </a:solidFill>
                <a:latin typeface="Arial" charset="0"/>
                <a:cs typeface="+mn-cs"/>
              </a:rPr>
              <a:t>Nixon’s Vice President Spiro Agnew resigns amid charges of bribery, tax evasion, and unethical conduct.</a:t>
            </a:r>
          </a:p>
          <a:p>
            <a:pPr eaLnBrk="1" hangingPunct="1">
              <a:defRPr/>
            </a:pPr>
            <a:r>
              <a:rPr lang="en-US" sz="2500">
                <a:solidFill>
                  <a:schemeClr val="bg1"/>
                </a:solidFill>
                <a:latin typeface="Arial" charset="0"/>
                <a:cs typeface="+mn-cs"/>
              </a:rPr>
              <a:t>Nixon appoints Gerald Ford as his VP</a:t>
            </a:r>
          </a:p>
        </p:txBody>
      </p:sp>
      <p:pic>
        <p:nvPicPr>
          <p:cNvPr id="44035" name="Picture 8" descr="NIX10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24151C"/>
              </a:clrFrom>
              <a:clrTo>
                <a:srgbClr val="24151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5818">
            <a:off x="6129338" y="3078163"/>
            <a:ext cx="26574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2" descr="http://a.abcnews.go.com/images/US/gty_gerald_ford_richard_nixon_ll_111125_w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" y="2740025"/>
            <a:ext cx="7162800" cy="41179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WordArt 6"/>
          <p:cNvSpPr>
            <a:spLocks noChangeArrowheads="1" noChangeShapeType="1" noTextEdit="1"/>
          </p:cNvSpPr>
          <p:nvPr/>
        </p:nvSpPr>
        <p:spPr bwMode="auto">
          <a:xfrm>
            <a:off x="348343" y="228600"/>
            <a:ext cx="8458200" cy="7186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Ford is Vice President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tatic.guim.co.uk/sys-images/Admin/BkFill/Default_image_group/2011/4/20/1303310741889/Richard-M.-Nixon-doctor-w-007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rial" charset="0"/>
                <a:cs typeface="+mj-cs"/>
              </a:rPr>
              <a:t>Paranoia will be his downfall</a:t>
            </a:r>
            <a:endParaRPr lang="en-US" dirty="0">
              <a:latin typeface="Arial" charset="0"/>
              <a:cs typeface="+mj-cs"/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latin typeface="Arial" charset="0"/>
                <a:cs typeface="+mn-cs"/>
              </a:rPr>
              <a:t>But his extreme fear of losing an election causes him to become involved in activities he will later come to regret…</a:t>
            </a:r>
          </a:p>
          <a:p>
            <a:pPr eaLnBrk="1" hangingPunct="1">
              <a:defRPr/>
            </a:pPr>
            <a:endParaRPr lang="en-US"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4" descr="THE WATERGATE SCANDAL: WHO.WHAT.WHERE.HOW What+Was+Watergate+Scandal+All+About | Watergate Hotel Scand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8190" y="381000"/>
            <a:ext cx="368481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en-US" sz="2000" kern="0" dirty="0" smtClean="0">
                <a:solidFill>
                  <a:schemeClr val="bg1"/>
                </a:solidFill>
                <a:effectLst>
                  <a:glow rad="266700">
                    <a:schemeClr val="tx1">
                      <a:alpha val="68000"/>
                    </a:schemeClr>
                  </a:glow>
                </a:effectLst>
              </a:rPr>
              <a:t>During the campaign Nixon had ordered five of his aides to break into the Democratic Party headquarters  to search for “anything they could find” to discredit the Democrats.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sz="2000" kern="0" dirty="0" smtClean="0">
                <a:solidFill>
                  <a:schemeClr val="bg1"/>
                </a:solidFill>
                <a:effectLst>
                  <a:glow rad="266700">
                    <a:schemeClr val="tx1">
                      <a:alpha val="68000"/>
                    </a:schemeClr>
                  </a:glow>
                </a:effectLst>
              </a:rPr>
              <a:t>The men were caught and Nixon denied and tried to cover up any connection to the incident.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sz="2000" kern="0" dirty="0" smtClean="0">
                <a:solidFill>
                  <a:schemeClr val="bg1"/>
                </a:solidFill>
                <a:effectLst>
                  <a:glow rad="266700">
                    <a:schemeClr val="tx1">
                      <a:alpha val="68000"/>
                    </a:schemeClr>
                  </a:glow>
                </a:effectLst>
              </a:rPr>
              <a:t>Nixon also had a secret taping system in the Whitehouse. He was ordered to turn in the tapes. When he finally did, there was 18 minutes of “blank silence”.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sz="2000" kern="0" dirty="0" smtClean="0">
                <a:solidFill>
                  <a:schemeClr val="bg1"/>
                </a:solidFill>
                <a:effectLst>
                  <a:glow rad="266700">
                    <a:schemeClr val="tx1">
                      <a:alpha val="68000"/>
                    </a:schemeClr>
                  </a:glow>
                </a:effectLst>
              </a:rPr>
              <a:t>This led to a an in-depth investigation which led to Nixon’s resignation</a:t>
            </a:r>
            <a:r>
              <a:rPr lang="en-US" altLang="en-US" sz="3000" kern="0" dirty="0" smtClean="0">
                <a:solidFill>
                  <a:schemeClr val="bg1"/>
                </a:solidFill>
                <a:effectLst>
                  <a:glow rad="266700">
                    <a:schemeClr val="tx1">
                      <a:alpha val="68000"/>
                    </a:schemeClr>
                  </a:glow>
                </a:effectLst>
              </a:rPr>
              <a:t>.</a:t>
            </a: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2125663"/>
            <a:ext cx="8418513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-76200"/>
            <a:ext cx="64770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WordArt 6"/>
          <p:cNvSpPr>
            <a:spLocks noChangeArrowheads="1" noChangeShapeType="1" noTextEdit="1"/>
          </p:cNvSpPr>
          <p:nvPr/>
        </p:nvSpPr>
        <p:spPr bwMode="auto">
          <a:xfrm>
            <a:off x="348190" y="5769543"/>
            <a:ext cx="8458200" cy="7186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Watergate Scandal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5" descr="vector-united-states-flag-background-07-by-dragon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500" b="1">
                <a:solidFill>
                  <a:schemeClr val="bg1"/>
                </a:solidFill>
                <a:latin typeface="Arial" charset="0"/>
                <a:cs typeface="+mj-cs"/>
              </a:rPr>
              <a:t>Q. Who am I? (Yale Law School graduate of 1973)</a:t>
            </a:r>
          </a:p>
        </p:txBody>
      </p:sp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38" y="815975"/>
            <a:ext cx="6994525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5824538"/>
            <a:ext cx="8153400" cy="7286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altLang="en-US" sz="1600" dirty="0"/>
              <a:t>Hillary Rodham Clinton- </a:t>
            </a:r>
            <a:r>
              <a:rPr lang="en-US" altLang="en-US" sz="1500" dirty="0"/>
              <a:t>In 1974 she was a member of the impeachment inquiry staff in Washington, D.C., advising the House Committee on the Judiciary during the Watergate scandal.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0" descr="vector-united-states-flag-background-07-by-dragon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5088" y="1066800"/>
            <a:ext cx="4495800" cy="3886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>
                <a:solidFill>
                  <a:schemeClr val="bg1"/>
                </a:solidFill>
                <a:latin typeface="Arial" charset="0"/>
                <a:cs typeface="+mn-cs"/>
              </a:rPr>
              <a:t>Nixon resigned on August 9,1974.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>
                <a:solidFill>
                  <a:schemeClr val="bg1"/>
                </a:solidFill>
                <a:latin typeface="Arial" charset="0"/>
                <a:cs typeface="+mn-cs"/>
              </a:rPr>
              <a:t>He never admitted to criminal wrongdoing, although he conceded errors of judgment. During the Watergate scandal, Nixon's approval rating fell to 23%.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>
                <a:solidFill>
                  <a:schemeClr val="bg1"/>
                </a:solidFill>
                <a:latin typeface="Arial" charset="0"/>
                <a:cs typeface="+mn-cs"/>
              </a:rPr>
              <a:t>Gerald Ford became the 38 president, the only man never to be elected to the presidency or vice presidency.</a:t>
            </a:r>
          </a:p>
        </p:txBody>
      </p:sp>
      <p:sp>
        <p:nvSpPr>
          <p:cNvPr id="9" name="WordArt 6"/>
          <p:cNvSpPr>
            <a:spLocks noChangeArrowheads="1" noChangeShapeType="1" noTextEdit="1"/>
          </p:cNvSpPr>
          <p:nvPr/>
        </p:nvSpPr>
        <p:spPr bwMode="auto">
          <a:xfrm>
            <a:off x="348343" y="228600"/>
            <a:ext cx="8458200" cy="7186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Nixon’s Resignation</a:t>
            </a:r>
          </a:p>
        </p:txBody>
      </p:sp>
      <p:pic>
        <p:nvPicPr>
          <p:cNvPr id="11276" name="Picture 12" descr="Thirty-nine years ago today, Richard Nixon became the first U.S. President to resign from the office, following the political turmoil of the Watergate scandal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657">
            <a:off x="4445000" y="1647825"/>
            <a:ext cx="4429125" cy="44275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4" descr="In one of the most famous investigative journalism pieces in history, Bob Woodward and Carl Bernstein's reporting on the Watergate break-in and other Nixon administration-related crimes for The Washington Post won a Pulitzer Prize for Public Service in 1973 and led to a presidential resignation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1219200"/>
            <a:ext cx="7305675" cy="486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Rectangle 1"/>
          <p:cNvSpPr>
            <a:spLocks noChangeArrowheads="1"/>
          </p:cNvSpPr>
          <p:nvPr/>
        </p:nvSpPr>
        <p:spPr bwMode="auto">
          <a:xfrm>
            <a:off x="3276600" y="6303963"/>
            <a:ext cx="457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>
                <a:hlinkClick r:id="rId5"/>
              </a:rPr>
              <a:t>http://www.history.com/topics/us-presidents/richard-m-nixon/videos/nixon-announces-his-resignation?m=528e394da93ae&amp;s=undefined&amp;f=1&amp;free=false</a:t>
            </a:r>
            <a:r>
              <a:rPr lang="en-US" sz="1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5" descr="vector-united-states-flag-background-07-by-dragon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28600" y="1219200"/>
            <a:ext cx="4724400" cy="4873625"/>
          </a:xfrm>
        </p:spPr>
        <p:txBody>
          <a:bodyPr/>
          <a:lstStyle/>
          <a:p>
            <a:pPr eaLnBrk="1" hangingPunct="1">
              <a:defRPr/>
            </a:pPr>
            <a:r>
              <a:rPr lang="en-US" sz="2500">
                <a:solidFill>
                  <a:schemeClr val="bg1"/>
                </a:solidFill>
                <a:latin typeface="Arial" charset="0"/>
                <a:cs typeface="+mn-cs"/>
              </a:rPr>
              <a:t>25 members served prison terms</a:t>
            </a:r>
          </a:p>
          <a:p>
            <a:pPr eaLnBrk="1" hangingPunct="1">
              <a:defRPr/>
            </a:pPr>
            <a:r>
              <a:rPr lang="en-US" sz="2500">
                <a:solidFill>
                  <a:schemeClr val="bg1"/>
                </a:solidFill>
                <a:latin typeface="Arial" charset="0"/>
                <a:cs typeface="+mn-cs"/>
              </a:rPr>
              <a:t>Reaffirmed the role of the press</a:t>
            </a:r>
          </a:p>
          <a:p>
            <a:pPr eaLnBrk="1" hangingPunct="1">
              <a:defRPr/>
            </a:pPr>
            <a:r>
              <a:rPr lang="en-US" sz="2500">
                <a:solidFill>
                  <a:schemeClr val="bg1"/>
                </a:solidFill>
                <a:latin typeface="Arial" charset="0"/>
                <a:cs typeface="+mn-cs"/>
              </a:rPr>
              <a:t>Proved the President is not above the law</a:t>
            </a:r>
          </a:p>
          <a:p>
            <a:pPr eaLnBrk="1" hangingPunct="1">
              <a:defRPr/>
            </a:pPr>
            <a:r>
              <a:rPr lang="en-US" sz="2500">
                <a:solidFill>
                  <a:schemeClr val="bg1"/>
                </a:solidFill>
                <a:latin typeface="Arial" charset="0"/>
                <a:cs typeface="+mn-cs"/>
              </a:rPr>
              <a:t>People doubt the presidency after Pentagon Papers and Watergate</a:t>
            </a:r>
          </a:p>
          <a:p>
            <a:pPr eaLnBrk="1" hangingPunct="1">
              <a:defRPr/>
            </a:pPr>
            <a:endParaRPr lang="en-US">
              <a:latin typeface="Arial" charset="0"/>
              <a:cs typeface="+mn-cs"/>
            </a:endParaRPr>
          </a:p>
        </p:txBody>
      </p:sp>
      <p:pic>
        <p:nvPicPr>
          <p:cNvPr id="19462" name="Picture 79" descr="http://www.loc.gov/rr/print/swann/herblock/images/hblock1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2352">
            <a:off x="5592763" y="1114425"/>
            <a:ext cx="3143250" cy="44894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WordArt 6"/>
          <p:cNvSpPr>
            <a:spLocks noChangeArrowheads="1" noChangeShapeType="1" noTextEdit="1"/>
          </p:cNvSpPr>
          <p:nvPr/>
        </p:nvSpPr>
        <p:spPr bwMode="auto">
          <a:xfrm>
            <a:off x="348343" y="228600"/>
            <a:ext cx="8458200" cy="7186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kern="10" dirty="0">
                <a:ln w="1143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127000">
                    <a:schemeClr val="tx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Fax" panose="02060602050505020204" pitchFamily="18" charset="0"/>
                <a:ea typeface="+mn-ea"/>
                <a:cs typeface="+mn-cs"/>
              </a:rPr>
              <a:t> Effects of Watergate </a:t>
            </a:r>
          </a:p>
        </p:txBody>
      </p:sp>
      <p:sp>
        <p:nvSpPr>
          <p:cNvPr id="50181" name="Rectangle 1"/>
          <p:cNvSpPr>
            <a:spLocks noChangeArrowheads="1"/>
          </p:cNvSpPr>
          <p:nvPr/>
        </p:nvSpPr>
        <p:spPr bwMode="auto">
          <a:xfrm>
            <a:off x="152400" y="6324600"/>
            <a:ext cx="5878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hlinkClick r:id="rId5"/>
              </a:rPr>
              <a:t>http://www.pinterest.com/pin/266556871669826313/</a:t>
            </a:r>
            <a:r>
              <a:rPr lang="en-US"/>
              <a:t> </a:t>
            </a:r>
          </a:p>
        </p:txBody>
      </p:sp>
      <p:sp>
        <p:nvSpPr>
          <p:cNvPr id="50182" name="Rectangle 3"/>
          <p:cNvSpPr>
            <a:spLocks noChangeArrowheads="1"/>
          </p:cNvSpPr>
          <p:nvPr/>
        </p:nvSpPr>
        <p:spPr bwMode="auto">
          <a:xfrm>
            <a:off x="195263" y="5954713"/>
            <a:ext cx="5181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hlinkClick r:id="rId6"/>
              </a:rPr>
              <a:t>https://www.youtube.com/watch?v=lP_l2IFiQzs</a:t>
            </a:r>
            <a:r>
              <a:rPr lang="en-US"/>
              <a:t> 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004" y="4376448"/>
            <a:ext cx="1759539" cy="2165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914400" y="21336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7200" b="1" smtClean="0"/>
              <a:t>“</a:t>
            </a:r>
            <a:r>
              <a:rPr lang="en-US" altLang="en-US" sz="7200" b="1" u="sng" smtClean="0"/>
              <a:t>The Ford and Carter Years</a:t>
            </a:r>
            <a:r>
              <a:rPr lang="en-US" altLang="en-US" sz="7200" b="1" smtClean="0"/>
              <a:t>”</a:t>
            </a:r>
          </a:p>
        </p:txBody>
      </p:sp>
      <p:pic>
        <p:nvPicPr>
          <p:cNvPr id="2051" name="Picture 3" descr="fordportrai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938338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Jimmy_Carter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962400"/>
            <a:ext cx="1828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3581400" y="4038600"/>
            <a:ext cx="2514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</a:rPr>
              <a:t>1974 to 1981</a:t>
            </a:r>
          </a:p>
        </p:txBody>
      </p:sp>
    </p:spTree>
    <p:extLst>
      <p:ext uri="{BB962C8B-B14F-4D97-AF65-F5344CB8AC3E}">
        <p14:creationId xmlns:p14="http://schemas.microsoft.com/office/powerpoint/2010/main" val="3119264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I.)  </a:t>
            </a:r>
            <a:r>
              <a:rPr lang="en-US" altLang="en-US" b="1" u="sng" smtClean="0"/>
              <a:t>Tough Road Ahead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4800600" cy="3048000"/>
          </a:xfrm>
        </p:spPr>
        <p:txBody>
          <a:bodyPr/>
          <a:lstStyle/>
          <a:p>
            <a:pPr marL="514350" indent="-514350" eaLnBrk="1" hangingPunct="1">
              <a:buFont typeface="Arial" panose="020B0604020202020204" pitchFamily="34" charset="0"/>
              <a:buAutoNum type="alphaUcPeriod"/>
            </a:pPr>
            <a:r>
              <a:rPr lang="en-US" altLang="en-US" sz="2600" smtClean="0"/>
              <a:t>President Ford faces: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1. </a:t>
            </a:r>
            <a:r>
              <a:rPr lang="en-US" altLang="en-US" sz="2600" b="1" smtClean="0">
                <a:solidFill>
                  <a:srgbClr val="C00000"/>
                </a:solidFill>
              </a:rPr>
              <a:t>Rough Economy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	a. high inflation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	b. high unemployment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	c. energy problems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	d. public distrust of govt.</a:t>
            </a:r>
          </a:p>
        </p:txBody>
      </p:sp>
      <p:pic>
        <p:nvPicPr>
          <p:cNvPr id="4" name="Picture 3" descr="PresidentGeraldFo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10000"/>
            <a:ext cx="3352800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" y="4724400"/>
            <a:ext cx="42672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</a:rPr>
              <a:t>On the Watergate Scandal:</a:t>
            </a:r>
          </a:p>
          <a:p>
            <a:pPr eaLnBrk="1" hangingPunct="1"/>
            <a:r>
              <a:rPr lang="en-US" altLang="en-US" sz="2000" b="1" smtClean="0">
                <a:solidFill>
                  <a:srgbClr val="002060"/>
                </a:solidFill>
                <a:latin typeface="Calibri" panose="020F0502020204030204" pitchFamily="34" charset="0"/>
                <a:ea typeface="+mn-ea"/>
              </a:rPr>
              <a:t>“ Our long national nightmare is over”</a:t>
            </a:r>
          </a:p>
          <a:p>
            <a:pPr eaLnBrk="1" hangingPunct="1"/>
            <a:endParaRPr lang="en-US" altLang="en-US" sz="2000" b="1" smtClean="0">
              <a:solidFill>
                <a:prstClr val="black"/>
              </a:solidFill>
              <a:latin typeface="Calibri" panose="020F0502020204030204" pitchFamily="34" charset="0"/>
              <a:ea typeface="+mn-ea"/>
            </a:endParaRPr>
          </a:p>
          <a:p>
            <a:pPr eaLnBrk="1" hangingPunct="1"/>
            <a:r>
              <a:rPr lang="en-US" altLang="en-US" sz="2000" b="1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</a:rPr>
              <a:t>After becoming vice president:</a:t>
            </a:r>
          </a:p>
          <a:p>
            <a:pPr eaLnBrk="1" hangingPunct="1"/>
            <a:r>
              <a:rPr lang="en-US" altLang="en-US" sz="2000" b="1" i="1" smtClean="0">
                <a:solidFill>
                  <a:srgbClr val="002060"/>
                </a:solidFill>
                <a:latin typeface="Calibri" panose="020F0502020204030204" pitchFamily="34" charset="0"/>
                <a:ea typeface="+mn-ea"/>
              </a:rPr>
              <a:t>“I’m a Ford, not a Lincoln”</a:t>
            </a:r>
          </a:p>
        </p:txBody>
      </p:sp>
    </p:spTree>
    <p:extLst>
      <p:ext uri="{BB962C8B-B14F-4D97-AF65-F5344CB8AC3E}">
        <p14:creationId xmlns:p14="http://schemas.microsoft.com/office/powerpoint/2010/main" val="234142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II.) </a:t>
            </a:r>
            <a:r>
              <a:rPr lang="en-US" altLang="en-US" b="1" u="sng" smtClean="0"/>
              <a:t>Ford’s Policy</a:t>
            </a:r>
            <a:endParaRPr lang="en-US" altLang="en-US" b="1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5562600" cy="5105400"/>
          </a:xfrm>
        </p:spPr>
        <p:txBody>
          <a:bodyPr/>
          <a:lstStyle/>
          <a:p>
            <a:pPr marL="514350" indent="-514350" eaLnBrk="1" hangingPunct="1">
              <a:buFont typeface="Arial" panose="020B0604020202020204" pitchFamily="34" charset="0"/>
              <a:buAutoNum type="alphaUcPeriod"/>
            </a:pPr>
            <a:r>
              <a:rPr lang="en-US" altLang="en-US" sz="2600" u="sng" smtClean="0"/>
              <a:t>September 8, 1974</a:t>
            </a:r>
            <a:r>
              <a:rPr lang="en-US" altLang="en-US" sz="2600" smtClean="0"/>
              <a:t>: </a:t>
            </a:r>
            <a:r>
              <a:rPr lang="en-US" altLang="en-US" sz="2600" b="1" smtClean="0">
                <a:solidFill>
                  <a:srgbClr val="C00000"/>
                </a:solidFill>
              </a:rPr>
              <a:t>President Ford pardon’s Nixon</a:t>
            </a:r>
          </a:p>
          <a:p>
            <a:pPr marL="514350" indent="-514350" eaLnBrk="1" hangingPunct="1">
              <a:buFont typeface="Arial" panose="020B0604020202020204" pitchFamily="34" charset="0"/>
              <a:buAutoNum type="alphaUcPeriod"/>
            </a:pPr>
            <a:r>
              <a:rPr lang="en-US" altLang="en-US" sz="2600" smtClean="0"/>
              <a:t>Economy: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1. “</a:t>
            </a:r>
            <a:r>
              <a:rPr lang="en-US" altLang="en-US" sz="2600" b="1" smtClean="0">
                <a:solidFill>
                  <a:srgbClr val="C00000"/>
                </a:solidFill>
              </a:rPr>
              <a:t>Whip Inflation Now</a:t>
            </a:r>
            <a:r>
              <a:rPr lang="en-US" altLang="en-US" sz="2600" smtClean="0"/>
              <a:t>” (WIN): Ford calls Americans to cut back use of oil and gas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2. “</a:t>
            </a:r>
            <a:r>
              <a:rPr lang="en-US" altLang="en-US" sz="2600" b="1" smtClean="0">
                <a:solidFill>
                  <a:srgbClr val="C00000"/>
                </a:solidFill>
              </a:rPr>
              <a:t>Tight Money Policy</a:t>
            </a:r>
            <a:r>
              <a:rPr lang="en-US" altLang="en-US" sz="2600" smtClean="0"/>
              <a:t>”: cut govt. spending &amp; higher interest rates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         </a:t>
            </a:r>
            <a:r>
              <a:rPr lang="en-US" altLang="en-US" sz="2600" u="sng" smtClean="0"/>
              <a:t>Outcome</a:t>
            </a:r>
            <a:r>
              <a:rPr lang="en-US" altLang="en-US" sz="2600" smtClean="0"/>
              <a:t>: worst economic recession in 40 years</a:t>
            </a:r>
          </a:p>
        </p:txBody>
      </p:sp>
      <p:pic>
        <p:nvPicPr>
          <p:cNvPr id="4100" name="Picture 3" descr="pardon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47800"/>
            <a:ext cx="32766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5518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3124200"/>
          </a:xfrm>
        </p:spPr>
        <p:txBody>
          <a:bodyPr/>
          <a:lstStyle/>
          <a:p>
            <a:pPr marL="514350" indent="-514350" eaLnBrk="1" hangingPunct="1">
              <a:buFont typeface="Arial" panose="020B0604020202020204" pitchFamily="34" charset="0"/>
              <a:buAutoNum type="alphaUcPeriod" startAt="3"/>
            </a:pPr>
            <a:r>
              <a:rPr lang="en-US" altLang="en-US" sz="2600" smtClean="0"/>
              <a:t>Foreign Policy: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1. </a:t>
            </a:r>
            <a:r>
              <a:rPr lang="en-US" altLang="en-US" sz="2600" b="1" smtClean="0">
                <a:solidFill>
                  <a:srgbClr val="C00000"/>
                </a:solidFill>
              </a:rPr>
              <a:t>Henry Kissinger</a:t>
            </a:r>
            <a:r>
              <a:rPr lang="en-US" altLang="en-US" sz="2600" smtClean="0"/>
              <a:t> remains secretary of state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2. </a:t>
            </a:r>
            <a:r>
              <a:rPr lang="en-US" altLang="en-US" sz="2600" b="1" smtClean="0">
                <a:solidFill>
                  <a:srgbClr val="C00000"/>
                </a:solidFill>
              </a:rPr>
              <a:t>Détente</a:t>
            </a:r>
            <a:r>
              <a:rPr lang="en-US" altLang="en-US" sz="2600" smtClean="0"/>
              <a:t>: negotiates with China &amp; Soviet Union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3. </a:t>
            </a:r>
            <a:r>
              <a:rPr lang="en-US" altLang="en-US" sz="2600" b="1" smtClean="0">
                <a:solidFill>
                  <a:srgbClr val="C00000"/>
                </a:solidFill>
              </a:rPr>
              <a:t>Helsinki Accords</a:t>
            </a:r>
            <a:r>
              <a:rPr lang="en-US" altLang="en-US" sz="2600" smtClean="0"/>
              <a:t>: 35 nations agree to cooperation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	</a:t>
            </a:r>
            <a:r>
              <a:rPr lang="en-US" altLang="en-US" sz="2600" u="sng" smtClean="0"/>
              <a:t>Outcome</a:t>
            </a:r>
            <a:r>
              <a:rPr lang="en-US" altLang="en-US" sz="2600" smtClean="0"/>
              <a:t>: Ford’s greatest accomplishment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4.  South Vietnam surrenders; Congress sends no aide</a:t>
            </a:r>
          </a:p>
        </p:txBody>
      </p:sp>
      <p:pic>
        <p:nvPicPr>
          <p:cNvPr id="5123" name="Picture 3" descr="geraldfordushank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352800"/>
            <a:ext cx="235902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Helsinki Accord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10000"/>
            <a:ext cx="38100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645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III.) </a:t>
            </a:r>
            <a:r>
              <a:rPr lang="en-US" altLang="en-US" b="1" u="sng" smtClean="0"/>
              <a:t>Election of 1976</a:t>
            </a:r>
            <a:endParaRPr lang="en-US" altLang="en-US" b="1" smtClean="0"/>
          </a:p>
        </p:txBody>
      </p:sp>
      <p:pic>
        <p:nvPicPr>
          <p:cNvPr id="4" name="Content Placeholder 3" descr="Ford_and_Cart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4" b="4034"/>
          <a:stretch>
            <a:fillRect/>
          </a:stretch>
        </p:blipFill>
        <p:spPr>
          <a:xfrm>
            <a:off x="3048000" y="1676400"/>
            <a:ext cx="3368675" cy="3657600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1828800"/>
            <a:ext cx="2971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u="sng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</a:rPr>
              <a:t>Republican Nominee</a:t>
            </a:r>
            <a:r>
              <a:rPr lang="en-US" altLang="en-US" sz="2400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</a:rPr>
              <a:t>:</a:t>
            </a:r>
          </a:p>
          <a:p>
            <a:pPr algn="ctr" eaLnBrk="1" hangingPunct="1"/>
            <a:r>
              <a:rPr lang="en-US" altLang="en-US" sz="2400" b="1" smtClean="0">
                <a:solidFill>
                  <a:srgbClr val="C00000"/>
                </a:solidFill>
                <a:latin typeface="Calibri" panose="020F0502020204030204" pitchFamily="34" charset="0"/>
                <a:ea typeface="+mn-ea"/>
              </a:rPr>
              <a:t>Gerald Ford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248400" y="1905000"/>
            <a:ext cx="312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u="sng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</a:rPr>
              <a:t>Democrat Nominee</a:t>
            </a:r>
            <a:r>
              <a:rPr lang="en-US" altLang="en-US" sz="2400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</a:rPr>
              <a:t>:</a:t>
            </a:r>
          </a:p>
          <a:p>
            <a:pPr algn="ctr" eaLnBrk="1" hangingPunct="1"/>
            <a:r>
              <a:rPr lang="en-US" altLang="en-US" sz="2400" b="1" smtClean="0">
                <a:solidFill>
                  <a:srgbClr val="C00000"/>
                </a:solidFill>
                <a:latin typeface="Calibri" panose="020F0502020204030204" pitchFamily="34" charset="0"/>
                <a:ea typeface="+mn-ea"/>
              </a:rPr>
              <a:t>Jimmy Carter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95400" y="5562600"/>
            <a:ext cx="70866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600" u="sng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</a:rPr>
              <a:t>Election Day Results</a:t>
            </a:r>
            <a:r>
              <a:rPr lang="en-US" altLang="en-US" sz="2600" b="1" smtClean="0">
                <a:solidFill>
                  <a:srgbClr val="FF0000"/>
                </a:solidFill>
                <a:latin typeface="Calibri" panose="020F0502020204030204" pitchFamily="34" charset="0"/>
                <a:ea typeface="+mn-ea"/>
              </a:rPr>
              <a:t>: Jimmy Carter wins </a:t>
            </a:r>
            <a:r>
              <a:rPr lang="en-US" altLang="en-US" sz="2600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</a:rPr>
              <a:t>with 40.8 million votes to Gerald Fords 39.1 million</a:t>
            </a:r>
          </a:p>
        </p:txBody>
      </p:sp>
      <p:sp>
        <p:nvSpPr>
          <p:cNvPr id="6151" name="TextBox 7"/>
          <p:cNvSpPr txBox="1">
            <a:spLocks noChangeArrowheads="1"/>
          </p:cNvSpPr>
          <p:nvPr/>
        </p:nvSpPr>
        <p:spPr bwMode="auto">
          <a:xfrm>
            <a:off x="6858000" y="3276600"/>
            <a:ext cx="2057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i="1" smtClean="0">
                <a:solidFill>
                  <a:srgbClr val="002060"/>
                </a:solidFill>
                <a:latin typeface="Calibri" panose="020F0502020204030204" pitchFamily="34" charset="0"/>
                <a:ea typeface="+mn-ea"/>
              </a:rPr>
              <a:t>“I will never lie to the American people”</a:t>
            </a:r>
          </a:p>
        </p:txBody>
      </p:sp>
    </p:spTree>
    <p:extLst>
      <p:ext uri="{BB962C8B-B14F-4D97-AF65-F5344CB8AC3E}">
        <p14:creationId xmlns:p14="http://schemas.microsoft.com/office/powerpoint/2010/main" val="90853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417638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IV.)  </a:t>
            </a:r>
            <a:r>
              <a:rPr lang="en-US" altLang="en-US" b="1" u="sng" smtClean="0"/>
              <a:t>Carter Faces Problems</a:t>
            </a:r>
            <a:endParaRPr lang="en-US" altLang="en-US" b="1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pPr marL="514350" indent="-514350" eaLnBrk="1" hangingPunct="1">
              <a:buFont typeface="Arial" panose="020B0604020202020204" pitchFamily="34" charset="0"/>
              <a:buAutoNum type="alphaUcPeriod"/>
            </a:pPr>
            <a:r>
              <a:rPr lang="en-US" altLang="en-US" sz="2600" b="1" smtClean="0">
                <a:solidFill>
                  <a:srgbClr val="FF0000"/>
                </a:solidFill>
              </a:rPr>
              <a:t>Energy Crisis</a:t>
            </a:r>
            <a:r>
              <a:rPr lang="en-US" altLang="en-US" sz="2600" smtClean="0"/>
              <a:t>: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1. reliance on foreign oil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	Outcome: </a:t>
            </a:r>
            <a:r>
              <a:rPr lang="en-US" altLang="en-US" sz="2600" b="1" smtClean="0">
                <a:solidFill>
                  <a:srgbClr val="FF0000"/>
                </a:solidFill>
              </a:rPr>
              <a:t>National Energy Act of 1979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endParaRPr lang="en-US" altLang="en-US" sz="2600" b="1" smtClean="0">
              <a:solidFill>
                <a:srgbClr val="FF0000"/>
              </a:solidFill>
            </a:endParaRP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endParaRPr lang="en-US" altLang="en-US" sz="2600" b="1" smtClean="0">
              <a:solidFill>
                <a:srgbClr val="FF0000"/>
              </a:solidFill>
            </a:endParaRP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endParaRPr lang="en-US" altLang="en-US" sz="2600" b="1" smtClean="0">
              <a:solidFill>
                <a:srgbClr val="FF0000"/>
              </a:solidFill>
            </a:endParaRP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endParaRPr lang="en-US" altLang="en-US" sz="2600" b="1" smtClean="0">
              <a:solidFill>
                <a:srgbClr val="FF0000"/>
              </a:solidFill>
            </a:endParaRP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endParaRPr lang="en-US" altLang="en-US" sz="2600" b="1" smtClean="0">
              <a:solidFill>
                <a:srgbClr val="FF0000"/>
              </a:solidFill>
            </a:endParaRPr>
          </a:p>
          <a:p>
            <a:pPr marL="514350" indent="-514350" eaLnBrk="1" hangingPunct="1">
              <a:buFont typeface="Arial" panose="020B0604020202020204" pitchFamily="34" charset="0"/>
              <a:buAutoNum type="alphaUcPeriod" startAt="2"/>
            </a:pPr>
            <a:r>
              <a:rPr lang="en-US" altLang="en-US" sz="2600" b="1" smtClean="0">
                <a:solidFill>
                  <a:srgbClr val="C00000"/>
                </a:solidFill>
              </a:rPr>
              <a:t>Economic Crisis</a:t>
            </a:r>
            <a:r>
              <a:rPr lang="en-US" altLang="en-US" sz="2600" smtClean="0"/>
              <a:t>: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1. violence in Middle East produces fuel shortage in U.S.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2. inflation rises from 7.6% to 11.3% in 1979; 14% 1980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3. Standard of living goes from 1</a:t>
            </a:r>
            <a:r>
              <a:rPr lang="en-US" altLang="en-US" sz="2600" baseline="30000" smtClean="0"/>
              <a:t>st</a:t>
            </a:r>
            <a:r>
              <a:rPr lang="en-US" altLang="en-US" sz="2600" smtClean="0"/>
              <a:t> to 5</a:t>
            </a:r>
            <a:r>
              <a:rPr lang="en-US" altLang="en-US" sz="2600" baseline="30000" smtClean="0"/>
              <a:t>th</a:t>
            </a:r>
            <a:r>
              <a:rPr lang="en-US" altLang="en-US" sz="2600" smtClean="0"/>
              <a:t> place in world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</a:t>
            </a:r>
          </a:p>
        </p:txBody>
      </p:sp>
      <p:pic>
        <p:nvPicPr>
          <p:cNvPr id="7172" name="Picture 3" descr="imgInflationRate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5486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 descr="foreign_oi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914400"/>
            <a:ext cx="24368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6007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8229600" cy="17526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3. Changing Economy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a. less manufacturing and more service jobs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b. overseas competition </a:t>
            </a:r>
          </a:p>
        </p:txBody>
      </p:sp>
      <p:pic>
        <p:nvPicPr>
          <p:cNvPr id="8195" name="Picture 3" descr="wtable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807720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4865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V.)  </a:t>
            </a:r>
            <a:r>
              <a:rPr lang="en-US" altLang="en-US" b="1" u="sng" smtClean="0"/>
              <a:t>Carter’s Policy</a:t>
            </a:r>
            <a:endParaRPr lang="en-US" altLang="en-US" b="1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4724400" cy="2438400"/>
          </a:xfrm>
        </p:spPr>
        <p:txBody>
          <a:bodyPr/>
          <a:lstStyle/>
          <a:p>
            <a:pPr marL="514350" indent="-514350" eaLnBrk="1" hangingPunct="1">
              <a:buFont typeface="Arial" panose="020B0604020202020204" pitchFamily="34" charset="0"/>
              <a:buAutoNum type="alphaUcPeriod"/>
            </a:pPr>
            <a:r>
              <a:rPr lang="en-US" altLang="en-US" sz="2600" b="1" smtClean="0">
                <a:solidFill>
                  <a:srgbClr val="C00000"/>
                </a:solidFill>
              </a:rPr>
              <a:t>Civil Rights</a:t>
            </a:r>
            <a:r>
              <a:rPr lang="en-US" altLang="en-US" sz="2600" smtClean="0"/>
              <a:t>: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1. administration include more African-Americans and women than any before </a:t>
            </a:r>
          </a:p>
          <a:p>
            <a:pPr marL="514350" indent="-514350" eaLnBrk="1" hangingPunct="1">
              <a:buFont typeface="Arial" panose="020B0604020202020204" pitchFamily="34" charset="0"/>
              <a:buNone/>
            </a:pPr>
            <a:r>
              <a:rPr lang="en-US" altLang="en-US" sz="2600" smtClean="0"/>
              <a:t>	2. </a:t>
            </a:r>
            <a:r>
              <a:rPr lang="en-US" altLang="en-US" sz="2600" i="1" smtClean="0"/>
              <a:t>Regents of UC v. Bakke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648200"/>
            <a:ext cx="6172200" cy="1692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B.  </a:t>
            </a:r>
            <a:r>
              <a:rPr lang="en-US" sz="2600" b="1" dirty="0">
                <a:solidFill>
                  <a:srgbClr val="C00000"/>
                </a:solidFill>
                <a:latin typeface="Calibri"/>
                <a:ea typeface="+mn-ea"/>
                <a:cs typeface="Arial" charset="0"/>
              </a:rPr>
              <a:t>Human Rights &amp; Foreign Policy</a:t>
            </a: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:</a:t>
            </a:r>
          </a:p>
          <a:p>
            <a:pPr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      1. rejected “</a:t>
            </a:r>
            <a:r>
              <a:rPr lang="en-US" sz="2600" dirty="0" err="1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Realpolitik</a:t>
            </a: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”</a:t>
            </a:r>
          </a:p>
          <a:p>
            <a:pPr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      2. use moral principles as guide (Wilson)</a:t>
            </a:r>
          </a:p>
          <a:p>
            <a:pPr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      3. commit to promoting human rights</a:t>
            </a:r>
          </a:p>
        </p:txBody>
      </p:sp>
      <p:pic>
        <p:nvPicPr>
          <p:cNvPr id="9221" name="Picture 4" descr="carter_assa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447800"/>
            <a:ext cx="4114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964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4876800" cy="30480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600" smtClean="0"/>
              <a:t>C. Establishing Human Rights Foreign Policy: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600" smtClean="0"/>
              <a:t>	1. 1977 </a:t>
            </a:r>
            <a:r>
              <a:rPr lang="en-US" altLang="en-US" sz="2600" b="1" smtClean="0">
                <a:solidFill>
                  <a:srgbClr val="C00000"/>
                </a:solidFill>
              </a:rPr>
              <a:t>U.S. &amp; Panama Treaty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smtClean="0"/>
              <a:t>    (U.S. give up ownership of Panama Canal Dec. 31. 1999)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400" u="sng" smtClean="0"/>
              <a:t>Outcome</a:t>
            </a:r>
            <a:r>
              <a:rPr lang="en-US" altLang="en-US" sz="2400" smtClean="0"/>
              <a:t>: improves U.S.-Latin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400" smtClean="0"/>
              <a:t>                                American relations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2400" smtClean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2400" smtClean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2400" smtClean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2400" smtClean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2400" smtClean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400" smtClean="0"/>
              <a:t>	</a:t>
            </a:r>
          </a:p>
        </p:txBody>
      </p:sp>
      <p:pic>
        <p:nvPicPr>
          <p:cNvPr id="10243" name="Picture 3" descr="car0-03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"/>
            <a:ext cx="39052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0" y="4191000"/>
            <a:ext cx="5334000" cy="209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2. </a:t>
            </a:r>
            <a:r>
              <a:rPr lang="en-US" sz="2600" b="1" dirty="0">
                <a:solidFill>
                  <a:srgbClr val="C00000"/>
                </a:solidFill>
                <a:latin typeface="Calibri"/>
                <a:ea typeface="+mn-ea"/>
                <a:cs typeface="Arial" charset="0"/>
              </a:rPr>
              <a:t>Carters human rights policies end Détente &amp; raise Cold War tensions</a:t>
            </a:r>
          </a:p>
          <a:p>
            <a:pPr>
              <a:spcBef>
                <a:spcPts val="0"/>
              </a:spcBef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    1. </a:t>
            </a:r>
            <a:r>
              <a:rPr lang="en-US" sz="2600" b="1" dirty="0">
                <a:solidFill>
                  <a:srgbClr val="C00000"/>
                </a:solidFill>
                <a:latin typeface="Calibri"/>
                <a:ea typeface="+mn-ea"/>
                <a:cs typeface="Arial" charset="0"/>
              </a:rPr>
              <a:t>Soviet invasion of Afghanistan</a:t>
            </a:r>
          </a:p>
          <a:p>
            <a:pPr>
              <a:spcBef>
                <a:spcPts val="0"/>
              </a:spcBef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    2. </a:t>
            </a:r>
            <a:r>
              <a:rPr lang="en-US" sz="2600" b="1" dirty="0">
                <a:solidFill>
                  <a:srgbClr val="C00000"/>
                </a:solidFill>
                <a:latin typeface="Calibri"/>
                <a:ea typeface="+mn-ea"/>
                <a:cs typeface="Arial" charset="0"/>
              </a:rPr>
              <a:t>SALT II </a:t>
            </a: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signed by Carter/Brezhnev </a:t>
            </a:r>
          </a:p>
          <a:p>
            <a:pPr>
              <a:spcBef>
                <a:spcPts val="0"/>
              </a:spcBef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charset="0"/>
              </a:rPr>
              <a:t>         but not ratified by Senate</a:t>
            </a:r>
          </a:p>
        </p:txBody>
      </p:sp>
      <p:pic>
        <p:nvPicPr>
          <p:cNvPr id="10245" name="Picture 5" descr="soviet-invasion-afghanistan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343852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0612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>
          <a:xfrm>
            <a:off x="3505200" y="0"/>
            <a:ext cx="5791200" cy="3124200"/>
          </a:xfrm>
        </p:spPr>
        <p:txBody>
          <a:bodyPr/>
          <a:lstStyle/>
          <a:p>
            <a:pPr marL="514350" indent="-514350" eaLnBrk="1" hangingPunct="1">
              <a:spcBef>
                <a:spcPct val="0"/>
              </a:spcBef>
              <a:buFont typeface="Arial" panose="020B0604020202020204" pitchFamily="34" charset="0"/>
              <a:buAutoNum type="alphaUcPeriod" startAt="4"/>
            </a:pPr>
            <a:r>
              <a:rPr lang="en-US" altLang="en-US" sz="2600" b="1" smtClean="0">
                <a:solidFill>
                  <a:srgbClr val="C00000"/>
                </a:solidFill>
              </a:rPr>
              <a:t>Camp David Accords</a:t>
            </a:r>
            <a:r>
              <a:rPr lang="en-US" altLang="en-US" sz="2600" smtClean="0"/>
              <a:t>:</a:t>
            </a:r>
          </a:p>
          <a:p>
            <a:pPr marL="514350" indent="-51435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600" smtClean="0"/>
              <a:t>	1. </a:t>
            </a:r>
            <a:r>
              <a:rPr lang="en-US" altLang="en-US" sz="2600" u="sng" smtClean="0"/>
              <a:t>1977</a:t>
            </a:r>
            <a:r>
              <a:rPr lang="en-US" altLang="en-US" sz="2600" smtClean="0"/>
              <a:t>: peace negotiations begin between Israel</a:t>
            </a:r>
          </a:p>
          <a:p>
            <a:pPr marL="514350" indent="-51435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600" smtClean="0"/>
              <a:t>     </a:t>
            </a:r>
            <a:r>
              <a:rPr lang="en-US" altLang="en-US" sz="2000" smtClean="0"/>
              <a:t>(</a:t>
            </a:r>
            <a:r>
              <a:rPr lang="en-US" altLang="en-US" sz="2000" b="1" smtClean="0">
                <a:solidFill>
                  <a:srgbClr val="C00000"/>
                </a:solidFill>
              </a:rPr>
              <a:t>Menachem Begin</a:t>
            </a:r>
            <a:r>
              <a:rPr lang="en-US" altLang="en-US" sz="2000" smtClean="0"/>
              <a:t>) </a:t>
            </a:r>
            <a:r>
              <a:rPr lang="en-US" altLang="en-US" sz="2600" smtClean="0"/>
              <a:t>and Egypt </a:t>
            </a:r>
            <a:r>
              <a:rPr lang="en-US" altLang="en-US" sz="2000" b="1" smtClean="0">
                <a:solidFill>
                  <a:srgbClr val="C00000"/>
                </a:solidFill>
              </a:rPr>
              <a:t>(Anwar el-Sadat)</a:t>
            </a:r>
          </a:p>
          <a:p>
            <a:pPr marL="514350" indent="-51435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600" smtClean="0"/>
              <a:t>	2. </a:t>
            </a:r>
            <a:r>
              <a:rPr lang="en-US" altLang="en-US" sz="2600" u="sng" smtClean="0"/>
              <a:t>1978</a:t>
            </a:r>
            <a:r>
              <a:rPr lang="en-US" altLang="en-US" sz="2600" smtClean="0"/>
              <a:t>: Carter, Sadat, &amp; Begin meet at Camp David &amp; agree to agreement</a:t>
            </a:r>
          </a:p>
          <a:p>
            <a:pPr marL="514350" indent="-514350" eaLnBrk="1" hangingPunct="1">
              <a:spcBef>
                <a:spcPct val="0"/>
              </a:spcBef>
              <a:buFontTx/>
              <a:buChar char="-"/>
            </a:pPr>
            <a:r>
              <a:rPr lang="en-US" altLang="en-US" sz="2000" smtClean="0"/>
              <a:t>                  Israel withdraws from Sinai</a:t>
            </a:r>
          </a:p>
          <a:p>
            <a:pPr marL="514350" indent="-514350" eaLnBrk="1" hangingPunct="1">
              <a:spcBef>
                <a:spcPct val="0"/>
              </a:spcBef>
              <a:buFontTx/>
              <a:buChar char="-"/>
            </a:pPr>
            <a:r>
              <a:rPr lang="en-US" altLang="en-US" sz="2000" smtClean="0"/>
              <a:t>                     &amp; Egypt recognizes Israel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3276600"/>
            <a:ext cx="6172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ts val="0"/>
              </a:spcBef>
              <a:defRPr/>
            </a:pPr>
            <a:r>
              <a:rPr lang="en-US" sz="2600" b="1" dirty="0">
                <a:solidFill>
                  <a:srgbClr val="C00000"/>
                </a:solidFill>
                <a:latin typeface="Calibri"/>
                <a:ea typeface="+mn-ea"/>
                <a:cs typeface="Arial" panose="020B0604020202020204" pitchFamily="34" charset="0"/>
              </a:rPr>
              <a:t>E.    Iran Hostage Crisis</a:t>
            </a: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:</a:t>
            </a:r>
          </a:p>
          <a:p>
            <a:pPr marL="514350" indent="-514350">
              <a:spcBef>
                <a:spcPts val="0"/>
              </a:spcBef>
              <a:buFont typeface="Arial" charset="0"/>
              <a:buNone/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	1. </a:t>
            </a:r>
            <a:r>
              <a:rPr lang="en-US" sz="2600" u="sng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Jan. 1979</a:t>
            </a: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: </a:t>
            </a:r>
            <a:r>
              <a:rPr lang="en-US" sz="2600" b="1" dirty="0">
                <a:solidFill>
                  <a:srgbClr val="C00000"/>
                </a:solidFill>
                <a:latin typeface="Calibri"/>
                <a:ea typeface="+mn-ea"/>
                <a:cs typeface="Arial" panose="020B0604020202020204" pitchFamily="34" charset="0"/>
              </a:rPr>
              <a:t>revolution in Iran </a:t>
            </a: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overthrows </a:t>
            </a:r>
            <a:r>
              <a:rPr lang="en-US" sz="2600" dirty="0" err="1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th</a:t>
            </a: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e </a:t>
            </a:r>
            <a:r>
              <a:rPr lang="en-US" sz="2600" b="1" dirty="0">
                <a:solidFill>
                  <a:srgbClr val="C00000"/>
                </a:solidFill>
                <a:latin typeface="Calibri"/>
                <a:ea typeface="+mn-ea"/>
                <a:cs typeface="Arial" panose="020B0604020202020204" pitchFamily="34" charset="0"/>
              </a:rPr>
              <a:t>shah of Iran </a:t>
            </a: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with </a:t>
            </a:r>
            <a:r>
              <a:rPr lang="en-US" sz="2600" b="1" dirty="0">
                <a:solidFill>
                  <a:srgbClr val="C00000"/>
                </a:solidFill>
                <a:latin typeface="Calibri"/>
                <a:ea typeface="+mn-ea"/>
                <a:cs typeface="Arial" panose="020B0604020202020204" pitchFamily="34" charset="0"/>
              </a:rPr>
              <a:t>Ayatollah </a:t>
            </a:r>
            <a:r>
              <a:rPr lang="en-US" sz="2600" b="1" dirty="0" err="1">
                <a:solidFill>
                  <a:srgbClr val="C00000"/>
                </a:solidFill>
                <a:latin typeface="Calibri"/>
                <a:ea typeface="+mn-ea"/>
                <a:cs typeface="Arial" panose="020B0604020202020204" pitchFamily="34" charset="0"/>
              </a:rPr>
              <a:t>Ruhollah</a:t>
            </a:r>
            <a:r>
              <a:rPr lang="en-US" sz="2600" b="1" dirty="0">
                <a:solidFill>
                  <a:srgbClr val="C00000"/>
                </a:solidFill>
                <a:latin typeface="Calibri"/>
                <a:ea typeface="+mn-ea"/>
                <a:cs typeface="Arial" panose="020B0604020202020204" pitchFamily="34" charset="0"/>
              </a:rPr>
              <a:t> Khomeini</a:t>
            </a:r>
          </a:p>
          <a:p>
            <a:pPr marL="514350" indent="-514350">
              <a:spcBef>
                <a:spcPts val="0"/>
              </a:spcBef>
              <a:buFont typeface="Arial" charset="0"/>
              <a:buNone/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	2. </a:t>
            </a:r>
            <a:r>
              <a:rPr lang="en-US" sz="2600" u="sng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Nov. 4, 1979</a:t>
            </a: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: 52 Americans taken hostage from U.S. embassy in Tehran</a:t>
            </a:r>
          </a:p>
          <a:p>
            <a:pPr marL="514350" indent="-514350">
              <a:spcBef>
                <a:spcPts val="0"/>
              </a:spcBef>
              <a:buFont typeface="Arial" charset="0"/>
              <a:buNone/>
              <a:defRPr/>
            </a:pP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	3. </a:t>
            </a:r>
            <a:r>
              <a:rPr lang="en-US" sz="2600" u="sng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Outcome</a:t>
            </a:r>
            <a:r>
              <a:rPr lang="en-US" sz="26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>: negotiations for 444 days result in release Jan. 20, 1981 		</a:t>
            </a:r>
            <a:endParaRPr lang="en-US" sz="2000" dirty="0">
              <a:solidFill>
                <a:prstClr val="black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268" name="Picture 5" descr="camp-david_w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388620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6" descr="Iran Hostage Crisi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56"/>
          <a:stretch>
            <a:fillRect/>
          </a:stretch>
        </p:blipFill>
        <p:spPr bwMode="auto">
          <a:xfrm>
            <a:off x="5867400" y="3352800"/>
            <a:ext cx="272256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68175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1124</Words>
  <Application>Microsoft Office PowerPoint</Application>
  <PresentationFormat>On-screen Show (4:3)</PresentationFormat>
  <Paragraphs>181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Gungsuh</vt:lpstr>
      <vt:lpstr>ＭＳ Ｐゴシック</vt:lpstr>
      <vt:lpstr>Arial</vt:lpstr>
      <vt:lpstr>Calibri</vt:lpstr>
      <vt:lpstr>Lucida Fax</vt:lpstr>
      <vt:lpstr>Times New Roman</vt:lpstr>
      <vt:lpstr>Default Design</vt:lpstr>
      <vt:lpstr>Office Theme</vt:lpstr>
      <vt:lpstr>PowerPoint Presentation</vt:lpstr>
      <vt:lpstr>PowerPoint Presentation</vt:lpstr>
      <vt:lpstr>PowerPoint Presentation</vt:lpstr>
      <vt:lpstr>PowerPoint Presentation</vt:lpstr>
      <vt:lpstr>One of the biggest problems facing Nixon was a weak economy.  </vt:lpstr>
      <vt:lpstr>Stagflation had several causes.  Unemployment increased because trade competition increased.  This made it harder for Americans to sell their goods overseas.</vt:lpstr>
      <vt:lpstr>PowerPoint Presentation</vt:lpstr>
      <vt:lpstr>PowerPoint Presentation</vt:lpstr>
      <vt:lpstr>PowerPoint Presentation</vt:lpstr>
      <vt:lpstr>The Oil Shocks:   Price Increases of Crude Oil &amp; Gasoline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Paranoia will be his downfall</vt:lpstr>
      <vt:lpstr>PowerPoint Presentation</vt:lpstr>
      <vt:lpstr>Q. Who am I? (Yale Law School graduate of 1973)</vt:lpstr>
      <vt:lpstr>PowerPoint Presentation</vt:lpstr>
      <vt:lpstr>PowerPoint Presentation</vt:lpstr>
      <vt:lpstr>“The Ford and Carter Years”</vt:lpstr>
      <vt:lpstr>I.)  Tough Road Ahead</vt:lpstr>
      <vt:lpstr>II.) Ford’s Policy</vt:lpstr>
      <vt:lpstr>PowerPoint Presentation</vt:lpstr>
      <vt:lpstr>III.) Election of 1976</vt:lpstr>
      <vt:lpstr>IV.)  Carter Faces Problems</vt:lpstr>
      <vt:lpstr>PowerPoint Presentation</vt:lpstr>
      <vt:lpstr>V.)  Carter’s Policy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Richard M. Nixon</dc:title>
  <dc:creator>tshaddox</dc:creator>
  <cp:lastModifiedBy>Rebecca Richardson</cp:lastModifiedBy>
  <cp:revision>38</cp:revision>
  <dcterms:created xsi:type="dcterms:W3CDTF">2009-05-21T13:47:26Z</dcterms:created>
  <dcterms:modified xsi:type="dcterms:W3CDTF">2017-06-01T13:41:26Z</dcterms:modified>
</cp:coreProperties>
</file>